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9"/>
  </p:notesMasterIdLst>
  <p:sldIdLst>
    <p:sldId id="256" r:id="rId2"/>
    <p:sldId id="352" r:id="rId3"/>
    <p:sldId id="367" r:id="rId4"/>
    <p:sldId id="339" r:id="rId5"/>
    <p:sldId id="336" r:id="rId6"/>
    <p:sldId id="368" r:id="rId7"/>
    <p:sldId id="319" r:id="rId8"/>
    <p:sldId id="320" r:id="rId9"/>
    <p:sldId id="326" r:id="rId10"/>
    <p:sldId id="341" r:id="rId11"/>
    <p:sldId id="324" r:id="rId12"/>
    <p:sldId id="321" r:id="rId13"/>
    <p:sldId id="322" r:id="rId14"/>
    <p:sldId id="323" r:id="rId15"/>
    <p:sldId id="342" r:id="rId16"/>
    <p:sldId id="369" r:id="rId17"/>
    <p:sldId id="343" r:id="rId18"/>
    <p:sldId id="353" r:id="rId19"/>
    <p:sldId id="354" r:id="rId20"/>
    <p:sldId id="355" r:id="rId21"/>
    <p:sldId id="327" r:id="rId22"/>
    <p:sldId id="356" r:id="rId23"/>
    <p:sldId id="357" r:id="rId24"/>
    <p:sldId id="358" r:id="rId25"/>
    <p:sldId id="359" r:id="rId26"/>
    <p:sldId id="360" r:id="rId27"/>
    <p:sldId id="361" r:id="rId28"/>
    <p:sldId id="362" r:id="rId29"/>
    <p:sldId id="363" r:id="rId30"/>
    <p:sldId id="364" r:id="rId31"/>
    <p:sldId id="365" r:id="rId32"/>
    <p:sldId id="344" r:id="rId33"/>
    <p:sldId id="346" r:id="rId34"/>
    <p:sldId id="347" r:id="rId35"/>
    <p:sldId id="348" r:id="rId36"/>
    <p:sldId id="349" r:id="rId37"/>
    <p:sldId id="350" r:id="rId38"/>
    <p:sldId id="351" r:id="rId39"/>
    <p:sldId id="325" r:id="rId40"/>
    <p:sldId id="335" r:id="rId41"/>
    <p:sldId id="334" r:id="rId42"/>
    <p:sldId id="370" r:id="rId43"/>
    <p:sldId id="340" r:id="rId44"/>
    <p:sldId id="338" r:id="rId45"/>
    <p:sldId id="371" r:id="rId46"/>
    <p:sldId id="318" r:id="rId47"/>
    <p:sldId id="280"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81300D-6E4B-4200-A758-97B0F5CE2E00}">
  <a:tblStyle styleId="{8581300D-6E4B-4200-A758-97B0F5CE2E00}"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8"/>
    <p:restoredTop sz="84215"/>
  </p:normalViewPr>
  <p:slideViewPr>
    <p:cSldViewPr snapToGrid="0" snapToObjects="1">
      <p:cViewPr>
        <p:scale>
          <a:sx n="100" d="100"/>
          <a:sy n="100" d="100"/>
        </p:scale>
        <p:origin x="114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04C0C-4B96-A14E-8086-EF5AFD8DD984}" type="doc">
      <dgm:prSet loTypeId="urn:microsoft.com/office/officeart/2005/8/layout/orgChart1" loCatId="" qsTypeId="urn:microsoft.com/office/officeart/2005/8/quickstyle/simple4" qsCatId="simple" csTypeId="urn:microsoft.com/office/officeart/2005/8/colors/colorful5" csCatId="colorful" phldr="1"/>
      <dgm:spPr/>
      <dgm:t>
        <a:bodyPr/>
        <a:lstStyle/>
        <a:p>
          <a:endParaRPr lang="en-US"/>
        </a:p>
      </dgm:t>
    </dgm:pt>
    <dgm:pt modelId="{08DDFD0A-2542-744F-9F66-051B94645F33}">
      <dgm:prSet phldrT="[Text]"/>
      <dgm:spPr/>
      <dgm:t>
        <a:bodyPr/>
        <a:lstStyle/>
        <a:p>
          <a:r>
            <a:rPr lang="en-US" dirty="0" smtClean="0"/>
            <a:t>Bad news can affect</a:t>
          </a:r>
          <a:endParaRPr lang="en-US" dirty="0"/>
        </a:p>
      </dgm:t>
    </dgm:pt>
    <dgm:pt modelId="{138E9385-36DC-BD4C-8581-03072DB47826}" type="parTrans" cxnId="{01B07B66-BA13-F946-8997-76C5BC4579C8}">
      <dgm:prSet/>
      <dgm:spPr/>
      <dgm:t>
        <a:bodyPr/>
        <a:lstStyle/>
        <a:p>
          <a:endParaRPr lang="en-US"/>
        </a:p>
      </dgm:t>
    </dgm:pt>
    <dgm:pt modelId="{DCC6D332-558A-1C41-B4C2-F093CA87B312}" type="sibTrans" cxnId="{01B07B66-BA13-F946-8997-76C5BC4579C8}">
      <dgm:prSet/>
      <dgm:spPr/>
      <dgm:t>
        <a:bodyPr/>
        <a:lstStyle/>
        <a:p>
          <a:endParaRPr lang="en-US"/>
        </a:p>
      </dgm:t>
    </dgm:pt>
    <dgm:pt modelId="{E17B99E6-E0E9-9A4C-9DD6-887347E59C2F}">
      <dgm:prSet phldrT="[Text]"/>
      <dgm:spPr/>
      <dgm:t>
        <a:bodyPr/>
        <a:lstStyle/>
        <a:p>
          <a:r>
            <a:rPr lang="en-US" dirty="0" smtClean="0"/>
            <a:t>Physician</a:t>
          </a:r>
          <a:endParaRPr lang="en-US" dirty="0"/>
        </a:p>
      </dgm:t>
    </dgm:pt>
    <dgm:pt modelId="{C2506057-F8DA-584E-9039-DE155AD8D221}" type="parTrans" cxnId="{0E7AFB95-E5BE-8947-A500-1ABC7CF03EB7}">
      <dgm:prSet/>
      <dgm:spPr/>
      <dgm:t>
        <a:bodyPr/>
        <a:lstStyle/>
        <a:p>
          <a:endParaRPr lang="en-US"/>
        </a:p>
      </dgm:t>
    </dgm:pt>
    <dgm:pt modelId="{DB6DCEF1-8316-1146-99A0-F3066EA1F2F4}" type="sibTrans" cxnId="{0E7AFB95-E5BE-8947-A500-1ABC7CF03EB7}">
      <dgm:prSet/>
      <dgm:spPr/>
      <dgm:t>
        <a:bodyPr/>
        <a:lstStyle/>
        <a:p>
          <a:endParaRPr lang="en-US"/>
        </a:p>
      </dgm:t>
    </dgm:pt>
    <dgm:pt modelId="{B0A673D5-8316-0E40-9CA0-6AE2D6EEAD5C}">
      <dgm:prSet phldrT="[Text]"/>
      <dgm:spPr/>
      <dgm:t>
        <a:bodyPr/>
        <a:lstStyle/>
        <a:p>
          <a:r>
            <a:rPr lang="en-US" dirty="0" smtClean="0"/>
            <a:t>Patient</a:t>
          </a:r>
          <a:endParaRPr lang="en-US" dirty="0"/>
        </a:p>
      </dgm:t>
    </dgm:pt>
    <dgm:pt modelId="{A05F7C5C-24A3-954C-AD76-DF33A837C88A}" type="parTrans" cxnId="{014C7D6C-A6AF-2E47-AFEF-5179DB631DCB}">
      <dgm:prSet/>
      <dgm:spPr/>
      <dgm:t>
        <a:bodyPr/>
        <a:lstStyle/>
        <a:p>
          <a:endParaRPr lang="en-US"/>
        </a:p>
      </dgm:t>
    </dgm:pt>
    <dgm:pt modelId="{548C1C60-AD47-CC4B-9C1C-340448923859}" type="sibTrans" cxnId="{014C7D6C-A6AF-2E47-AFEF-5179DB631DCB}">
      <dgm:prSet/>
      <dgm:spPr/>
      <dgm:t>
        <a:bodyPr/>
        <a:lstStyle/>
        <a:p>
          <a:endParaRPr lang="en-US"/>
        </a:p>
      </dgm:t>
    </dgm:pt>
    <dgm:pt modelId="{E0977466-6CC3-A54F-8D82-7D1A28ABA5DF}">
      <dgm:prSet phldrT="[Text]"/>
      <dgm:spPr/>
      <dgm:t>
        <a:bodyPr/>
        <a:lstStyle/>
        <a:p>
          <a:r>
            <a:rPr lang="en-US" dirty="0" smtClean="0"/>
            <a:t>Care quality</a:t>
          </a:r>
          <a:endParaRPr lang="en-US" dirty="0"/>
        </a:p>
      </dgm:t>
    </dgm:pt>
    <dgm:pt modelId="{6B235041-3D36-6048-B81B-8957562E1021}" type="parTrans" cxnId="{BE952AC3-F191-6641-94F3-CB4143E8BE4B}">
      <dgm:prSet/>
      <dgm:spPr/>
      <dgm:t>
        <a:bodyPr/>
        <a:lstStyle/>
        <a:p>
          <a:endParaRPr lang="en-US"/>
        </a:p>
      </dgm:t>
    </dgm:pt>
    <dgm:pt modelId="{67727DB4-CDAC-E648-B052-1FF152255AD3}" type="sibTrans" cxnId="{BE952AC3-F191-6641-94F3-CB4143E8BE4B}">
      <dgm:prSet/>
      <dgm:spPr/>
      <dgm:t>
        <a:bodyPr/>
        <a:lstStyle/>
        <a:p>
          <a:pPr rtl="0"/>
          <a:endParaRPr lang="en-US"/>
        </a:p>
      </dgm:t>
    </dgm:pt>
    <dgm:pt modelId="{316E3B1B-B481-E543-97E1-10169F91C016}">
      <dgm:prSet phldrT="[Text]"/>
      <dgm:spPr/>
      <dgm:t>
        <a:bodyPr/>
        <a:lstStyle/>
        <a:p>
          <a:r>
            <a:rPr lang="en-US" dirty="0" smtClean="0"/>
            <a:t>Stress</a:t>
          </a:r>
          <a:endParaRPr lang="en-US" dirty="0"/>
        </a:p>
      </dgm:t>
    </dgm:pt>
    <dgm:pt modelId="{41CFEAAA-AAE8-1E47-94CA-E1226CF114B4}" type="parTrans" cxnId="{D8289420-39AF-6740-A696-3C16CD18A6BF}">
      <dgm:prSet/>
      <dgm:spPr/>
    </dgm:pt>
    <dgm:pt modelId="{9E8E169E-716B-364D-A82C-2757E64B34E1}" type="sibTrans" cxnId="{D8289420-39AF-6740-A696-3C16CD18A6BF}">
      <dgm:prSet/>
      <dgm:spPr/>
    </dgm:pt>
    <dgm:pt modelId="{1809272F-0C23-5D4E-9A62-8EEBFCC929DA}">
      <dgm:prSet phldrT="[Text]"/>
      <dgm:spPr/>
      <dgm:t>
        <a:bodyPr/>
        <a:lstStyle/>
        <a:p>
          <a:r>
            <a:rPr lang="en-US" dirty="0" smtClean="0"/>
            <a:t>Ethical</a:t>
          </a:r>
          <a:endParaRPr lang="en-US" dirty="0"/>
        </a:p>
      </dgm:t>
    </dgm:pt>
    <dgm:pt modelId="{9E47B0DE-0F65-EE4F-97BC-33FB5CA618E9}" type="parTrans" cxnId="{869B293F-8C0F-2544-888A-B9DE87E67474}">
      <dgm:prSet/>
      <dgm:spPr/>
    </dgm:pt>
    <dgm:pt modelId="{E1326E75-C138-CF48-A6F2-2F9CF9E38C6F}" type="sibTrans" cxnId="{869B293F-8C0F-2544-888A-B9DE87E67474}">
      <dgm:prSet/>
      <dgm:spPr/>
    </dgm:pt>
    <dgm:pt modelId="{8AEDD9C2-A6AD-0845-8E65-EFECF5B9F697}">
      <dgm:prSet phldrT="[Text]"/>
      <dgm:spPr/>
      <dgm:t>
        <a:bodyPr/>
        <a:lstStyle/>
        <a:p>
          <a:r>
            <a:rPr lang="en-US" dirty="0" smtClean="0"/>
            <a:t>Psychological</a:t>
          </a:r>
          <a:endParaRPr lang="en-US" dirty="0"/>
        </a:p>
      </dgm:t>
    </dgm:pt>
    <dgm:pt modelId="{5083F63E-365F-5840-A2F8-815963BB7851}" type="parTrans" cxnId="{4996F7D5-98C9-6F4B-9201-B4DFBE643A0B}">
      <dgm:prSet/>
      <dgm:spPr/>
    </dgm:pt>
    <dgm:pt modelId="{D4328109-83A7-D249-B881-11588DE2C5B4}" type="sibTrans" cxnId="{4996F7D5-98C9-6F4B-9201-B4DFBE643A0B}">
      <dgm:prSet/>
      <dgm:spPr/>
    </dgm:pt>
    <dgm:pt modelId="{58EB4C51-C3E7-8C42-B538-8EFF4E19E14A}">
      <dgm:prSet phldrT="[Text]"/>
      <dgm:spPr/>
      <dgm:t>
        <a:bodyPr/>
        <a:lstStyle/>
        <a:p>
          <a:r>
            <a:rPr lang="en-US" dirty="0" smtClean="0"/>
            <a:t>Hopefulness</a:t>
          </a:r>
          <a:endParaRPr lang="en-US" dirty="0"/>
        </a:p>
      </dgm:t>
    </dgm:pt>
    <dgm:pt modelId="{6B52BC1E-E8F7-714C-9812-409914E0A36A}" type="parTrans" cxnId="{2E1BEC96-2F8D-D543-88F0-F0F8EFE8BA45}">
      <dgm:prSet/>
      <dgm:spPr/>
    </dgm:pt>
    <dgm:pt modelId="{695FA6BB-8104-1040-9292-4441367FB488}" type="sibTrans" cxnId="{2E1BEC96-2F8D-D543-88F0-F0F8EFE8BA45}">
      <dgm:prSet/>
      <dgm:spPr/>
    </dgm:pt>
    <dgm:pt modelId="{892CA444-6696-1042-AB23-7A9C666B6C0C}">
      <dgm:prSet phldrT="[Text]"/>
      <dgm:spPr/>
      <dgm:t>
        <a:bodyPr/>
        <a:lstStyle/>
        <a:p>
          <a:r>
            <a:rPr lang="en-US" dirty="0" smtClean="0"/>
            <a:t>Disease outcomes </a:t>
          </a:r>
          <a:endParaRPr lang="en-US" dirty="0"/>
        </a:p>
      </dgm:t>
    </dgm:pt>
    <dgm:pt modelId="{D599FEEE-BE31-2945-BA8D-46F494468D92}" type="parTrans" cxnId="{3A1B35CF-B3C5-B64D-B008-B812DAAE73C6}">
      <dgm:prSet/>
      <dgm:spPr/>
    </dgm:pt>
    <dgm:pt modelId="{D518FB4B-234D-C14D-B980-149CCC11E6CD}" type="sibTrans" cxnId="{3A1B35CF-B3C5-B64D-B008-B812DAAE73C6}">
      <dgm:prSet/>
      <dgm:spPr/>
    </dgm:pt>
    <dgm:pt modelId="{C4C873E6-2E83-3B43-94DC-D5E6F5CC2CC4}">
      <dgm:prSet phldrT="[Text]"/>
      <dgm:spPr/>
      <dgm:t>
        <a:bodyPr/>
        <a:lstStyle/>
        <a:p>
          <a:r>
            <a:rPr lang="en-US" dirty="0" smtClean="0"/>
            <a:t>Satisfaction </a:t>
          </a:r>
          <a:endParaRPr lang="en-US" dirty="0"/>
        </a:p>
      </dgm:t>
    </dgm:pt>
    <dgm:pt modelId="{9170CC3F-D26D-6F41-A0EE-C7C72644B294}" type="parTrans" cxnId="{AE583229-A498-7E4B-B334-FBED862BAB58}">
      <dgm:prSet/>
      <dgm:spPr/>
    </dgm:pt>
    <dgm:pt modelId="{EE261412-386D-CD46-962C-9893C9B3331C}" type="sibTrans" cxnId="{AE583229-A498-7E4B-B334-FBED862BAB58}">
      <dgm:prSet/>
      <dgm:spPr/>
    </dgm:pt>
    <dgm:pt modelId="{69EF62FC-544D-2745-AC6C-16A45D295354}" type="pres">
      <dgm:prSet presAssocID="{CB504C0C-4B96-A14E-8086-EF5AFD8DD984}" presName="hierChild1" presStyleCnt="0">
        <dgm:presLayoutVars>
          <dgm:orgChart val="1"/>
          <dgm:chPref val="1"/>
          <dgm:dir/>
          <dgm:animOne val="branch"/>
          <dgm:animLvl val="lvl"/>
          <dgm:resizeHandles/>
        </dgm:presLayoutVars>
      </dgm:prSet>
      <dgm:spPr/>
      <dgm:t>
        <a:bodyPr/>
        <a:lstStyle/>
        <a:p>
          <a:endParaRPr lang="en-US"/>
        </a:p>
      </dgm:t>
    </dgm:pt>
    <dgm:pt modelId="{76128C5D-8AAB-274E-A683-D81ED23D339A}" type="pres">
      <dgm:prSet presAssocID="{08DDFD0A-2542-744F-9F66-051B94645F33}" presName="hierRoot1" presStyleCnt="0">
        <dgm:presLayoutVars>
          <dgm:hierBranch val="init"/>
        </dgm:presLayoutVars>
      </dgm:prSet>
      <dgm:spPr/>
    </dgm:pt>
    <dgm:pt modelId="{88F075B0-B296-D847-A7E4-76968F13D0B7}" type="pres">
      <dgm:prSet presAssocID="{08DDFD0A-2542-744F-9F66-051B94645F33}" presName="rootComposite1" presStyleCnt="0"/>
      <dgm:spPr/>
    </dgm:pt>
    <dgm:pt modelId="{E3B78FD3-9808-174F-8FB8-CC286086FF18}" type="pres">
      <dgm:prSet presAssocID="{08DDFD0A-2542-744F-9F66-051B94645F33}" presName="rootText1" presStyleLbl="node0" presStyleIdx="0" presStyleCnt="1">
        <dgm:presLayoutVars>
          <dgm:chPref val="3"/>
        </dgm:presLayoutVars>
      </dgm:prSet>
      <dgm:spPr/>
      <dgm:t>
        <a:bodyPr/>
        <a:lstStyle/>
        <a:p>
          <a:endParaRPr lang="en-US"/>
        </a:p>
      </dgm:t>
    </dgm:pt>
    <dgm:pt modelId="{62585DFA-63F7-8E45-9A0A-0FA9BC498105}" type="pres">
      <dgm:prSet presAssocID="{08DDFD0A-2542-744F-9F66-051B94645F33}" presName="rootConnector1" presStyleLbl="node1" presStyleIdx="0" presStyleCnt="0"/>
      <dgm:spPr/>
      <dgm:t>
        <a:bodyPr/>
        <a:lstStyle/>
        <a:p>
          <a:endParaRPr lang="en-US"/>
        </a:p>
      </dgm:t>
    </dgm:pt>
    <dgm:pt modelId="{1ACAD34C-8AF4-CA46-AB27-BBA49EF34884}" type="pres">
      <dgm:prSet presAssocID="{08DDFD0A-2542-744F-9F66-051B94645F33}" presName="hierChild2" presStyleCnt="0"/>
      <dgm:spPr/>
    </dgm:pt>
    <dgm:pt modelId="{4B71CE74-BF3D-D94D-8E0A-0E59FF6B52A7}" type="pres">
      <dgm:prSet presAssocID="{C2506057-F8DA-584E-9039-DE155AD8D221}" presName="Name37" presStyleLbl="parChTrans1D2" presStyleIdx="0" presStyleCnt="3"/>
      <dgm:spPr/>
      <dgm:t>
        <a:bodyPr/>
        <a:lstStyle/>
        <a:p>
          <a:endParaRPr lang="en-US"/>
        </a:p>
      </dgm:t>
    </dgm:pt>
    <dgm:pt modelId="{579842FE-0A56-C342-B840-D003EC461CA7}" type="pres">
      <dgm:prSet presAssocID="{E17B99E6-E0E9-9A4C-9DD6-887347E59C2F}" presName="hierRoot2" presStyleCnt="0">
        <dgm:presLayoutVars>
          <dgm:hierBranch val="init"/>
        </dgm:presLayoutVars>
      </dgm:prSet>
      <dgm:spPr/>
    </dgm:pt>
    <dgm:pt modelId="{8FD0B728-9890-1942-8968-426CCF2E90DC}" type="pres">
      <dgm:prSet presAssocID="{E17B99E6-E0E9-9A4C-9DD6-887347E59C2F}" presName="rootComposite" presStyleCnt="0"/>
      <dgm:spPr/>
    </dgm:pt>
    <dgm:pt modelId="{FD84B4A6-6B79-A242-901D-26710C38B1EB}" type="pres">
      <dgm:prSet presAssocID="{E17B99E6-E0E9-9A4C-9DD6-887347E59C2F}" presName="rootText" presStyleLbl="node2" presStyleIdx="0" presStyleCnt="3">
        <dgm:presLayoutVars>
          <dgm:chPref val="3"/>
        </dgm:presLayoutVars>
      </dgm:prSet>
      <dgm:spPr/>
      <dgm:t>
        <a:bodyPr/>
        <a:lstStyle/>
        <a:p>
          <a:endParaRPr lang="en-US"/>
        </a:p>
      </dgm:t>
    </dgm:pt>
    <dgm:pt modelId="{9381C141-6C98-124A-9E72-C5570876D3CD}" type="pres">
      <dgm:prSet presAssocID="{E17B99E6-E0E9-9A4C-9DD6-887347E59C2F}" presName="rootConnector" presStyleLbl="node2" presStyleIdx="0" presStyleCnt="3"/>
      <dgm:spPr/>
      <dgm:t>
        <a:bodyPr/>
        <a:lstStyle/>
        <a:p>
          <a:endParaRPr lang="en-US"/>
        </a:p>
      </dgm:t>
    </dgm:pt>
    <dgm:pt modelId="{8CF784D4-B55D-3B4D-B9E8-A74F6CCCEB5B}" type="pres">
      <dgm:prSet presAssocID="{E17B99E6-E0E9-9A4C-9DD6-887347E59C2F}" presName="hierChild4" presStyleCnt="0"/>
      <dgm:spPr/>
    </dgm:pt>
    <dgm:pt modelId="{7C24C8FC-ABF1-F941-B934-41C3B422C715}" type="pres">
      <dgm:prSet presAssocID="{41CFEAAA-AAE8-1E47-94CA-E1226CF114B4}" presName="Name37" presStyleLbl="parChTrans1D3" presStyleIdx="0" presStyleCnt="6"/>
      <dgm:spPr/>
    </dgm:pt>
    <dgm:pt modelId="{1F594D6F-2A41-D64E-8218-E258E835437A}" type="pres">
      <dgm:prSet presAssocID="{316E3B1B-B481-E543-97E1-10169F91C016}" presName="hierRoot2" presStyleCnt="0">
        <dgm:presLayoutVars>
          <dgm:hierBranch val="init"/>
        </dgm:presLayoutVars>
      </dgm:prSet>
      <dgm:spPr/>
    </dgm:pt>
    <dgm:pt modelId="{038E0C1E-5BAB-1A4F-AF2C-6C7997C4CD3B}" type="pres">
      <dgm:prSet presAssocID="{316E3B1B-B481-E543-97E1-10169F91C016}" presName="rootComposite" presStyleCnt="0"/>
      <dgm:spPr/>
    </dgm:pt>
    <dgm:pt modelId="{0E4979CD-C5F3-D640-A35B-9FAD33E3D378}" type="pres">
      <dgm:prSet presAssocID="{316E3B1B-B481-E543-97E1-10169F91C016}" presName="rootText" presStyleLbl="node3" presStyleIdx="0" presStyleCnt="6">
        <dgm:presLayoutVars>
          <dgm:chPref val="3"/>
        </dgm:presLayoutVars>
      </dgm:prSet>
      <dgm:spPr/>
      <dgm:t>
        <a:bodyPr/>
        <a:lstStyle/>
        <a:p>
          <a:endParaRPr lang="en-US"/>
        </a:p>
      </dgm:t>
    </dgm:pt>
    <dgm:pt modelId="{4A4621F7-0C50-2148-9BBD-B728CA781BD5}" type="pres">
      <dgm:prSet presAssocID="{316E3B1B-B481-E543-97E1-10169F91C016}" presName="rootConnector" presStyleLbl="node3" presStyleIdx="0" presStyleCnt="6"/>
      <dgm:spPr/>
      <dgm:t>
        <a:bodyPr/>
        <a:lstStyle/>
        <a:p>
          <a:endParaRPr lang="en-US"/>
        </a:p>
      </dgm:t>
    </dgm:pt>
    <dgm:pt modelId="{601DA47F-1D9A-1646-AED3-460924445774}" type="pres">
      <dgm:prSet presAssocID="{316E3B1B-B481-E543-97E1-10169F91C016}" presName="hierChild4" presStyleCnt="0"/>
      <dgm:spPr/>
    </dgm:pt>
    <dgm:pt modelId="{BE7B3CCF-56CE-5543-BF3F-8CDB226FA9DB}" type="pres">
      <dgm:prSet presAssocID="{316E3B1B-B481-E543-97E1-10169F91C016}" presName="hierChild5" presStyleCnt="0"/>
      <dgm:spPr/>
    </dgm:pt>
    <dgm:pt modelId="{0CB14754-D751-3E48-B694-5539CFBBF7DE}" type="pres">
      <dgm:prSet presAssocID="{9E47B0DE-0F65-EE4F-97BC-33FB5CA618E9}" presName="Name37" presStyleLbl="parChTrans1D3" presStyleIdx="1" presStyleCnt="6"/>
      <dgm:spPr/>
    </dgm:pt>
    <dgm:pt modelId="{8F4F4B07-9CFB-6042-8097-6DC9B910B129}" type="pres">
      <dgm:prSet presAssocID="{1809272F-0C23-5D4E-9A62-8EEBFCC929DA}" presName="hierRoot2" presStyleCnt="0">
        <dgm:presLayoutVars>
          <dgm:hierBranch val="init"/>
        </dgm:presLayoutVars>
      </dgm:prSet>
      <dgm:spPr/>
    </dgm:pt>
    <dgm:pt modelId="{C81EF18B-21FC-E84B-8E7E-03C433D579C1}" type="pres">
      <dgm:prSet presAssocID="{1809272F-0C23-5D4E-9A62-8EEBFCC929DA}" presName="rootComposite" presStyleCnt="0"/>
      <dgm:spPr/>
    </dgm:pt>
    <dgm:pt modelId="{00737263-8F27-DD44-B54E-E7F42281E849}" type="pres">
      <dgm:prSet presAssocID="{1809272F-0C23-5D4E-9A62-8EEBFCC929DA}" presName="rootText" presStyleLbl="node3" presStyleIdx="1" presStyleCnt="6">
        <dgm:presLayoutVars>
          <dgm:chPref val="3"/>
        </dgm:presLayoutVars>
      </dgm:prSet>
      <dgm:spPr/>
      <dgm:t>
        <a:bodyPr/>
        <a:lstStyle/>
        <a:p>
          <a:endParaRPr lang="en-US"/>
        </a:p>
      </dgm:t>
    </dgm:pt>
    <dgm:pt modelId="{5788ABB0-A172-B844-A624-0641763F068F}" type="pres">
      <dgm:prSet presAssocID="{1809272F-0C23-5D4E-9A62-8EEBFCC929DA}" presName="rootConnector" presStyleLbl="node3" presStyleIdx="1" presStyleCnt="6"/>
      <dgm:spPr/>
      <dgm:t>
        <a:bodyPr/>
        <a:lstStyle/>
        <a:p>
          <a:endParaRPr lang="en-US"/>
        </a:p>
      </dgm:t>
    </dgm:pt>
    <dgm:pt modelId="{5429C90D-6F63-4B45-A3FC-7917CDFB8A34}" type="pres">
      <dgm:prSet presAssocID="{1809272F-0C23-5D4E-9A62-8EEBFCC929DA}" presName="hierChild4" presStyleCnt="0"/>
      <dgm:spPr/>
    </dgm:pt>
    <dgm:pt modelId="{9B57318F-75E3-364E-BF87-6633E7FFE7A3}" type="pres">
      <dgm:prSet presAssocID="{1809272F-0C23-5D4E-9A62-8EEBFCC929DA}" presName="hierChild5" presStyleCnt="0"/>
      <dgm:spPr/>
    </dgm:pt>
    <dgm:pt modelId="{7F12EC5D-3F30-F04B-8567-5FEBFCCCC903}" type="pres">
      <dgm:prSet presAssocID="{E17B99E6-E0E9-9A4C-9DD6-887347E59C2F}" presName="hierChild5" presStyleCnt="0"/>
      <dgm:spPr/>
    </dgm:pt>
    <dgm:pt modelId="{78915188-61ED-8349-8F87-5150034D969B}" type="pres">
      <dgm:prSet presAssocID="{A05F7C5C-24A3-954C-AD76-DF33A837C88A}" presName="Name37" presStyleLbl="parChTrans1D2" presStyleIdx="1" presStyleCnt="3"/>
      <dgm:spPr/>
      <dgm:t>
        <a:bodyPr/>
        <a:lstStyle/>
        <a:p>
          <a:endParaRPr lang="en-US"/>
        </a:p>
      </dgm:t>
    </dgm:pt>
    <dgm:pt modelId="{E7B6E123-A26B-6B41-AD6E-C4132EA026E0}" type="pres">
      <dgm:prSet presAssocID="{B0A673D5-8316-0E40-9CA0-6AE2D6EEAD5C}" presName="hierRoot2" presStyleCnt="0">
        <dgm:presLayoutVars>
          <dgm:hierBranch val="init"/>
        </dgm:presLayoutVars>
      </dgm:prSet>
      <dgm:spPr/>
    </dgm:pt>
    <dgm:pt modelId="{8E9AB106-C3B6-1A48-831A-8EC694B8F2C3}" type="pres">
      <dgm:prSet presAssocID="{B0A673D5-8316-0E40-9CA0-6AE2D6EEAD5C}" presName="rootComposite" presStyleCnt="0"/>
      <dgm:spPr/>
    </dgm:pt>
    <dgm:pt modelId="{132B656C-97B9-A543-B312-EE2182F32E76}" type="pres">
      <dgm:prSet presAssocID="{B0A673D5-8316-0E40-9CA0-6AE2D6EEAD5C}" presName="rootText" presStyleLbl="node2" presStyleIdx="1" presStyleCnt="3">
        <dgm:presLayoutVars>
          <dgm:chPref val="3"/>
        </dgm:presLayoutVars>
      </dgm:prSet>
      <dgm:spPr/>
      <dgm:t>
        <a:bodyPr/>
        <a:lstStyle/>
        <a:p>
          <a:endParaRPr lang="en-US"/>
        </a:p>
      </dgm:t>
    </dgm:pt>
    <dgm:pt modelId="{8967C689-E69C-AE40-80C7-4B3FC1476E5A}" type="pres">
      <dgm:prSet presAssocID="{B0A673D5-8316-0E40-9CA0-6AE2D6EEAD5C}" presName="rootConnector" presStyleLbl="node2" presStyleIdx="1" presStyleCnt="3"/>
      <dgm:spPr/>
      <dgm:t>
        <a:bodyPr/>
        <a:lstStyle/>
        <a:p>
          <a:endParaRPr lang="en-US"/>
        </a:p>
      </dgm:t>
    </dgm:pt>
    <dgm:pt modelId="{CCCFD8FD-C148-CC49-A4A1-9680E677CE09}" type="pres">
      <dgm:prSet presAssocID="{B0A673D5-8316-0E40-9CA0-6AE2D6EEAD5C}" presName="hierChild4" presStyleCnt="0"/>
      <dgm:spPr/>
    </dgm:pt>
    <dgm:pt modelId="{F187F8D2-F38D-184F-9A9A-748D3EE55093}" type="pres">
      <dgm:prSet presAssocID="{5083F63E-365F-5840-A2F8-815963BB7851}" presName="Name37" presStyleLbl="parChTrans1D3" presStyleIdx="2" presStyleCnt="6"/>
      <dgm:spPr/>
    </dgm:pt>
    <dgm:pt modelId="{C6D88B13-89E2-A243-A9F7-B1F6E3EEB97B}" type="pres">
      <dgm:prSet presAssocID="{8AEDD9C2-A6AD-0845-8E65-EFECF5B9F697}" presName="hierRoot2" presStyleCnt="0">
        <dgm:presLayoutVars>
          <dgm:hierBranch val="init"/>
        </dgm:presLayoutVars>
      </dgm:prSet>
      <dgm:spPr/>
    </dgm:pt>
    <dgm:pt modelId="{4F056B9E-9D29-8845-872A-7AD6B98C482F}" type="pres">
      <dgm:prSet presAssocID="{8AEDD9C2-A6AD-0845-8E65-EFECF5B9F697}" presName="rootComposite" presStyleCnt="0"/>
      <dgm:spPr/>
    </dgm:pt>
    <dgm:pt modelId="{11DB5F54-22D9-8C4B-BD2A-5683E9974538}" type="pres">
      <dgm:prSet presAssocID="{8AEDD9C2-A6AD-0845-8E65-EFECF5B9F697}" presName="rootText" presStyleLbl="node3" presStyleIdx="2" presStyleCnt="6">
        <dgm:presLayoutVars>
          <dgm:chPref val="3"/>
        </dgm:presLayoutVars>
      </dgm:prSet>
      <dgm:spPr/>
      <dgm:t>
        <a:bodyPr/>
        <a:lstStyle/>
        <a:p>
          <a:endParaRPr lang="en-US"/>
        </a:p>
      </dgm:t>
    </dgm:pt>
    <dgm:pt modelId="{35BB98A3-B593-0349-9F25-B266E5EE3903}" type="pres">
      <dgm:prSet presAssocID="{8AEDD9C2-A6AD-0845-8E65-EFECF5B9F697}" presName="rootConnector" presStyleLbl="node3" presStyleIdx="2" presStyleCnt="6"/>
      <dgm:spPr/>
      <dgm:t>
        <a:bodyPr/>
        <a:lstStyle/>
        <a:p>
          <a:endParaRPr lang="en-US"/>
        </a:p>
      </dgm:t>
    </dgm:pt>
    <dgm:pt modelId="{CF3CF764-7015-6341-B760-4AEDD782F557}" type="pres">
      <dgm:prSet presAssocID="{8AEDD9C2-A6AD-0845-8E65-EFECF5B9F697}" presName="hierChild4" presStyleCnt="0"/>
      <dgm:spPr/>
    </dgm:pt>
    <dgm:pt modelId="{5E0A7D6D-0C42-8D4A-85DF-7E578FE9A2EB}" type="pres">
      <dgm:prSet presAssocID="{8AEDD9C2-A6AD-0845-8E65-EFECF5B9F697}" presName="hierChild5" presStyleCnt="0"/>
      <dgm:spPr/>
    </dgm:pt>
    <dgm:pt modelId="{5CFEBB70-C836-DB42-9E0A-ACC9A99F740C}" type="pres">
      <dgm:prSet presAssocID="{6B52BC1E-E8F7-714C-9812-409914E0A36A}" presName="Name37" presStyleLbl="parChTrans1D3" presStyleIdx="3" presStyleCnt="6"/>
      <dgm:spPr/>
    </dgm:pt>
    <dgm:pt modelId="{B6E1FEAD-2D00-CB4C-872D-3EFB2013E7EB}" type="pres">
      <dgm:prSet presAssocID="{58EB4C51-C3E7-8C42-B538-8EFF4E19E14A}" presName="hierRoot2" presStyleCnt="0">
        <dgm:presLayoutVars>
          <dgm:hierBranch val="init"/>
        </dgm:presLayoutVars>
      </dgm:prSet>
      <dgm:spPr/>
    </dgm:pt>
    <dgm:pt modelId="{AB64D18E-432E-1944-BE2A-A97842F2CA36}" type="pres">
      <dgm:prSet presAssocID="{58EB4C51-C3E7-8C42-B538-8EFF4E19E14A}" presName="rootComposite" presStyleCnt="0"/>
      <dgm:spPr/>
    </dgm:pt>
    <dgm:pt modelId="{38167C5B-BD30-8E4C-9AB8-A362E1125C6D}" type="pres">
      <dgm:prSet presAssocID="{58EB4C51-C3E7-8C42-B538-8EFF4E19E14A}" presName="rootText" presStyleLbl="node3" presStyleIdx="3" presStyleCnt="6">
        <dgm:presLayoutVars>
          <dgm:chPref val="3"/>
        </dgm:presLayoutVars>
      </dgm:prSet>
      <dgm:spPr/>
      <dgm:t>
        <a:bodyPr/>
        <a:lstStyle/>
        <a:p>
          <a:endParaRPr lang="en-US"/>
        </a:p>
      </dgm:t>
    </dgm:pt>
    <dgm:pt modelId="{FB4D99F1-50FF-4947-A106-3CFF1D57108F}" type="pres">
      <dgm:prSet presAssocID="{58EB4C51-C3E7-8C42-B538-8EFF4E19E14A}" presName="rootConnector" presStyleLbl="node3" presStyleIdx="3" presStyleCnt="6"/>
      <dgm:spPr/>
      <dgm:t>
        <a:bodyPr/>
        <a:lstStyle/>
        <a:p>
          <a:endParaRPr lang="en-US"/>
        </a:p>
      </dgm:t>
    </dgm:pt>
    <dgm:pt modelId="{691A5A35-0C1C-EB4A-B64E-B2765BB565F9}" type="pres">
      <dgm:prSet presAssocID="{58EB4C51-C3E7-8C42-B538-8EFF4E19E14A}" presName="hierChild4" presStyleCnt="0"/>
      <dgm:spPr/>
    </dgm:pt>
    <dgm:pt modelId="{12981FB5-F1FE-C344-AF97-3A7ABB0D3A8A}" type="pres">
      <dgm:prSet presAssocID="{58EB4C51-C3E7-8C42-B538-8EFF4E19E14A}" presName="hierChild5" presStyleCnt="0"/>
      <dgm:spPr/>
    </dgm:pt>
    <dgm:pt modelId="{2EE0C46C-8957-0F4B-A053-E6AD93072D87}" type="pres">
      <dgm:prSet presAssocID="{B0A673D5-8316-0E40-9CA0-6AE2D6EEAD5C}" presName="hierChild5" presStyleCnt="0"/>
      <dgm:spPr/>
    </dgm:pt>
    <dgm:pt modelId="{2471F328-CEF6-E246-B2B1-853A768BD7DD}" type="pres">
      <dgm:prSet presAssocID="{6B235041-3D36-6048-B81B-8957562E1021}" presName="Name37" presStyleLbl="parChTrans1D2" presStyleIdx="2" presStyleCnt="3"/>
      <dgm:spPr/>
      <dgm:t>
        <a:bodyPr/>
        <a:lstStyle/>
        <a:p>
          <a:endParaRPr lang="en-US"/>
        </a:p>
      </dgm:t>
    </dgm:pt>
    <dgm:pt modelId="{93B6221E-7D99-7C48-82DC-3ACF1BD9782B}" type="pres">
      <dgm:prSet presAssocID="{E0977466-6CC3-A54F-8D82-7D1A28ABA5DF}" presName="hierRoot2" presStyleCnt="0">
        <dgm:presLayoutVars>
          <dgm:hierBranch val="init"/>
        </dgm:presLayoutVars>
      </dgm:prSet>
      <dgm:spPr/>
    </dgm:pt>
    <dgm:pt modelId="{5329147C-AD94-3A4B-9E0B-114D453DE1DF}" type="pres">
      <dgm:prSet presAssocID="{E0977466-6CC3-A54F-8D82-7D1A28ABA5DF}" presName="rootComposite" presStyleCnt="0"/>
      <dgm:spPr/>
    </dgm:pt>
    <dgm:pt modelId="{56E91D02-81DF-E447-9777-E4ADBFCF4E0B}" type="pres">
      <dgm:prSet presAssocID="{E0977466-6CC3-A54F-8D82-7D1A28ABA5DF}" presName="rootText" presStyleLbl="node2" presStyleIdx="2" presStyleCnt="3">
        <dgm:presLayoutVars>
          <dgm:chPref val="3"/>
        </dgm:presLayoutVars>
      </dgm:prSet>
      <dgm:spPr/>
      <dgm:t>
        <a:bodyPr/>
        <a:lstStyle/>
        <a:p>
          <a:endParaRPr lang="en-US"/>
        </a:p>
      </dgm:t>
    </dgm:pt>
    <dgm:pt modelId="{2E704E81-0C2C-D34E-AD72-78DDB84E19BA}" type="pres">
      <dgm:prSet presAssocID="{E0977466-6CC3-A54F-8D82-7D1A28ABA5DF}" presName="rootConnector" presStyleLbl="node2" presStyleIdx="2" presStyleCnt="3"/>
      <dgm:spPr/>
      <dgm:t>
        <a:bodyPr/>
        <a:lstStyle/>
        <a:p>
          <a:endParaRPr lang="en-US"/>
        </a:p>
      </dgm:t>
    </dgm:pt>
    <dgm:pt modelId="{3D607E24-A8BE-6C45-9BDB-8885658C9AA9}" type="pres">
      <dgm:prSet presAssocID="{E0977466-6CC3-A54F-8D82-7D1A28ABA5DF}" presName="hierChild4" presStyleCnt="0"/>
      <dgm:spPr/>
    </dgm:pt>
    <dgm:pt modelId="{AF857531-FFBA-984D-8671-77FCB2971716}" type="pres">
      <dgm:prSet presAssocID="{D599FEEE-BE31-2945-BA8D-46F494468D92}" presName="Name37" presStyleLbl="parChTrans1D3" presStyleIdx="4" presStyleCnt="6"/>
      <dgm:spPr/>
    </dgm:pt>
    <dgm:pt modelId="{1C38F3C2-D784-9246-8BB8-5B11EB69E566}" type="pres">
      <dgm:prSet presAssocID="{892CA444-6696-1042-AB23-7A9C666B6C0C}" presName="hierRoot2" presStyleCnt="0">
        <dgm:presLayoutVars>
          <dgm:hierBranch val="init"/>
        </dgm:presLayoutVars>
      </dgm:prSet>
      <dgm:spPr/>
    </dgm:pt>
    <dgm:pt modelId="{6BA49685-74B3-614A-A762-0AFB39D52F7B}" type="pres">
      <dgm:prSet presAssocID="{892CA444-6696-1042-AB23-7A9C666B6C0C}" presName="rootComposite" presStyleCnt="0"/>
      <dgm:spPr/>
    </dgm:pt>
    <dgm:pt modelId="{C0F759E6-AAB9-E34D-90F1-55CCA5510587}" type="pres">
      <dgm:prSet presAssocID="{892CA444-6696-1042-AB23-7A9C666B6C0C}" presName="rootText" presStyleLbl="node3" presStyleIdx="4" presStyleCnt="6">
        <dgm:presLayoutVars>
          <dgm:chPref val="3"/>
        </dgm:presLayoutVars>
      </dgm:prSet>
      <dgm:spPr/>
      <dgm:t>
        <a:bodyPr/>
        <a:lstStyle/>
        <a:p>
          <a:endParaRPr lang="en-US"/>
        </a:p>
      </dgm:t>
    </dgm:pt>
    <dgm:pt modelId="{74ED20BA-87F0-0649-BE20-0FF6A0A87678}" type="pres">
      <dgm:prSet presAssocID="{892CA444-6696-1042-AB23-7A9C666B6C0C}" presName="rootConnector" presStyleLbl="node3" presStyleIdx="4" presStyleCnt="6"/>
      <dgm:spPr/>
      <dgm:t>
        <a:bodyPr/>
        <a:lstStyle/>
        <a:p>
          <a:endParaRPr lang="en-US"/>
        </a:p>
      </dgm:t>
    </dgm:pt>
    <dgm:pt modelId="{3888A092-AACF-664C-A56E-C98859D60D23}" type="pres">
      <dgm:prSet presAssocID="{892CA444-6696-1042-AB23-7A9C666B6C0C}" presName="hierChild4" presStyleCnt="0"/>
      <dgm:spPr/>
    </dgm:pt>
    <dgm:pt modelId="{9198A8EE-CB33-0848-89B1-09A570B0202C}" type="pres">
      <dgm:prSet presAssocID="{892CA444-6696-1042-AB23-7A9C666B6C0C}" presName="hierChild5" presStyleCnt="0"/>
      <dgm:spPr/>
    </dgm:pt>
    <dgm:pt modelId="{633E17C5-63FA-6E4F-8047-E0A71FE41FC6}" type="pres">
      <dgm:prSet presAssocID="{9170CC3F-D26D-6F41-A0EE-C7C72644B294}" presName="Name37" presStyleLbl="parChTrans1D3" presStyleIdx="5" presStyleCnt="6"/>
      <dgm:spPr/>
    </dgm:pt>
    <dgm:pt modelId="{740F11FD-F153-944A-BFDB-0A14DF6C0447}" type="pres">
      <dgm:prSet presAssocID="{C4C873E6-2E83-3B43-94DC-D5E6F5CC2CC4}" presName="hierRoot2" presStyleCnt="0">
        <dgm:presLayoutVars>
          <dgm:hierBranch val="init"/>
        </dgm:presLayoutVars>
      </dgm:prSet>
      <dgm:spPr/>
    </dgm:pt>
    <dgm:pt modelId="{A384E3E7-FBEE-3D49-876A-80A870976551}" type="pres">
      <dgm:prSet presAssocID="{C4C873E6-2E83-3B43-94DC-D5E6F5CC2CC4}" presName="rootComposite" presStyleCnt="0"/>
      <dgm:spPr/>
    </dgm:pt>
    <dgm:pt modelId="{B662ECCF-ABD5-4C47-94E7-564C0BF443B3}" type="pres">
      <dgm:prSet presAssocID="{C4C873E6-2E83-3B43-94DC-D5E6F5CC2CC4}" presName="rootText" presStyleLbl="node3" presStyleIdx="5" presStyleCnt="6">
        <dgm:presLayoutVars>
          <dgm:chPref val="3"/>
        </dgm:presLayoutVars>
      </dgm:prSet>
      <dgm:spPr/>
      <dgm:t>
        <a:bodyPr/>
        <a:lstStyle/>
        <a:p>
          <a:endParaRPr lang="en-US"/>
        </a:p>
      </dgm:t>
    </dgm:pt>
    <dgm:pt modelId="{BC0CED55-D2F5-1446-8259-FC14C2811598}" type="pres">
      <dgm:prSet presAssocID="{C4C873E6-2E83-3B43-94DC-D5E6F5CC2CC4}" presName="rootConnector" presStyleLbl="node3" presStyleIdx="5" presStyleCnt="6"/>
      <dgm:spPr/>
      <dgm:t>
        <a:bodyPr/>
        <a:lstStyle/>
        <a:p>
          <a:endParaRPr lang="en-US"/>
        </a:p>
      </dgm:t>
    </dgm:pt>
    <dgm:pt modelId="{FEF06024-184D-2D4E-ABCF-DDB36C6CCBC7}" type="pres">
      <dgm:prSet presAssocID="{C4C873E6-2E83-3B43-94DC-D5E6F5CC2CC4}" presName="hierChild4" presStyleCnt="0"/>
      <dgm:spPr/>
    </dgm:pt>
    <dgm:pt modelId="{B4E88569-A109-6246-96B9-ECE569930107}" type="pres">
      <dgm:prSet presAssocID="{C4C873E6-2E83-3B43-94DC-D5E6F5CC2CC4}" presName="hierChild5" presStyleCnt="0"/>
      <dgm:spPr/>
    </dgm:pt>
    <dgm:pt modelId="{BD62D8BB-D49F-4B47-88DC-8A10A1DC0FDF}" type="pres">
      <dgm:prSet presAssocID="{E0977466-6CC3-A54F-8D82-7D1A28ABA5DF}" presName="hierChild5" presStyleCnt="0"/>
      <dgm:spPr/>
    </dgm:pt>
    <dgm:pt modelId="{8EE06CB7-D1DD-5B40-86EE-BAB636F66AAE}" type="pres">
      <dgm:prSet presAssocID="{08DDFD0A-2542-744F-9F66-051B94645F33}" presName="hierChild3" presStyleCnt="0"/>
      <dgm:spPr/>
    </dgm:pt>
  </dgm:ptLst>
  <dgm:cxnLst>
    <dgm:cxn modelId="{93EB75A8-EBF9-5D41-ACF8-B20667B32FDA}" type="presOf" srcId="{8AEDD9C2-A6AD-0845-8E65-EFECF5B9F697}" destId="{35BB98A3-B593-0349-9F25-B266E5EE3903}" srcOrd="1" destOrd="0" presId="urn:microsoft.com/office/officeart/2005/8/layout/orgChart1"/>
    <dgm:cxn modelId="{014C7D6C-A6AF-2E47-AFEF-5179DB631DCB}" srcId="{08DDFD0A-2542-744F-9F66-051B94645F33}" destId="{B0A673D5-8316-0E40-9CA0-6AE2D6EEAD5C}" srcOrd="1" destOrd="0" parTransId="{A05F7C5C-24A3-954C-AD76-DF33A837C88A}" sibTransId="{548C1C60-AD47-CC4B-9C1C-340448923859}"/>
    <dgm:cxn modelId="{43BFA0A1-A1E6-9149-B740-68A46C67EEDF}" type="presOf" srcId="{E0977466-6CC3-A54F-8D82-7D1A28ABA5DF}" destId="{2E704E81-0C2C-D34E-AD72-78DDB84E19BA}" srcOrd="1" destOrd="0" presId="urn:microsoft.com/office/officeart/2005/8/layout/orgChart1"/>
    <dgm:cxn modelId="{D8289420-39AF-6740-A696-3C16CD18A6BF}" srcId="{E17B99E6-E0E9-9A4C-9DD6-887347E59C2F}" destId="{316E3B1B-B481-E543-97E1-10169F91C016}" srcOrd="0" destOrd="0" parTransId="{41CFEAAA-AAE8-1E47-94CA-E1226CF114B4}" sibTransId="{9E8E169E-716B-364D-A82C-2757E64B34E1}"/>
    <dgm:cxn modelId="{4C4FFD3F-4065-AF45-A7A1-A738D33424CC}" type="presOf" srcId="{316E3B1B-B481-E543-97E1-10169F91C016}" destId="{0E4979CD-C5F3-D640-A35B-9FAD33E3D378}" srcOrd="0" destOrd="0" presId="urn:microsoft.com/office/officeart/2005/8/layout/orgChart1"/>
    <dgm:cxn modelId="{0535E782-9814-8449-B4B2-66157E5C94CE}" type="presOf" srcId="{1809272F-0C23-5D4E-9A62-8EEBFCC929DA}" destId="{5788ABB0-A172-B844-A624-0641763F068F}" srcOrd="1" destOrd="0" presId="urn:microsoft.com/office/officeart/2005/8/layout/orgChart1"/>
    <dgm:cxn modelId="{FA3EBDBC-E465-4C4A-AA3F-80459789AD11}" type="presOf" srcId="{6B235041-3D36-6048-B81B-8957562E1021}" destId="{2471F328-CEF6-E246-B2B1-853A768BD7DD}" srcOrd="0" destOrd="0" presId="urn:microsoft.com/office/officeart/2005/8/layout/orgChart1"/>
    <dgm:cxn modelId="{AE583229-A498-7E4B-B334-FBED862BAB58}" srcId="{E0977466-6CC3-A54F-8D82-7D1A28ABA5DF}" destId="{C4C873E6-2E83-3B43-94DC-D5E6F5CC2CC4}" srcOrd="1" destOrd="0" parTransId="{9170CC3F-D26D-6F41-A0EE-C7C72644B294}" sibTransId="{EE261412-386D-CD46-962C-9893C9B3331C}"/>
    <dgm:cxn modelId="{9041E99E-2152-3044-BE99-BEF3221F9A86}" type="presOf" srcId="{9170CC3F-D26D-6F41-A0EE-C7C72644B294}" destId="{633E17C5-63FA-6E4F-8047-E0A71FE41FC6}" srcOrd="0" destOrd="0" presId="urn:microsoft.com/office/officeart/2005/8/layout/orgChart1"/>
    <dgm:cxn modelId="{05725C74-89C2-484E-921B-99054117FB7A}" type="presOf" srcId="{892CA444-6696-1042-AB23-7A9C666B6C0C}" destId="{74ED20BA-87F0-0649-BE20-0FF6A0A87678}" srcOrd="1" destOrd="0" presId="urn:microsoft.com/office/officeart/2005/8/layout/orgChart1"/>
    <dgm:cxn modelId="{1D93AFC0-6E13-3241-93D2-3D7791373F08}" type="presOf" srcId="{9E47B0DE-0F65-EE4F-97BC-33FB5CA618E9}" destId="{0CB14754-D751-3E48-B694-5539CFBBF7DE}" srcOrd="0" destOrd="0" presId="urn:microsoft.com/office/officeart/2005/8/layout/orgChart1"/>
    <dgm:cxn modelId="{3A1B35CF-B3C5-B64D-B008-B812DAAE73C6}" srcId="{E0977466-6CC3-A54F-8D82-7D1A28ABA5DF}" destId="{892CA444-6696-1042-AB23-7A9C666B6C0C}" srcOrd="0" destOrd="0" parTransId="{D599FEEE-BE31-2945-BA8D-46F494468D92}" sibTransId="{D518FB4B-234D-C14D-B980-149CCC11E6CD}"/>
    <dgm:cxn modelId="{166B1DA4-7C98-3D41-A188-61606BAE15CE}" type="presOf" srcId="{A05F7C5C-24A3-954C-AD76-DF33A837C88A}" destId="{78915188-61ED-8349-8F87-5150034D969B}" srcOrd="0" destOrd="0" presId="urn:microsoft.com/office/officeart/2005/8/layout/orgChart1"/>
    <dgm:cxn modelId="{9C853BE8-1FDA-4846-AC60-0EDE09E68E89}" type="presOf" srcId="{316E3B1B-B481-E543-97E1-10169F91C016}" destId="{4A4621F7-0C50-2148-9BBD-B728CA781BD5}" srcOrd="1" destOrd="0" presId="urn:microsoft.com/office/officeart/2005/8/layout/orgChart1"/>
    <dgm:cxn modelId="{DCD590D0-D458-D14F-A64E-6C67879A2413}" type="presOf" srcId="{D599FEEE-BE31-2945-BA8D-46F494468D92}" destId="{AF857531-FFBA-984D-8671-77FCB2971716}" srcOrd="0" destOrd="0" presId="urn:microsoft.com/office/officeart/2005/8/layout/orgChart1"/>
    <dgm:cxn modelId="{869B293F-8C0F-2544-888A-B9DE87E67474}" srcId="{E17B99E6-E0E9-9A4C-9DD6-887347E59C2F}" destId="{1809272F-0C23-5D4E-9A62-8EEBFCC929DA}" srcOrd="1" destOrd="0" parTransId="{9E47B0DE-0F65-EE4F-97BC-33FB5CA618E9}" sibTransId="{E1326E75-C138-CF48-A6F2-2F9CF9E38C6F}"/>
    <dgm:cxn modelId="{1CC44908-2AB8-AD46-913A-77DA318A7B97}" type="presOf" srcId="{C4C873E6-2E83-3B43-94DC-D5E6F5CC2CC4}" destId="{BC0CED55-D2F5-1446-8259-FC14C2811598}" srcOrd="1" destOrd="0" presId="urn:microsoft.com/office/officeart/2005/8/layout/orgChart1"/>
    <dgm:cxn modelId="{42877B26-5159-8E42-AAB8-7AD52DAAAE97}" type="presOf" srcId="{8AEDD9C2-A6AD-0845-8E65-EFECF5B9F697}" destId="{11DB5F54-22D9-8C4B-BD2A-5683E9974538}" srcOrd="0" destOrd="0" presId="urn:microsoft.com/office/officeart/2005/8/layout/orgChart1"/>
    <dgm:cxn modelId="{D8B94132-003D-D84D-989D-75E40A9D5350}" type="presOf" srcId="{C2506057-F8DA-584E-9039-DE155AD8D221}" destId="{4B71CE74-BF3D-D94D-8E0A-0E59FF6B52A7}" srcOrd="0" destOrd="0" presId="urn:microsoft.com/office/officeart/2005/8/layout/orgChart1"/>
    <dgm:cxn modelId="{2FFD4696-831A-0944-954F-93122F656EB0}" type="presOf" srcId="{E17B99E6-E0E9-9A4C-9DD6-887347E59C2F}" destId="{9381C141-6C98-124A-9E72-C5570876D3CD}" srcOrd="1" destOrd="0" presId="urn:microsoft.com/office/officeart/2005/8/layout/orgChart1"/>
    <dgm:cxn modelId="{1D15D017-C4BA-D644-99D3-12468FF75F99}" type="presOf" srcId="{08DDFD0A-2542-744F-9F66-051B94645F33}" destId="{62585DFA-63F7-8E45-9A0A-0FA9BC498105}" srcOrd="1" destOrd="0" presId="urn:microsoft.com/office/officeart/2005/8/layout/orgChart1"/>
    <dgm:cxn modelId="{052FED08-DD5F-3C46-9C50-46D221D1E9E9}" type="presOf" srcId="{58EB4C51-C3E7-8C42-B538-8EFF4E19E14A}" destId="{FB4D99F1-50FF-4947-A106-3CFF1D57108F}" srcOrd="1" destOrd="0" presId="urn:microsoft.com/office/officeart/2005/8/layout/orgChart1"/>
    <dgm:cxn modelId="{2E1BEC96-2F8D-D543-88F0-F0F8EFE8BA45}" srcId="{B0A673D5-8316-0E40-9CA0-6AE2D6EEAD5C}" destId="{58EB4C51-C3E7-8C42-B538-8EFF4E19E14A}" srcOrd="1" destOrd="0" parTransId="{6B52BC1E-E8F7-714C-9812-409914E0A36A}" sibTransId="{695FA6BB-8104-1040-9292-4441367FB488}"/>
    <dgm:cxn modelId="{B8E78507-AD24-6045-86E3-347CC4F0D461}" type="presOf" srcId="{6B52BC1E-E8F7-714C-9812-409914E0A36A}" destId="{5CFEBB70-C836-DB42-9E0A-ACC9A99F740C}" srcOrd="0" destOrd="0" presId="urn:microsoft.com/office/officeart/2005/8/layout/orgChart1"/>
    <dgm:cxn modelId="{F998BB22-5E60-4F49-B708-32A036C68F7A}" type="presOf" srcId="{5083F63E-365F-5840-A2F8-815963BB7851}" destId="{F187F8D2-F38D-184F-9A9A-748D3EE55093}" srcOrd="0" destOrd="0" presId="urn:microsoft.com/office/officeart/2005/8/layout/orgChart1"/>
    <dgm:cxn modelId="{81A47726-1E11-0F40-8865-C4D7A07DAA5C}" type="presOf" srcId="{E0977466-6CC3-A54F-8D82-7D1A28ABA5DF}" destId="{56E91D02-81DF-E447-9777-E4ADBFCF4E0B}" srcOrd="0" destOrd="0" presId="urn:microsoft.com/office/officeart/2005/8/layout/orgChart1"/>
    <dgm:cxn modelId="{95369CB2-683E-3B43-9373-F56FC4E502CA}" type="presOf" srcId="{CB504C0C-4B96-A14E-8086-EF5AFD8DD984}" destId="{69EF62FC-544D-2745-AC6C-16A45D295354}" srcOrd="0" destOrd="0" presId="urn:microsoft.com/office/officeart/2005/8/layout/orgChart1"/>
    <dgm:cxn modelId="{8F108A53-DA05-C440-B6D2-39FFC6F82F9F}" type="presOf" srcId="{41CFEAAA-AAE8-1E47-94CA-E1226CF114B4}" destId="{7C24C8FC-ABF1-F941-B934-41C3B422C715}" srcOrd="0" destOrd="0" presId="urn:microsoft.com/office/officeart/2005/8/layout/orgChart1"/>
    <dgm:cxn modelId="{0E7AFB95-E5BE-8947-A500-1ABC7CF03EB7}" srcId="{08DDFD0A-2542-744F-9F66-051B94645F33}" destId="{E17B99E6-E0E9-9A4C-9DD6-887347E59C2F}" srcOrd="0" destOrd="0" parTransId="{C2506057-F8DA-584E-9039-DE155AD8D221}" sibTransId="{DB6DCEF1-8316-1146-99A0-F3066EA1F2F4}"/>
    <dgm:cxn modelId="{136E683F-CACB-794C-BE99-AB21F2658757}" type="presOf" srcId="{B0A673D5-8316-0E40-9CA0-6AE2D6EEAD5C}" destId="{8967C689-E69C-AE40-80C7-4B3FC1476E5A}" srcOrd="1" destOrd="0" presId="urn:microsoft.com/office/officeart/2005/8/layout/orgChart1"/>
    <dgm:cxn modelId="{237F76BA-3D1F-9D42-B9F2-E4F75A6638F5}" type="presOf" srcId="{C4C873E6-2E83-3B43-94DC-D5E6F5CC2CC4}" destId="{B662ECCF-ABD5-4C47-94E7-564C0BF443B3}" srcOrd="0" destOrd="0" presId="urn:microsoft.com/office/officeart/2005/8/layout/orgChart1"/>
    <dgm:cxn modelId="{74399DD6-8D64-B242-920E-10D620926789}" type="presOf" srcId="{1809272F-0C23-5D4E-9A62-8EEBFCC929DA}" destId="{00737263-8F27-DD44-B54E-E7F42281E849}" srcOrd="0" destOrd="0" presId="urn:microsoft.com/office/officeart/2005/8/layout/orgChart1"/>
    <dgm:cxn modelId="{4996F7D5-98C9-6F4B-9201-B4DFBE643A0B}" srcId="{B0A673D5-8316-0E40-9CA0-6AE2D6EEAD5C}" destId="{8AEDD9C2-A6AD-0845-8E65-EFECF5B9F697}" srcOrd="0" destOrd="0" parTransId="{5083F63E-365F-5840-A2F8-815963BB7851}" sibTransId="{D4328109-83A7-D249-B881-11588DE2C5B4}"/>
    <dgm:cxn modelId="{BE952AC3-F191-6641-94F3-CB4143E8BE4B}" srcId="{08DDFD0A-2542-744F-9F66-051B94645F33}" destId="{E0977466-6CC3-A54F-8D82-7D1A28ABA5DF}" srcOrd="2" destOrd="0" parTransId="{6B235041-3D36-6048-B81B-8957562E1021}" sibTransId="{67727DB4-CDAC-E648-B052-1FF152255AD3}"/>
    <dgm:cxn modelId="{54A8EFF0-B1B0-D443-B748-2387136A8BBA}" type="presOf" srcId="{08DDFD0A-2542-744F-9F66-051B94645F33}" destId="{E3B78FD3-9808-174F-8FB8-CC286086FF18}" srcOrd="0" destOrd="0" presId="urn:microsoft.com/office/officeart/2005/8/layout/orgChart1"/>
    <dgm:cxn modelId="{46702366-7FE2-304D-9E7D-DD19A914E398}" type="presOf" srcId="{B0A673D5-8316-0E40-9CA0-6AE2D6EEAD5C}" destId="{132B656C-97B9-A543-B312-EE2182F32E76}" srcOrd="0" destOrd="0" presId="urn:microsoft.com/office/officeart/2005/8/layout/orgChart1"/>
    <dgm:cxn modelId="{01B07B66-BA13-F946-8997-76C5BC4579C8}" srcId="{CB504C0C-4B96-A14E-8086-EF5AFD8DD984}" destId="{08DDFD0A-2542-744F-9F66-051B94645F33}" srcOrd="0" destOrd="0" parTransId="{138E9385-36DC-BD4C-8581-03072DB47826}" sibTransId="{DCC6D332-558A-1C41-B4C2-F093CA87B312}"/>
    <dgm:cxn modelId="{48536F4E-459D-114C-8620-D83C697E7A48}" type="presOf" srcId="{E17B99E6-E0E9-9A4C-9DD6-887347E59C2F}" destId="{FD84B4A6-6B79-A242-901D-26710C38B1EB}" srcOrd="0" destOrd="0" presId="urn:microsoft.com/office/officeart/2005/8/layout/orgChart1"/>
    <dgm:cxn modelId="{D4F83628-52CD-C74C-A4BA-258F783AD7F6}" type="presOf" srcId="{892CA444-6696-1042-AB23-7A9C666B6C0C}" destId="{C0F759E6-AAB9-E34D-90F1-55CCA5510587}" srcOrd="0" destOrd="0" presId="urn:microsoft.com/office/officeart/2005/8/layout/orgChart1"/>
    <dgm:cxn modelId="{D862617B-4911-C64A-879C-C1CCDB1BFE8F}" type="presOf" srcId="{58EB4C51-C3E7-8C42-B538-8EFF4E19E14A}" destId="{38167C5B-BD30-8E4C-9AB8-A362E1125C6D}" srcOrd="0" destOrd="0" presId="urn:microsoft.com/office/officeart/2005/8/layout/orgChart1"/>
    <dgm:cxn modelId="{BF7E40A7-9B6B-E04F-8B11-6787AECB9706}" type="presParOf" srcId="{69EF62FC-544D-2745-AC6C-16A45D295354}" destId="{76128C5D-8AAB-274E-A683-D81ED23D339A}" srcOrd="0" destOrd="0" presId="urn:microsoft.com/office/officeart/2005/8/layout/orgChart1"/>
    <dgm:cxn modelId="{8C7748B8-9273-654F-8ABD-5B88F0BC50B4}" type="presParOf" srcId="{76128C5D-8AAB-274E-A683-D81ED23D339A}" destId="{88F075B0-B296-D847-A7E4-76968F13D0B7}" srcOrd="0" destOrd="0" presId="urn:microsoft.com/office/officeart/2005/8/layout/orgChart1"/>
    <dgm:cxn modelId="{0D4DA214-9368-6647-ACFC-45693F8A1CB1}" type="presParOf" srcId="{88F075B0-B296-D847-A7E4-76968F13D0B7}" destId="{E3B78FD3-9808-174F-8FB8-CC286086FF18}" srcOrd="0" destOrd="0" presId="urn:microsoft.com/office/officeart/2005/8/layout/orgChart1"/>
    <dgm:cxn modelId="{387BAF04-7A67-7743-A4EC-6A24989BA7CC}" type="presParOf" srcId="{88F075B0-B296-D847-A7E4-76968F13D0B7}" destId="{62585DFA-63F7-8E45-9A0A-0FA9BC498105}" srcOrd="1" destOrd="0" presId="urn:microsoft.com/office/officeart/2005/8/layout/orgChart1"/>
    <dgm:cxn modelId="{302C60C3-155B-E143-A42D-4CA56A13ECEF}" type="presParOf" srcId="{76128C5D-8AAB-274E-A683-D81ED23D339A}" destId="{1ACAD34C-8AF4-CA46-AB27-BBA49EF34884}" srcOrd="1" destOrd="0" presId="urn:microsoft.com/office/officeart/2005/8/layout/orgChart1"/>
    <dgm:cxn modelId="{4FB9BFA6-DD18-6F49-A808-373FEB394934}" type="presParOf" srcId="{1ACAD34C-8AF4-CA46-AB27-BBA49EF34884}" destId="{4B71CE74-BF3D-D94D-8E0A-0E59FF6B52A7}" srcOrd="0" destOrd="0" presId="urn:microsoft.com/office/officeart/2005/8/layout/orgChart1"/>
    <dgm:cxn modelId="{BCF67E17-4956-3146-8855-A19F55DDEA77}" type="presParOf" srcId="{1ACAD34C-8AF4-CA46-AB27-BBA49EF34884}" destId="{579842FE-0A56-C342-B840-D003EC461CA7}" srcOrd="1" destOrd="0" presId="urn:microsoft.com/office/officeart/2005/8/layout/orgChart1"/>
    <dgm:cxn modelId="{0292B87D-F6B7-9C47-A198-8ABFA8A67BDA}" type="presParOf" srcId="{579842FE-0A56-C342-B840-D003EC461CA7}" destId="{8FD0B728-9890-1942-8968-426CCF2E90DC}" srcOrd="0" destOrd="0" presId="urn:microsoft.com/office/officeart/2005/8/layout/orgChart1"/>
    <dgm:cxn modelId="{220B349C-044A-7549-8C85-7CDB6E66EAB4}" type="presParOf" srcId="{8FD0B728-9890-1942-8968-426CCF2E90DC}" destId="{FD84B4A6-6B79-A242-901D-26710C38B1EB}" srcOrd="0" destOrd="0" presId="urn:microsoft.com/office/officeart/2005/8/layout/orgChart1"/>
    <dgm:cxn modelId="{4C1AD1DC-B31A-1A49-B7D7-6DDE6445EAA8}" type="presParOf" srcId="{8FD0B728-9890-1942-8968-426CCF2E90DC}" destId="{9381C141-6C98-124A-9E72-C5570876D3CD}" srcOrd="1" destOrd="0" presId="urn:microsoft.com/office/officeart/2005/8/layout/orgChart1"/>
    <dgm:cxn modelId="{A98ACDD1-D299-A947-B142-D2F07449C514}" type="presParOf" srcId="{579842FE-0A56-C342-B840-D003EC461CA7}" destId="{8CF784D4-B55D-3B4D-B9E8-A74F6CCCEB5B}" srcOrd="1" destOrd="0" presId="urn:microsoft.com/office/officeart/2005/8/layout/orgChart1"/>
    <dgm:cxn modelId="{58DAFC0C-D187-6A4F-8BD5-7D20DF79FE32}" type="presParOf" srcId="{8CF784D4-B55D-3B4D-B9E8-A74F6CCCEB5B}" destId="{7C24C8FC-ABF1-F941-B934-41C3B422C715}" srcOrd="0" destOrd="0" presId="urn:microsoft.com/office/officeart/2005/8/layout/orgChart1"/>
    <dgm:cxn modelId="{A530DA60-6A23-AC4A-9F5D-EBAA7A5232F3}" type="presParOf" srcId="{8CF784D4-B55D-3B4D-B9E8-A74F6CCCEB5B}" destId="{1F594D6F-2A41-D64E-8218-E258E835437A}" srcOrd="1" destOrd="0" presId="urn:microsoft.com/office/officeart/2005/8/layout/orgChart1"/>
    <dgm:cxn modelId="{70754849-CF8C-7240-AAF3-1C5B4EBC6467}" type="presParOf" srcId="{1F594D6F-2A41-D64E-8218-E258E835437A}" destId="{038E0C1E-5BAB-1A4F-AF2C-6C7997C4CD3B}" srcOrd="0" destOrd="0" presId="urn:microsoft.com/office/officeart/2005/8/layout/orgChart1"/>
    <dgm:cxn modelId="{7AFEDC23-970F-0648-AA94-43ABBA421B63}" type="presParOf" srcId="{038E0C1E-5BAB-1A4F-AF2C-6C7997C4CD3B}" destId="{0E4979CD-C5F3-D640-A35B-9FAD33E3D378}" srcOrd="0" destOrd="0" presId="urn:microsoft.com/office/officeart/2005/8/layout/orgChart1"/>
    <dgm:cxn modelId="{E0EEDAFD-3A8E-824C-B170-D9F4B8BEDF2E}" type="presParOf" srcId="{038E0C1E-5BAB-1A4F-AF2C-6C7997C4CD3B}" destId="{4A4621F7-0C50-2148-9BBD-B728CA781BD5}" srcOrd="1" destOrd="0" presId="urn:microsoft.com/office/officeart/2005/8/layout/orgChart1"/>
    <dgm:cxn modelId="{DA75E526-5788-0F4A-B92D-9245331669CB}" type="presParOf" srcId="{1F594D6F-2A41-D64E-8218-E258E835437A}" destId="{601DA47F-1D9A-1646-AED3-460924445774}" srcOrd="1" destOrd="0" presId="urn:microsoft.com/office/officeart/2005/8/layout/orgChart1"/>
    <dgm:cxn modelId="{16350DD6-9164-F546-80BE-22DBAC842C0F}" type="presParOf" srcId="{1F594D6F-2A41-D64E-8218-E258E835437A}" destId="{BE7B3CCF-56CE-5543-BF3F-8CDB226FA9DB}" srcOrd="2" destOrd="0" presId="urn:microsoft.com/office/officeart/2005/8/layout/orgChart1"/>
    <dgm:cxn modelId="{F111CC5F-7FA6-374F-89B9-DBBD5AF58C1E}" type="presParOf" srcId="{8CF784D4-B55D-3B4D-B9E8-A74F6CCCEB5B}" destId="{0CB14754-D751-3E48-B694-5539CFBBF7DE}" srcOrd="2" destOrd="0" presId="urn:microsoft.com/office/officeart/2005/8/layout/orgChart1"/>
    <dgm:cxn modelId="{4F51A312-165A-F147-8D42-596528ABE229}" type="presParOf" srcId="{8CF784D4-B55D-3B4D-B9E8-A74F6CCCEB5B}" destId="{8F4F4B07-9CFB-6042-8097-6DC9B910B129}" srcOrd="3" destOrd="0" presId="urn:microsoft.com/office/officeart/2005/8/layout/orgChart1"/>
    <dgm:cxn modelId="{C1C33FC3-0509-9342-A865-9AD7574F7F29}" type="presParOf" srcId="{8F4F4B07-9CFB-6042-8097-6DC9B910B129}" destId="{C81EF18B-21FC-E84B-8E7E-03C433D579C1}" srcOrd="0" destOrd="0" presId="urn:microsoft.com/office/officeart/2005/8/layout/orgChart1"/>
    <dgm:cxn modelId="{A065AC7C-74CA-0943-B049-57270CFD08FB}" type="presParOf" srcId="{C81EF18B-21FC-E84B-8E7E-03C433D579C1}" destId="{00737263-8F27-DD44-B54E-E7F42281E849}" srcOrd="0" destOrd="0" presId="urn:microsoft.com/office/officeart/2005/8/layout/orgChart1"/>
    <dgm:cxn modelId="{861739D4-B4BE-B94E-9252-A54DFEE3189A}" type="presParOf" srcId="{C81EF18B-21FC-E84B-8E7E-03C433D579C1}" destId="{5788ABB0-A172-B844-A624-0641763F068F}" srcOrd="1" destOrd="0" presId="urn:microsoft.com/office/officeart/2005/8/layout/orgChart1"/>
    <dgm:cxn modelId="{D05C2333-2E66-BF43-9B4D-0533D187296A}" type="presParOf" srcId="{8F4F4B07-9CFB-6042-8097-6DC9B910B129}" destId="{5429C90D-6F63-4B45-A3FC-7917CDFB8A34}" srcOrd="1" destOrd="0" presId="urn:microsoft.com/office/officeart/2005/8/layout/orgChart1"/>
    <dgm:cxn modelId="{F80FA37A-ECAC-FA4E-885D-5B5A21BD5FE2}" type="presParOf" srcId="{8F4F4B07-9CFB-6042-8097-6DC9B910B129}" destId="{9B57318F-75E3-364E-BF87-6633E7FFE7A3}" srcOrd="2" destOrd="0" presId="urn:microsoft.com/office/officeart/2005/8/layout/orgChart1"/>
    <dgm:cxn modelId="{C5A05C3D-F63D-3445-B366-84500574FF54}" type="presParOf" srcId="{579842FE-0A56-C342-B840-D003EC461CA7}" destId="{7F12EC5D-3F30-F04B-8567-5FEBFCCCC903}" srcOrd="2" destOrd="0" presId="urn:microsoft.com/office/officeart/2005/8/layout/orgChart1"/>
    <dgm:cxn modelId="{25E0DF6B-7E61-0C4B-9BAF-49C96DCE220A}" type="presParOf" srcId="{1ACAD34C-8AF4-CA46-AB27-BBA49EF34884}" destId="{78915188-61ED-8349-8F87-5150034D969B}" srcOrd="2" destOrd="0" presId="urn:microsoft.com/office/officeart/2005/8/layout/orgChart1"/>
    <dgm:cxn modelId="{C7CEC02D-E53B-3C44-9FC8-C99B25D32CBF}" type="presParOf" srcId="{1ACAD34C-8AF4-CA46-AB27-BBA49EF34884}" destId="{E7B6E123-A26B-6B41-AD6E-C4132EA026E0}" srcOrd="3" destOrd="0" presId="urn:microsoft.com/office/officeart/2005/8/layout/orgChart1"/>
    <dgm:cxn modelId="{499A2ECA-2AC6-934E-AD33-15DD3DEB0CF1}" type="presParOf" srcId="{E7B6E123-A26B-6B41-AD6E-C4132EA026E0}" destId="{8E9AB106-C3B6-1A48-831A-8EC694B8F2C3}" srcOrd="0" destOrd="0" presId="urn:microsoft.com/office/officeart/2005/8/layout/orgChart1"/>
    <dgm:cxn modelId="{E58DBCAE-E438-ED48-98A8-504167709F6D}" type="presParOf" srcId="{8E9AB106-C3B6-1A48-831A-8EC694B8F2C3}" destId="{132B656C-97B9-A543-B312-EE2182F32E76}" srcOrd="0" destOrd="0" presId="urn:microsoft.com/office/officeart/2005/8/layout/orgChart1"/>
    <dgm:cxn modelId="{B30F017A-3009-0B49-9055-74FCCDB3FFD1}" type="presParOf" srcId="{8E9AB106-C3B6-1A48-831A-8EC694B8F2C3}" destId="{8967C689-E69C-AE40-80C7-4B3FC1476E5A}" srcOrd="1" destOrd="0" presId="urn:microsoft.com/office/officeart/2005/8/layout/orgChart1"/>
    <dgm:cxn modelId="{BE540353-29B8-AF4F-AE94-3B40ACB35B11}" type="presParOf" srcId="{E7B6E123-A26B-6B41-AD6E-C4132EA026E0}" destId="{CCCFD8FD-C148-CC49-A4A1-9680E677CE09}" srcOrd="1" destOrd="0" presId="urn:microsoft.com/office/officeart/2005/8/layout/orgChart1"/>
    <dgm:cxn modelId="{28655853-2B8B-C940-92C9-CD4FD3444D2A}" type="presParOf" srcId="{CCCFD8FD-C148-CC49-A4A1-9680E677CE09}" destId="{F187F8D2-F38D-184F-9A9A-748D3EE55093}" srcOrd="0" destOrd="0" presId="urn:microsoft.com/office/officeart/2005/8/layout/orgChart1"/>
    <dgm:cxn modelId="{F463ACB4-AF9A-3C47-BD08-5D613BD49F23}" type="presParOf" srcId="{CCCFD8FD-C148-CC49-A4A1-9680E677CE09}" destId="{C6D88B13-89E2-A243-A9F7-B1F6E3EEB97B}" srcOrd="1" destOrd="0" presId="urn:microsoft.com/office/officeart/2005/8/layout/orgChart1"/>
    <dgm:cxn modelId="{38AF843E-B80B-E14D-B6D3-FB6E7D72BD1A}" type="presParOf" srcId="{C6D88B13-89E2-A243-A9F7-B1F6E3EEB97B}" destId="{4F056B9E-9D29-8845-872A-7AD6B98C482F}" srcOrd="0" destOrd="0" presId="urn:microsoft.com/office/officeart/2005/8/layout/orgChart1"/>
    <dgm:cxn modelId="{A1EF7E3B-427A-264C-B96C-9E9CBF67FC33}" type="presParOf" srcId="{4F056B9E-9D29-8845-872A-7AD6B98C482F}" destId="{11DB5F54-22D9-8C4B-BD2A-5683E9974538}" srcOrd="0" destOrd="0" presId="urn:microsoft.com/office/officeart/2005/8/layout/orgChart1"/>
    <dgm:cxn modelId="{8315E7E7-F78A-5645-9182-524F72FBC65D}" type="presParOf" srcId="{4F056B9E-9D29-8845-872A-7AD6B98C482F}" destId="{35BB98A3-B593-0349-9F25-B266E5EE3903}" srcOrd="1" destOrd="0" presId="urn:microsoft.com/office/officeart/2005/8/layout/orgChart1"/>
    <dgm:cxn modelId="{322FDB99-D239-5041-A107-D6AD29562F70}" type="presParOf" srcId="{C6D88B13-89E2-A243-A9F7-B1F6E3EEB97B}" destId="{CF3CF764-7015-6341-B760-4AEDD782F557}" srcOrd="1" destOrd="0" presId="urn:microsoft.com/office/officeart/2005/8/layout/orgChart1"/>
    <dgm:cxn modelId="{E25DE708-005C-5E44-A2DE-7E43380836F5}" type="presParOf" srcId="{C6D88B13-89E2-A243-A9F7-B1F6E3EEB97B}" destId="{5E0A7D6D-0C42-8D4A-85DF-7E578FE9A2EB}" srcOrd="2" destOrd="0" presId="urn:microsoft.com/office/officeart/2005/8/layout/orgChart1"/>
    <dgm:cxn modelId="{9094039B-0C5D-9341-A69A-0E41935E27C0}" type="presParOf" srcId="{CCCFD8FD-C148-CC49-A4A1-9680E677CE09}" destId="{5CFEBB70-C836-DB42-9E0A-ACC9A99F740C}" srcOrd="2" destOrd="0" presId="urn:microsoft.com/office/officeart/2005/8/layout/orgChart1"/>
    <dgm:cxn modelId="{BEA2688B-F798-7744-AA8C-EAC25B51A811}" type="presParOf" srcId="{CCCFD8FD-C148-CC49-A4A1-9680E677CE09}" destId="{B6E1FEAD-2D00-CB4C-872D-3EFB2013E7EB}" srcOrd="3" destOrd="0" presId="urn:microsoft.com/office/officeart/2005/8/layout/orgChart1"/>
    <dgm:cxn modelId="{FFCFC6BF-DD97-9141-8364-B7205EB57DBA}" type="presParOf" srcId="{B6E1FEAD-2D00-CB4C-872D-3EFB2013E7EB}" destId="{AB64D18E-432E-1944-BE2A-A97842F2CA36}" srcOrd="0" destOrd="0" presId="urn:microsoft.com/office/officeart/2005/8/layout/orgChart1"/>
    <dgm:cxn modelId="{69A693F9-D409-B942-BE92-78406285ECFC}" type="presParOf" srcId="{AB64D18E-432E-1944-BE2A-A97842F2CA36}" destId="{38167C5B-BD30-8E4C-9AB8-A362E1125C6D}" srcOrd="0" destOrd="0" presId="urn:microsoft.com/office/officeart/2005/8/layout/orgChart1"/>
    <dgm:cxn modelId="{98E57C90-071F-3940-9221-D3015B7A05C6}" type="presParOf" srcId="{AB64D18E-432E-1944-BE2A-A97842F2CA36}" destId="{FB4D99F1-50FF-4947-A106-3CFF1D57108F}" srcOrd="1" destOrd="0" presId="urn:microsoft.com/office/officeart/2005/8/layout/orgChart1"/>
    <dgm:cxn modelId="{95164217-0F64-BF4D-9D14-33ADD4E9F218}" type="presParOf" srcId="{B6E1FEAD-2D00-CB4C-872D-3EFB2013E7EB}" destId="{691A5A35-0C1C-EB4A-B64E-B2765BB565F9}" srcOrd="1" destOrd="0" presId="urn:microsoft.com/office/officeart/2005/8/layout/orgChart1"/>
    <dgm:cxn modelId="{31630AAD-8A60-EB45-8C34-B458B2D0017A}" type="presParOf" srcId="{B6E1FEAD-2D00-CB4C-872D-3EFB2013E7EB}" destId="{12981FB5-F1FE-C344-AF97-3A7ABB0D3A8A}" srcOrd="2" destOrd="0" presId="urn:microsoft.com/office/officeart/2005/8/layout/orgChart1"/>
    <dgm:cxn modelId="{A083B474-875F-E040-AB06-ACE548441AC3}" type="presParOf" srcId="{E7B6E123-A26B-6B41-AD6E-C4132EA026E0}" destId="{2EE0C46C-8957-0F4B-A053-E6AD93072D87}" srcOrd="2" destOrd="0" presId="urn:microsoft.com/office/officeart/2005/8/layout/orgChart1"/>
    <dgm:cxn modelId="{4B25EF4E-A229-6D44-AB4C-DE272EBCCF70}" type="presParOf" srcId="{1ACAD34C-8AF4-CA46-AB27-BBA49EF34884}" destId="{2471F328-CEF6-E246-B2B1-853A768BD7DD}" srcOrd="4" destOrd="0" presId="urn:microsoft.com/office/officeart/2005/8/layout/orgChart1"/>
    <dgm:cxn modelId="{B3D07B26-BA68-0B45-8BBF-391E54B7EF50}" type="presParOf" srcId="{1ACAD34C-8AF4-CA46-AB27-BBA49EF34884}" destId="{93B6221E-7D99-7C48-82DC-3ACF1BD9782B}" srcOrd="5" destOrd="0" presId="urn:microsoft.com/office/officeart/2005/8/layout/orgChart1"/>
    <dgm:cxn modelId="{F466F6DA-3A4C-564F-A772-F736B35BA7AF}" type="presParOf" srcId="{93B6221E-7D99-7C48-82DC-3ACF1BD9782B}" destId="{5329147C-AD94-3A4B-9E0B-114D453DE1DF}" srcOrd="0" destOrd="0" presId="urn:microsoft.com/office/officeart/2005/8/layout/orgChart1"/>
    <dgm:cxn modelId="{3542F427-97E2-064F-BE89-ED7D1F411498}" type="presParOf" srcId="{5329147C-AD94-3A4B-9E0B-114D453DE1DF}" destId="{56E91D02-81DF-E447-9777-E4ADBFCF4E0B}" srcOrd="0" destOrd="0" presId="urn:microsoft.com/office/officeart/2005/8/layout/orgChart1"/>
    <dgm:cxn modelId="{EFB887D1-0984-A243-B78D-05DD316B892C}" type="presParOf" srcId="{5329147C-AD94-3A4B-9E0B-114D453DE1DF}" destId="{2E704E81-0C2C-D34E-AD72-78DDB84E19BA}" srcOrd="1" destOrd="0" presId="urn:microsoft.com/office/officeart/2005/8/layout/orgChart1"/>
    <dgm:cxn modelId="{29DE313B-6BA7-9A43-AC9D-CC30023EED2A}" type="presParOf" srcId="{93B6221E-7D99-7C48-82DC-3ACF1BD9782B}" destId="{3D607E24-A8BE-6C45-9BDB-8885658C9AA9}" srcOrd="1" destOrd="0" presId="urn:microsoft.com/office/officeart/2005/8/layout/orgChart1"/>
    <dgm:cxn modelId="{7AB48F76-8728-DD48-915A-EA1D84EDA9D4}" type="presParOf" srcId="{3D607E24-A8BE-6C45-9BDB-8885658C9AA9}" destId="{AF857531-FFBA-984D-8671-77FCB2971716}" srcOrd="0" destOrd="0" presId="urn:microsoft.com/office/officeart/2005/8/layout/orgChart1"/>
    <dgm:cxn modelId="{93295E38-08CE-BB41-B1B5-1AFCA6CB7D2E}" type="presParOf" srcId="{3D607E24-A8BE-6C45-9BDB-8885658C9AA9}" destId="{1C38F3C2-D784-9246-8BB8-5B11EB69E566}" srcOrd="1" destOrd="0" presId="urn:microsoft.com/office/officeart/2005/8/layout/orgChart1"/>
    <dgm:cxn modelId="{93F4A006-5151-EC4D-A9DE-73A036DA8709}" type="presParOf" srcId="{1C38F3C2-D784-9246-8BB8-5B11EB69E566}" destId="{6BA49685-74B3-614A-A762-0AFB39D52F7B}" srcOrd="0" destOrd="0" presId="urn:microsoft.com/office/officeart/2005/8/layout/orgChart1"/>
    <dgm:cxn modelId="{14F09E08-B334-ED4D-B0AB-3D9DF17B0FF8}" type="presParOf" srcId="{6BA49685-74B3-614A-A762-0AFB39D52F7B}" destId="{C0F759E6-AAB9-E34D-90F1-55CCA5510587}" srcOrd="0" destOrd="0" presId="urn:microsoft.com/office/officeart/2005/8/layout/orgChart1"/>
    <dgm:cxn modelId="{7B6D4CD5-0760-0B43-840C-5F240F151C06}" type="presParOf" srcId="{6BA49685-74B3-614A-A762-0AFB39D52F7B}" destId="{74ED20BA-87F0-0649-BE20-0FF6A0A87678}" srcOrd="1" destOrd="0" presId="urn:microsoft.com/office/officeart/2005/8/layout/orgChart1"/>
    <dgm:cxn modelId="{F5078C6C-0ED7-5640-AA6D-24CFECBA03CF}" type="presParOf" srcId="{1C38F3C2-D784-9246-8BB8-5B11EB69E566}" destId="{3888A092-AACF-664C-A56E-C98859D60D23}" srcOrd="1" destOrd="0" presId="urn:microsoft.com/office/officeart/2005/8/layout/orgChart1"/>
    <dgm:cxn modelId="{D0508B93-DE2C-0747-B2E0-0700C0092863}" type="presParOf" srcId="{1C38F3C2-D784-9246-8BB8-5B11EB69E566}" destId="{9198A8EE-CB33-0848-89B1-09A570B0202C}" srcOrd="2" destOrd="0" presId="urn:microsoft.com/office/officeart/2005/8/layout/orgChart1"/>
    <dgm:cxn modelId="{3719D43F-847B-DB43-9FE6-849BE68DF0D7}" type="presParOf" srcId="{3D607E24-A8BE-6C45-9BDB-8885658C9AA9}" destId="{633E17C5-63FA-6E4F-8047-E0A71FE41FC6}" srcOrd="2" destOrd="0" presId="urn:microsoft.com/office/officeart/2005/8/layout/orgChart1"/>
    <dgm:cxn modelId="{BA6A9A5D-2EC3-CE44-B139-F9BAE2C0E059}" type="presParOf" srcId="{3D607E24-A8BE-6C45-9BDB-8885658C9AA9}" destId="{740F11FD-F153-944A-BFDB-0A14DF6C0447}" srcOrd="3" destOrd="0" presId="urn:microsoft.com/office/officeart/2005/8/layout/orgChart1"/>
    <dgm:cxn modelId="{D8B8688F-633B-7847-AF7A-C73FE2D18540}" type="presParOf" srcId="{740F11FD-F153-944A-BFDB-0A14DF6C0447}" destId="{A384E3E7-FBEE-3D49-876A-80A870976551}" srcOrd="0" destOrd="0" presId="urn:microsoft.com/office/officeart/2005/8/layout/orgChart1"/>
    <dgm:cxn modelId="{DEB9C367-A0A5-3D47-A0CC-AE396A5EF19E}" type="presParOf" srcId="{A384E3E7-FBEE-3D49-876A-80A870976551}" destId="{B662ECCF-ABD5-4C47-94E7-564C0BF443B3}" srcOrd="0" destOrd="0" presId="urn:microsoft.com/office/officeart/2005/8/layout/orgChart1"/>
    <dgm:cxn modelId="{950EF3BC-3830-944A-80D2-17E704E554D4}" type="presParOf" srcId="{A384E3E7-FBEE-3D49-876A-80A870976551}" destId="{BC0CED55-D2F5-1446-8259-FC14C2811598}" srcOrd="1" destOrd="0" presId="urn:microsoft.com/office/officeart/2005/8/layout/orgChart1"/>
    <dgm:cxn modelId="{89A90FD9-8FF6-B649-8E08-D8B285B73C01}" type="presParOf" srcId="{740F11FD-F153-944A-BFDB-0A14DF6C0447}" destId="{FEF06024-184D-2D4E-ABCF-DDB36C6CCBC7}" srcOrd="1" destOrd="0" presId="urn:microsoft.com/office/officeart/2005/8/layout/orgChart1"/>
    <dgm:cxn modelId="{51024541-58A0-DB43-BF77-DA2D12929889}" type="presParOf" srcId="{740F11FD-F153-944A-BFDB-0A14DF6C0447}" destId="{B4E88569-A109-6246-96B9-ECE569930107}" srcOrd="2" destOrd="0" presId="urn:microsoft.com/office/officeart/2005/8/layout/orgChart1"/>
    <dgm:cxn modelId="{31B16739-E0E4-6046-80A7-9E7F59282102}" type="presParOf" srcId="{93B6221E-7D99-7C48-82DC-3ACF1BD9782B}" destId="{BD62D8BB-D49F-4B47-88DC-8A10A1DC0FDF}" srcOrd="2" destOrd="0" presId="urn:microsoft.com/office/officeart/2005/8/layout/orgChart1"/>
    <dgm:cxn modelId="{19EEA7E9-FDE5-BB45-B1B1-77736ED46E52}" type="presParOf" srcId="{76128C5D-8AAB-274E-A683-D81ED23D339A}" destId="{8EE06CB7-D1DD-5B40-86EE-BAB636F66AA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459ED-898D-8747-BCE9-A854839874A9}" type="doc">
      <dgm:prSet loTypeId="urn:microsoft.com/office/officeart/2005/8/layout/orgChart1" loCatId="" qsTypeId="urn:microsoft.com/office/officeart/2005/8/quickstyle/simple4" qsCatId="simple" csTypeId="urn:microsoft.com/office/officeart/2005/8/colors/accent4_4" csCatId="accent4" phldr="1"/>
      <dgm:spPr/>
      <dgm:t>
        <a:bodyPr/>
        <a:lstStyle/>
        <a:p>
          <a:endParaRPr lang="en-US"/>
        </a:p>
      </dgm:t>
    </dgm:pt>
    <dgm:pt modelId="{34A7C044-A174-6840-8437-926786374A45}">
      <dgm:prSet phldrT="[Text]"/>
      <dgm:spPr/>
      <dgm:t>
        <a:bodyPr/>
        <a:lstStyle/>
        <a:p>
          <a:r>
            <a:rPr lang="en-US" dirty="0" smtClean="0"/>
            <a:t>Approaches to break bad news</a:t>
          </a:r>
          <a:endParaRPr lang="en-US" dirty="0"/>
        </a:p>
      </dgm:t>
    </dgm:pt>
    <dgm:pt modelId="{973FBD7B-DC17-BC43-BA90-500904AC86A4}" type="parTrans" cxnId="{5BD87CA9-0694-F244-B4AB-B49AA5B1FDE5}">
      <dgm:prSet/>
      <dgm:spPr/>
      <dgm:t>
        <a:bodyPr/>
        <a:lstStyle/>
        <a:p>
          <a:endParaRPr lang="en-US"/>
        </a:p>
      </dgm:t>
    </dgm:pt>
    <dgm:pt modelId="{DBC1EEE0-FD09-DE4C-996C-0D0C6DF306DA}" type="sibTrans" cxnId="{5BD87CA9-0694-F244-B4AB-B49AA5B1FDE5}">
      <dgm:prSet/>
      <dgm:spPr/>
      <dgm:t>
        <a:bodyPr/>
        <a:lstStyle/>
        <a:p>
          <a:endParaRPr lang="en-US"/>
        </a:p>
      </dgm:t>
    </dgm:pt>
    <dgm:pt modelId="{B65CA4AC-6376-C841-8E89-931DEF58867F}">
      <dgm:prSet phldrT="[Text]"/>
      <dgm:spPr/>
      <dgm:t>
        <a:bodyPr/>
        <a:lstStyle/>
        <a:p>
          <a:r>
            <a:rPr lang="en-US" dirty="0" err="1" smtClean="0"/>
            <a:t>Rabow</a:t>
          </a:r>
          <a:r>
            <a:rPr lang="en-US" dirty="0" smtClean="0"/>
            <a:t> and Mc </a:t>
          </a:r>
          <a:r>
            <a:rPr lang="en-US" dirty="0" err="1" smtClean="0"/>
            <a:t>phee’s</a:t>
          </a:r>
          <a:r>
            <a:rPr lang="en-US" dirty="0" smtClean="0"/>
            <a:t> (</a:t>
          </a:r>
          <a:r>
            <a:rPr lang="en-US" dirty="0" smtClean="0">
              <a:solidFill>
                <a:srgbClr val="FF0000"/>
              </a:solidFill>
            </a:rPr>
            <a:t>ABCDE</a:t>
          </a:r>
          <a:r>
            <a:rPr lang="en-US" dirty="0" smtClean="0"/>
            <a:t>) approach</a:t>
          </a:r>
        </a:p>
      </dgm:t>
    </dgm:pt>
    <dgm:pt modelId="{937186C0-B3C7-5149-AF55-0A877B00EDEB}" type="parTrans" cxnId="{88DD1EC4-C74E-6C49-9112-DEDAA6F97435}">
      <dgm:prSet/>
      <dgm:spPr/>
      <dgm:t>
        <a:bodyPr/>
        <a:lstStyle/>
        <a:p>
          <a:endParaRPr lang="en-US"/>
        </a:p>
      </dgm:t>
    </dgm:pt>
    <dgm:pt modelId="{487DB2DC-B380-704E-A96C-62009167EC43}" type="sibTrans" cxnId="{88DD1EC4-C74E-6C49-9112-DEDAA6F97435}">
      <dgm:prSet/>
      <dgm:spPr/>
      <dgm:t>
        <a:bodyPr/>
        <a:lstStyle/>
        <a:p>
          <a:endParaRPr lang="en-US"/>
        </a:p>
      </dgm:t>
    </dgm:pt>
    <dgm:pt modelId="{1139A69D-49D7-9A4B-8C07-7F2656899D3B}">
      <dgm:prSet phldrT="[Text]"/>
      <dgm:spPr/>
      <dgm:t>
        <a:bodyPr/>
        <a:lstStyle/>
        <a:p>
          <a:r>
            <a:rPr lang="en-US" dirty="0" err="1" smtClean="0"/>
            <a:t>Baile</a:t>
          </a:r>
          <a:r>
            <a:rPr lang="en-US" dirty="0" smtClean="0"/>
            <a:t> and </a:t>
          </a:r>
          <a:r>
            <a:rPr lang="en-US" dirty="0" err="1" smtClean="0"/>
            <a:t>Buckman</a:t>
          </a:r>
          <a:r>
            <a:rPr lang="en-US" dirty="0" smtClean="0"/>
            <a:t> (</a:t>
          </a:r>
          <a:r>
            <a:rPr lang="en-US" dirty="0" smtClean="0">
              <a:solidFill>
                <a:srgbClr val="FF0000"/>
              </a:solidFill>
            </a:rPr>
            <a:t>SPIKES</a:t>
          </a:r>
          <a:r>
            <a:rPr lang="en-US" dirty="0" smtClean="0"/>
            <a:t> approach)</a:t>
          </a:r>
          <a:endParaRPr lang="en-US" dirty="0"/>
        </a:p>
      </dgm:t>
    </dgm:pt>
    <dgm:pt modelId="{611FAA2C-DDC3-7E4A-BEFC-0D423BC3F21B}" type="parTrans" cxnId="{58DB178D-DF79-B448-9DC5-3EBFF8490885}">
      <dgm:prSet/>
      <dgm:spPr/>
      <dgm:t>
        <a:bodyPr/>
        <a:lstStyle/>
        <a:p>
          <a:endParaRPr lang="en-US"/>
        </a:p>
      </dgm:t>
    </dgm:pt>
    <dgm:pt modelId="{1B1D7D10-4FF1-BD4A-BD8A-A82DA29CD378}" type="sibTrans" cxnId="{58DB178D-DF79-B448-9DC5-3EBFF8490885}">
      <dgm:prSet/>
      <dgm:spPr/>
      <dgm:t>
        <a:bodyPr/>
        <a:lstStyle/>
        <a:p>
          <a:endParaRPr lang="en-US"/>
        </a:p>
      </dgm:t>
    </dgm:pt>
    <dgm:pt modelId="{79BB7392-1C09-CD43-8068-9C8501538AC7}">
      <dgm:prSet phldrT="[Text]"/>
      <dgm:spPr/>
      <dgm:t>
        <a:bodyPr/>
        <a:lstStyle/>
        <a:p>
          <a:r>
            <a:rPr lang="en-US" dirty="0" smtClean="0"/>
            <a:t>Other types</a:t>
          </a:r>
          <a:endParaRPr lang="en-US" dirty="0"/>
        </a:p>
      </dgm:t>
    </dgm:pt>
    <dgm:pt modelId="{1B052B3E-7089-5F47-AFB1-059C84190064}" type="parTrans" cxnId="{418FA179-6FD8-644A-9C79-49C75BE92DB8}">
      <dgm:prSet/>
      <dgm:spPr/>
      <dgm:t>
        <a:bodyPr/>
        <a:lstStyle/>
        <a:p>
          <a:endParaRPr lang="en-US"/>
        </a:p>
      </dgm:t>
    </dgm:pt>
    <dgm:pt modelId="{743051FA-F50B-014E-BD22-B0831E6C4C02}" type="sibTrans" cxnId="{418FA179-6FD8-644A-9C79-49C75BE92DB8}">
      <dgm:prSet/>
      <dgm:spPr/>
      <dgm:t>
        <a:bodyPr/>
        <a:lstStyle/>
        <a:p>
          <a:pPr rtl="0"/>
          <a:endParaRPr lang="en-US"/>
        </a:p>
      </dgm:t>
    </dgm:pt>
    <dgm:pt modelId="{E7012B9F-7A82-A64E-BBFF-5BDA20D86CC2}" type="pres">
      <dgm:prSet presAssocID="{F3E459ED-898D-8747-BCE9-A854839874A9}" presName="hierChild1" presStyleCnt="0">
        <dgm:presLayoutVars>
          <dgm:orgChart val="1"/>
          <dgm:chPref val="1"/>
          <dgm:dir/>
          <dgm:animOne val="branch"/>
          <dgm:animLvl val="lvl"/>
          <dgm:resizeHandles/>
        </dgm:presLayoutVars>
      </dgm:prSet>
      <dgm:spPr/>
      <dgm:t>
        <a:bodyPr/>
        <a:lstStyle/>
        <a:p>
          <a:endParaRPr lang="en-US"/>
        </a:p>
      </dgm:t>
    </dgm:pt>
    <dgm:pt modelId="{69AAFC68-AB06-A243-967C-71BE2E0096D3}" type="pres">
      <dgm:prSet presAssocID="{34A7C044-A174-6840-8437-926786374A45}" presName="hierRoot1" presStyleCnt="0">
        <dgm:presLayoutVars>
          <dgm:hierBranch val="init"/>
        </dgm:presLayoutVars>
      </dgm:prSet>
      <dgm:spPr/>
    </dgm:pt>
    <dgm:pt modelId="{95CFBC05-1C28-DC4B-8646-D05DBFB0FBEA}" type="pres">
      <dgm:prSet presAssocID="{34A7C044-A174-6840-8437-926786374A45}" presName="rootComposite1" presStyleCnt="0"/>
      <dgm:spPr/>
    </dgm:pt>
    <dgm:pt modelId="{F047DD9A-AA7F-C948-8EB9-16B2A94FAAD8}" type="pres">
      <dgm:prSet presAssocID="{34A7C044-A174-6840-8437-926786374A45}" presName="rootText1" presStyleLbl="node0" presStyleIdx="0" presStyleCnt="1">
        <dgm:presLayoutVars>
          <dgm:chPref val="3"/>
        </dgm:presLayoutVars>
      </dgm:prSet>
      <dgm:spPr/>
      <dgm:t>
        <a:bodyPr/>
        <a:lstStyle/>
        <a:p>
          <a:endParaRPr lang="en-US"/>
        </a:p>
      </dgm:t>
    </dgm:pt>
    <dgm:pt modelId="{115C5CDB-F0F2-DB40-97EA-EDF991BEF0F3}" type="pres">
      <dgm:prSet presAssocID="{34A7C044-A174-6840-8437-926786374A45}" presName="rootConnector1" presStyleLbl="node1" presStyleIdx="0" presStyleCnt="0"/>
      <dgm:spPr/>
      <dgm:t>
        <a:bodyPr/>
        <a:lstStyle/>
        <a:p>
          <a:endParaRPr lang="en-US"/>
        </a:p>
      </dgm:t>
    </dgm:pt>
    <dgm:pt modelId="{D3D4E6D1-D7E5-004E-8A68-6CED49119FE5}" type="pres">
      <dgm:prSet presAssocID="{34A7C044-A174-6840-8437-926786374A45}" presName="hierChild2" presStyleCnt="0"/>
      <dgm:spPr/>
    </dgm:pt>
    <dgm:pt modelId="{EFD954DD-BAF0-C34C-868F-263E61EE9188}" type="pres">
      <dgm:prSet presAssocID="{937186C0-B3C7-5149-AF55-0A877B00EDEB}" presName="Name37" presStyleLbl="parChTrans1D2" presStyleIdx="0" presStyleCnt="3"/>
      <dgm:spPr/>
      <dgm:t>
        <a:bodyPr/>
        <a:lstStyle/>
        <a:p>
          <a:endParaRPr lang="en-US"/>
        </a:p>
      </dgm:t>
    </dgm:pt>
    <dgm:pt modelId="{D2A53845-1045-0040-BA42-CCD83E0420D9}" type="pres">
      <dgm:prSet presAssocID="{B65CA4AC-6376-C841-8E89-931DEF58867F}" presName="hierRoot2" presStyleCnt="0">
        <dgm:presLayoutVars>
          <dgm:hierBranch val="init"/>
        </dgm:presLayoutVars>
      </dgm:prSet>
      <dgm:spPr/>
    </dgm:pt>
    <dgm:pt modelId="{684C29C0-8355-A944-94E8-6B5CCB0349F1}" type="pres">
      <dgm:prSet presAssocID="{B65CA4AC-6376-C841-8E89-931DEF58867F}" presName="rootComposite" presStyleCnt="0"/>
      <dgm:spPr/>
    </dgm:pt>
    <dgm:pt modelId="{0A73C8BA-96B1-6140-B1F2-E7F72AA05E18}" type="pres">
      <dgm:prSet presAssocID="{B65CA4AC-6376-C841-8E89-931DEF58867F}" presName="rootText" presStyleLbl="node2" presStyleIdx="0" presStyleCnt="3">
        <dgm:presLayoutVars>
          <dgm:chPref val="3"/>
        </dgm:presLayoutVars>
      </dgm:prSet>
      <dgm:spPr/>
      <dgm:t>
        <a:bodyPr/>
        <a:lstStyle/>
        <a:p>
          <a:endParaRPr lang="en-US"/>
        </a:p>
      </dgm:t>
    </dgm:pt>
    <dgm:pt modelId="{65EF3399-3F37-D94B-905D-2BD0AC29884A}" type="pres">
      <dgm:prSet presAssocID="{B65CA4AC-6376-C841-8E89-931DEF58867F}" presName="rootConnector" presStyleLbl="node2" presStyleIdx="0" presStyleCnt="3"/>
      <dgm:spPr/>
      <dgm:t>
        <a:bodyPr/>
        <a:lstStyle/>
        <a:p>
          <a:endParaRPr lang="en-US"/>
        </a:p>
      </dgm:t>
    </dgm:pt>
    <dgm:pt modelId="{9DF8F80D-8469-5B49-93B7-083711E723F5}" type="pres">
      <dgm:prSet presAssocID="{B65CA4AC-6376-C841-8E89-931DEF58867F}" presName="hierChild4" presStyleCnt="0"/>
      <dgm:spPr/>
    </dgm:pt>
    <dgm:pt modelId="{8BE57BF8-AE3E-E84C-8EF9-A96B96AE40C7}" type="pres">
      <dgm:prSet presAssocID="{B65CA4AC-6376-C841-8E89-931DEF58867F}" presName="hierChild5" presStyleCnt="0"/>
      <dgm:spPr/>
    </dgm:pt>
    <dgm:pt modelId="{E9809824-1A90-0342-B210-D9CC72DBB172}" type="pres">
      <dgm:prSet presAssocID="{611FAA2C-DDC3-7E4A-BEFC-0D423BC3F21B}" presName="Name37" presStyleLbl="parChTrans1D2" presStyleIdx="1" presStyleCnt="3"/>
      <dgm:spPr/>
      <dgm:t>
        <a:bodyPr/>
        <a:lstStyle/>
        <a:p>
          <a:endParaRPr lang="en-US"/>
        </a:p>
      </dgm:t>
    </dgm:pt>
    <dgm:pt modelId="{B9EA6145-1E62-474C-8B98-5B7C9F72721D}" type="pres">
      <dgm:prSet presAssocID="{1139A69D-49D7-9A4B-8C07-7F2656899D3B}" presName="hierRoot2" presStyleCnt="0">
        <dgm:presLayoutVars>
          <dgm:hierBranch val="init"/>
        </dgm:presLayoutVars>
      </dgm:prSet>
      <dgm:spPr/>
    </dgm:pt>
    <dgm:pt modelId="{980C3F57-00FD-B945-A58C-D48BFEF31135}" type="pres">
      <dgm:prSet presAssocID="{1139A69D-49D7-9A4B-8C07-7F2656899D3B}" presName="rootComposite" presStyleCnt="0"/>
      <dgm:spPr/>
    </dgm:pt>
    <dgm:pt modelId="{9E354DBC-D44F-1647-A302-6CF862B87F7A}" type="pres">
      <dgm:prSet presAssocID="{1139A69D-49D7-9A4B-8C07-7F2656899D3B}" presName="rootText" presStyleLbl="node2" presStyleIdx="1" presStyleCnt="3">
        <dgm:presLayoutVars>
          <dgm:chPref val="3"/>
        </dgm:presLayoutVars>
      </dgm:prSet>
      <dgm:spPr/>
      <dgm:t>
        <a:bodyPr/>
        <a:lstStyle/>
        <a:p>
          <a:endParaRPr lang="en-US"/>
        </a:p>
      </dgm:t>
    </dgm:pt>
    <dgm:pt modelId="{05340E85-B6AD-EA41-BA1D-EA1229F60660}" type="pres">
      <dgm:prSet presAssocID="{1139A69D-49D7-9A4B-8C07-7F2656899D3B}" presName="rootConnector" presStyleLbl="node2" presStyleIdx="1" presStyleCnt="3"/>
      <dgm:spPr/>
      <dgm:t>
        <a:bodyPr/>
        <a:lstStyle/>
        <a:p>
          <a:endParaRPr lang="en-US"/>
        </a:p>
      </dgm:t>
    </dgm:pt>
    <dgm:pt modelId="{F5EAEE63-4FDA-814B-B186-1C72BD177A8D}" type="pres">
      <dgm:prSet presAssocID="{1139A69D-49D7-9A4B-8C07-7F2656899D3B}" presName="hierChild4" presStyleCnt="0"/>
      <dgm:spPr/>
    </dgm:pt>
    <dgm:pt modelId="{98DAA36E-2C9C-4248-9C66-4677AEC57F5F}" type="pres">
      <dgm:prSet presAssocID="{1139A69D-49D7-9A4B-8C07-7F2656899D3B}" presName="hierChild5" presStyleCnt="0"/>
      <dgm:spPr/>
    </dgm:pt>
    <dgm:pt modelId="{1722189E-00E9-3C4C-8FC5-CF2B2156ACFC}" type="pres">
      <dgm:prSet presAssocID="{1B052B3E-7089-5F47-AFB1-059C84190064}" presName="Name37" presStyleLbl="parChTrans1D2" presStyleIdx="2" presStyleCnt="3"/>
      <dgm:spPr/>
      <dgm:t>
        <a:bodyPr/>
        <a:lstStyle/>
        <a:p>
          <a:endParaRPr lang="en-US"/>
        </a:p>
      </dgm:t>
    </dgm:pt>
    <dgm:pt modelId="{1F48DED9-85A1-4F4B-B5BD-112266FC280A}" type="pres">
      <dgm:prSet presAssocID="{79BB7392-1C09-CD43-8068-9C8501538AC7}" presName="hierRoot2" presStyleCnt="0">
        <dgm:presLayoutVars>
          <dgm:hierBranch val="init"/>
        </dgm:presLayoutVars>
      </dgm:prSet>
      <dgm:spPr/>
    </dgm:pt>
    <dgm:pt modelId="{BCCE63BD-E361-704D-BCC3-C44CC9A96B47}" type="pres">
      <dgm:prSet presAssocID="{79BB7392-1C09-CD43-8068-9C8501538AC7}" presName="rootComposite" presStyleCnt="0"/>
      <dgm:spPr/>
    </dgm:pt>
    <dgm:pt modelId="{8CAE3E52-A713-F247-94F0-75A01FB283F5}" type="pres">
      <dgm:prSet presAssocID="{79BB7392-1C09-CD43-8068-9C8501538AC7}" presName="rootText" presStyleLbl="node2" presStyleIdx="2" presStyleCnt="3">
        <dgm:presLayoutVars>
          <dgm:chPref val="3"/>
        </dgm:presLayoutVars>
      </dgm:prSet>
      <dgm:spPr/>
      <dgm:t>
        <a:bodyPr/>
        <a:lstStyle/>
        <a:p>
          <a:endParaRPr lang="en-US"/>
        </a:p>
      </dgm:t>
    </dgm:pt>
    <dgm:pt modelId="{17E6A83F-6BE6-1349-B95F-768C995F66F2}" type="pres">
      <dgm:prSet presAssocID="{79BB7392-1C09-CD43-8068-9C8501538AC7}" presName="rootConnector" presStyleLbl="node2" presStyleIdx="2" presStyleCnt="3"/>
      <dgm:spPr/>
      <dgm:t>
        <a:bodyPr/>
        <a:lstStyle/>
        <a:p>
          <a:endParaRPr lang="en-US"/>
        </a:p>
      </dgm:t>
    </dgm:pt>
    <dgm:pt modelId="{B713880A-DF71-3041-914A-D18479036048}" type="pres">
      <dgm:prSet presAssocID="{79BB7392-1C09-CD43-8068-9C8501538AC7}" presName="hierChild4" presStyleCnt="0"/>
      <dgm:spPr/>
    </dgm:pt>
    <dgm:pt modelId="{53CBC307-54F9-0D4D-8CFC-2231C6205AB8}" type="pres">
      <dgm:prSet presAssocID="{79BB7392-1C09-CD43-8068-9C8501538AC7}" presName="hierChild5" presStyleCnt="0"/>
      <dgm:spPr/>
    </dgm:pt>
    <dgm:pt modelId="{EA7325F1-92D8-A043-9A00-DDBB8B871B30}" type="pres">
      <dgm:prSet presAssocID="{34A7C044-A174-6840-8437-926786374A45}" presName="hierChild3" presStyleCnt="0"/>
      <dgm:spPr/>
    </dgm:pt>
  </dgm:ptLst>
  <dgm:cxnLst>
    <dgm:cxn modelId="{0E0A984D-48FC-9845-9E16-C734FADD8409}" type="presOf" srcId="{34A7C044-A174-6840-8437-926786374A45}" destId="{F047DD9A-AA7F-C948-8EB9-16B2A94FAAD8}" srcOrd="0" destOrd="0" presId="urn:microsoft.com/office/officeart/2005/8/layout/orgChart1"/>
    <dgm:cxn modelId="{58DB178D-DF79-B448-9DC5-3EBFF8490885}" srcId="{34A7C044-A174-6840-8437-926786374A45}" destId="{1139A69D-49D7-9A4B-8C07-7F2656899D3B}" srcOrd="1" destOrd="0" parTransId="{611FAA2C-DDC3-7E4A-BEFC-0D423BC3F21B}" sibTransId="{1B1D7D10-4FF1-BD4A-BD8A-A82DA29CD378}"/>
    <dgm:cxn modelId="{F6B8909E-79A9-3E46-8A48-C2FAFF75EE96}" type="presOf" srcId="{1139A69D-49D7-9A4B-8C07-7F2656899D3B}" destId="{05340E85-B6AD-EA41-BA1D-EA1229F60660}" srcOrd="1" destOrd="0" presId="urn:microsoft.com/office/officeart/2005/8/layout/orgChart1"/>
    <dgm:cxn modelId="{8412E897-84E9-8D41-B8EC-072B362E7749}" type="presOf" srcId="{79BB7392-1C09-CD43-8068-9C8501538AC7}" destId="{17E6A83F-6BE6-1349-B95F-768C995F66F2}" srcOrd="1" destOrd="0" presId="urn:microsoft.com/office/officeart/2005/8/layout/orgChart1"/>
    <dgm:cxn modelId="{BB6BC3CE-89CE-A643-AA56-75DAD476F8D0}" type="presOf" srcId="{B65CA4AC-6376-C841-8E89-931DEF58867F}" destId="{65EF3399-3F37-D94B-905D-2BD0AC29884A}" srcOrd="1" destOrd="0" presId="urn:microsoft.com/office/officeart/2005/8/layout/orgChart1"/>
    <dgm:cxn modelId="{D919287D-360B-1948-B93E-66CB47C047B9}" type="presOf" srcId="{B65CA4AC-6376-C841-8E89-931DEF58867F}" destId="{0A73C8BA-96B1-6140-B1F2-E7F72AA05E18}" srcOrd="0" destOrd="0" presId="urn:microsoft.com/office/officeart/2005/8/layout/orgChart1"/>
    <dgm:cxn modelId="{418FA179-6FD8-644A-9C79-49C75BE92DB8}" srcId="{34A7C044-A174-6840-8437-926786374A45}" destId="{79BB7392-1C09-CD43-8068-9C8501538AC7}" srcOrd="2" destOrd="0" parTransId="{1B052B3E-7089-5F47-AFB1-059C84190064}" sibTransId="{743051FA-F50B-014E-BD22-B0831E6C4C02}"/>
    <dgm:cxn modelId="{487ED938-17FC-2144-A7E1-EF122EE1C6B3}" type="presOf" srcId="{79BB7392-1C09-CD43-8068-9C8501538AC7}" destId="{8CAE3E52-A713-F247-94F0-75A01FB283F5}" srcOrd="0" destOrd="0" presId="urn:microsoft.com/office/officeart/2005/8/layout/orgChart1"/>
    <dgm:cxn modelId="{88DD1EC4-C74E-6C49-9112-DEDAA6F97435}" srcId="{34A7C044-A174-6840-8437-926786374A45}" destId="{B65CA4AC-6376-C841-8E89-931DEF58867F}" srcOrd="0" destOrd="0" parTransId="{937186C0-B3C7-5149-AF55-0A877B00EDEB}" sibTransId="{487DB2DC-B380-704E-A96C-62009167EC43}"/>
    <dgm:cxn modelId="{30318B89-12A0-2444-911F-813CF60EA4AF}" type="presOf" srcId="{34A7C044-A174-6840-8437-926786374A45}" destId="{115C5CDB-F0F2-DB40-97EA-EDF991BEF0F3}" srcOrd="1" destOrd="0" presId="urn:microsoft.com/office/officeart/2005/8/layout/orgChart1"/>
    <dgm:cxn modelId="{156FB2C5-49B9-A94B-A272-022D54A6FEF1}" type="presOf" srcId="{1B052B3E-7089-5F47-AFB1-059C84190064}" destId="{1722189E-00E9-3C4C-8FC5-CF2B2156ACFC}" srcOrd="0" destOrd="0" presId="urn:microsoft.com/office/officeart/2005/8/layout/orgChart1"/>
    <dgm:cxn modelId="{A2E16185-EB01-F744-8F7A-284F82525F6F}" type="presOf" srcId="{937186C0-B3C7-5149-AF55-0A877B00EDEB}" destId="{EFD954DD-BAF0-C34C-868F-263E61EE9188}" srcOrd="0" destOrd="0" presId="urn:microsoft.com/office/officeart/2005/8/layout/orgChart1"/>
    <dgm:cxn modelId="{CF26A53C-B34E-F145-9935-39E82EA67CA9}" type="presOf" srcId="{611FAA2C-DDC3-7E4A-BEFC-0D423BC3F21B}" destId="{E9809824-1A90-0342-B210-D9CC72DBB172}" srcOrd="0" destOrd="0" presId="urn:microsoft.com/office/officeart/2005/8/layout/orgChart1"/>
    <dgm:cxn modelId="{CD3DBF10-99A3-4747-88E9-38F23B05926F}" type="presOf" srcId="{1139A69D-49D7-9A4B-8C07-7F2656899D3B}" destId="{9E354DBC-D44F-1647-A302-6CF862B87F7A}" srcOrd="0" destOrd="0" presId="urn:microsoft.com/office/officeart/2005/8/layout/orgChart1"/>
    <dgm:cxn modelId="{5BD87CA9-0694-F244-B4AB-B49AA5B1FDE5}" srcId="{F3E459ED-898D-8747-BCE9-A854839874A9}" destId="{34A7C044-A174-6840-8437-926786374A45}" srcOrd="0" destOrd="0" parTransId="{973FBD7B-DC17-BC43-BA90-500904AC86A4}" sibTransId="{DBC1EEE0-FD09-DE4C-996C-0D0C6DF306DA}"/>
    <dgm:cxn modelId="{9784D782-EB18-0545-9104-CEA362B5A607}" type="presOf" srcId="{F3E459ED-898D-8747-BCE9-A854839874A9}" destId="{E7012B9F-7A82-A64E-BBFF-5BDA20D86CC2}" srcOrd="0" destOrd="0" presId="urn:microsoft.com/office/officeart/2005/8/layout/orgChart1"/>
    <dgm:cxn modelId="{24C1B68F-1C89-9F48-B896-9D695A93A5D0}" type="presParOf" srcId="{E7012B9F-7A82-A64E-BBFF-5BDA20D86CC2}" destId="{69AAFC68-AB06-A243-967C-71BE2E0096D3}" srcOrd="0" destOrd="0" presId="urn:microsoft.com/office/officeart/2005/8/layout/orgChart1"/>
    <dgm:cxn modelId="{0C4250EC-0F3A-FC42-B8A6-58E99DBB5812}" type="presParOf" srcId="{69AAFC68-AB06-A243-967C-71BE2E0096D3}" destId="{95CFBC05-1C28-DC4B-8646-D05DBFB0FBEA}" srcOrd="0" destOrd="0" presId="urn:microsoft.com/office/officeart/2005/8/layout/orgChart1"/>
    <dgm:cxn modelId="{5A5F8FD4-1AAF-1E40-BA31-F910C9DFF7CB}" type="presParOf" srcId="{95CFBC05-1C28-DC4B-8646-D05DBFB0FBEA}" destId="{F047DD9A-AA7F-C948-8EB9-16B2A94FAAD8}" srcOrd="0" destOrd="0" presId="urn:microsoft.com/office/officeart/2005/8/layout/orgChart1"/>
    <dgm:cxn modelId="{78DD671B-2443-D246-8AA8-64B79ECB1B97}" type="presParOf" srcId="{95CFBC05-1C28-DC4B-8646-D05DBFB0FBEA}" destId="{115C5CDB-F0F2-DB40-97EA-EDF991BEF0F3}" srcOrd="1" destOrd="0" presId="urn:microsoft.com/office/officeart/2005/8/layout/orgChart1"/>
    <dgm:cxn modelId="{79676EBD-97A3-A04E-BB0D-FE1B2E4882F3}" type="presParOf" srcId="{69AAFC68-AB06-A243-967C-71BE2E0096D3}" destId="{D3D4E6D1-D7E5-004E-8A68-6CED49119FE5}" srcOrd="1" destOrd="0" presId="urn:microsoft.com/office/officeart/2005/8/layout/orgChart1"/>
    <dgm:cxn modelId="{BF37FEC4-3D22-E943-B4E6-27CE92D07055}" type="presParOf" srcId="{D3D4E6D1-D7E5-004E-8A68-6CED49119FE5}" destId="{EFD954DD-BAF0-C34C-868F-263E61EE9188}" srcOrd="0" destOrd="0" presId="urn:microsoft.com/office/officeart/2005/8/layout/orgChart1"/>
    <dgm:cxn modelId="{DEDECD6E-D1F4-A140-B6B9-51194D1B942D}" type="presParOf" srcId="{D3D4E6D1-D7E5-004E-8A68-6CED49119FE5}" destId="{D2A53845-1045-0040-BA42-CCD83E0420D9}" srcOrd="1" destOrd="0" presId="urn:microsoft.com/office/officeart/2005/8/layout/orgChart1"/>
    <dgm:cxn modelId="{A3D261EB-20FC-0648-85C6-BA4446EC64DF}" type="presParOf" srcId="{D2A53845-1045-0040-BA42-CCD83E0420D9}" destId="{684C29C0-8355-A944-94E8-6B5CCB0349F1}" srcOrd="0" destOrd="0" presId="urn:microsoft.com/office/officeart/2005/8/layout/orgChart1"/>
    <dgm:cxn modelId="{8F7B5730-A136-C44D-AB68-9CD0B07A2C13}" type="presParOf" srcId="{684C29C0-8355-A944-94E8-6B5CCB0349F1}" destId="{0A73C8BA-96B1-6140-B1F2-E7F72AA05E18}" srcOrd="0" destOrd="0" presId="urn:microsoft.com/office/officeart/2005/8/layout/orgChart1"/>
    <dgm:cxn modelId="{F9E0844B-5F5E-C341-98B3-6A4C42591C18}" type="presParOf" srcId="{684C29C0-8355-A944-94E8-6B5CCB0349F1}" destId="{65EF3399-3F37-D94B-905D-2BD0AC29884A}" srcOrd="1" destOrd="0" presId="urn:microsoft.com/office/officeart/2005/8/layout/orgChart1"/>
    <dgm:cxn modelId="{DE0B5F1C-39E2-0D4C-8D70-D463F28A3918}" type="presParOf" srcId="{D2A53845-1045-0040-BA42-CCD83E0420D9}" destId="{9DF8F80D-8469-5B49-93B7-083711E723F5}" srcOrd="1" destOrd="0" presId="urn:microsoft.com/office/officeart/2005/8/layout/orgChart1"/>
    <dgm:cxn modelId="{0FD6ECA4-0254-A74D-AFDB-E91F2AFED9C5}" type="presParOf" srcId="{D2A53845-1045-0040-BA42-CCD83E0420D9}" destId="{8BE57BF8-AE3E-E84C-8EF9-A96B96AE40C7}" srcOrd="2" destOrd="0" presId="urn:microsoft.com/office/officeart/2005/8/layout/orgChart1"/>
    <dgm:cxn modelId="{BBE432DF-D807-0847-B334-8E052AC24039}" type="presParOf" srcId="{D3D4E6D1-D7E5-004E-8A68-6CED49119FE5}" destId="{E9809824-1A90-0342-B210-D9CC72DBB172}" srcOrd="2" destOrd="0" presId="urn:microsoft.com/office/officeart/2005/8/layout/orgChart1"/>
    <dgm:cxn modelId="{A709321B-B491-7A47-8291-5B6C206A33C2}" type="presParOf" srcId="{D3D4E6D1-D7E5-004E-8A68-6CED49119FE5}" destId="{B9EA6145-1E62-474C-8B98-5B7C9F72721D}" srcOrd="3" destOrd="0" presId="urn:microsoft.com/office/officeart/2005/8/layout/orgChart1"/>
    <dgm:cxn modelId="{90472C77-4A9D-224B-9B40-FEF7AB4BF1DA}" type="presParOf" srcId="{B9EA6145-1E62-474C-8B98-5B7C9F72721D}" destId="{980C3F57-00FD-B945-A58C-D48BFEF31135}" srcOrd="0" destOrd="0" presId="urn:microsoft.com/office/officeart/2005/8/layout/orgChart1"/>
    <dgm:cxn modelId="{F78BA1BF-7BE7-054C-8602-D286B7497DD9}" type="presParOf" srcId="{980C3F57-00FD-B945-A58C-D48BFEF31135}" destId="{9E354DBC-D44F-1647-A302-6CF862B87F7A}" srcOrd="0" destOrd="0" presId="urn:microsoft.com/office/officeart/2005/8/layout/orgChart1"/>
    <dgm:cxn modelId="{F5DACC73-3A20-6847-93F4-997CB11474D6}" type="presParOf" srcId="{980C3F57-00FD-B945-A58C-D48BFEF31135}" destId="{05340E85-B6AD-EA41-BA1D-EA1229F60660}" srcOrd="1" destOrd="0" presId="urn:microsoft.com/office/officeart/2005/8/layout/orgChart1"/>
    <dgm:cxn modelId="{8E892980-5103-3149-8AD8-49929C62204F}" type="presParOf" srcId="{B9EA6145-1E62-474C-8B98-5B7C9F72721D}" destId="{F5EAEE63-4FDA-814B-B186-1C72BD177A8D}" srcOrd="1" destOrd="0" presId="urn:microsoft.com/office/officeart/2005/8/layout/orgChart1"/>
    <dgm:cxn modelId="{5E951264-18D6-1F45-98A2-F4AD6CB99CF7}" type="presParOf" srcId="{B9EA6145-1E62-474C-8B98-5B7C9F72721D}" destId="{98DAA36E-2C9C-4248-9C66-4677AEC57F5F}" srcOrd="2" destOrd="0" presId="urn:microsoft.com/office/officeart/2005/8/layout/orgChart1"/>
    <dgm:cxn modelId="{1C7B6F94-6D72-AB45-AB5C-44B7B636EE4A}" type="presParOf" srcId="{D3D4E6D1-D7E5-004E-8A68-6CED49119FE5}" destId="{1722189E-00E9-3C4C-8FC5-CF2B2156ACFC}" srcOrd="4" destOrd="0" presId="urn:microsoft.com/office/officeart/2005/8/layout/orgChart1"/>
    <dgm:cxn modelId="{8F2DAE10-DFC4-7941-AF8C-8A04AA6968CD}" type="presParOf" srcId="{D3D4E6D1-D7E5-004E-8A68-6CED49119FE5}" destId="{1F48DED9-85A1-4F4B-B5BD-112266FC280A}" srcOrd="5" destOrd="0" presId="urn:microsoft.com/office/officeart/2005/8/layout/orgChart1"/>
    <dgm:cxn modelId="{3B63F8D2-FD69-604A-BB96-CF01908D6D2B}" type="presParOf" srcId="{1F48DED9-85A1-4F4B-B5BD-112266FC280A}" destId="{BCCE63BD-E361-704D-BCC3-C44CC9A96B47}" srcOrd="0" destOrd="0" presId="urn:microsoft.com/office/officeart/2005/8/layout/orgChart1"/>
    <dgm:cxn modelId="{D417F354-2778-F347-B6B0-0650E84829A2}" type="presParOf" srcId="{BCCE63BD-E361-704D-BCC3-C44CC9A96B47}" destId="{8CAE3E52-A713-F247-94F0-75A01FB283F5}" srcOrd="0" destOrd="0" presId="urn:microsoft.com/office/officeart/2005/8/layout/orgChart1"/>
    <dgm:cxn modelId="{28276743-C6B4-A743-B6F1-E648022B1D42}" type="presParOf" srcId="{BCCE63BD-E361-704D-BCC3-C44CC9A96B47}" destId="{17E6A83F-6BE6-1349-B95F-768C995F66F2}" srcOrd="1" destOrd="0" presId="urn:microsoft.com/office/officeart/2005/8/layout/orgChart1"/>
    <dgm:cxn modelId="{3B4931D1-8E57-5743-B461-E58E353B6386}" type="presParOf" srcId="{1F48DED9-85A1-4F4B-B5BD-112266FC280A}" destId="{B713880A-DF71-3041-914A-D18479036048}" srcOrd="1" destOrd="0" presId="urn:microsoft.com/office/officeart/2005/8/layout/orgChart1"/>
    <dgm:cxn modelId="{FFA5FAD9-4DAA-C843-BE50-4F575B2644BD}" type="presParOf" srcId="{1F48DED9-85A1-4F4B-B5BD-112266FC280A}" destId="{53CBC307-54F9-0D4D-8CFC-2231C6205AB8}" srcOrd="2" destOrd="0" presId="urn:microsoft.com/office/officeart/2005/8/layout/orgChart1"/>
    <dgm:cxn modelId="{509E55DC-C753-3E49-86D6-B8BB3DB56AFB}" type="presParOf" srcId="{69AAFC68-AB06-A243-967C-71BE2E0096D3}" destId="{EA7325F1-92D8-A043-9A00-DDBB8B871B3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E17C5-63FA-6E4F-8047-E0A71FE41FC6}">
      <dsp:nvSpPr>
        <dsp:cNvPr id="0" name=""/>
        <dsp:cNvSpPr/>
      </dsp:nvSpPr>
      <dsp:spPr>
        <a:xfrm>
          <a:off x="4105702" y="1869870"/>
          <a:ext cx="231613" cy="1806587"/>
        </a:xfrm>
        <a:custGeom>
          <a:avLst/>
          <a:gdLst/>
          <a:ahLst/>
          <a:cxnLst/>
          <a:rect l="0" t="0" r="0" b="0"/>
          <a:pathLst>
            <a:path>
              <a:moveTo>
                <a:pt x="0" y="0"/>
              </a:moveTo>
              <a:lnTo>
                <a:pt x="0" y="1806587"/>
              </a:lnTo>
              <a:lnTo>
                <a:pt x="231613" y="1806587"/>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857531-FFBA-984D-8671-77FCB2971716}">
      <dsp:nvSpPr>
        <dsp:cNvPr id="0" name=""/>
        <dsp:cNvSpPr/>
      </dsp:nvSpPr>
      <dsp:spPr>
        <a:xfrm>
          <a:off x="4105702" y="1869870"/>
          <a:ext cx="231613" cy="710282"/>
        </a:xfrm>
        <a:custGeom>
          <a:avLst/>
          <a:gdLst/>
          <a:ahLst/>
          <a:cxnLst/>
          <a:rect l="0" t="0" r="0" b="0"/>
          <a:pathLst>
            <a:path>
              <a:moveTo>
                <a:pt x="0" y="0"/>
              </a:moveTo>
              <a:lnTo>
                <a:pt x="0" y="710282"/>
              </a:lnTo>
              <a:lnTo>
                <a:pt x="231613" y="710282"/>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71F328-CEF6-E246-B2B1-853A768BD7DD}">
      <dsp:nvSpPr>
        <dsp:cNvPr id="0" name=""/>
        <dsp:cNvSpPr/>
      </dsp:nvSpPr>
      <dsp:spPr>
        <a:xfrm>
          <a:off x="2854988" y="773565"/>
          <a:ext cx="1868351" cy="324259"/>
        </a:xfrm>
        <a:custGeom>
          <a:avLst/>
          <a:gdLst/>
          <a:ahLst/>
          <a:cxnLst/>
          <a:rect l="0" t="0" r="0" b="0"/>
          <a:pathLst>
            <a:path>
              <a:moveTo>
                <a:pt x="0" y="0"/>
              </a:moveTo>
              <a:lnTo>
                <a:pt x="0" y="162129"/>
              </a:lnTo>
              <a:lnTo>
                <a:pt x="1868351" y="162129"/>
              </a:lnTo>
              <a:lnTo>
                <a:pt x="1868351" y="32425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FEBB70-C836-DB42-9E0A-ACC9A99F740C}">
      <dsp:nvSpPr>
        <dsp:cNvPr id="0" name=""/>
        <dsp:cNvSpPr/>
      </dsp:nvSpPr>
      <dsp:spPr>
        <a:xfrm>
          <a:off x="2237351" y="1869870"/>
          <a:ext cx="231613" cy="1806587"/>
        </a:xfrm>
        <a:custGeom>
          <a:avLst/>
          <a:gdLst/>
          <a:ahLst/>
          <a:cxnLst/>
          <a:rect l="0" t="0" r="0" b="0"/>
          <a:pathLst>
            <a:path>
              <a:moveTo>
                <a:pt x="0" y="0"/>
              </a:moveTo>
              <a:lnTo>
                <a:pt x="0" y="1806587"/>
              </a:lnTo>
              <a:lnTo>
                <a:pt x="231613" y="1806587"/>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87F8D2-F38D-184F-9A9A-748D3EE55093}">
      <dsp:nvSpPr>
        <dsp:cNvPr id="0" name=""/>
        <dsp:cNvSpPr/>
      </dsp:nvSpPr>
      <dsp:spPr>
        <a:xfrm>
          <a:off x="2237351" y="1869870"/>
          <a:ext cx="231613" cy="710282"/>
        </a:xfrm>
        <a:custGeom>
          <a:avLst/>
          <a:gdLst/>
          <a:ahLst/>
          <a:cxnLst/>
          <a:rect l="0" t="0" r="0" b="0"/>
          <a:pathLst>
            <a:path>
              <a:moveTo>
                <a:pt x="0" y="0"/>
              </a:moveTo>
              <a:lnTo>
                <a:pt x="0" y="710282"/>
              </a:lnTo>
              <a:lnTo>
                <a:pt x="231613" y="710282"/>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915188-61ED-8349-8F87-5150034D969B}">
      <dsp:nvSpPr>
        <dsp:cNvPr id="0" name=""/>
        <dsp:cNvSpPr/>
      </dsp:nvSpPr>
      <dsp:spPr>
        <a:xfrm>
          <a:off x="2809268" y="773565"/>
          <a:ext cx="91440" cy="324259"/>
        </a:xfrm>
        <a:custGeom>
          <a:avLst/>
          <a:gdLst/>
          <a:ahLst/>
          <a:cxnLst/>
          <a:rect l="0" t="0" r="0" b="0"/>
          <a:pathLst>
            <a:path>
              <a:moveTo>
                <a:pt x="45720" y="0"/>
              </a:moveTo>
              <a:lnTo>
                <a:pt x="45720" y="32425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B14754-D751-3E48-B694-5539CFBBF7DE}">
      <dsp:nvSpPr>
        <dsp:cNvPr id="0" name=""/>
        <dsp:cNvSpPr/>
      </dsp:nvSpPr>
      <dsp:spPr>
        <a:xfrm>
          <a:off x="369000" y="1869870"/>
          <a:ext cx="231613" cy="1806587"/>
        </a:xfrm>
        <a:custGeom>
          <a:avLst/>
          <a:gdLst/>
          <a:ahLst/>
          <a:cxnLst/>
          <a:rect l="0" t="0" r="0" b="0"/>
          <a:pathLst>
            <a:path>
              <a:moveTo>
                <a:pt x="0" y="0"/>
              </a:moveTo>
              <a:lnTo>
                <a:pt x="0" y="1806587"/>
              </a:lnTo>
              <a:lnTo>
                <a:pt x="231613" y="1806587"/>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24C8FC-ABF1-F941-B934-41C3B422C715}">
      <dsp:nvSpPr>
        <dsp:cNvPr id="0" name=""/>
        <dsp:cNvSpPr/>
      </dsp:nvSpPr>
      <dsp:spPr>
        <a:xfrm>
          <a:off x="369000" y="1869870"/>
          <a:ext cx="231613" cy="710282"/>
        </a:xfrm>
        <a:custGeom>
          <a:avLst/>
          <a:gdLst/>
          <a:ahLst/>
          <a:cxnLst/>
          <a:rect l="0" t="0" r="0" b="0"/>
          <a:pathLst>
            <a:path>
              <a:moveTo>
                <a:pt x="0" y="0"/>
              </a:moveTo>
              <a:lnTo>
                <a:pt x="0" y="710282"/>
              </a:lnTo>
              <a:lnTo>
                <a:pt x="231613" y="710282"/>
              </a:lnTo>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71CE74-BF3D-D94D-8E0A-0E59FF6B52A7}">
      <dsp:nvSpPr>
        <dsp:cNvPr id="0" name=""/>
        <dsp:cNvSpPr/>
      </dsp:nvSpPr>
      <dsp:spPr>
        <a:xfrm>
          <a:off x="986637" y="773565"/>
          <a:ext cx="1868351" cy="324259"/>
        </a:xfrm>
        <a:custGeom>
          <a:avLst/>
          <a:gdLst/>
          <a:ahLst/>
          <a:cxnLst/>
          <a:rect l="0" t="0" r="0" b="0"/>
          <a:pathLst>
            <a:path>
              <a:moveTo>
                <a:pt x="1868351" y="0"/>
              </a:moveTo>
              <a:lnTo>
                <a:pt x="1868351" y="162129"/>
              </a:lnTo>
              <a:lnTo>
                <a:pt x="0" y="162129"/>
              </a:lnTo>
              <a:lnTo>
                <a:pt x="0" y="32425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B78FD3-9808-174F-8FB8-CC286086FF18}">
      <dsp:nvSpPr>
        <dsp:cNvPr id="0" name=""/>
        <dsp:cNvSpPr/>
      </dsp:nvSpPr>
      <dsp:spPr>
        <a:xfrm>
          <a:off x="2082942" y="1519"/>
          <a:ext cx="1544091" cy="772045"/>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Bad news can affect</a:t>
          </a:r>
          <a:endParaRPr lang="en-US" sz="1900" kern="1200" dirty="0"/>
        </a:p>
      </dsp:txBody>
      <dsp:txXfrm>
        <a:off x="2082942" y="1519"/>
        <a:ext cx="1544091" cy="772045"/>
      </dsp:txXfrm>
    </dsp:sp>
    <dsp:sp modelId="{FD84B4A6-6B79-A242-901D-26710C38B1EB}">
      <dsp:nvSpPr>
        <dsp:cNvPr id="0" name=""/>
        <dsp:cNvSpPr/>
      </dsp:nvSpPr>
      <dsp:spPr>
        <a:xfrm>
          <a:off x="214591" y="1097824"/>
          <a:ext cx="1544091" cy="772045"/>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Physician</a:t>
          </a:r>
          <a:endParaRPr lang="en-US" sz="1900" kern="1200" dirty="0"/>
        </a:p>
      </dsp:txBody>
      <dsp:txXfrm>
        <a:off x="214591" y="1097824"/>
        <a:ext cx="1544091" cy="772045"/>
      </dsp:txXfrm>
    </dsp:sp>
    <dsp:sp modelId="{0E4979CD-C5F3-D640-A35B-9FAD33E3D378}">
      <dsp:nvSpPr>
        <dsp:cNvPr id="0" name=""/>
        <dsp:cNvSpPr/>
      </dsp:nvSpPr>
      <dsp:spPr>
        <a:xfrm>
          <a:off x="600614" y="2194129"/>
          <a:ext cx="1544091" cy="7720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Stress</a:t>
          </a:r>
          <a:endParaRPr lang="en-US" sz="1900" kern="1200" dirty="0"/>
        </a:p>
      </dsp:txBody>
      <dsp:txXfrm>
        <a:off x="600614" y="2194129"/>
        <a:ext cx="1544091" cy="772045"/>
      </dsp:txXfrm>
    </dsp:sp>
    <dsp:sp modelId="{00737263-8F27-DD44-B54E-E7F42281E849}">
      <dsp:nvSpPr>
        <dsp:cNvPr id="0" name=""/>
        <dsp:cNvSpPr/>
      </dsp:nvSpPr>
      <dsp:spPr>
        <a:xfrm>
          <a:off x="600614" y="3290434"/>
          <a:ext cx="1544091" cy="7720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Ethical</a:t>
          </a:r>
          <a:endParaRPr lang="en-US" sz="1900" kern="1200" dirty="0"/>
        </a:p>
      </dsp:txBody>
      <dsp:txXfrm>
        <a:off x="600614" y="3290434"/>
        <a:ext cx="1544091" cy="772045"/>
      </dsp:txXfrm>
    </dsp:sp>
    <dsp:sp modelId="{132B656C-97B9-A543-B312-EE2182F32E76}">
      <dsp:nvSpPr>
        <dsp:cNvPr id="0" name=""/>
        <dsp:cNvSpPr/>
      </dsp:nvSpPr>
      <dsp:spPr>
        <a:xfrm>
          <a:off x="2082942" y="1097824"/>
          <a:ext cx="1544091" cy="772045"/>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Patient</a:t>
          </a:r>
          <a:endParaRPr lang="en-US" sz="1900" kern="1200" dirty="0"/>
        </a:p>
      </dsp:txBody>
      <dsp:txXfrm>
        <a:off x="2082942" y="1097824"/>
        <a:ext cx="1544091" cy="772045"/>
      </dsp:txXfrm>
    </dsp:sp>
    <dsp:sp modelId="{11DB5F54-22D9-8C4B-BD2A-5683E9974538}">
      <dsp:nvSpPr>
        <dsp:cNvPr id="0" name=""/>
        <dsp:cNvSpPr/>
      </dsp:nvSpPr>
      <dsp:spPr>
        <a:xfrm>
          <a:off x="2468965" y="2194129"/>
          <a:ext cx="1544091" cy="7720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Psychological</a:t>
          </a:r>
          <a:endParaRPr lang="en-US" sz="1900" kern="1200" dirty="0"/>
        </a:p>
      </dsp:txBody>
      <dsp:txXfrm>
        <a:off x="2468965" y="2194129"/>
        <a:ext cx="1544091" cy="772045"/>
      </dsp:txXfrm>
    </dsp:sp>
    <dsp:sp modelId="{38167C5B-BD30-8E4C-9AB8-A362E1125C6D}">
      <dsp:nvSpPr>
        <dsp:cNvPr id="0" name=""/>
        <dsp:cNvSpPr/>
      </dsp:nvSpPr>
      <dsp:spPr>
        <a:xfrm>
          <a:off x="2468965" y="3290434"/>
          <a:ext cx="1544091" cy="7720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Hopefulness</a:t>
          </a:r>
          <a:endParaRPr lang="en-US" sz="1900" kern="1200" dirty="0"/>
        </a:p>
      </dsp:txBody>
      <dsp:txXfrm>
        <a:off x="2468965" y="3290434"/>
        <a:ext cx="1544091" cy="772045"/>
      </dsp:txXfrm>
    </dsp:sp>
    <dsp:sp modelId="{56E91D02-81DF-E447-9777-E4ADBFCF4E0B}">
      <dsp:nvSpPr>
        <dsp:cNvPr id="0" name=""/>
        <dsp:cNvSpPr/>
      </dsp:nvSpPr>
      <dsp:spPr>
        <a:xfrm>
          <a:off x="3951293" y="1097824"/>
          <a:ext cx="1544091" cy="772045"/>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Care quality</a:t>
          </a:r>
          <a:endParaRPr lang="en-US" sz="1900" kern="1200" dirty="0"/>
        </a:p>
      </dsp:txBody>
      <dsp:txXfrm>
        <a:off x="3951293" y="1097824"/>
        <a:ext cx="1544091" cy="772045"/>
      </dsp:txXfrm>
    </dsp:sp>
    <dsp:sp modelId="{C0F759E6-AAB9-E34D-90F1-55CCA5510587}">
      <dsp:nvSpPr>
        <dsp:cNvPr id="0" name=""/>
        <dsp:cNvSpPr/>
      </dsp:nvSpPr>
      <dsp:spPr>
        <a:xfrm>
          <a:off x="4337316" y="2194129"/>
          <a:ext cx="1544091" cy="7720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Disease outcomes </a:t>
          </a:r>
          <a:endParaRPr lang="en-US" sz="1900" kern="1200" dirty="0"/>
        </a:p>
      </dsp:txBody>
      <dsp:txXfrm>
        <a:off x="4337316" y="2194129"/>
        <a:ext cx="1544091" cy="772045"/>
      </dsp:txXfrm>
    </dsp:sp>
    <dsp:sp modelId="{B662ECCF-ABD5-4C47-94E7-564C0BF443B3}">
      <dsp:nvSpPr>
        <dsp:cNvPr id="0" name=""/>
        <dsp:cNvSpPr/>
      </dsp:nvSpPr>
      <dsp:spPr>
        <a:xfrm>
          <a:off x="4337316" y="3290434"/>
          <a:ext cx="1544091" cy="77204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Satisfaction </a:t>
          </a:r>
          <a:endParaRPr lang="en-US" sz="1900" kern="1200" dirty="0"/>
        </a:p>
      </dsp:txBody>
      <dsp:txXfrm>
        <a:off x="4337316" y="3290434"/>
        <a:ext cx="1544091" cy="772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2189E-00E9-3C4C-8FC5-CF2B2156ACFC}">
      <dsp:nvSpPr>
        <dsp:cNvPr id="0" name=""/>
        <dsp:cNvSpPr/>
      </dsp:nvSpPr>
      <dsp:spPr>
        <a:xfrm>
          <a:off x="3405187" y="1347481"/>
          <a:ext cx="2409195" cy="418124"/>
        </a:xfrm>
        <a:custGeom>
          <a:avLst/>
          <a:gdLst/>
          <a:ahLst/>
          <a:cxnLst/>
          <a:rect l="0" t="0" r="0" b="0"/>
          <a:pathLst>
            <a:path>
              <a:moveTo>
                <a:pt x="0" y="0"/>
              </a:moveTo>
              <a:lnTo>
                <a:pt x="0" y="209062"/>
              </a:lnTo>
              <a:lnTo>
                <a:pt x="2409195" y="209062"/>
              </a:lnTo>
              <a:lnTo>
                <a:pt x="2409195" y="418124"/>
              </a:lnTo>
            </a:path>
          </a:pathLst>
        </a:cu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809824-1A90-0342-B210-D9CC72DBB172}">
      <dsp:nvSpPr>
        <dsp:cNvPr id="0" name=""/>
        <dsp:cNvSpPr/>
      </dsp:nvSpPr>
      <dsp:spPr>
        <a:xfrm>
          <a:off x="3359467" y="1347481"/>
          <a:ext cx="91440" cy="418124"/>
        </a:xfrm>
        <a:custGeom>
          <a:avLst/>
          <a:gdLst/>
          <a:ahLst/>
          <a:cxnLst/>
          <a:rect l="0" t="0" r="0" b="0"/>
          <a:pathLst>
            <a:path>
              <a:moveTo>
                <a:pt x="45720" y="0"/>
              </a:moveTo>
              <a:lnTo>
                <a:pt x="45720" y="418124"/>
              </a:lnTo>
            </a:path>
          </a:pathLst>
        </a:cu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D954DD-BAF0-C34C-868F-263E61EE9188}">
      <dsp:nvSpPr>
        <dsp:cNvPr id="0" name=""/>
        <dsp:cNvSpPr/>
      </dsp:nvSpPr>
      <dsp:spPr>
        <a:xfrm>
          <a:off x="995992" y="1347481"/>
          <a:ext cx="2409195" cy="418124"/>
        </a:xfrm>
        <a:custGeom>
          <a:avLst/>
          <a:gdLst/>
          <a:ahLst/>
          <a:cxnLst/>
          <a:rect l="0" t="0" r="0" b="0"/>
          <a:pathLst>
            <a:path>
              <a:moveTo>
                <a:pt x="2409195" y="0"/>
              </a:moveTo>
              <a:lnTo>
                <a:pt x="2409195" y="209062"/>
              </a:lnTo>
              <a:lnTo>
                <a:pt x="0" y="209062"/>
              </a:lnTo>
              <a:lnTo>
                <a:pt x="0" y="418124"/>
              </a:lnTo>
            </a:path>
          </a:pathLst>
        </a:custGeom>
        <a:noFill/>
        <a:ln w="9525" cap="flat" cmpd="sng" algn="ctr">
          <a:solidFill>
            <a:schemeClr val="accent4">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47DD9A-AA7F-C948-8EB9-16B2A94FAAD8}">
      <dsp:nvSpPr>
        <dsp:cNvPr id="0" name=""/>
        <dsp:cNvSpPr/>
      </dsp:nvSpPr>
      <dsp:spPr>
        <a:xfrm>
          <a:off x="2409652" y="351946"/>
          <a:ext cx="1991070" cy="995535"/>
        </a:xfrm>
        <a:prstGeom prst="rect">
          <a:avLst/>
        </a:prstGeom>
        <a:gradFill rotWithShape="0">
          <a:gsLst>
            <a:gs pos="0">
              <a:schemeClr val="accent4">
                <a:shade val="60000"/>
                <a:hueOff val="0"/>
                <a:satOff val="0"/>
                <a:lumOff val="0"/>
                <a:alphaOff val="0"/>
                <a:tint val="100000"/>
                <a:shade val="100000"/>
                <a:satMod val="130000"/>
              </a:schemeClr>
            </a:gs>
            <a:gs pos="100000">
              <a:schemeClr val="accent4">
                <a:shade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Approaches to break bad news</a:t>
          </a:r>
          <a:endParaRPr lang="en-US" sz="1800" kern="1200" dirty="0"/>
        </a:p>
      </dsp:txBody>
      <dsp:txXfrm>
        <a:off x="2409652" y="351946"/>
        <a:ext cx="1991070" cy="995535"/>
      </dsp:txXfrm>
    </dsp:sp>
    <dsp:sp modelId="{0A73C8BA-96B1-6140-B1F2-E7F72AA05E18}">
      <dsp:nvSpPr>
        <dsp:cNvPr id="0" name=""/>
        <dsp:cNvSpPr/>
      </dsp:nvSpPr>
      <dsp:spPr>
        <a:xfrm>
          <a:off x="457" y="1765606"/>
          <a:ext cx="1991070" cy="995535"/>
        </a:xfrm>
        <a:prstGeom prst="rect">
          <a:avLst/>
        </a:prstGeom>
        <a:gradFill rotWithShape="0">
          <a:gsLst>
            <a:gs pos="0">
              <a:schemeClr val="accent4">
                <a:shade val="80000"/>
                <a:hueOff val="0"/>
                <a:satOff val="0"/>
                <a:lumOff val="0"/>
                <a:alphaOff val="0"/>
                <a:tint val="100000"/>
                <a:shade val="100000"/>
                <a:satMod val="130000"/>
              </a:schemeClr>
            </a:gs>
            <a:gs pos="100000">
              <a:schemeClr val="accent4">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Rabow</a:t>
          </a:r>
          <a:r>
            <a:rPr lang="en-US" sz="1800" kern="1200" dirty="0" smtClean="0"/>
            <a:t> and Mc </a:t>
          </a:r>
          <a:r>
            <a:rPr lang="en-US" sz="1800" kern="1200" dirty="0" err="1" smtClean="0"/>
            <a:t>phee’s</a:t>
          </a:r>
          <a:r>
            <a:rPr lang="en-US" sz="1800" kern="1200" dirty="0" smtClean="0"/>
            <a:t> (</a:t>
          </a:r>
          <a:r>
            <a:rPr lang="en-US" sz="1800" kern="1200" dirty="0" smtClean="0">
              <a:solidFill>
                <a:srgbClr val="FF0000"/>
              </a:solidFill>
            </a:rPr>
            <a:t>ABCDE</a:t>
          </a:r>
          <a:r>
            <a:rPr lang="en-US" sz="1800" kern="1200" dirty="0" smtClean="0"/>
            <a:t>) approach</a:t>
          </a:r>
        </a:p>
      </dsp:txBody>
      <dsp:txXfrm>
        <a:off x="457" y="1765606"/>
        <a:ext cx="1991070" cy="995535"/>
      </dsp:txXfrm>
    </dsp:sp>
    <dsp:sp modelId="{9E354DBC-D44F-1647-A302-6CF862B87F7A}">
      <dsp:nvSpPr>
        <dsp:cNvPr id="0" name=""/>
        <dsp:cNvSpPr/>
      </dsp:nvSpPr>
      <dsp:spPr>
        <a:xfrm>
          <a:off x="2409652" y="1765606"/>
          <a:ext cx="1991070" cy="995535"/>
        </a:xfrm>
        <a:prstGeom prst="rect">
          <a:avLst/>
        </a:prstGeom>
        <a:gradFill rotWithShape="0">
          <a:gsLst>
            <a:gs pos="0">
              <a:schemeClr val="accent4">
                <a:shade val="80000"/>
                <a:hueOff val="0"/>
                <a:satOff val="0"/>
                <a:lumOff val="0"/>
                <a:alphaOff val="0"/>
                <a:tint val="100000"/>
                <a:shade val="100000"/>
                <a:satMod val="130000"/>
              </a:schemeClr>
            </a:gs>
            <a:gs pos="100000">
              <a:schemeClr val="accent4">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Baile</a:t>
          </a:r>
          <a:r>
            <a:rPr lang="en-US" sz="1800" kern="1200" dirty="0" smtClean="0"/>
            <a:t> and </a:t>
          </a:r>
          <a:r>
            <a:rPr lang="en-US" sz="1800" kern="1200" dirty="0" err="1" smtClean="0"/>
            <a:t>Buckman</a:t>
          </a:r>
          <a:r>
            <a:rPr lang="en-US" sz="1800" kern="1200" dirty="0" smtClean="0"/>
            <a:t> (</a:t>
          </a:r>
          <a:r>
            <a:rPr lang="en-US" sz="1800" kern="1200" dirty="0" smtClean="0">
              <a:solidFill>
                <a:srgbClr val="FF0000"/>
              </a:solidFill>
            </a:rPr>
            <a:t>SPIKES</a:t>
          </a:r>
          <a:r>
            <a:rPr lang="en-US" sz="1800" kern="1200" dirty="0" smtClean="0"/>
            <a:t> approach)</a:t>
          </a:r>
          <a:endParaRPr lang="en-US" sz="1800" kern="1200" dirty="0"/>
        </a:p>
      </dsp:txBody>
      <dsp:txXfrm>
        <a:off x="2409652" y="1765606"/>
        <a:ext cx="1991070" cy="995535"/>
      </dsp:txXfrm>
    </dsp:sp>
    <dsp:sp modelId="{8CAE3E52-A713-F247-94F0-75A01FB283F5}">
      <dsp:nvSpPr>
        <dsp:cNvPr id="0" name=""/>
        <dsp:cNvSpPr/>
      </dsp:nvSpPr>
      <dsp:spPr>
        <a:xfrm>
          <a:off x="4818847" y="1765606"/>
          <a:ext cx="1991070" cy="995535"/>
        </a:xfrm>
        <a:prstGeom prst="rect">
          <a:avLst/>
        </a:prstGeom>
        <a:gradFill rotWithShape="0">
          <a:gsLst>
            <a:gs pos="0">
              <a:schemeClr val="accent4">
                <a:shade val="80000"/>
                <a:hueOff val="0"/>
                <a:satOff val="0"/>
                <a:lumOff val="0"/>
                <a:alphaOff val="0"/>
                <a:tint val="100000"/>
                <a:shade val="100000"/>
                <a:satMod val="130000"/>
              </a:schemeClr>
            </a:gs>
            <a:gs pos="100000">
              <a:schemeClr val="accent4">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Other types</a:t>
          </a:r>
          <a:endParaRPr lang="en-US" sz="1800" kern="1200" dirty="0"/>
        </a:p>
      </dsp:txBody>
      <dsp:txXfrm>
        <a:off x="4818847" y="1765606"/>
        <a:ext cx="1991070" cy="9955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387675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889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smtClean="0"/>
          </a:p>
          <a:p>
            <a:r>
              <a:rPr lang="en-US" b="1" dirty="0" smtClean="0"/>
              <a:t>Bluntness example:</a:t>
            </a:r>
            <a:r>
              <a:rPr lang="en-US" b="1" baseline="0" dirty="0" smtClean="0"/>
              <a:t> (</a:t>
            </a:r>
            <a:r>
              <a:rPr lang="en-US" baseline="0" dirty="0" smtClean="0"/>
              <a:t>“You have very bad cancer and unless you get treatment immediately you are going to die.”)</a:t>
            </a:r>
            <a:endParaRPr lang="en-US" dirty="0"/>
          </a:p>
        </p:txBody>
      </p:sp>
    </p:spTree>
    <p:extLst>
      <p:ext uri="{BB962C8B-B14F-4D97-AF65-F5344CB8AC3E}">
        <p14:creationId xmlns:p14="http://schemas.microsoft.com/office/powerpoint/2010/main" val="195877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695086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246157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9385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14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166576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How bad news is discussed can affect the patient’s comprehension of information [32], satisfaction with med- </a:t>
            </a:r>
            <a:r>
              <a:rPr lang="en-US" dirty="0" err="1" smtClean="0"/>
              <a:t>ical</a:t>
            </a:r>
            <a:r>
              <a:rPr lang="en-US" dirty="0" smtClean="0"/>
              <a:t> care [33, 34], level of hopefulness [35], and subsequent psychological adjustment [36-38]. Physicians who find it difficult to give bad news may subject patients to harsh treatments beyond the point where treatment may be expected to be helpful [39]. The idea that receiving </a:t>
            </a:r>
            <a:r>
              <a:rPr lang="en-US" dirty="0" err="1" smtClean="0"/>
              <a:t>unfa</a:t>
            </a:r>
            <a:r>
              <a:rPr lang="en-US" dirty="0" smtClean="0"/>
              <a:t>- </a:t>
            </a:r>
            <a:r>
              <a:rPr lang="en-US" dirty="0" err="1" smtClean="0"/>
              <a:t>vorable</a:t>
            </a:r>
            <a:r>
              <a:rPr lang="en-US" dirty="0" smtClean="0"/>
              <a:t> medical information will invariably cause psycho- logical harm is unsubstantiated [40, 41].</a:t>
            </a:r>
            <a:endParaRPr lang="en-US" dirty="0"/>
          </a:p>
        </p:txBody>
      </p:sp>
    </p:spTree>
    <p:extLst>
      <p:ext uri="{BB962C8B-B14F-4D97-AF65-F5344CB8AC3E}">
        <p14:creationId xmlns:p14="http://schemas.microsoft.com/office/powerpoint/2010/main" val="132364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informal survey conducted at the 1998 Annual Meeting of the American Society of Clinical Oncology (ASCO), where we queried attendees at a symposium on communication skills. For this symposium several experts in teach- </a:t>
            </a:r>
            <a:r>
              <a:rPr lang="en-US" dirty="0" err="1" smtClean="0"/>
              <a:t>ing</a:t>
            </a:r>
            <a:r>
              <a:rPr lang="en-US" dirty="0" smtClean="0"/>
              <a:t> aspects of the doctor-patient relationship in oncology formulated a series of questions to assess attendees’ attitudes and practices regarding breaking bad news. Of the 700 persons attending the symposium,</a:t>
            </a:r>
            <a:endParaRPr lang="en-US" dirty="0"/>
          </a:p>
        </p:txBody>
      </p:sp>
    </p:spTree>
    <p:extLst>
      <p:ext uri="{BB962C8B-B14F-4D97-AF65-F5344CB8AC3E}">
        <p14:creationId xmlns:p14="http://schemas.microsoft.com/office/powerpoint/2010/main" val="13104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268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4151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Arrange for some privacy</a:t>
            </a:r>
            <a:r>
              <a:rPr lang="en-US" dirty="0" smtClean="0"/>
              <a:t>. An interview room is ideal, but, if one is not available, draw the curtains around the patient’s bed. Have tissues ready in case the patient becomes upset.</a:t>
            </a:r>
          </a:p>
          <a:p>
            <a:r>
              <a:rPr lang="en-US" dirty="0" smtClean="0"/>
              <a:t>• </a:t>
            </a:r>
            <a:r>
              <a:rPr lang="en-US" b="1" dirty="0" smtClean="0"/>
              <a:t>Involve significant others</a:t>
            </a:r>
            <a:r>
              <a:rPr lang="en-US" dirty="0" smtClean="0"/>
              <a:t>. Most patients want to have someone else with them but this should be the patient’s choice. When there are many family members, ask the patient to choose one or two family representatives.</a:t>
            </a:r>
          </a:p>
          <a:p>
            <a:r>
              <a:rPr lang="en-US" dirty="0" smtClean="0"/>
              <a:t>• </a:t>
            </a:r>
            <a:r>
              <a:rPr lang="en-US" b="1" dirty="0" smtClean="0"/>
              <a:t>Sit down</a:t>
            </a:r>
            <a:r>
              <a:rPr lang="en-US" dirty="0" smtClean="0"/>
              <a:t>. Sitting down relaxes the patient and is also a sign that you will not rush. When you sit, try not to have barriers between you and the patient. If you have recently examined the patient, allow them to dress before the discussion.</a:t>
            </a:r>
          </a:p>
          <a:p>
            <a:r>
              <a:rPr lang="en-US" dirty="0" smtClean="0"/>
              <a:t>• </a:t>
            </a:r>
            <a:r>
              <a:rPr lang="en-US" b="1" dirty="0" smtClean="0"/>
              <a:t>Make connection with the patient</a:t>
            </a:r>
            <a:r>
              <a:rPr lang="en-US" dirty="0" smtClean="0"/>
              <a:t>. Maintaining eye con- tact may be uncomfortable but it is an important way of establishing rapport. Touching the patient on the arm or holding a hand (if the patient is comfortable with this) is another way to accomplish this.</a:t>
            </a:r>
          </a:p>
          <a:p>
            <a:r>
              <a:rPr lang="en-US" dirty="0" smtClean="0"/>
              <a:t>• </a:t>
            </a:r>
            <a:r>
              <a:rPr lang="en-US" b="1" dirty="0" smtClean="0"/>
              <a:t>Manage time constraints and interruptions. </a:t>
            </a:r>
            <a:r>
              <a:rPr lang="en-US" dirty="0" smtClean="0"/>
              <a:t>Inform the patient of any time constraints you may have or inter- </a:t>
            </a:r>
            <a:r>
              <a:rPr lang="en-US" dirty="0" err="1" smtClean="0"/>
              <a:t>ruptions</a:t>
            </a:r>
            <a:r>
              <a:rPr lang="en-US" dirty="0" smtClean="0"/>
              <a:t> you expect. Set your pager on silent or ask a colleague to respond to your pages.</a:t>
            </a:r>
            <a:endParaRPr lang="en-US" dirty="0"/>
          </a:p>
        </p:txBody>
      </p:sp>
    </p:spTree>
    <p:extLst>
      <p:ext uri="{BB962C8B-B14F-4D97-AF65-F5344CB8AC3E}">
        <p14:creationId xmlns:p14="http://schemas.microsoft.com/office/powerpoint/2010/main" val="213849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For example, “What have you been told about your medical situation so far?” or “What is your understanding of the reasons we did the MRI?”.</a:t>
            </a:r>
            <a:endParaRPr lang="en-US" dirty="0"/>
          </a:p>
        </p:txBody>
      </p:sp>
    </p:spTree>
    <p:extLst>
      <p:ext uri="{BB962C8B-B14F-4D97-AF65-F5344CB8AC3E}">
        <p14:creationId xmlns:p14="http://schemas.microsoft.com/office/powerpoint/2010/main" val="73304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While a majority of patients express a desire for full information about their diagnosis, prognosis, and details of their illness, some patients do not. When a clinician hears a patient express explicitly a desire for information, it may lessen the anxiety associated with divulging the bad news</a:t>
            </a:r>
            <a:endParaRPr lang="en-US" dirty="0"/>
          </a:p>
        </p:txBody>
      </p:sp>
    </p:spTree>
    <p:extLst>
      <p:ext uri="{BB962C8B-B14F-4D97-AF65-F5344CB8AC3E}">
        <p14:creationId xmlns:p14="http://schemas.microsoft.com/office/powerpoint/2010/main" val="189729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699" cy="11597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5"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50" y="3393000"/>
            <a:ext cx="566999" cy="566999"/>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subTitle" idx="1"/>
          </p:nvPr>
        </p:nvSpPr>
        <p:spPr>
          <a:xfrm>
            <a:off x="2022300" y="2815923"/>
            <a:ext cx="5591400" cy="784799"/>
          </a:xfrm>
          <a:prstGeom prst="rect">
            <a:avLst/>
          </a:prstGeom>
        </p:spPr>
        <p:txBody>
          <a:bodyPr lIns="91425" tIns="91425" rIns="91425" bIns="91425" anchor="t" anchorCtr="0"/>
          <a:lstStyle>
            <a:lvl1pPr lvl="0" rtl="0">
              <a:spcBef>
                <a:spcPts val="0"/>
              </a:spcBef>
              <a:buClr>
                <a:srgbClr val="000000"/>
              </a:buClr>
              <a:buSzPct val="100000"/>
              <a:buNone/>
              <a:defRPr sz="1400">
                <a:highlight>
                  <a:srgbClr val="FFCD00"/>
                </a:highlight>
              </a:defRPr>
            </a:lvl1pPr>
            <a:lvl2pPr lvl="1" rtl="0">
              <a:spcBef>
                <a:spcPts val="0"/>
              </a:spcBef>
              <a:buClr>
                <a:schemeClr val="dk2"/>
              </a:buClr>
              <a:buSzPct val="100000"/>
              <a:buNone/>
              <a:defRPr sz="1400">
                <a:solidFill>
                  <a:schemeClr val="dk2"/>
                </a:solidFill>
                <a:highlight>
                  <a:srgbClr val="FFCD00"/>
                </a:highlight>
              </a:defRPr>
            </a:lvl2pPr>
            <a:lvl3pPr lvl="2" rtl="0">
              <a:spcBef>
                <a:spcPts val="0"/>
              </a:spcBef>
              <a:buClr>
                <a:schemeClr val="dk2"/>
              </a:buClr>
              <a:buSzPct val="100000"/>
              <a:buNone/>
              <a:defRPr sz="1400">
                <a:solidFill>
                  <a:schemeClr val="dk2"/>
                </a:solidFill>
                <a:highlight>
                  <a:srgbClr val="FFCD00"/>
                </a:highlight>
              </a:defRPr>
            </a:lvl3pPr>
            <a:lvl4pPr lvl="3" rtl="0">
              <a:spcBef>
                <a:spcPts val="0"/>
              </a:spcBef>
              <a:buClr>
                <a:schemeClr val="dk2"/>
              </a:buClr>
              <a:buSzPct val="100000"/>
              <a:buNone/>
              <a:defRPr sz="1400">
                <a:solidFill>
                  <a:schemeClr val="dk2"/>
                </a:solidFill>
                <a:highlight>
                  <a:srgbClr val="FFCD00"/>
                </a:highlight>
              </a:defRPr>
            </a:lvl4pPr>
            <a:lvl5pPr lvl="4" rtl="0">
              <a:spcBef>
                <a:spcPts val="0"/>
              </a:spcBef>
              <a:buClr>
                <a:schemeClr val="dk2"/>
              </a:buClr>
              <a:buSzPct val="100000"/>
              <a:buNone/>
              <a:defRPr sz="1400">
                <a:solidFill>
                  <a:schemeClr val="dk2"/>
                </a:solidFill>
                <a:highlight>
                  <a:srgbClr val="FFCD00"/>
                </a:highlight>
              </a:defRPr>
            </a:lvl5pPr>
            <a:lvl6pPr lvl="5" rtl="0">
              <a:spcBef>
                <a:spcPts val="0"/>
              </a:spcBef>
              <a:buClr>
                <a:schemeClr val="dk2"/>
              </a:buClr>
              <a:buSzPct val="100000"/>
              <a:buNone/>
              <a:defRPr sz="1400">
                <a:solidFill>
                  <a:schemeClr val="dk2"/>
                </a:solidFill>
                <a:highlight>
                  <a:srgbClr val="FFCD00"/>
                </a:highlight>
              </a:defRPr>
            </a:lvl6pPr>
            <a:lvl7pPr lvl="6" rtl="0">
              <a:spcBef>
                <a:spcPts val="0"/>
              </a:spcBef>
              <a:buClr>
                <a:schemeClr val="dk2"/>
              </a:buClr>
              <a:buSzPct val="100000"/>
              <a:buNone/>
              <a:defRPr sz="1400">
                <a:solidFill>
                  <a:schemeClr val="dk2"/>
                </a:solidFill>
                <a:highlight>
                  <a:srgbClr val="FFCD00"/>
                </a:highlight>
              </a:defRPr>
            </a:lvl7pPr>
            <a:lvl8pPr lvl="7" rtl="0">
              <a:spcBef>
                <a:spcPts val="0"/>
              </a:spcBef>
              <a:buClr>
                <a:schemeClr val="dk2"/>
              </a:buClr>
              <a:buSzPct val="100000"/>
              <a:buNone/>
              <a:defRPr sz="1400">
                <a:solidFill>
                  <a:schemeClr val="dk2"/>
                </a:solidFill>
                <a:highlight>
                  <a:srgbClr val="FFCD00"/>
                </a:highlight>
              </a:defRPr>
            </a:lvl8pPr>
            <a:lvl9pPr lvl="8" rtl="0">
              <a:spcBef>
                <a:spcPts val="0"/>
              </a:spcBef>
              <a:buClr>
                <a:schemeClr val="dk2"/>
              </a:buClr>
              <a:buSzPct val="100000"/>
              <a:buNone/>
              <a:defRPr sz="1400">
                <a:solidFill>
                  <a:schemeClr val="dk2"/>
                </a:solidFill>
                <a:highlight>
                  <a:srgbClr val="FFCD00"/>
                </a:highlight>
              </a:defRPr>
            </a:lvl9pPr>
          </a:lstStyle>
          <a:p>
            <a:endParaRPr/>
          </a:p>
        </p:txBody>
      </p:sp>
      <p:cxnSp>
        <p:nvCxnSpPr>
          <p:cNvPr id="14" name="Shape 14"/>
          <p:cNvCxnSpPr/>
          <p:nvPr/>
        </p:nvCxnSpPr>
        <p:spPr>
          <a:xfrm>
            <a:off x="-6025" y="2571761"/>
            <a:ext cx="1984499" cy="0"/>
          </a:xfrm>
          <a:prstGeom prst="straightConnector1">
            <a:avLst/>
          </a:prstGeom>
          <a:noFill/>
          <a:ln w="9525" cap="flat" cmpd="sng">
            <a:solidFill>
              <a:srgbClr val="CCCCCC"/>
            </a:solidFill>
            <a:prstDash val="solid"/>
            <a:round/>
            <a:headEnd type="none" w="lg" len="lg"/>
            <a:tailEnd type="none" w="lg" len="lg"/>
          </a:ln>
        </p:spPr>
      </p:cxnSp>
      <p:sp>
        <p:nvSpPr>
          <p:cNvPr id="15" name="Shape 15"/>
          <p:cNvSpPr/>
          <p:nvPr/>
        </p:nvSpPr>
        <p:spPr>
          <a:xfrm>
            <a:off x="1117950" y="2288250"/>
            <a:ext cx="566999" cy="566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16" name="Shape 16"/>
          <p:cNvSpPr txBox="1">
            <a:spLocks noGrp="1"/>
          </p:cNvSpPr>
          <p:nvPr>
            <p:ph type="ctrTitle"/>
          </p:nvPr>
        </p:nvSpPr>
        <p:spPr>
          <a:xfrm>
            <a:off x="2022225" y="1693523"/>
            <a:ext cx="3787799" cy="1159799"/>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cxnSp>
        <p:nvCxnSpPr>
          <p:cNvPr id="17" name="Shape 17"/>
          <p:cNvCxnSpPr/>
          <p:nvPr/>
        </p:nvCxnSpPr>
        <p:spPr>
          <a:xfrm>
            <a:off x="5898975" y="2571750"/>
            <a:ext cx="32510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25" name="Shape 25"/>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6" name="Shape 26"/>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buSzPct val="100000"/>
              <a:buFont typeface="Lora"/>
              <a:buNone/>
              <a:defRPr sz="2000" b="1">
                <a:latin typeface="Lora"/>
                <a:ea typeface="Lora"/>
                <a:cs typeface="Lora"/>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381250" y="1616470"/>
            <a:ext cx="6809700" cy="3112200"/>
          </a:xfrm>
          <a:prstGeom prst="rect">
            <a:avLst/>
          </a:prstGeom>
        </p:spPr>
        <p:txBody>
          <a:bodyPr lIns="91425" tIns="91425" rIns="91425" bIns="91425" anchor="t" anchorCtr="0"/>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cxnSp>
        <p:nvCxnSpPr>
          <p:cNvPr id="28" name="Shape 2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C4E5FC6-4684-7040-8152-6FFCB889B5EF}" type="datetimeFigureOut">
              <a:rPr lang="en-US" smtClean="0"/>
              <a:t>1/9/17</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DC1704C-96E4-4E49-9B10-E3930CEECC29}" type="slidenum">
              <a:rPr lang="en-US" smtClean="0"/>
              <a:t>‹#›</a:t>
            </a:fld>
            <a:endParaRPr lang="en-US"/>
          </a:p>
        </p:txBody>
      </p:sp>
    </p:spTree>
    <p:extLst>
      <p:ext uri="{BB962C8B-B14F-4D97-AF65-F5344CB8AC3E}">
        <p14:creationId xmlns:p14="http://schemas.microsoft.com/office/powerpoint/2010/main" val="33384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2105050" y="2238000"/>
            <a:ext cx="4933800" cy="819899"/>
          </a:xfrm>
          <a:prstGeom prst="rect">
            <a:avLst/>
          </a:prstGeom>
        </p:spPr>
        <p:txBody>
          <a:bodyPr lIns="91425" tIns="91425" rIns="91425" bIns="91425" anchor="b" anchorCtr="0"/>
          <a:lstStyle>
            <a:lvl1pPr lvl="0" algn="ctr" rtl="0">
              <a:spcBef>
                <a:spcPts val="0"/>
              </a:spcBef>
              <a:buSzPct val="100000"/>
              <a:buFont typeface="Lora"/>
              <a:defRPr sz="2400" i="1">
                <a:latin typeface="Lora"/>
                <a:ea typeface="Lora"/>
                <a:cs typeface="Lora"/>
                <a:sym typeface="Lora"/>
              </a:defRPr>
            </a:lvl1pPr>
            <a:lvl2pPr lvl="1" algn="ctr" rtl="0">
              <a:spcBef>
                <a:spcPts val="0"/>
              </a:spcBef>
              <a:buFont typeface="Lora"/>
              <a:defRPr i="1">
                <a:latin typeface="Lora"/>
                <a:ea typeface="Lora"/>
                <a:cs typeface="Lora"/>
                <a:sym typeface="Lora"/>
              </a:defRPr>
            </a:lvl2pPr>
            <a:lvl3pPr lvl="2" algn="ctr" rtl="0">
              <a:spcBef>
                <a:spcPts val="0"/>
              </a:spcBef>
              <a:buFont typeface="Lora"/>
              <a:defRPr i="1">
                <a:latin typeface="Lora"/>
                <a:ea typeface="Lora"/>
                <a:cs typeface="Lora"/>
                <a:sym typeface="Lora"/>
              </a:defRPr>
            </a:lvl3pPr>
            <a:lvl4pPr lvl="3" algn="ctr" rtl="0">
              <a:spcBef>
                <a:spcPts val="0"/>
              </a:spcBef>
              <a:buSzPct val="100000"/>
              <a:buFont typeface="Lora"/>
              <a:defRPr sz="2400" i="1">
                <a:latin typeface="Lora"/>
                <a:ea typeface="Lora"/>
                <a:cs typeface="Lora"/>
                <a:sym typeface="Lora"/>
              </a:defRPr>
            </a:lvl4pPr>
            <a:lvl5pPr lvl="4" algn="ctr" rtl="0">
              <a:spcBef>
                <a:spcPts val="0"/>
              </a:spcBef>
              <a:buSzPct val="100000"/>
              <a:buFont typeface="Lora"/>
              <a:defRPr sz="2400" i="1">
                <a:latin typeface="Lora"/>
                <a:ea typeface="Lora"/>
                <a:cs typeface="Lora"/>
                <a:sym typeface="Lora"/>
              </a:defRPr>
            </a:lvl5pPr>
            <a:lvl6pPr lvl="5" algn="ctr" rtl="0">
              <a:spcBef>
                <a:spcPts val="0"/>
              </a:spcBef>
              <a:buSzPct val="100000"/>
              <a:buFont typeface="Lora"/>
              <a:defRPr sz="2400" i="1">
                <a:latin typeface="Lora"/>
                <a:ea typeface="Lora"/>
                <a:cs typeface="Lora"/>
                <a:sym typeface="Lora"/>
              </a:defRPr>
            </a:lvl6pPr>
            <a:lvl7pPr lvl="6" algn="ctr" rtl="0">
              <a:spcBef>
                <a:spcPts val="0"/>
              </a:spcBef>
              <a:buSzPct val="100000"/>
              <a:buFont typeface="Lora"/>
              <a:defRPr sz="2400" i="1">
                <a:latin typeface="Lora"/>
                <a:ea typeface="Lora"/>
                <a:cs typeface="Lora"/>
                <a:sym typeface="Lora"/>
              </a:defRPr>
            </a:lvl7pPr>
            <a:lvl8pPr lvl="7" algn="ctr" rtl="0">
              <a:spcBef>
                <a:spcPts val="0"/>
              </a:spcBef>
              <a:buSzPct val="100000"/>
              <a:buFont typeface="Lora"/>
              <a:defRPr sz="2400" i="1">
                <a:latin typeface="Lora"/>
                <a:ea typeface="Lora"/>
                <a:cs typeface="Lora"/>
                <a:sym typeface="Lora"/>
              </a:defRPr>
            </a:lvl8pPr>
            <a:lvl9pPr lvl="8" algn="ctr">
              <a:spcBef>
                <a:spcPts val="0"/>
              </a:spcBef>
              <a:buSzPct val="100000"/>
              <a:buFont typeface="Lora"/>
              <a:defRPr sz="2400" i="1">
                <a:latin typeface="Lora"/>
                <a:ea typeface="Lora"/>
                <a:cs typeface="Lora"/>
                <a:sym typeface="Lora"/>
              </a:defRPr>
            </a:lvl9pPr>
          </a:lstStyle>
          <a:p>
            <a:endParaRPr/>
          </a:p>
        </p:txBody>
      </p:sp>
      <p:cxnSp>
        <p:nvCxnSpPr>
          <p:cNvPr id="20" name="Shape 20"/>
          <p:cNvCxnSpPr/>
          <p:nvPr/>
        </p:nvCxnSpPr>
        <p:spPr>
          <a:xfrm>
            <a:off x="4584075" y="3676500"/>
            <a:ext cx="0" cy="1480499"/>
          </a:xfrm>
          <a:prstGeom prst="straightConnector1">
            <a:avLst/>
          </a:prstGeom>
          <a:noFill/>
          <a:ln w="9525" cap="flat" cmpd="sng">
            <a:solidFill>
              <a:srgbClr val="CCCCCC"/>
            </a:solidFill>
            <a:prstDash val="solid"/>
            <a:round/>
            <a:headEnd type="none" w="lg" len="lg"/>
            <a:tailEnd type="none" w="lg" len="lg"/>
          </a:ln>
        </p:spPr>
      </p:cxnSp>
      <p:sp>
        <p:nvSpPr>
          <p:cNvPr id="21" name="Shape 21"/>
          <p:cNvSpPr/>
          <p:nvPr/>
        </p:nvSpPr>
        <p:spPr>
          <a:xfrm>
            <a:off x="4288500" y="3393000"/>
            <a:ext cx="566999" cy="566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2" name="Shape 22"/>
          <p:cNvSpPr txBox="1"/>
          <p:nvPr/>
        </p:nvSpPr>
        <p:spPr>
          <a:xfrm>
            <a:off x="3593400" y="3412651"/>
            <a:ext cx="1957200" cy="653699"/>
          </a:xfrm>
          <a:prstGeom prst="rect">
            <a:avLst/>
          </a:prstGeom>
          <a:noFill/>
          <a:ln>
            <a:noFill/>
          </a:ln>
        </p:spPr>
        <p:txBody>
          <a:bodyPr lIns="91425" tIns="91425" rIns="91425" bIns="91425" anchor="t" anchorCtr="0">
            <a:noAutofit/>
          </a:bodyPr>
          <a:lstStyle/>
          <a:p>
            <a:pPr lvl="0" algn="ctr">
              <a:spcBef>
                <a:spcPts val="0"/>
              </a:spcBef>
              <a:buNone/>
            </a:pPr>
            <a:r>
              <a:rPr lang="en" sz="3600" b="1">
                <a:latin typeface="Lora"/>
                <a:ea typeface="Lora"/>
                <a:cs typeface="Lora"/>
                <a:sym typeface="Lora"/>
              </a:rPr>
              <a:t>“</a:t>
            </a:r>
          </a:p>
        </p:txBody>
      </p:sp>
    </p:spTree>
    <p:extLst>
      <p:ext uri="{BB962C8B-B14F-4D97-AF65-F5344CB8AC3E}">
        <p14:creationId xmlns:p14="http://schemas.microsoft.com/office/powerpoint/2010/main" val="1154682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1616470"/>
            <a:ext cx="6809700" cy="31122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381250" y="937116"/>
            <a:ext cx="6809700" cy="4355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7" r:id="rId4"/>
    <p:sldLayoutId id="2147483659"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1851395" y="2464734"/>
            <a:ext cx="4752605" cy="1159799"/>
          </a:xfrm>
          <a:prstGeom prst="rect">
            <a:avLst/>
          </a:prstGeom>
        </p:spPr>
        <p:txBody>
          <a:bodyPr lIns="91425" tIns="91425" rIns="91425" bIns="91425" anchor="b" anchorCtr="0">
            <a:noAutofit/>
          </a:bodyPr>
          <a:lstStyle/>
          <a:p>
            <a:r>
              <a:rPr lang="en-US" dirty="0" smtClean="0"/>
              <a:t>Breaking Bad News</a:t>
            </a:r>
            <a:endParaRPr lang="en-US" dirty="0">
              <a:effectLst/>
            </a:endParaRPr>
          </a:p>
        </p:txBody>
      </p:sp>
      <p:grpSp>
        <p:nvGrpSpPr>
          <p:cNvPr id="62" name="Shape 62"/>
          <p:cNvGrpSpPr/>
          <p:nvPr/>
        </p:nvGrpSpPr>
        <p:grpSpPr>
          <a:xfrm>
            <a:off x="1299164" y="3511423"/>
            <a:ext cx="215966" cy="342398"/>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TextBox 1"/>
          <p:cNvSpPr txBox="1"/>
          <p:nvPr/>
        </p:nvSpPr>
        <p:spPr>
          <a:xfrm>
            <a:off x="5473700" y="3680997"/>
            <a:ext cx="3517900" cy="954107"/>
          </a:xfrm>
          <a:prstGeom prst="rect">
            <a:avLst/>
          </a:prstGeom>
          <a:noFill/>
        </p:spPr>
        <p:txBody>
          <a:bodyPr wrap="square" rtlCol="0">
            <a:spAutoFit/>
          </a:bodyPr>
          <a:lstStyle/>
          <a:p>
            <a:r>
              <a:rPr lang="en-US" dirty="0" smtClean="0"/>
              <a:t>Ahmed </a:t>
            </a:r>
            <a:r>
              <a:rPr lang="en-US" dirty="0" err="1" smtClean="0"/>
              <a:t>Alhussien</a:t>
            </a:r>
            <a:endParaRPr lang="en-US" dirty="0" smtClean="0"/>
          </a:p>
          <a:p>
            <a:r>
              <a:rPr lang="en-US" dirty="0" smtClean="0"/>
              <a:t>Faisal M. </a:t>
            </a:r>
            <a:r>
              <a:rPr lang="en-US" dirty="0" err="1" smtClean="0"/>
              <a:t>Alghamdi</a:t>
            </a:r>
            <a:endParaRPr lang="en-US" dirty="0" smtClean="0"/>
          </a:p>
          <a:p>
            <a:r>
              <a:rPr lang="en-US" dirty="0" smtClean="0"/>
              <a:t>Ahmed </a:t>
            </a:r>
            <a:r>
              <a:rPr lang="en-US" dirty="0" err="1" smtClean="0"/>
              <a:t>Alzoman</a:t>
            </a:r>
            <a:endParaRPr lang="en-US" dirty="0"/>
          </a:p>
          <a:p>
            <a:r>
              <a:rPr lang="en-US" dirty="0" smtClean="0"/>
              <a:t>Fahad </a:t>
            </a:r>
            <a:r>
              <a:rPr lang="en-US" dirty="0" err="1" smtClean="0"/>
              <a:t>Alsultan</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19509420"/>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6958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50" y="897268"/>
            <a:ext cx="4536950" cy="435599"/>
          </a:xfrm>
        </p:spPr>
        <p:txBody>
          <a:bodyPr/>
          <a:lstStyle/>
          <a:p>
            <a:r>
              <a:rPr lang="en-US" sz="2800" dirty="0" smtClean="0"/>
              <a:t>Bad news can affect</a:t>
            </a:r>
            <a:endParaRPr lang="en-US" sz="2800" dirty="0"/>
          </a:p>
        </p:txBody>
      </p:sp>
      <p:sp>
        <p:nvSpPr>
          <p:cNvPr id="3" name="Text Placeholder 2"/>
          <p:cNvSpPr>
            <a:spLocks noGrp="1"/>
          </p:cNvSpPr>
          <p:nvPr>
            <p:ph type="body" idx="1"/>
          </p:nvPr>
        </p:nvSpPr>
        <p:spPr>
          <a:xfrm>
            <a:off x="330200" y="1616470"/>
            <a:ext cx="8343900" cy="3112200"/>
          </a:xfrm>
        </p:spPr>
        <p:txBody>
          <a:bodyPr/>
          <a:lstStyle/>
          <a:p>
            <a:r>
              <a:rPr lang="en-US" dirty="0" smtClean="0">
                <a:solidFill>
                  <a:schemeClr val="tx1"/>
                </a:solidFill>
              </a:rPr>
              <a:t>Ability of the patient to </a:t>
            </a:r>
            <a:r>
              <a:rPr lang="en-US" dirty="0" smtClean="0">
                <a:solidFill>
                  <a:schemeClr val="accent6"/>
                </a:solidFill>
              </a:rPr>
              <a:t>coherence information.</a:t>
            </a:r>
          </a:p>
          <a:p>
            <a:r>
              <a:rPr lang="en-US" dirty="0">
                <a:solidFill>
                  <a:schemeClr val="tx1"/>
                </a:solidFill>
              </a:rPr>
              <a:t> </a:t>
            </a:r>
            <a:r>
              <a:rPr lang="en-US" dirty="0" smtClean="0">
                <a:solidFill>
                  <a:schemeClr val="accent6"/>
                </a:solidFill>
              </a:rPr>
              <a:t>Satisfaction</a:t>
            </a:r>
            <a:r>
              <a:rPr lang="en-US" dirty="0" smtClean="0">
                <a:solidFill>
                  <a:schemeClr val="tx1"/>
                </a:solidFill>
              </a:rPr>
              <a:t> on the medical care.</a:t>
            </a:r>
          </a:p>
          <a:p>
            <a:r>
              <a:rPr lang="en-US" dirty="0">
                <a:solidFill>
                  <a:schemeClr val="tx1"/>
                </a:solidFill>
              </a:rPr>
              <a:t> </a:t>
            </a:r>
            <a:r>
              <a:rPr lang="en-US" dirty="0" smtClean="0">
                <a:solidFill>
                  <a:schemeClr val="tx1"/>
                </a:solidFill>
              </a:rPr>
              <a:t>Level of </a:t>
            </a:r>
            <a:r>
              <a:rPr lang="en-US" dirty="0" smtClean="0">
                <a:solidFill>
                  <a:schemeClr val="accent6"/>
                </a:solidFill>
              </a:rPr>
              <a:t>hopefulness</a:t>
            </a:r>
            <a:r>
              <a:rPr lang="en-US" dirty="0" smtClean="0">
                <a:solidFill>
                  <a:schemeClr val="tx1"/>
                </a:solidFill>
              </a:rPr>
              <a:t>.</a:t>
            </a:r>
          </a:p>
          <a:p>
            <a:r>
              <a:rPr lang="en-US" dirty="0" smtClean="0">
                <a:solidFill>
                  <a:schemeClr val="tx1"/>
                </a:solidFill>
              </a:rPr>
              <a:t>Patients may </a:t>
            </a:r>
            <a:r>
              <a:rPr lang="en-US" dirty="0" smtClean="0">
                <a:solidFill>
                  <a:schemeClr val="accent6"/>
                </a:solidFill>
              </a:rPr>
              <a:t>harsh</a:t>
            </a:r>
            <a:r>
              <a:rPr lang="en-US" dirty="0" smtClean="0">
                <a:solidFill>
                  <a:schemeClr val="tx1"/>
                </a:solidFill>
              </a:rPr>
              <a:t> </a:t>
            </a:r>
            <a:r>
              <a:rPr lang="en-US" dirty="0">
                <a:solidFill>
                  <a:schemeClr val="accent6"/>
                </a:solidFill>
              </a:rPr>
              <a:t>treatments beyond the point </a:t>
            </a:r>
            <a:r>
              <a:rPr lang="en-US" dirty="0">
                <a:solidFill>
                  <a:schemeClr val="tx1"/>
                </a:solidFill>
              </a:rPr>
              <a:t>where treatment may be expected to be helpful </a:t>
            </a:r>
            <a:endParaRPr lang="en-US" dirty="0" smtClean="0">
              <a:solidFill>
                <a:schemeClr val="tx1"/>
              </a:solidFill>
            </a:endParaRPr>
          </a:p>
          <a:p>
            <a:r>
              <a:rPr lang="en-US" dirty="0" smtClean="0">
                <a:solidFill>
                  <a:schemeClr val="tx1"/>
                </a:solidFill>
              </a:rPr>
              <a:t> invariably </a:t>
            </a:r>
            <a:r>
              <a:rPr lang="en-US" dirty="0">
                <a:solidFill>
                  <a:schemeClr val="tx1"/>
                </a:solidFill>
              </a:rPr>
              <a:t>cause </a:t>
            </a:r>
            <a:r>
              <a:rPr lang="en-US" b="1" dirty="0" smtClean="0">
                <a:solidFill>
                  <a:schemeClr val="accent6"/>
                </a:solidFill>
              </a:rPr>
              <a:t>psychological </a:t>
            </a:r>
            <a:r>
              <a:rPr lang="en-US" b="1" dirty="0">
                <a:solidFill>
                  <a:schemeClr val="accent6"/>
                </a:solidFill>
              </a:rPr>
              <a:t>harm </a:t>
            </a:r>
            <a:r>
              <a:rPr lang="en-US" dirty="0">
                <a:solidFill>
                  <a:schemeClr val="tx1"/>
                </a:solidFill>
              </a:rPr>
              <a:t>is unsubstantiated</a:t>
            </a:r>
          </a:p>
        </p:txBody>
      </p:sp>
    </p:spTree>
    <p:extLst>
      <p:ext uri="{BB962C8B-B14F-4D97-AF65-F5344CB8AC3E}">
        <p14:creationId xmlns:p14="http://schemas.microsoft.com/office/powerpoint/2010/main" val="62373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2000"/>
            <a:ext cx="9144000" cy="10555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18483"/>
            <a:ext cx="9144000" cy="713517"/>
          </a:xfrm>
          <a:prstGeom prst="rect">
            <a:avLst/>
          </a:prstGeom>
        </p:spPr>
      </p:pic>
      <p:sp>
        <p:nvSpPr>
          <p:cNvPr id="6" name="Rectangle 5"/>
          <p:cNvSpPr/>
          <p:nvPr/>
        </p:nvSpPr>
        <p:spPr>
          <a:xfrm>
            <a:off x="215900" y="2247900"/>
            <a:ext cx="8724900" cy="177800"/>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3200" y="2438400"/>
            <a:ext cx="8724900" cy="177800"/>
          </a:xfrm>
          <a:prstGeom prst="rect">
            <a:avLst/>
          </a:prstGeom>
          <a:solidFill>
            <a:srgbClr val="FFC000">
              <a:alpha val="23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5900" y="2628900"/>
            <a:ext cx="8724900" cy="177800"/>
          </a:xfrm>
          <a:prstGeom prst="rect">
            <a:avLst/>
          </a:prstGeom>
          <a:solidFill>
            <a:schemeClr val="accent3">
              <a:alpha val="23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3200" y="2806700"/>
            <a:ext cx="8724900" cy="177800"/>
          </a:xfrm>
          <a:prstGeom prst="rect">
            <a:avLst/>
          </a:prstGeom>
          <a:solidFill>
            <a:schemeClr val="accent6">
              <a:alpha val="23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9100" y="520033"/>
            <a:ext cx="8051800" cy="646331"/>
          </a:xfrm>
          <a:prstGeom prst="rect">
            <a:avLst/>
          </a:prstGeom>
          <a:noFill/>
        </p:spPr>
        <p:txBody>
          <a:bodyPr wrap="square" rtlCol="0">
            <a:spAutoFit/>
          </a:bodyPr>
          <a:lstStyle/>
          <a:p>
            <a:pPr algn="ctr"/>
            <a:r>
              <a:rPr lang="en-US" sz="1800" b="1" dirty="0" smtClean="0"/>
              <a:t>How physicians are </a:t>
            </a:r>
            <a:r>
              <a:rPr lang="en-US" sz="1800" b="1" dirty="0"/>
              <a:t>adherent to </a:t>
            </a:r>
            <a:r>
              <a:rPr lang="en-US" sz="1800" b="1" dirty="0" smtClean="0"/>
              <a:t>follow technique or training to deliver bad news?</a:t>
            </a:r>
            <a:endParaRPr lang="en-US" sz="1800" b="1" dirty="0"/>
          </a:p>
        </p:txBody>
      </p:sp>
      <p:sp>
        <p:nvSpPr>
          <p:cNvPr id="11" name="Rectangle 10"/>
          <p:cNvSpPr/>
          <p:nvPr/>
        </p:nvSpPr>
        <p:spPr>
          <a:xfrm>
            <a:off x="0" y="1168400"/>
            <a:ext cx="9144000" cy="1919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32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22225" y="2061823"/>
            <a:ext cx="3787799" cy="1159799"/>
          </a:xfrm>
        </p:spPr>
        <p:txBody>
          <a:bodyPr/>
          <a:lstStyle/>
          <a:p>
            <a:r>
              <a:rPr lang="en-US" dirty="0" smtClean="0"/>
              <a:t>What is the role of family physician in breaking bad news?</a:t>
            </a:r>
            <a:endParaRPr lang="en-US" dirty="0"/>
          </a:p>
        </p:txBody>
      </p:sp>
    </p:spTree>
    <p:extLst>
      <p:ext uri="{BB962C8B-B14F-4D97-AF65-F5344CB8AC3E}">
        <p14:creationId xmlns:p14="http://schemas.microsoft.com/office/powerpoint/2010/main" val="465171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508000" y="1358267"/>
            <a:ext cx="8242300" cy="3370403"/>
          </a:xfrm>
        </p:spPr>
        <p:txBody>
          <a:bodyPr/>
          <a:lstStyle/>
          <a:p>
            <a:r>
              <a:rPr lang="en-US" dirty="0"/>
              <a:t>family physicians encounter many situations that involve </a:t>
            </a:r>
            <a:r>
              <a:rPr lang="en-US" b="1" dirty="0"/>
              <a:t>imparting bad news</a:t>
            </a:r>
            <a:r>
              <a:rPr lang="en-US" dirty="0"/>
              <a:t>; for example, </a:t>
            </a:r>
            <a:endParaRPr lang="en-US" dirty="0" smtClean="0"/>
          </a:p>
          <a:p>
            <a:r>
              <a:rPr lang="en-US" dirty="0" smtClean="0"/>
              <a:t>Pre-employment assessment has revealed HIV positive results for an adult </a:t>
            </a:r>
          </a:p>
          <a:p>
            <a:r>
              <a:rPr lang="en-US" dirty="0" smtClean="0"/>
              <a:t>Seeking more information after a diagnosis of a cancer by oncologist. </a:t>
            </a:r>
            <a:endParaRPr lang="en-US" dirty="0"/>
          </a:p>
          <a:p>
            <a:r>
              <a:rPr lang="en-US" dirty="0"/>
              <a:t>A</a:t>
            </a:r>
            <a:r>
              <a:rPr lang="en-US" dirty="0" smtClean="0"/>
              <a:t>dolescent’s </a:t>
            </a:r>
            <a:r>
              <a:rPr lang="en-US" dirty="0"/>
              <a:t>polydipsia and weight loss prove to be the onset of diabetes</a:t>
            </a:r>
          </a:p>
        </p:txBody>
      </p:sp>
    </p:spTree>
    <p:extLst>
      <p:ext uri="{BB962C8B-B14F-4D97-AF65-F5344CB8AC3E}">
        <p14:creationId xmlns:p14="http://schemas.microsoft.com/office/powerpoint/2010/main" val="1936443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53761" y="1306286"/>
            <a:ext cx="7821827" cy="1751613"/>
          </a:xfrm>
          <a:prstGeom prst="rect">
            <a:avLst/>
          </a:prstGeom>
        </p:spPr>
        <p:txBody>
          <a:bodyPr lIns="91425" tIns="91425" rIns="91425" bIns="91425" anchor="b" anchorCtr="0">
            <a:noAutofit/>
          </a:bodyPr>
          <a:lstStyle/>
          <a:p>
            <a:pPr algn="just">
              <a:buNone/>
            </a:pPr>
            <a:r>
              <a:rPr lang="en-US" i="0" dirty="0" smtClean="0"/>
              <a:t>“The </a:t>
            </a:r>
            <a:r>
              <a:rPr lang="en-US" i="0" dirty="0"/>
              <a:t>life of a sick person can be </a:t>
            </a:r>
            <a:r>
              <a:rPr lang="en-US" i="0" dirty="0" smtClean="0"/>
              <a:t>shortened </a:t>
            </a:r>
            <a:r>
              <a:rPr lang="en-US" i="0" dirty="0"/>
              <a:t>not only by the acts</a:t>
            </a:r>
            <a:r>
              <a:rPr lang="en-US" i="0" dirty="0" smtClean="0"/>
              <a:t>, but </a:t>
            </a:r>
            <a:r>
              <a:rPr lang="en-US" i="0" dirty="0"/>
              <a:t>also by the </a:t>
            </a:r>
            <a:r>
              <a:rPr lang="en-US" b="1" i="0" dirty="0">
                <a:solidFill>
                  <a:schemeClr val="accent6"/>
                </a:solidFill>
              </a:rPr>
              <a:t>words</a:t>
            </a:r>
            <a:r>
              <a:rPr lang="en-US" i="0" dirty="0">
                <a:solidFill>
                  <a:schemeClr val="accent6"/>
                </a:solidFill>
              </a:rPr>
              <a:t> </a:t>
            </a:r>
            <a:r>
              <a:rPr lang="en-US" i="0" dirty="0"/>
              <a:t>or the </a:t>
            </a:r>
            <a:r>
              <a:rPr lang="en-US" i="0" dirty="0" smtClean="0"/>
              <a:t>manner </a:t>
            </a:r>
            <a:r>
              <a:rPr lang="en-US" i="0" dirty="0"/>
              <a:t>of a physician</a:t>
            </a:r>
            <a:r>
              <a:rPr lang="en-US" i="0" dirty="0" smtClean="0"/>
              <a:t>.”</a:t>
            </a:r>
            <a:endParaRPr lang="en-US" i="0" dirty="0">
              <a:effectLst/>
            </a:endParaRPr>
          </a:p>
        </p:txBody>
      </p:sp>
      <p:sp>
        <p:nvSpPr>
          <p:cNvPr id="2" name="TextBox 1"/>
          <p:cNvSpPr txBox="1"/>
          <p:nvPr/>
        </p:nvSpPr>
        <p:spPr>
          <a:xfrm>
            <a:off x="6609347" y="3057899"/>
            <a:ext cx="1966241" cy="954107"/>
          </a:xfrm>
          <a:prstGeom prst="rect">
            <a:avLst/>
          </a:prstGeom>
          <a:noFill/>
        </p:spPr>
        <p:txBody>
          <a:bodyPr wrap="square" rtlCol="0">
            <a:spAutoFit/>
          </a:bodyPr>
          <a:lstStyle/>
          <a:p>
            <a:r>
              <a:rPr lang="en-US"/>
              <a:t>American Medical Association’s first code of medical </a:t>
            </a:r>
            <a:r>
              <a:rPr lang="en-US" smtClean="0"/>
              <a:t>ethics 1847</a:t>
            </a:r>
            <a:endParaRPr lang="en-US"/>
          </a:p>
        </p:txBody>
      </p:sp>
    </p:spTree>
    <p:extLst>
      <p:ext uri="{BB962C8B-B14F-4D97-AF65-F5344CB8AC3E}">
        <p14:creationId xmlns:p14="http://schemas.microsoft.com/office/powerpoint/2010/main" val="2092896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53761" y="1306286"/>
            <a:ext cx="7821827" cy="1751613"/>
          </a:xfrm>
          <a:prstGeom prst="rect">
            <a:avLst/>
          </a:prstGeom>
        </p:spPr>
        <p:txBody>
          <a:bodyPr lIns="91425" tIns="91425" rIns="91425" bIns="91425" anchor="b" anchorCtr="0">
            <a:noAutofit/>
          </a:bodyPr>
          <a:lstStyle/>
          <a:p>
            <a:pPr>
              <a:buNone/>
            </a:pPr>
            <a:r>
              <a:rPr lang="en-US" sz="6000" i="0" dirty="0" smtClean="0"/>
              <a:t>Video 🎬</a:t>
            </a:r>
            <a:endParaRPr lang="en-US" sz="6000" i="0" dirty="0">
              <a:effectLst/>
            </a:endParaRPr>
          </a:p>
        </p:txBody>
      </p:sp>
    </p:spTree>
    <p:extLst>
      <p:ext uri="{BB962C8B-B14F-4D97-AF65-F5344CB8AC3E}">
        <p14:creationId xmlns:p14="http://schemas.microsoft.com/office/powerpoint/2010/main" val="355758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95922442"/>
              </p:ext>
            </p:extLst>
          </p:nvPr>
        </p:nvGraphicFramePr>
        <p:xfrm>
          <a:off x="1380575" y="1154915"/>
          <a:ext cx="6810375" cy="3113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292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552164"/>
            <a:ext cx="9144000" cy="4039173"/>
          </a:xfrm>
          <a:prstGeom prst="rect">
            <a:avLst/>
          </a:prstGeom>
        </p:spPr>
      </p:pic>
    </p:spTree>
    <p:extLst>
      <p:ext uri="{BB962C8B-B14F-4D97-AF65-F5344CB8AC3E}">
        <p14:creationId xmlns:p14="http://schemas.microsoft.com/office/powerpoint/2010/main" val="1665998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Fear of being blamed.</a:t>
            </a:r>
          </a:p>
          <a:p>
            <a:r>
              <a:rPr lang="en-US" dirty="0" smtClean="0"/>
              <a:t>Fear of the unknown and untaught</a:t>
            </a:r>
          </a:p>
          <a:p>
            <a:r>
              <a:rPr lang="en-US" dirty="0" smtClean="0"/>
              <a:t>Fear of unleashing a reaction </a:t>
            </a:r>
          </a:p>
          <a:p>
            <a:r>
              <a:rPr lang="en-US" dirty="0" smtClean="0"/>
              <a:t>Fear of expressing emotion </a:t>
            </a:r>
          </a:p>
          <a:p>
            <a:r>
              <a:rPr lang="en-US" dirty="0" smtClean="0"/>
              <a:t>Fear of not knowing all the answers </a:t>
            </a:r>
          </a:p>
          <a:p>
            <a:r>
              <a:rPr lang="en-US" dirty="0" smtClean="0"/>
              <a:t>Personal fear of illness and death  </a:t>
            </a:r>
          </a:p>
          <a:p>
            <a:endParaRPr lang="en-US" dirty="0"/>
          </a:p>
        </p:txBody>
      </p:sp>
    </p:spTree>
    <p:extLst>
      <p:ext uri="{BB962C8B-B14F-4D97-AF65-F5344CB8AC3E}">
        <p14:creationId xmlns:p14="http://schemas.microsoft.com/office/powerpoint/2010/main" val="153790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Text Placeholder 4"/>
          <p:cNvSpPr>
            <a:spLocks noGrp="1"/>
          </p:cNvSpPr>
          <p:nvPr>
            <p:ph type="body" idx="1"/>
          </p:nvPr>
        </p:nvSpPr>
        <p:spPr/>
        <p:txBody>
          <a:bodyPr/>
          <a:lstStyle/>
          <a:p>
            <a:r>
              <a:rPr lang="en-US" dirty="0"/>
              <a:t>Definition of bad news</a:t>
            </a:r>
            <a:r>
              <a:rPr lang="en-US" dirty="0" smtClean="0"/>
              <a:t>.</a:t>
            </a:r>
          </a:p>
          <a:p>
            <a:r>
              <a:rPr lang="en-US" dirty="0"/>
              <a:t>Role of primary care physicians. </a:t>
            </a:r>
          </a:p>
          <a:p>
            <a:r>
              <a:rPr lang="en-US" dirty="0"/>
              <a:t>How to breaking bad </a:t>
            </a:r>
            <a:r>
              <a:rPr lang="en-US" dirty="0" smtClean="0"/>
              <a:t>news</a:t>
            </a:r>
          </a:p>
          <a:p>
            <a:pPr marL="1158875" lvl="4" indent="-254000">
              <a:buFont typeface="Wingdings" charset="2"/>
              <a:buChar char="Ø"/>
            </a:pPr>
            <a:r>
              <a:rPr lang="en-US" dirty="0" smtClean="0"/>
              <a:t>ABCDE technique</a:t>
            </a:r>
          </a:p>
          <a:p>
            <a:pPr marL="1158875" lvl="4" indent="-254000">
              <a:buFont typeface="Wingdings" charset="2"/>
              <a:buChar char="Ø"/>
            </a:pPr>
            <a:r>
              <a:rPr lang="en-US" dirty="0" smtClean="0"/>
              <a:t>SPIKES technique</a:t>
            </a:r>
            <a:endParaRPr lang="en-US" dirty="0"/>
          </a:p>
          <a:p>
            <a:r>
              <a:rPr lang="en-US" dirty="0" smtClean="0"/>
              <a:t>Examples </a:t>
            </a:r>
            <a:r>
              <a:rPr lang="en-US" dirty="0"/>
              <a:t>of how to break news</a:t>
            </a:r>
            <a:r>
              <a:rPr lang="en-US" dirty="0" smtClean="0"/>
              <a:t>.</a:t>
            </a:r>
            <a:endParaRPr lang="en-US" dirty="0"/>
          </a:p>
          <a:p>
            <a:r>
              <a:rPr lang="en-US" dirty="0"/>
              <a:t>Quizzes</a:t>
            </a:r>
          </a:p>
          <a:p>
            <a:endParaRPr lang="en-US" dirty="0"/>
          </a:p>
        </p:txBody>
      </p:sp>
    </p:spTree>
    <p:extLst>
      <p:ext uri="{BB962C8B-B14F-4D97-AF65-F5344CB8AC3E}">
        <p14:creationId xmlns:p14="http://schemas.microsoft.com/office/powerpoint/2010/main" val="435985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bad is it? </a:t>
            </a:r>
            <a:endParaRPr lang="en-US" dirty="0"/>
          </a:p>
        </p:txBody>
      </p:sp>
      <p:sp>
        <p:nvSpPr>
          <p:cNvPr id="3" name="Content Placeholder 2"/>
          <p:cNvSpPr>
            <a:spLocks noGrp="1"/>
          </p:cNvSpPr>
          <p:nvPr>
            <p:ph idx="1"/>
          </p:nvPr>
        </p:nvSpPr>
        <p:spPr/>
        <p:txBody>
          <a:bodyPr>
            <a:normAutofit fontScale="85000" lnSpcReduction="20000"/>
          </a:bodyPr>
          <a:lstStyle/>
          <a:p>
            <a:r>
              <a:rPr lang="en-US" dirty="0"/>
              <a:t>Department of Surgery at Baylor University Medical Center at Dallas</a:t>
            </a:r>
          </a:p>
          <a:p>
            <a:r>
              <a:rPr lang="en-US" b="1" dirty="0"/>
              <a:t>93%</a:t>
            </a:r>
            <a:r>
              <a:rPr lang="en-US" dirty="0"/>
              <a:t> of respondents perceived delivering bad news to be a </a:t>
            </a:r>
            <a:r>
              <a:rPr lang="en-US" b="1" dirty="0"/>
              <a:t>very important skill</a:t>
            </a:r>
            <a:r>
              <a:rPr lang="en-US" dirty="0"/>
              <a:t> and 7% a somewhat important skill</a:t>
            </a:r>
          </a:p>
          <a:p>
            <a:r>
              <a:rPr lang="en-US" dirty="0"/>
              <a:t>only 43% of respondents felt they had the training to effectively deliver such news.</a:t>
            </a:r>
          </a:p>
          <a:p>
            <a:r>
              <a:rPr lang="en-US" dirty="0"/>
              <a:t>85% felt they needed additional training to be effective when delivering bad news.</a:t>
            </a:r>
          </a:p>
          <a:p>
            <a:r>
              <a:rPr lang="en-US" dirty="0"/>
              <a:t>59% were residents and 26% were </a:t>
            </a:r>
            <a:r>
              <a:rPr lang="en-US" dirty="0" smtClean="0"/>
              <a:t>attending's.</a:t>
            </a:r>
            <a:endParaRPr lang="en-US" dirty="0"/>
          </a:p>
          <a:p>
            <a:r>
              <a:rPr lang="en-US" dirty="0" smtClean="0"/>
              <a:t>73% first </a:t>
            </a:r>
            <a:r>
              <a:rPr lang="en-US" dirty="0"/>
              <a:t>delivered bad news while </a:t>
            </a:r>
            <a:r>
              <a:rPr lang="en-US" dirty="0" smtClean="0"/>
              <a:t>intern.</a:t>
            </a:r>
            <a:endParaRPr lang="en-US" dirty="0"/>
          </a:p>
          <a:p>
            <a:endParaRPr lang="en-US" dirty="0"/>
          </a:p>
        </p:txBody>
      </p:sp>
    </p:spTree>
    <p:extLst>
      <p:ext uri="{BB962C8B-B14F-4D97-AF65-F5344CB8AC3E}">
        <p14:creationId xmlns:p14="http://schemas.microsoft.com/office/powerpoint/2010/main" val="495824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a:xfrm>
            <a:off x="2022225" y="1693523"/>
            <a:ext cx="4827754" cy="1159799"/>
          </a:xfrm>
        </p:spPr>
        <p:txBody>
          <a:bodyPr/>
          <a:lstStyle/>
          <a:p>
            <a:pPr marR="0" algn="l" rtl="1">
              <a:lnSpc>
                <a:spcPct val="100000"/>
              </a:lnSpc>
              <a:spcBef>
                <a:spcPts val="0"/>
              </a:spcBef>
              <a:spcAft>
                <a:spcPts val="0"/>
              </a:spcAft>
              <a:buSzPct val="100000"/>
              <a:buFont typeface="Lora"/>
              <a:buNone/>
            </a:pPr>
            <a:r>
              <a:rPr lang="en-US" smtClean="0"/>
              <a:t>How to break the bad news</a:t>
            </a:r>
            <a:endParaRPr lang="en-US"/>
          </a:p>
        </p:txBody>
      </p:sp>
    </p:spTree>
    <p:extLst>
      <p:ext uri="{BB962C8B-B14F-4D97-AF65-F5344CB8AC3E}">
        <p14:creationId xmlns:p14="http://schemas.microsoft.com/office/powerpoint/2010/main" val="2028896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986088" y="273844"/>
            <a:ext cx="3171825" cy="4752975"/>
          </a:xfrm>
          <a:prstGeom prst="rect">
            <a:avLst/>
          </a:prstGeom>
        </p:spPr>
      </p:pic>
    </p:spTree>
    <p:extLst>
      <p:ext uri="{BB962C8B-B14F-4D97-AF65-F5344CB8AC3E}">
        <p14:creationId xmlns:p14="http://schemas.microsoft.com/office/powerpoint/2010/main" val="1081249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76363" y="770930"/>
            <a:ext cx="6391275" cy="3105150"/>
          </a:xfrm>
          <a:prstGeom prst="rect">
            <a:avLst/>
          </a:prstGeom>
        </p:spPr>
      </p:pic>
    </p:spTree>
    <p:extLst>
      <p:ext uri="{BB962C8B-B14F-4D97-AF65-F5344CB8AC3E}">
        <p14:creationId xmlns:p14="http://schemas.microsoft.com/office/powerpoint/2010/main" val="556011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459662"/>
            <a:ext cx="9144000" cy="4224176"/>
          </a:xfrm>
          <a:prstGeom prst="rect">
            <a:avLst/>
          </a:prstGeom>
        </p:spPr>
      </p:pic>
    </p:spTree>
    <p:extLst>
      <p:ext uri="{BB962C8B-B14F-4D97-AF65-F5344CB8AC3E}">
        <p14:creationId xmlns:p14="http://schemas.microsoft.com/office/powerpoint/2010/main" val="1181209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000" b="1" dirty="0"/>
              <a:t>A</a:t>
            </a:r>
            <a:r>
              <a:rPr lang="en-US" dirty="0"/>
              <a:t>DVANCE </a:t>
            </a:r>
            <a:r>
              <a:rPr lang="en-US" dirty="0" smtClean="0"/>
              <a:t>PREPARATION</a:t>
            </a:r>
          </a:p>
          <a:p>
            <a:r>
              <a:rPr lang="en-US" sz="3000" b="1" dirty="0"/>
              <a:t>B</a:t>
            </a:r>
            <a:r>
              <a:rPr lang="en-US" dirty="0"/>
              <a:t>UILD A THERAPEUTIC </a:t>
            </a:r>
            <a:r>
              <a:rPr lang="en-US" dirty="0" smtClean="0"/>
              <a:t>RELATIONSHIP</a:t>
            </a:r>
          </a:p>
          <a:p>
            <a:r>
              <a:rPr lang="en-US" sz="3000" b="1" dirty="0"/>
              <a:t>C</a:t>
            </a:r>
            <a:r>
              <a:rPr lang="en-US" dirty="0"/>
              <a:t>OMMUNICATE </a:t>
            </a:r>
            <a:r>
              <a:rPr lang="en-US" dirty="0" smtClean="0"/>
              <a:t>WELL</a:t>
            </a:r>
          </a:p>
          <a:p>
            <a:r>
              <a:rPr lang="en-US" sz="3000" b="1" dirty="0"/>
              <a:t>D</a:t>
            </a:r>
            <a:r>
              <a:rPr lang="en-US" dirty="0"/>
              <a:t>EAL WITH PATIENT AND FAMILY </a:t>
            </a:r>
            <a:r>
              <a:rPr lang="en-US" dirty="0" smtClean="0"/>
              <a:t>REACTIONS</a:t>
            </a:r>
          </a:p>
          <a:p>
            <a:r>
              <a:rPr lang="en-US" sz="3000" b="1" dirty="0"/>
              <a:t>E</a:t>
            </a:r>
            <a:r>
              <a:rPr lang="en-US" dirty="0"/>
              <a:t>NCOURAGE AND VALIDATE EMOTIONS</a:t>
            </a:r>
            <a:endParaRPr lang="en-US" dirty="0" smtClean="0"/>
          </a:p>
          <a:p>
            <a:endParaRPr lang="en-US" dirty="0" smtClean="0"/>
          </a:p>
          <a:p>
            <a:endParaRPr lang="en-US" dirty="0"/>
          </a:p>
        </p:txBody>
      </p:sp>
    </p:spTree>
    <p:extLst>
      <p:ext uri="{BB962C8B-B14F-4D97-AF65-F5344CB8AC3E}">
        <p14:creationId xmlns:p14="http://schemas.microsoft.com/office/powerpoint/2010/main" val="125207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a:t>A</a:t>
            </a:r>
            <a:r>
              <a:rPr lang="en-US" dirty="0"/>
              <a:t>DVANCE PREPARATION</a:t>
            </a:r>
          </a:p>
        </p:txBody>
      </p:sp>
      <p:sp>
        <p:nvSpPr>
          <p:cNvPr id="3" name="Content Placeholder 2"/>
          <p:cNvSpPr>
            <a:spLocks noGrp="1"/>
          </p:cNvSpPr>
          <p:nvPr>
            <p:ph idx="1"/>
          </p:nvPr>
        </p:nvSpPr>
        <p:spPr/>
        <p:txBody>
          <a:bodyPr/>
          <a:lstStyle/>
          <a:p>
            <a:r>
              <a:rPr lang="en-US" b="1" dirty="0"/>
              <a:t>Arrange</a:t>
            </a:r>
            <a:r>
              <a:rPr lang="en-US" dirty="0"/>
              <a:t> for adequate time, privacy and no interruptions (turn pager off or to silent mode).</a:t>
            </a:r>
          </a:p>
          <a:p>
            <a:r>
              <a:rPr lang="en-US" b="1" dirty="0"/>
              <a:t>Review</a:t>
            </a:r>
            <a:r>
              <a:rPr lang="en-US" dirty="0"/>
              <a:t> relevant clinical information.</a:t>
            </a:r>
          </a:p>
          <a:p>
            <a:r>
              <a:rPr lang="en-US" dirty="0"/>
              <a:t>Mentally </a:t>
            </a:r>
            <a:r>
              <a:rPr lang="en-US" b="1" dirty="0"/>
              <a:t>rehearse</a:t>
            </a:r>
            <a:r>
              <a:rPr lang="en-US" dirty="0"/>
              <a:t>, identify words or phrases to use and avoid.</a:t>
            </a:r>
          </a:p>
          <a:p>
            <a:r>
              <a:rPr lang="en-US" b="1" dirty="0"/>
              <a:t>Prepare</a:t>
            </a:r>
            <a:r>
              <a:rPr lang="en-US" dirty="0"/>
              <a:t> yourself emotionally</a:t>
            </a:r>
            <a:r>
              <a:rPr lang="en-US" dirty="0" smtClean="0"/>
              <a:t>.</a:t>
            </a:r>
            <a:endParaRPr lang="en-US" dirty="0"/>
          </a:p>
        </p:txBody>
      </p:sp>
    </p:spTree>
    <p:extLst>
      <p:ext uri="{BB962C8B-B14F-4D97-AF65-F5344CB8AC3E}">
        <p14:creationId xmlns:p14="http://schemas.microsoft.com/office/powerpoint/2010/main" val="415713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500" dirty="0"/>
              <a:t>B</a:t>
            </a:r>
            <a:r>
              <a:rPr lang="en-US" dirty="0"/>
              <a:t>UILD A THERAPEUTIC RELATIONSHIP</a:t>
            </a:r>
          </a:p>
        </p:txBody>
      </p:sp>
      <p:sp>
        <p:nvSpPr>
          <p:cNvPr id="3" name="Content Placeholder 2"/>
          <p:cNvSpPr>
            <a:spLocks noGrp="1"/>
          </p:cNvSpPr>
          <p:nvPr>
            <p:ph idx="1"/>
          </p:nvPr>
        </p:nvSpPr>
        <p:spPr/>
        <p:txBody>
          <a:bodyPr/>
          <a:lstStyle/>
          <a:p>
            <a:r>
              <a:rPr lang="en-US" dirty="0"/>
              <a:t>Determine </a:t>
            </a:r>
            <a:r>
              <a:rPr lang="en-US" b="1" dirty="0"/>
              <a:t>what and how much </a:t>
            </a:r>
            <a:r>
              <a:rPr lang="en-US" dirty="0"/>
              <a:t>the patient wants to know.</a:t>
            </a:r>
          </a:p>
          <a:p>
            <a:r>
              <a:rPr lang="en-US" dirty="0"/>
              <a:t>Have </a:t>
            </a:r>
            <a:r>
              <a:rPr lang="en-US" b="1" dirty="0"/>
              <a:t>family or support </a:t>
            </a:r>
            <a:r>
              <a:rPr lang="en-US" dirty="0"/>
              <a:t>persons present.</a:t>
            </a:r>
          </a:p>
          <a:p>
            <a:r>
              <a:rPr lang="en-US" b="1" dirty="0"/>
              <a:t>Introduce</a:t>
            </a:r>
            <a:r>
              <a:rPr lang="en-US" dirty="0"/>
              <a:t> yourself to everyone.</a:t>
            </a:r>
          </a:p>
          <a:p>
            <a:r>
              <a:rPr lang="en-US" b="1" dirty="0"/>
              <a:t>Warn</a:t>
            </a:r>
            <a:r>
              <a:rPr lang="en-US" dirty="0"/>
              <a:t> the patient that bad news is coming.</a:t>
            </a:r>
          </a:p>
          <a:p>
            <a:r>
              <a:rPr lang="en-US" dirty="0"/>
              <a:t>Use </a:t>
            </a:r>
            <a:r>
              <a:rPr lang="en-US" b="1" dirty="0"/>
              <a:t>touch</a:t>
            </a:r>
            <a:r>
              <a:rPr lang="en-US" dirty="0"/>
              <a:t> when appropriate.</a:t>
            </a:r>
          </a:p>
          <a:p>
            <a:r>
              <a:rPr lang="en-US" b="1" dirty="0"/>
              <a:t>Schedule</a:t>
            </a:r>
            <a:r>
              <a:rPr lang="en-US" dirty="0"/>
              <a:t> follow-up appointments.</a:t>
            </a:r>
          </a:p>
          <a:p>
            <a:endParaRPr lang="en-US" dirty="0"/>
          </a:p>
        </p:txBody>
      </p:sp>
    </p:spTree>
    <p:extLst>
      <p:ext uri="{BB962C8B-B14F-4D97-AF65-F5344CB8AC3E}">
        <p14:creationId xmlns:p14="http://schemas.microsoft.com/office/powerpoint/2010/main" val="1126641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250" y="479916"/>
            <a:ext cx="6809700" cy="435599"/>
          </a:xfrm>
        </p:spPr>
        <p:txBody>
          <a:bodyPr/>
          <a:lstStyle/>
          <a:p>
            <a:r>
              <a:rPr lang="en-US" sz="4500" dirty="0"/>
              <a:t>C</a:t>
            </a:r>
            <a:r>
              <a:rPr lang="en-US" dirty="0"/>
              <a:t>OMMUNICATE </a:t>
            </a:r>
            <a:r>
              <a:rPr lang="en-US" dirty="0" smtClean="0"/>
              <a:t>WELL</a:t>
            </a:r>
            <a:endParaRPr lang="en-US" dirty="0"/>
          </a:p>
        </p:txBody>
      </p:sp>
      <p:sp>
        <p:nvSpPr>
          <p:cNvPr id="3" name="Content Placeholder 2"/>
          <p:cNvSpPr>
            <a:spLocks noGrp="1"/>
          </p:cNvSpPr>
          <p:nvPr>
            <p:ph idx="1"/>
          </p:nvPr>
        </p:nvSpPr>
        <p:spPr>
          <a:xfrm>
            <a:off x="355600" y="1337070"/>
            <a:ext cx="8674100" cy="3112200"/>
          </a:xfrm>
        </p:spPr>
        <p:txBody>
          <a:bodyPr/>
          <a:lstStyle/>
          <a:p>
            <a:r>
              <a:rPr lang="en-US" dirty="0"/>
              <a:t>Ask what the patient or family already knows.</a:t>
            </a:r>
          </a:p>
          <a:p>
            <a:r>
              <a:rPr lang="en-US" dirty="0"/>
              <a:t>Be frank but compassionate; avoid euphemisms and medical jargon.</a:t>
            </a:r>
          </a:p>
          <a:p>
            <a:r>
              <a:rPr lang="en-US" dirty="0"/>
              <a:t>Allow for silence and tears; proceed at the patient's pace.</a:t>
            </a:r>
          </a:p>
          <a:p>
            <a:r>
              <a:rPr lang="en-US" dirty="0"/>
              <a:t>Have the patient describe his or her understanding of the news; repeat this information at subsequent visits.</a:t>
            </a:r>
          </a:p>
          <a:p>
            <a:r>
              <a:rPr lang="en-US" dirty="0"/>
              <a:t>Allow time to answer questions; write things down and provide written information.</a:t>
            </a:r>
          </a:p>
          <a:p>
            <a:r>
              <a:rPr lang="en-US" dirty="0"/>
              <a:t>Conclude each visit with a summary and follow-up plan</a:t>
            </a:r>
            <a:r>
              <a:rPr lang="en-US" dirty="0" smtClean="0"/>
              <a:t>.</a:t>
            </a:r>
            <a:endParaRPr lang="en-US" dirty="0"/>
          </a:p>
        </p:txBody>
      </p:sp>
    </p:spTree>
    <p:extLst>
      <p:ext uri="{BB962C8B-B14F-4D97-AF65-F5344CB8AC3E}">
        <p14:creationId xmlns:p14="http://schemas.microsoft.com/office/powerpoint/2010/main" val="1108324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a:t>D</a:t>
            </a:r>
            <a:r>
              <a:rPr lang="en-US" dirty="0"/>
              <a:t>EAL WITH PATIENT AND FAMILY </a:t>
            </a:r>
            <a:r>
              <a:rPr lang="en-US" dirty="0" smtClean="0"/>
              <a:t>REACTIONS</a:t>
            </a:r>
            <a:endParaRPr lang="en-US" dirty="0"/>
          </a:p>
        </p:txBody>
      </p:sp>
      <p:sp>
        <p:nvSpPr>
          <p:cNvPr id="3" name="Content Placeholder 2"/>
          <p:cNvSpPr>
            <a:spLocks noGrp="1"/>
          </p:cNvSpPr>
          <p:nvPr>
            <p:ph idx="1"/>
          </p:nvPr>
        </p:nvSpPr>
        <p:spPr/>
        <p:txBody>
          <a:bodyPr/>
          <a:lstStyle/>
          <a:p>
            <a:r>
              <a:rPr lang="en-US" b="1" dirty="0"/>
              <a:t>Assess and respond </a:t>
            </a:r>
            <a:r>
              <a:rPr lang="en-US" dirty="0"/>
              <a:t>to the patient and the family's emotional reaction; repeat at each visit.</a:t>
            </a:r>
          </a:p>
          <a:p>
            <a:r>
              <a:rPr lang="en-US" b="1" dirty="0"/>
              <a:t>Be empathetic.</a:t>
            </a:r>
          </a:p>
          <a:p>
            <a:r>
              <a:rPr lang="en-US" b="1" dirty="0"/>
              <a:t>Do not argue </a:t>
            </a:r>
            <a:r>
              <a:rPr lang="en-US" dirty="0"/>
              <a:t>with or criticize colleagues.</a:t>
            </a:r>
          </a:p>
          <a:p>
            <a:endParaRPr lang="en-US" dirty="0"/>
          </a:p>
        </p:txBody>
      </p:sp>
    </p:spTree>
    <p:extLst>
      <p:ext uri="{BB962C8B-B14F-4D97-AF65-F5344CB8AC3E}">
        <p14:creationId xmlns:p14="http://schemas.microsoft.com/office/powerpoint/2010/main" val="33859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63" y="1283368"/>
            <a:ext cx="8807116" cy="2062103"/>
          </a:xfrm>
          <a:prstGeom prst="rect">
            <a:avLst/>
          </a:prstGeom>
          <a:noFill/>
        </p:spPr>
        <p:txBody>
          <a:bodyPr wrap="square" rtlCol="0">
            <a:spAutoFit/>
          </a:bodyPr>
          <a:lstStyle/>
          <a:p>
            <a:r>
              <a:rPr lang="en-US" sz="2400" b="1" dirty="0">
                <a:solidFill>
                  <a:schemeClr val="accent6"/>
                </a:solidFill>
              </a:rPr>
              <a:t>Which of the following </a:t>
            </a:r>
            <a:r>
              <a:rPr lang="en-US" sz="2400" b="1" dirty="0" smtClean="0">
                <a:solidFill>
                  <a:schemeClr val="accent6"/>
                </a:solidFill>
              </a:rPr>
              <a:t>is a correct statement regarding family of the patient in breaking bad news?</a:t>
            </a:r>
            <a:endParaRPr lang="en-US" sz="2400" b="1" dirty="0">
              <a:solidFill>
                <a:schemeClr val="accent6"/>
              </a:solidFill>
            </a:endParaRPr>
          </a:p>
          <a:p>
            <a:pPr marL="342900" indent="-342900">
              <a:buAutoNum type="alphaLcPeriod"/>
            </a:pPr>
            <a:r>
              <a:rPr lang="en-US" sz="2000" b="1" dirty="0" smtClean="0"/>
              <a:t>Do not </a:t>
            </a:r>
            <a:r>
              <a:rPr lang="en-US" sz="2000" dirty="0" smtClean="0"/>
              <a:t>allow them to join the conversation.</a:t>
            </a:r>
            <a:endParaRPr lang="en-US" sz="2000" b="1" dirty="0"/>
          </a:p>
          <a:p>
            <a:pPr marL="342900" indent="-342900">
              <a:buAutoNum type="alphaLcPeriod"/>
            </a:pPr>
            <a:r>
              <a:rPr lang="en-US" sz="2000" dirty="0" smtClean="0"/>
              <a:t>Invite them but only </a:t>
            </a:r>
            <a:r>
              <a:rPr lang="en-US" sz="2000" b="1" dirty="0" smtClean="0"/>
              <a:t>after delivering the bad news</a:t>
            </a:r>
            <a:endParaRPr lang="en-US" sz="2000" b="1" dirty="0"/>
          </a:p>
          <a:p>
            <a:pPr marL="342900" indent="-342900">
              <a:buAutoNum type="alphaLcPeriod"/>
            </a:pPr>
            <a:r>
              <a:rPr lang="en-US" sz="2000" dirty="0" smtClean="0"/>
              <a:t>It is recommended to </a:t>
            </a:r>
            <a:r>
              <a:rPr lang="en-US" sz="2000" b="1" dirty="0" smtClean="0"/>
              <a:t>involve them </a:t>
            </a:r>
            <a:r>
              <a:rPr lang="en-US" sz="2000" dirty="0" smtClean="0"/>
              <a:t>in the meeting of breaking bad news.</a:t>
            </a:r>
            <a:endParaRPr lang="en-US" sz="2000" dirty="0"/>
          </a:p>
          <a:p>
            <a:pPr marL="342900" indent="-342900">
              <a:buAutoNum type="alphaLcPeriod"/>
            </a:pPr>
            <a:r>
              <a:rPr lang="en-US" sz="2000" dirty="0" smtClean="0"/>
              <a:t>All above is correct</a:t>
            </a:r>
            <a:endParaRPr lang="en-US" sz="2000" dirty="0"/>
          </a:p>
        </p:txBody>
      </p:sp>
    </p:spTree>
    <p:extLst>
      <p:ext uri="{BB962C8B-B14F-4D97-AF65-F5344CB8AC3E}">
        <p14:creationId xmlns:p14="http://schemas.microsoft.com/office/powerpoint/2010/main" val="1250806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a:t>E</a:t>
            </a:r>
            <a:r>
              <a:rPr lang="en-US" dirty="0"/>
              <a:t>NCOURAGE AND VALIDATE </a:t>
            </a:r>
            <a:r>
              <a:rPr lang="en-US" dirty="0" smtClean="0"/>
              <a:t>EMOTIONS</a:t>
            </a:r>
            <a:endParaRPr lang="en-US" dirty="0"/>
          </a:p>
        </p:txBody>
      </p:sp>
      <p:sp>
        <p:nvSpPr>
          <p:cNvPr id="3" name="Content Placeholder 2"/>
          <p:cNvSpPr>
            <a:spLocks noGrp="1"/>
          </p:cNvSpPr>
          <p:nvPr>
            <p:ph idx="1"/>
          </p:nvPr>
        </p:nvSpPr>
        <p:spPr/>
        <p:txBody>
          <a:bodyPr/>
          <a:lstStyle/>
          <a:p>
            <a:r>
              <a:rPr lang="en-US" dirty="0"/>
              <a:t>Explore what the news means to the patient.</a:t>
            </a:r>
          </a:p>
          <a:p>
            <a:r>
              <a:rPr lang="en-US" dirty="0"/>
              <a:t>Offer realistic hope according to the patient's goals.</a:t>
            </a:r>
          </a:p>
          <a:p>
            <a:r>
              <a:rPr lang="en-US" dirty="0"/>
              <a:t>Use interdisciplinary resources.</a:t>
            </a:r>
          </a:p>
          <a:p>
            <a:r>
              <a:rPr lang="en-US" dirty="0"/>
              <a:t>Take care of your own needs; be attuned to the needs of involved house staff and office or hospital personnel</a:t>
            </a:r>
            <a:r>
              <a:rPr lang="en-US" dirty="0" smtClean="0"/>
              <a:t>.</a:t>
            </a:r>
            <a:endParaRPr lang="en-US" dirty="0"/>
          </a:p>
        </p:txBody>
      </p:sp>
    </p:spTree>
    <p:extLst>
      <p:ext uri="{BB962C8B-B14F-4D97-AF65-F5344CB8AC3E}">
        <p14:creationId xmlns:p14="http://schemas.microsoft.com/office/powerpoint/2010/main" val="15274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52563" y="1395413"/>
            <a:ext cx="6238875" cy="2352675"/>
          </a:xfrm>
          <a:prstGeom prst="rect">
            <a:avLst/>
          </a:prstGeom>
        </p:spPr>
      </p:pic>
    </p:spTree>
    <p:extLst>
      <p:ext uri="{BB962C8B-B14F-4D97-AF65-F5344CB8AC3E}">
        <p14:creationId xmlns:p14="http://schemas.microsoft.com/office/powerpoint/2010/main" val="1174555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err="1"/>
              <a:t>Baile</a:t>
            </a:r>
            <a:r>
              <a:rPr lang="en-US" dirty="0"/>
              <a:t> and </a:t>
            </a:r>
            <a:r>
              <a:rPr lang="en-US" dirty="0" err="1" smtClean="0"/>
              <a:t>Buckman</a:t>
            </a:r>
            <a:r>
              <a:rPr lang="en-US" dirty="0" smtClean="0"/>
              <a:t> approach</a:t>
            </a:r>
            <a:endParaRPr lang="en-US" dirty="0"/>
          </a:p>
        </p:txBody>
      </p:sp>
      <p:sp>
        <p:nvSpPr>
          <p:cNvPr id="4" name="Title 3"/>
          <p:cNvSpPr>
            <a:spLocks noGrp="1"/>
          </p:cNvSpPr>
          <p:nvPr>
            <p:ph type="ctrTitle"/>
          </p:nvPr>
        </p:nvSpPr>
        <p:spPr/>
        <p:txBody>
          <a:bodyPr/>
          <a:lstStyle/>
          <a:p>
            <a:pPr lvl="0"/>
            <a:r>
              <a:rPr lang="en-US" dirty="0" smtClean="0">
                <a:solidFill>
                  <a:srgbClr val="FF0000"/>
                </a:solidFill>
              </a:rPr>
              <a:t>SPIKES</a:t>
            </a:r>
            <a:r>
              <a:rPr lang="en-US" dirty="0" smtClean="0"/>
              <a:t> approach</a:t>
            </a:r>
            <a:endParaRPr lang="en-US" dirty="0"/>
          </a:p>
        </p:txBody>
      </p:sp>
    </p:spTree>
    <p:extLst>
      <p:ext uri="{BB962C8B-B14F-4D97-AF65-F5344CB8AC3E}">
        <p14:creationId xmlns:p14="http://schemas.microsoft.com/office/powerpoint/2010/main" val="292602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1250" y="922668"/>
            <a:ext cx="5340392" cy="435599"/>
          </a:xfrm>
        </p:spPr>
        <p:txBody>
          <a:bodyPr/>
          <a:lstStyle/>
          <a:p>
            <a:r>
              <a:rPr lang="en-US" sz="2400" dirty="0"/>
              <a:t>Step 1: </a:t>
            </a:r>
            <a:r>
              <a:rPr lang="en-US" sz="2400" dirty="0" smtClean="0">
                <a:solidFill>
                  <a:srgbClr val="FF0000"/>
                </a:solidFill>
              </a:rPr>
              <a:t>S</a:t>
            </a:r>
            <a:r>
              <a:rPr lang="en-US" sz="2400" dirty="0" smtClean="0"/>
              <a:t>etting Up the </a:t>
            </a:r>
            <a:r>
              <a:rPr lang="en-US" sz="2400" dirty="0"/>
              <a:t>Interview</a:t>
            </a:r>
          </a:p>
        </p:txBody>
      </p:sp>
      <p:sp>
        <p:nvSpPr>
          <p:cNvPr id="5" name="Text Placeholder 4"/>
          <p:cNvSpPr>
            <a:spLocks noGrp="1"/>
          </p:cNvSpPr>
          <p:nvPr>
            <p:ph type="body" idx="1"/>
          </p:nvPr>
        </p:nvSpPr>
        <p:spPr/>
        <p:txBody>
          <a:bodyPr/>
          <a:lstStyle/>
          <a:p>
            <a:r>
              <a:rPr lang="en-US" dirty="0"/>
              <a:t>Arrange for some privacy. </a:t>
            </a:r>
            <a:endParaRPr lang="en-US" dirty="0" smtClean="0"/>
          </a:p>
          <a:p>
            <a:r>
              <a:rPr lang="en-US" dirty="0"/>
              <a:t>Involve significant others</a:t>
            </a:r>
            <a:r>
              <a:rPr lang="en-US" dirty="0" smtClean="0"/>
              <a:t>.</a:t>
            </a:r>
          </a:p>
          <a:p>
            <a:r>
              <a:rPr lang="en-US" dirty="0"/>
              <a:t>Sit </a:t>
            </a:r>
            <a:r>
              <a:rPr lang="en-US" dirty="0" smtClean="0"/>
              <a:t>down </a:t>
            </a:r>
          </a:p>
          <a:p>
            <a:r>
              <a:rPr lang="en-US" dirty="0"/>
              <a:t>Make connection with the patient</a:t>
            </a:r>
            <a:r>
              <a:rPr lang="en-US" dirty="0" smtClean="0"/>
              <a:t>.</a:t>
            </a:r>
          </a:p>
          <a:p>
            <a:r>
              <a:rPr lang="en-US" dirty="0"/>
              <a:t>Manage time constraints and interruptions</a:t>
            </a:r>
          </a:p>
        </p:txBody>
      </p:sp>
    </p:spTree>
    <p:extLst>
      <p:ext uri="{BB962C8B-B14F-4D97-AF65-F5344CB8AC3E}">
        <p14:creationId xmlns:p14="http://schemas.microsoft.com/office/powerpoint/2010/main" val="373811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1250" y="922668"/>
            <a:ext cx="5564982" cy="435599"/>
          </a:xfrm>
        </p:spPr>
        <p:txBody>
          <a:bodyPr/>
          <a:lstStyle/>
          <a:p>
            <a:r>
              <a:rPr lang="en-US" sz="2400" dirty="0"/>
              <a:t>Step </a:t>
            </a:r>
            <a:r>
              <a:rPr lang="en-US" sz="2400" dirty="0" smtClean="0"/>
              <a:t>2: </a:t>
            </a:r>
            <a:r>
              <a:rPr lang="en-US" sz="2400" dirty="0" smtClean="0">
                <a:solidFill>
                  <a:schemeClr val="tx1"/>
                </a:solidFill>
              </a:rPr>
              <a:t>Assessing the patient </a:t>
            </a:r>
            <a:r>
              <a:rPr lang="en-US" sz="2400" dirty="0" smtClean="0">
                <a:solidFill>
                  <a:srgbClr val="FF0000"/>
                </a:solidFill>
              </a:rPr>
              <a:t>Perception</a:t>
            </a:r>
            <a:endParaRPr lang="en-US" sz="2400" dirty="0"/>
          </a:p>
        </p:txBody>
      </p:sp>
      <p:sp>
        <p:nvSpPr>
          <p:cNvPr id="5" name="Text Placeholder 4"/>
          <p:cNvSpPr>
            <a:spLocks noGrp="1"/>
          </p:cNvSpPr>
          <p:nvPr>
            <p:ph type="body" idx="1"/>
          </p:nvPr>
        </p:nvSpPr>
        <p:spPr/>
        <p:txBody>
          <a:bodyPr/>
          <a:lstStyle/>
          <a:p>
            <a:r>
              <a:rPr lang="en-US" dirty="0"/>
              <a:t> </a:t>
            </a:r>
            <a:r>
              <a:rPr lang="en-US" dirty="0" smtClean="0"/>
              <a:t>Using </a:t>
            </a:r>
            <a:r>
              <a:rPr lang="en-US" dirty="0"/>
              <a:t>open-ended questions to create a reasonably accurate </a:t>
            </a:r>
            <a:r>
              <a:rPr lang="en-US" dirty="0" smtClean="0"/>
              <a:t>picture </a:t>
            </a:r>
            <a:r>
              <a:rPr lang="en-US" dirty="0"/>
              <a:t>of how the patient perceives the medical situation</a:t>
            </a:r>
          </a:p>
        </p:txBody>
      </p:sp>
    </p:spTree>
    <p:extLst>
      <p:ext uri="{BB962C8B-B14F-4D97-AF65-F5344CB8AC3E}">
        <p14:creationId xmlns:p14="http://schemas.microsoft.com/office/powerpoint/2010/main" val="1587497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1250" y="922668"/>
            <a:ext cx="6046245" cy="435599"/>
          </a:xfrm>
        </p:spPr>
        <p:txBody>
          <a:bodyPr/>
          <a:lstStyle/>
          <a:p>
            <a:r>
              <a:rPr lang="en-US" sz="2400" dirty="0"/>
              <a:t>Step 3</a:t>
            </a:r>
            <a:r>
              <a:rPr lang="en-US" sz="2400" dirty="0" smtClean="0"/>
              <a:t>: </a:t>
            </a:r>
            <a:r>
              <a:rPr lang="en-US" sz="2400" dirty="0" smtClean="0">
                <a:solidFill>
                  <a:schemeClr val="tx1"/>
                </a:solidFill>
              </a:rPr>
              <a:t>Obtaining The Patient’s </a:t>
            </a:r>
            <a:r>
              <a:rPr lang="en-US" sz="2400" dirty="0" smtClean="0">
                <a:solidFill>
                  <a:srgbClr val="FF0000"/>
                </a:solidFill>
              </a:rPr>
              <a:t>I</a:t>
            </a:r>
            <a:r>
              <a:rPr lang="en-US" sz="2400" dirty="0" smtClean="0">
                <a:solidFill>
                  <a:schemeClr val="tx1"/>
                </a:solidFill>
              </a:rPr>
              <a:t>nvitation</a:t>
            </a:r>
            <a:endParaRPr lang="en-US" sz="2400" dirty="0"/>
          </a:p>
        </p:txBody>
      </p:sp>
      <p:sp>
        <p:nvSpPr>
          <p:cNvPr id="5" name="Text Placeholder 4"/>
          <p:cNvSpPr>
            <a:spLocks noGrp="1"/>
          </p:cNvSpPr>
          <p:nvPr>
            <p:ph type="body" idx="1"/>
          </p:nvPr>
        </p:nvSpPr>
        <p:spPr/>
        <p:txBody>
          <a:bodyPr/>
          <a:lstStyle/>
          <a:p>
            <a:r>
              <a:rPr lang="en-US" dirty="0"/>
              <a:t> </a:t>
            </a:r>
            <a:r>
              <a:rPr lang="en-US" dirty="0" smtClean="0"/>
              <a:t>Ask the patient: “do you want to hear the test results?</a:t>
            </a:r>
            <a:endParaRPr lang="en-US" dirty="0"/>
          </a:p>
        </p:txBody>
      </p:sp>
    </p:spTree>
    <p:extLst>
      <p:ext uri="{BB962C8B-B14F-4D97-AF65-F5344CB8AC3E}">
        <p14:creationId xmlns:p14="http://schemas.microsoft.com/office/powerpoint/2010/main" val="838943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1251" y="922668"/>
            <a:ext cx="4650582" cy="435599"/>
          </a:xfrm>
        </p:spPr>
        <p:txBody>
          <a:bodyPr/>
          <a:lstStyle/>
          <a:p>
            <a:r>
              <a:rPr lang="en-US" sz="2400" dirty="0"/>
              <a:t>Step </a:t>
            </a:r>
            <a:r>
              <a:rPr lang="en-US" sz="2400" dirty="0" smtClean="0"/>
              <a:t>4: </a:t>
            </a:r>
            <a:r>
              <a:rPr lang="en-US" sz="2400" dirty="0" smtClean="0">
                <a:solidFill>
                  <a:schemeClr val="tx1"/>
                </a:solidFill>
              </a:rPr>
              <a:t>Giving </a:t>
            </a:r>
            <a:r>
              <a:rPr lang="en-US" sz="2400" dirty="0" smtClean="0">
                <a:solidFill>
                  <a:srgbClr val="FF0000"/>
                </a:solidFill>
              </a:rPr>
              <a:t>K</a:t>
            </a:r>
            <a:r>
              <a:rPr lang="en-US" sz="2400" dirty="0" smtClean="0">
                <a:solidFill>
                  <a:schemeClr val="tx1"/>
                </a:solidFill>
              </a:rPr>
              <a:t>nowledge And Information To The Patient</a:t>
            </a:r>
            <a:endParaRPr lang="en-US" sz="2400" dirty="0"/>
          </a:p>
        </p:txBody>
      </p:sp>
      <p:sp>
        <p:nvSpPr>
          <p:cNvPr id="5" name="Text Placeholder 4"/>
          <p:cNvSpPr>
            <a:spLocks noGrp="1"/>
          </p:cNvSpPr>
          <p:nvPr>
            <p:ph type="body" idx="1"/>
          </p:nvPr>
        </p:nvSpPr>
        <p:spPr>
          <a:xfrm>
            <a:off x="272717" y="1616470"/>
            <a:ext cx="8486272" cy="3112200"/>
          </a:xfrm>
        </p:spPr>
        <p:txBody>
          <a:bodyPr/>
          <a:lstStyle/>
          <a:p>
            <a:r>
              <a:rPr lang="en-US" dirty="0" smtClean="0"/>
              <a:t> </a:t>
            </a:r>
            <a:r>
              <a:rPr lang="en-US" b="1" dirty="0" smtClean="0">
                <a:solidFill>
                  <a:schemeClr val="accent6"/>
                </a:solidFill>
              </a:rPr>
              <a:t>Warning </a:t>
            </a:r>
            <a:r>
              <a:rPr lang="en-US" b="1" dirty="0">
                <a:solidFill>
                  <a:schemeClr val="accent6"/>
                </a:solidFill>
              </a:rPr>
              <a:t>the patient </a:t>
            </a:r>
            <a:r>
              <a:rPr lang="en-US" dirty="0"/>
              <a:t>that bad news is coming may lessen the shock that can follow the disclosure of bad </a:t>
            </a:r>
            <a:r>
              <a:rPr lang="en-US" dirty="0" smtClean="0"/>
              <a:t>news</a:t>
            </a:r>
          </a:p>
          <a:p>
            <a:r>
              <a:rPr lang="en-US" dirty="0" smtClean="0"/>
              <a:t>Try </a:t>
            </a:r>
            <a:r>
              <a:rPr lang="en-US" dirty="0"/>
              <a:t>to use </a:t>
            </a:r>
            <a:r>
              <a:rPr lang="en-US" b="1" dirty="0" smtClean="0">
                <a:solidFill>
                  <a:schemeClr val="accent6"/>
                </a:solidFill>
              </a:rPr>
              <a:t>nonmedical words </a:t>
            </a:r>
          </a:p>
          <a:p>
            <a:r>
              <a:rPr lang="en-US" dirty="0" smtClean="0"/>
              <a:t>Avoid </a:t>
            </a:r>
            <a:r>
              <a:rPr lang="en-US" dirty="0"/>
              <a:t>excessive </a:t>
            </a:r>
            <a:r>
              <a:rPr lang="en-US" b="1" dirty="0">
                <a:solidFill>
                  <a:schemeClr val="accent6"/>
                </a:solidFill>
              </a:rPr>
              <a:t>bluntness </a:t>
            </a:r>
            <a:endParaRPr lang="en-US" b="1" dirty="0" smtClean="0">
              <a:solidFill>
                <a:schemeClr val="accent6"/>
              </a:solidFill>
            </a:endParaRPr>
          </a:p>
          <a:p>
            <a:r>
              <a:rPr lang="en-US" dirty="0"/>
              <a:t>G</a:t>
            </a:r>
            <a:r>
              <a:rPr lang="en-US" dirty="0" smtClean="0"/>
              <a:t>ive </a:t>
            </a:r>
            <a:r>
              <a:rPr lang="en-US" dirty="0"/>
              <a:t>information in </a:t>
            </a:r>
            <a:r>
              <a:rPr lang="en-US" b="1" dirty="0">
                <a:solidFill>
                  <a:schemeClr val="accent6"/>
                </a:solidFill>
              </a:rPr>
              <a:t>small chunks </a:t>
            </a:r>
            <a:r>
              <a:rPr lang="en-US" dirty="0"/>
              <a:t>and check periodically as to the patient’s </a:t>
            </a:r>
            <a:r>
              <a:rPr lang="en-US" dirty="0" smtClean="0"/>
              <a:t>understanding</a:t>
            </a:r>
          </a:p>
          <a:p>
            <a:r>
              <a:rPr lang="en-US" dirty="0" smtClean="0"/>
              <a:t>When the </a:t>
            </a:r>
            <a:r>
              <a:rPr lang="en-US" dirty="0"/>
              <a:t>prognosis is poor, avoid using phrases such as “There is nothing more we can do for you.”</a:t>
            </a:r>
          </a:p>
        </p:txBody>
      </p:sp>
    </p:spTree>
    <p:extLst>
      <p:ext uri="{BB962C8B-B14F-4D97-AF65-F5344CB8AC3E}">
        <p14:creationId xmlns:p14="http://schemas.microsoft.com/office/powerpoint/2010/main" val="41003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1251" y="922668"/>
            <a:ext cx="6415212" cy="435599"/>
          </a:xfrm>
        </p:spPr>
        <p:txBody>
          <a:bodyPr/>
          <a:lstStyle/>
          <a:p>
            <a:r>
              <a:rPr lang="en-US" sz="2400" dirty="0"/>
              <a:t>Step 5</a:t>
            </a:r>
            <a:r>
              <a:rPr lang="en-US" sz="2400" dirty="0" smtClean="0"/>
              <a:t>: </a:t>
            </a:r>
            <a:r>
              <a:rPr lang="en-US" sz="2400" dirty="0" smtClean="0">
                <a:solidFill>
                  <a:schemeClr val="tx1"/>
                </a:solidFill>
              </a:rPr>
              <a:t>Addressing The Patient’s </a:t>
            </a:r>
            <a:r>
              <a:rPr lang="en-US" sz="2400" dirty="0" smtClean="0">
                <a:solidFill>
                  <a:srgbClr val="FF0000"/>
                </a:solidFill>
              </a:rPr>
              <a:t>E</a:t>
            </a:r>
            <a:r>
              <a:rPr lang="en-US" sz="2400" dirty="0" smtClean="0">
                <a:solidFill>
                  <a:schemeClr val="tx1"/>
                </a:solidFill>
              </a:rPr>
              <a:t>motions With </a:t>
            </a:r>
            <a:r>
              <a:rPr lang="en-US" sz="2400" dirty="0" smtClean="0">
                <a:solidFill>
                  <a:srgbClr val="FF0000"/>
                </a:solidFill>
              </a:rPr>
              <a:t>E</a:t>
            </a:r>
            <a:r>
              <a:rPr lang="en-US" sz="2400" dirty="0" smtClean="0">
                <a:solidFill>
                  <a:schemeClr val="tx1"/>
                </a:solidFill>
              </a:rPr>
              <a:t>mpathic Responses</a:t>
            </a:r>
            <a:endParaRPr lang="en-US" sz="2400" dirty="0"/>
          </a:p>
        </p:txBody>
      </p:sp>
      <p:sp>
        <p:nvSpPr>
          <p:cNvPr id="5" name="Text Placeholder 4"/>
          <p:cNvSpPr>
            <a:spLocks noGrp="1"/>
          </p:cNvSpPr>
          <p:nvPr>
            <p:ph type="body" idx="1"/>
          </p:nvPr>
        </p:nvSpPr>
        <p:spPr>
          <a:xfrm>
            <a:off x="272717" y="1616470"/>
            <a:ext cx="8486272" cy="3112200"/>
          </a:xfrm>
        </p:spPr>
        <p:txBody>
          <a:bodyPr/>
          <a:lstStyle/>
          <a:p>
            <a:r>
              <a:rPr lang="en-US" dirty="0"/>
              <a:t>Patients’ emotional reactions may vary from silence to disbelief, crying, denial, or anger</a:t>
            </a:r>
            <a:r>
              <a:rPr lang="en-US" dirty="0" smtClean="0"/>
              <a:t>.</a:t>
            </a:r>
          </a:p>
          <a:p>
            <a:r>
              <a:rPr lang="en-US" dirty="0" smtClean="0"/>
              <a:t>Observe </a:t>
            </a:r>
            <a:r>
              <a:rPr lang="en-US" dirty="0"/>
              <a:t>for any emotion on the part of the patient</a:t>
            </a:r>
            <a:r>
              <a:rPr lang="en-US" dirty="0" smtClean="0"/>
              <a:t>.</a:t>
            </a:r>
          </a:p>
          <a:p>
            <a:r>
              <a:rPr lang="en-US" dirty="0" smtClean="0"/>
              <a:t>After </a:t>
            </a:r>
            <a:r>
              <a:rPr lang="en-US" dirty="0"/>
              <a:t>you have given the patient a brief </a:t>
            </a:r>
            <a:r>
              <a:rPr lang="en-US" b="1" dirty="0">
                <a:solidFill>
                  <a:schemeClr val="accent6"/>
                </a:solidFill>
              </a:rPr>
              <a:t>period of time </a:t>
            </a:r>
            <a:r>
              <a:rPr lang="en-US" dirty="0"/>
              <a:t>to express his or her feelings, </a:t>
            </a:r>
            <a:endParaRPr lang="en-US" dirty="0" smtClean="0"/>
          </a:p>
          <a:p>
            <a:r>
              <a:rPr lang="en-US" dirty="0"/>
              <a:t>L</a:t>
            </a:r>
            <a:r>
              <a:rPr lang="en-US" dirty="0" smtClean="0"/>
              <a:t>et </a:t>
            </a:r>
            <a:r>
              <a:rPr lang="en-US" dirty="0"/>
              <a:t>the patient know that you have connected the emotion with the reason for the emotion by making a connecting </a:t>
            </a:r>
            <a:r>
              <a:rPr lang="en-US" dirty="0" smtClean="0"/>
              <a:t>statement.</a:t>
            </a:r>
            <a:endParaRPr lang="en-US" dirty="0">
              <a:solidFill>
                <a:srgbClr val="FF0000"/>
              </a:solidFill>
            </a:endParaRPr>
          </a:p>
        </p:txBody>
      </p:sp>
    </p:spTree>
    <p:extLst>
      <p:ext uri="{BB962C8B-B14F-4D97-AF65-F5344CB8AC3E}">
        <p14:creationId xmlns:p14="http://schemas.microsoft.com/office/powerpoint/2010/main" val="11412430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1251" y="922668"/>
            <a:ext cx="6415212" cy="435599"/>
          </a:xfrm>
        </p:spPr>
        <p:txBody>
          <a:bodyPr/>
          <a:lstStyle/>
          <a:p>
            <a:r>
              <a:rPr lang="en-US" sz="2400" dirty="0"/>
              <a:t>Step </a:t>
            </a:r>
            <a:r>
              <a:rPr lang="en-US" sz="2400" dirty="0" smtClean="0"/>
              <a:t>6: </a:t>
            </a:r>
            <a:r>
              <a:rPr lang="en-US" sz="2400" dirty="0" smtClean="0">
                <a:solidFill>
                  <a:srgbClr val="FF0000"/>
                </a:solidFill>
              </a:rPr>
              <a:t>S</a:t>
            </a:r>
            <a:r>
              <a:rPr lang="en-US" sz="2400" dirty="0" smtClean="0">
                <a:solidFill>
                  <a:schemeClr val="tx1"/>
                </a:solidFill>
              </a:rPr>
              <a:t>trategy and </a:t>
            </a:r>
            <a:r>
              <a:rPr lang="en-US" sz="2400" dirty="0" smtClean="0">
                <a:solidFill>
                  <a:srgbClr val="FF0000"/>
                </a:solidFill>
              </a:rPr>
              <a:t>S</a:t>
            </a:r>
            <a:r>
              <a:rPr lang="en-US" sz="2400" dirty="0" smtClean="0">
                <a:solidFill>
                  <a:schemeClr val="tx1"/>
                </a:solidFill>
              </a:rPr>
              <a:t>ummary</a:t>
            </a:r>
            <a:endParaRPr lang="en-US" sz="2400" dirty="0"/>
          </a:p>
        </p:txBody>
      </p:sp>
      <p:sp>
        <p:nvSpPr>
          <p:cNvPr id="5" name="Text Placeholder 4"/>
          <p:cNvSpPr>
            <a:spLocks noGrp="1"/>
          </p:cNvSpPr>
          <p:nvPr>
            <p:ph type="body" idx="1"/>
          </p:nvPr>
        </p:nvSpPr>
        <p:spPr>
          <a:xfrm>
            <a:off x="272717" y="1616470"/>
            <a:ext cx="8486272" cy="3112200"/>
          </a:xfrm>
        </p:spPr>
        <p:txBody>
          <a:bodyPr/>
          <a:lstStyle/>
          <a:p>
            <a:r>
              <a:rPr lang="en-US" dirty="0"/>
              <a:t>Before discussing a treatment plan, it is important to ask patients </a:t>
            </a:r>
            <a:r>
              <a:rPr lang="en-US" b="1" dirty="0">
                <a:solidFill>
                  <a:schemeClr val="accent4"/>
                </a:solidFill>
              </a:rPr>
              <a:t>if they are ready at that time for such a discussion</a:t>
            </a:r>
          </a:p>
          <a:p>
            <a:r>
              <a:rPr lang="en-US" dirty="0" smtClean="0"/>
              <a:t>Presenting </a:t>
            </a:r>
            <a:r>
              <a:rPr lang="en-US" dirty="0"/>
              <a:t>treatment options to patients when they are available is not only a legal mandate in some </a:t>
            </a:r>
            <a:r>
              <a:rPr lang="en-US" dirty="0" smtClean="0"/>
              <a:t>cases, </a:t>
            </a:r>
            <a:r>
              <a:rPr lang="en-US" dirty="0"/>
              <a:t>but it will establish the </a:t>
            </a:r>
            <a:r>
              <a:rPr lang="en-US" dirty="0" smtClean="0"/>
              <a:t>perception </a:t>
            </a:r>
            <a:r>
              <a:rPr lang="en-US" dirty="0"/>
              <a:t>that the physician regards their wishes as important.</a:t>
            </a:r>
            <a:endParaRPr lang="en-US" dirty="0">
              <a:solidFill>
                <a:srgbClr val="FF0000"/>
              </a:solidFill>
            </a:endParaRPr>
          </a:p>
        </p:txBody>
      </p:sp>
    </p:spTree>
    <p:extLst>
      <p:ext uri="{BB962C8B-B14F-4D97-AF65-F5344CB8AC3E}">
        <p14:creationId xmlns:p14="http://schemas.microsoft.com/office/powerpoint/2010/main" val="999515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lstStyle/>
          <a:p>
            <a:r>
              <a:rPr lang="en-US" dirty="0" smtClean="0"/>
              <a:t> A 57-year-old male schoolteacher recently received a screening colonoscopy. During the procedure, a mass was biopsied. The mass was diagnosed as a </a:t>
            </a:r>
            <a:r>
              <a:rPr lang="en-US" b="1" dirty="0" smtClean="0">
                <a:solidFill>
                  <a:schemeClr val="accent6"/>
                </a:solidFill>
              </a:rPr>
              <a:t>poorly differentiated adenocarcinoma</a:t>
            </a:r>
            <a:r>
              <a:rPr lang="en-US" dirty="0" smtClean="0"/>
              <a:t>. The patient is waiting at the clinic to see her primary care physician to discuss the results.</a:t>
            </a:r>
            <a:endParaRPr lang="en-US" dirty="0"/>
          </a:p>
        </p:txBody>
      </p:sp>
      <p:sp>
        <p:nvSpPr>
          <p:cNvPr id="2" name="Title 1"/>
          <p:cNvSpPr>
            <a:spLocks noGrp="1"/>
          </p:cNvSpPr>
          <p:nvPr>
            <p:ph type="ctrTitle"/>
          </p:nvPr>
        </p:nvSpPr>
        <p:spPr/>
        <p:txBody>
          <a:bodyPr/>
          <a:lstStyle/>
          <a:p>
            <a:r>
              <a:rPr lang="en-US" sz="3600" dirty="0" smtClean="0"/>
              <a:t>Role play 1</a:t>
            </a:r>
            <a:endParaRPr lang="en-US" sz="3600" dirty="0"/>
          </a:p>
        </p:txBody>
      </p:sp>
    </p:spTree>
    <p:extLst>
      <p:ext uri="{BB962C8B-B14F-4D97-AF65-F5344CB8AC3E}">
        <p14:creationId xmlns:p14="http://schemas.microsoft.com/office/powerpoint/2010/main" val="904139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63" y="1283368"/>
            <a:ext cx="8807116" cy="2677656"/>
          </a:xfrm>
          <a:prstGeom prst="rect">
            <a:avLst/>
          </a:prstGeom>
          <a:noFill/>
        </p:spPr>
        <p:txBody>
          <a:bodyPr wrap="square" rtlCol="0">
            <a:spAutoFit/>
          </a:bodyPr>
          <a:lstStyle/>
          <a:p>
            <a:r>
              <a:rPr lang="en-US" sz="2400" b="1" dirty="0">
                <a:solidFill>
                  <a:schemeClr val="accent6"/>
                </a:solidFill>
              </a:rPr>
              <a:t>Which of the following habits is a good for preparation before delivering the bad news?</a:t>
            </a:r>
          </a:p>
          <a:p>
            <a:pPr marL="342900" indent="-342900">
              <a:buAutoNum type="alphaLcPeriod"/>
            </a:pPr>
            <a:r>
              <a:rPr lang="en-US" sz="2000" dirty="0"/>
              <a:t>Warn the patient that a </a:t>
            </a:r>
            <a:r>
              <a:rPr lang="en-US" sz="2000" b="1" dirty="0"/>
              <a:t>bad news are coming</a:t>
            </a:r>
          </a:p>
          <a:p>
            <a:pPr marL="342900" indent="-342900">
              <a:buAutoNum type="alphaLcPeriod"/>
            </a:pPr>
            <a:r>
              <a:rPr lang="en-US" sz="2000" dirty="0"/>
              <a:t>Set a </a:t>
            </a:r>
            <a:r>
              <a:rPr lang="en-US" sz="2000" b="1" dirty="0"/>
              <a:t>public place </a:t>
            </a:r>
            <a:r>
              <a:rPr lang="en-US" sz="2000" dirty="0"/>
              <a:t>to tell the patient the bad news. So, they can’t cry.</a:t>
            </a:r>
          </a:p>
          <a:p>
            <a:pPr marL="342900" indent="-342900">
              <a:buAutoNum type="alphaLcPeriod"/>
            </a:pPr>
            <a:r>
              <a:rPr lang="en-US" sz="2000" dirty="0"/>
              <a:t>Do not make anyone of the </a:t>
            </a:r>
            <a:r>
              <a:rPr lang="en-US" sz="2000" b="1" dirty="0"/>
              <a:t>patient’s family </a:t>
            </a:r>
            <a:r>
              <a:rPr lang="en-US" sz="2000" dirty="0" smtClean="0"/>
              <a:t>set </a:t>
            </a:r>
            <a:r>
              <a:rPr lang="en-US" sz="2000" dirty="0"/>
              <a:t>with you during telling the </a:t>
            </a:r>
            <a:r>
              <a:rPr lang="en-US" sz="2000" dirty="0" smtClean="0"/>
              <a:t>news to keep the privacy of the patient.</a:t>
            </a:r>
            <a:endParaRPr lang="en-US" sz="2000" dirty="0"/>
          </a:p>
          <a:p>
            <a:pPr marL="342900" indent="-342900">
              <a:buAutoNum type="alphaLcPeriod"/>
            </a:pPr>
            <a:r>
              <a:rPr lang="en-US" sz="2000" dirty="0"/>
              <a:t>Let the </a:t>
            </a:r>
            <a:r>
              <a:rPr lang="en-US" sz="2000" b="1" dirty="0"/>
              <a:t>nurse</a:t>
            </a:r>
            <a:r>
              <a:rPr lang="en-US" sz="2000" dirty="0"/>
              <a:t> set with you. So, she/he can witness any harmful thing can caused by the angry patient</a:t>
            </a:r>
          </a:p>
        </p:txBody>
      </p:sp>
    </p:spTree>
    <p:extLst>
      <p:ext uri="{BB962C8B-B14F-4D97-AF65-F5344CB8AC3E}">
        <p14:creationId xmlns:p14="http://schemas.microsoft.com/office/powerpoint/2010/main" val="618807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6715" y="2815923"/>
            <a:ext cx="6962273" cy="784799"/>
          </a:xfrm>
        </p:spPr>
        <p:txBody>
          <a:bodyPr/>
          <a:lstStyle/>
          <a:p>
            <a:r>
              <a:rPr lang="en-US" sz="2400" dirty="0" smtClean="0"/>
              <a:t>A 27-year old male came to primary </a:t>
            </a:r>
            <a:r>
              <a:rPr lang="en-US" sz="2400" dirty="0"/>
              <a:t>care clinic for </a:t>
            </a:r>
            <a:r>
              <a:rPr lang="en-US" sz="2400" dirty="0" smtClean="0"/>
              <a:t>pre-</a:t>
            </a:r>
            <a:r>
              <a:rPr lang="en-US" sz="2400" dirty="0" err="1" smtClean="0"/>
              <a:t>mariatal</a:t>
            </a:r>
            <a:r>
              <a:rPr lang="en-US" sz="2400" dirty="0" smtClean="0"/>
              <a:t> </a:t>
            </a:r>
            <a:r>
              <a:rPr lang="en-US" sz="2400" dirty="0"/>
              <a:t>medical </a:t>
            </a:r>
            <a:r>
              <a:rPr lang="en-US" sz="2400" dirty="0" smtClean="0"/>
              <a:t>assessments. His results showed positive HIV. How to approach him.</a:t>
            </a:r>
            <a:endParaRPr lang="en-US" sz="2400" dirty="0"/>
          </a:p>
        </p:txBody>
      </p:sp>
      <p:sp>
        <p:nvSpPr>
          <p:cNvPr id="3" name="Title 2"/>
          <p:cNvSpPr>
            <a:spLocks noGrp="1"/>
          </p:cNvSpPr>
          <p:nvPr>
            <p:ph type="ctrTitle"/>
          </p:nvPr>
        </p:nvSpPr>
        <p:spPr/>
        <p:txBody>
          <a:bodyPr/>
          <a:lstStyle/>
          <a:p>
            <a:r>
              <a:rPr lang="en-US" dirty="0" smtClean="0"/>
              <a:t>Role play 2</a:t>
            </a:r>
            <a:endParaRPr lang="en-US" dirty="0"/>
          </a:p>
        </p:txBody>
      </p:sp>
    </p:spTree>
    <p:extLst>
      <p:ext uri="{BB962C8B-B14F-4D97-AF65-F5344CB8AC3E}">
        <p14:creationId xmlns:p14="http://schemas.microsoft.com/office/powerpoint/2010/main" val="853889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smtClean="0"/>
              <a:t>What was wrong about the physician?</a:t>
            </a:r>
            <a:endParaRPr lang="en-US" dirty="0"/>
          </a:p>
        </p:txBody>
      </p:sp>
    </p:spTree>
    <p:extLst>
      <p:ext uri="{BB962C8B-B14F-4D97-AF65-F5344CB8AC3E}">
        <p14:creationId xmlns:p14="http://schemas.microsoft.com/office/powerpoint/2010/main" val="40316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63" y="1283368"/>
            <a:ext cx="8807116" cy="2062103"/>
          </a:xfrm>
          <a:prstGeom prst="rect">
            <a:avLst/>
          </a:prstGeom>
          <a:noFill/>
        </p:spPr>
        <p:txBody>
          <a:bodyPr wrap="square" rtlCol="0">
            <a:spAutoFit/>
          </a:bodyPr>
          <a:lstStyle/>
          <a:p>
            <a:r>
              <a:rPr lang="en-US" sz="2400" b="1" dirty="0">
                <a:solidFill>
                  <a:schemeClr val="accent6"/>
                </a:solidFill>
              </a:rPr>
              <a:t>Which of the following </a:t>
            </a:r>
            <a:r>
              <a:rPr lang="en-US" sz="2400" b="1" dirty="0" smtClean="0">
                <a:solidFill>
                  <a:schemeClr val="accent6"/>
                </a:solidFill>
              </a:rPr>
              <a:t>is a correct statement regarding family of the patient in breaking bad news?</a:t>
            </a:r>
            <a:endParaRPr lang="en-US" sz="2400" b="1" dirty="0">
              <a:solidFill>
                <a:schemeClr val="accent6"/>
              </a:solidFill>
            </a:endParaRPr>
          </a:p>
          <a:p>
            <a:pPr marL="342900" indent="-342900">
              <a:buAutoNum type="alphaLcPeriod"/>
            </a:pPr>
            <a:r>
              <a:rPr lang="en-US" sz="2000" b="1" dirty="0" smtClean="0"/>
              <a:t>Do not </a:t>
            </a:r>
            <a:r>
              <a:rPr lang="en-US" sz="2000" dirty="0" smtClean="0"/>
              <a:t>allow them to join the conversation.</a:t>
            </a:r>
            <a:endParaRPr lang="en-US" sz="2000" b="1" dirty="0"/>
          </a:p>
          <a:p>
            <a:pPr marL="342900" indent="-342900">
              <a:buAutoNum type="alphaLcPeriod"/>
            </a:pPr>
            <a:r>
              <a:rPr lang="en-US" sz="2000" dirty="0" smtClean="0"/>
              <a:t>Invite them but only </a:t>
            </a:r>
            <a:r>
              <a:rPr lang="en-US" sz="2000" b="1" dirty="0" smtClean="0"/>
              <a:t>after delivering the bad news</a:t>
            </a:r>
            <a:endParaRPr lang="en-US" sz="2000" b="1" dirty="0"/>
          </a:p>
          <a:p>
            <a:pPr marL="342900" indent="-342900">
              <a:buAutoNum type="alphaLcPeriod"/>
            </a:pPr>
            <a:r>
              <a:rPr lang="en-US" sz="2000" dirty="0" smtClean="0"/>
              <a:t>It is recommended to </a:t>
            </a:r>
            <a:r>
              <a:rPr lang="en-US" sz="2000" b="1" dirty="0" smtClean="0"/>
              <a:t>involve them </a:t>
            </a:r>
            <a:r>
              <a:rPr lang="en-US" sz="2000" dirty="0" smtClean="0"/>
              <a:t>in the meeting of breaking bad news.</a:t>
            </a:r>
            <a:endParaRPr lang="en-US" sz="2000" dirty="0"/>
          </a:p>
          <a:p>
            <a:pPr marL="342900" indent="-342900">
              <a:buAutoNum type="alphaLcPeriod"/>
            </a:pPr>
            <a:r>
              <a:rPr lang="en-US" sz="2000" dirty="0" smtClean="0"/>
              <a:t>All above is correct</a:t>
            </a:r>
            <a:endParaRPr lang="en-US" sz="2000" dirty="0"/>
          </a:p>
        </p:txBody>
      </p:sp>
    </p:spTree>
    <p:extLst>
      <p:ext uri="{BB962C8B-B14F-4D97-AF65-F5344CB8AC3E}">
        <p14:creationId xmlns:p14="http://schemas.microsoft.com/office/powerpoint/2010/main" val="305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3" end="3"/>
                                            </p:txEl>
                                          </p:spTgt>
                                        </p:tgtEl>
                                        <p:attrNameLst>
                                          <p:attrName>style.color</p:attrName>
                                        </p:attrNameLst>
                                      </p:cBhvr>
                                      <p:to>
                                        <p:clrVal>
                                          <a:schemeClr val="accent2"/>
                                        </p:clrVal>
                                      </p:to>
                                    </p:set>
                                    <p:set>
                                      <p:cBhvr>
                                        <p:cTn id="7" dur="500" fill="hold"/>
                                        <p:tgtEl>
                                          <p:spTgt spid="4">
                                            <p:txEl>
                                              <p:pRg st="3" end="3"/>
                                            </p:txEl>
                                          </p:spTgt>
                                        </p:tgtEl>
                                        <p:attrNameLst>
                                          <p:attrName>fillcolor</p:attrName>
                                        </p:attrNameLst>
                                      </p:cBhvr>
                                      <p:to>
                                        <p:clrVal>
                                          <a:schemeClr val="accent2"/>
                                        </p:clrVal>
                                      </p:to>
                                    </p:set>
                                    <p:set>
                                      <p:cBhvr>
                                        <p:cTn id="8"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6884" y="1443789"/>
            <a:ext cx="8807116" cy="2677656"/>
          </a:xfrm>
          <a:prstGeom prst="rect">
            <a:avLst/>
          </a:prstGeom>
          <a:noFill/>
        </p:spPr>
        <p:txBody>
          <a:bodyPr wrap="square" rtlCol="0">
            <a:spAutoFit/>
          </a:bodyPr>
          <a:lstStyle/>
          <a:p>
            <a:r>
              <a:rPr lang="en-US" sz="2400" b="1" dirty="0">
                <a:solidFill>
                  <a:schemeClr val="accent6"/>
                </a:solidFill>
              </a:rPr>
              <a:t>Which of the following habits is a good for preparation before delivering the bad news?</a:t>
            </a:r>
          </a:p>
          <a:p>
            <a:pPr marL="342900" indent="-342900">
              <a:buAutoNum type="alphaLcPeriod"/>
            </a:pPr>
            <a:r>
              <a:rPr lang="en-US" sz="2000" dirty="0"/>
              <a:t>Warn the patient that a </a:t>
            </a:r>
            <a:r>
              <a:rPr lang="en-US" sz="2000" b="1" dirty="0"/>
              <a:t>bad news are coming</a:t>
            </a:r>
          </a:p>
          <a:p>
            <a:pPr marL="342900" indent="-342900">
              <a:buAutoNum type="alphaLcPeriod"/>
            </a:pPr>
            <a:r>
              <a:rPr lang="en-US" sz="2000" dirty="0"/>
              <a:t>Set a </a:t>
            </a:r>
            <a:r>
              <a:rPr lang="en-US" sz="2000" b="1" dirty="0"/>
              <a:t>public place </a:t>
            </a:r>
            <a:r>
              <a:rPr lang="en-US" sz="2000" dirty="0"/>
              <a:t>to tell the patient the bad news. So, they can’t cry.</a:t>
            </a:r>
          </a:p>
          <a:p>
            <a:pPr marL="342900" indent="-342900">
              <a:buAutoNum type="alphaLcPeriod"/>
            </a:pPr>
            <a:r>
              <a:rPr lang="en-US" sz="2000" dirty="0"/>
              <a:t>Do not make anyone of the </a:t>
            </a:r>
            <a:r>
              <a:rPr lang="en-US" sz="2000" b="1" dirty="0"/>
              <a:t>patient’s family </a:t>
            </a:r>
            <a:r>
              <a:rPr lang="en-US" sz="2000" dirty="0"/>
              <a:t>to set with you during telling the news.</a:t>
            </a:r>
          </a:p>
          <a:p>
            <a:pPr marL="342900" indent="-342900">
              <a:buAutoNum type="alphaLcPeriod"/>
            </a:pPr>
            <a:r>
              <a:rPr lang="en-US" sz="2000" dirty="0"/>
              <a:t>Let the </a:t>
            </a:r>
            <a:r>
              <a:rPr lang="en-US" sz="2000" b="1" dirty="0"/>
              <a:t>nurse</a:t>
            </a:r>
            <a:r>
              <a:rPr lang="en-US" sz="2000" dirty="0"/>
              <a:t> set with you. So, she/he can witness any harmful thing can caused by the angry patient</a:t>
            </a:r>
          </a:p>
        </p:txBody>
      </p:sp>
    </p:spTree>
    <p:extLst>
      <p:ext uri="{BB962C8B-B14F-4D97-AF65-F5344CB8AC3E}">
        <p14:creationId xmlns:p14="http://schemas.microsoft.com/office/powerpoint/2010/main" val="20294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2505" y="1524000"/>
            <a:ext cx="8807116" cy="2923877"/>
          </a:xfrm>
          <a:prstGeom prst="rect">
            <a:avLst/>
          </a:prstGeom>
          <a:noFill/>
        </p:spPr>
        <p:txBody>
          <a:bodyPr wrap="square" rtlCol="0">
            <a:spAutoFit/>
          </a:bodyPr>
          <a:lstStyle/>
          <a:p>
            <a:r>
              <a:rPr lang="en-US" sz="2000" b="1" dirty="0" smtClean="0">
                <a:solidFill>
                  <a:schemeClr val="accent6"/>
                </a:solidFill>
              </a:rPr>
              <a:t>When you was telling a mother that her daughter has a fetal congenital heart disease, she started crying. What is the appropriate thing to do?</a:t>
            </a:r>
          </a:p>
          <a:p>
            <a:pPr marL="342900" indent="-342900">
              <a:buAutoNum type="alphaLcPeriod"/>
            </a:pPr>
            <a:r>
              <a:rPr lang="en-US" sz="1800" dirty="0" smtClean="0"/>
              <a:t>Tell her that </a:t>
            </a:r>
            <a:r>
              <a:rPr lang="en-US" sz="1800" b="1" dirty="0" smtClean="0"/>
              <a:t>her daughter will be okay </a:t>
            </a:r>
            <a:r>
              <a:rPr lang="en-US" sz="1800" dirty="0" smtClean="0"/>
              <a:t>to give her a hope.</a:t>
            </a:r>
          </a:p>
          <a:p>
            <a:pPr marL="342900" indent="-342900">
              <a:buAutoNum type="alphaLcPeriod"/>
            </a:pPr>
            <a:r>
              <a:rPr lang="en-US" sz="1800" dirty="0" smtClean="0"/>
              <a:t>Stay in </a:t>
            </a:r>
            <a:r>
              <a:rPr lang="en-US" sz="1800" b="1" dirty="0" smtClean="0"/>
              <a:t>silence</a:t>
            </a:r>
            <a:r>
              <a:rPr lang="en-US" sz="1800" dirty="0" smtClean="0"/>
              <a:t> and </a:t>
            </a:r>
            <a:r>
              <a:rPr lang="en-US" sz="1800" b="1" dirty="0" smtClean="0"/>
              <a:t>give the mother time</a:t>
            </a:r>
            <a:r>
              <a:rPr lang="en-US" sz="1800" dirty="0" smtClean="0"/>
              <a:t>.</a:t>
            </a:r>
          </a:p>
          <a:p>
            <a:pPr marL="342900" indent="-342900">
              <a:buAutoNum type="alphaLcPeriod"/>
            </a:pPr>
            <a:r>
              <a:rPr lang="en-US" sz="1800" dirty="0" smtClean="0"/>
              <a:t>Be </a:t>
            </a:r>
            <a:r>
              <a:rPr lang="en-US" sz="1800" b="1" dirty="0" smtClean="0"/>
              <a:t>empathetic</a:t>
            </a:r>
          </a:p>
          <a:p>
            <a:pPr marL="342900" indent="-342900">
              <a:buAutoNum type="alphaLcPeriod"/>
            </a:pPr>
            <a:r>
              <a:rPr lang="en-US" sz="1800" dirty="0" smtClean="0"/>
              <a:t>Say to the mother: “you are adult. You have to </a:t>
            </a:r>
            <a:r>
              <a:rPr lang="en-US" sz="1800" b="1" dirty="0" smtClean="0"/>
              <a:t>stop crying”</a:t>
            </a:r>
          </a:p>
          <a:p>
            <a:pPr marL="342900" indent="-342900">
              <a:buAutoNum type="alphaLcPeriod"/>
            </a:pPr>
            <a:endParaRPr lang="en-US" sz="1800" dirty="0"/>
          </a:p>
          <a:p>
            <a:pPr marL="342900" indent="-342900">
              <a:buAutoNum type="alphaLcPeriod"/>
            </a:pPr>
            <a:endParaRPr lang="en-US" sz="1800" dirty="0" smtClean="0"/>
          </a:p>
          <a:p>
            <a:pPr marL="342900" indent="-342900">
              <a:buAutoNum type="alphaLcPeriod"/>
            </a:pPr>
            <a:endParaRPr lang="en-US" sz="1800" dirty="0" smtClean="0"/>
          </a:p>
          <a:p>
            <a:pPr marL="342900" indent="-342900">
              <a:buAutoNum type="alphaLcPeriod"/>
            </a:pPr>
            <a:endParaRPr lang="en-US" sz="1800" dirty="0"/>
          </a:p>
        </p:txBody>
      </p:sp>
    </p:spTree>
    <p:extLst>
      <p:ext uri="{BB962C8B-B14F-4D97-AF65-F5344CB8AC3E}">
        <p14:creationId xmlns:p14="http://schemas.microsoft.com/office/powerpoint/2010/main" val="181619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2" end="2"/>
                                            </p:txEl>
                                          </p:spTgt>
                                        </p:tgtEl>
                                        <p:attrNameLst>
                                          <p:attrName>style.color</p:attrName>
                                        </p:attrNameLst>
                                      </p:cBhvr>
                                      <p:to>
                                        <p:clrVal>
                                          <a:schemeClr val="accent2"/>
                                        </p:clrVal>
                                      </p:to>
                                    </p:set>
                                    <p:set>
                                      <p:cBhvr>
                                        <p:cTn id="7" dur="500" fill="hold"/>
                                        <p:tgtEl>
                                          <p:spTgt spid="4">
                                            <p:txEl>
                                              <p:pRg st="2" end="2"/>
                                            </p:txEl>
                                          </p:spTgt>
                                        </p:tgtEl>
                                        <p:attrNameLst>
                                          <p:attrName>fillcolor</p:attrName>
                                        </p:attrNameLst>
                                      </p:cBhvr>
                                      <p:to>
                                        <p:clrVal>
                                          <a:schemeClr val="accent2"/>
                                        </p:clrVal>
                                      </p:to>
                                    </p:set>
                                    <p:set>
                                      <p:cBhvr>
                                        <p:cTn id="8" dur="500" fill="hold"/>
                                        <p:tgtEl>
                                          <p:spTgt spid="4">
                                            <p:txEl>
                                              <p:pRg st="2" end="2"/>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4">
                                            <p:txEl>
                                              <p:pRg st="3" end="3"/>
                                            </p:txEl>
                                          </p:spTgt>
                                        </p:tgtEl>
                                        <p:attrNameLst>
                                          <p:attrName>style.color</p:attrName>
                                        </p:attrNameLst>
                                      </p:cBhvr>
                                      <p:to>
                                        <p:clrVal>
                                          <a:schemeClr val="accent2"/>
                                        </p:clrVal>
                                      </p:to>
                                    </p:set>
                                    <p:set>
                                      <p:cBhvr>
                                        <p:cTn id="11" dur="500" fill="hold"/>
                                        <p:tgtEl>
                                          <p:spTgt spid="4">
                                            <p:txEl>
                                              <p:pRg st="3" end="3"/>
                                            </p:txEl>
                                          </p:spTgt>
                                        </p:tgtEl>
                                        <p:attrNameLst>
                                          <p:attrName>fillcolor</p:attrName>
                                        </p:attrNameLst>
                                      </p:cBhvr>
                                      <p:to>
                                        <p:clrVal>
                                          <a:schemeClr val="accent2"/>
                                        </p:clrVal>
                                      </p:to>
                                    </p:set>
                                    <p:set>
                                      <p:cBhvr>
                                        <p:cTn id="12"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63" y="1283368"/>
            <a:ext cx="8807116" cy="3046988"/>
          </a:xfrm>
          <a:prstGeom prst="rect">
            <a:avLst/>
          </a:prstGeom>
          <a:noFill/>
        </p:spPr>
        <p:txBody>
          <a:bodyPr wrap="square" rtlCol="0">
            <a:spAutoFit/>
          </a:bodyPr>
          <a:lstStyle/>
          <a:p>
            <a:r>
              <a:rPr lang="en-US" sz="2400" b="1" dirty="0">
                <a:solidFill>
                  <a:schemeClr val="accent6"/>
                </a:solidFill>
              </a:rPr>
              <a:t>Which of the following consequences is a expected to happen when the physician delivering bad news in inappropriate way?</a:t>
            </a:r>
          </a:p>
          <a:p>
            <a:pPr marL="342900" indent="-342900">
              <a:buAutoNum type="alphaLcPeriod"/>
            </a:pPr>
            <a:r>
              <a:rPr lang="en-US" sz="2000" dirty="0" smtClean="0">
                <a:solidFill>
                  <a:schemeClr val="tx1"/>
                </a:solidFill>
              </a:rPr>
              <a:t>Patients </a:t>
            </a:r>
            <a:r>
              <a:rPr lang="en-US" sz="2000" dirty="0">
                <a:solidFill>
                  <a:schemeClr val="tx1"/>
                </a:solidFill>
              </a:rPr>
              <a:t>may </a:t>
            </a:r>
            <a:r>
              <a:rPr lang="en-US" sz="2000" b="1" dirty="0">
                <a:solidFill>
                  <a:schemeClr val="tx1"/>
                </a:solidFill>
              </a:rPr>
              <a:t>harsh treatments </a:t>
            </a:r>
            <a:r>
              <a:rPr lang="en-US" sz="2000" dirty="0">
                <a:solidFill>
                  <a:schemeClr val="tx1"/>
                </a:solidFill>
              </a:rPr>
              <a:t>beyond the point where treatment may be expected to be helpful </a:t>
            </a:r>
            <a:endParaRPr lang="en-US" sz="2000" dirty="0" smtClean="0">
              <a:solidFill>
                <a:schemeClr val="tx1"/>
              </a:solidFill>
            </a:endParaRPr>
          </a:p>
          <a:p>
            <a:pPr marL="342900" indent="-342900">
              <a:buFontTx/>
              <a:buAutoNum type="alphaLcPeriod"/>
            </a:pPr>
            <a:r>
              <a:rPr lang="en-US" sz="2000" dirty="0" smtClean="0">
                <a:solidFill>
                  <a:schemeClr val="tx1"/>
                </a:solidFill>
              </a:rPr>
              <a:t>Can cause </a:t>
            </a:r>
            <a:r>
              <a:rPr lang="en-US" sz="2000" b="1" dirty="0">
                <a:solidFill>
                  <a:schemeClr val="tx1"/>
                </a:solidFill>
              </a:rPr>
              <a:t>psychological harm </a:t>
            </a:r>
            <a:r>
              <a:rPr lang="en-US" sz="2000" dirty="0" smtClean="0">
                <a:solidFill>
                  <a:schemeClr val="tx1"/>
                </a:solidFill>
              </a:rPr>
              <a:t>to the patient</a:t>
            </a:r>
          </a:p>
          <a:p>
            <a:pPr marL="342900" indent="-342900">
              <a:buFontTx/>
              <a:buAutoNum type="alphaLcPeriod"/>
            </a:pPr>
            <a:r>
              <a:rPr lang="en-US" sz="2000" dirty="0" smtClean="0">
                <a:solidFill>
                  <a:schemeClr val="tx1"/>
                </a:solidFill>
              </a:rPr>
              <a:t>Considered as </a:t>
            </a:r>
            <a:r>
              <a:rPr lang="en-US" sz="2000" b="1" dirty="0" smtClean="0">
                <a:solidFill>
                  <a:schemeClr val="tx1"/>
                </a:solidFill>
              </a:rPr>
              <a:t>ethical issue.</a:t>
            </a:r>
          </a:p>
          <a:p>
            <a:pPr marL="342900" indent="-342900">
              <a:buFontTx/>
              <a:buAutoNum type="alphaLcPeriod"/>
            </a:pPr>
            <a:r>
              <a:rPr lang="en-US" sz="2000" dirty="0" smtClean="0">
                <a:solidFill>
                  <a:schemeClr val="tx1"/>
                </a:solidFill>
              </a:rPr>
              <a:t>All above</a:t>
            </a:r>
            <a:endParaRPr lang="en-US" sz="2000" dirty="0">
              <a:solidFill>
                <a:schemeClr val="tx1"/>
              </a:solidFill>
            </a:endParaRPr>
          </a:p>
          <a:p>
            <a:pPr marL="342900" indent="-342900">
              <a:buAutoNum type="alphaLcPeriod"/>
            </a:pPr>
            <a:endParaRPr lang="en-US" sz="2000" dirty="0"/>
          </a:p>
        </p:txBody>
      </p:sp>
    </p:spTree>
    <p:extLst>
      <p:ext uri="{BB962C8B-B14F-4D97-AF65-F5344CB8AC3E}">
        <p14:creationId xmlns:p14="http://schemas.microsoft.com/office/powerpoint/2010/main" val="114140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
                                            <p:txEl>
                                              <p:pRg st="3" end="3"/>
                                            </p:txEl>
                                          </p:spTgt>
                                        </p:tgtEl>
                                        <p:attrNameLst>
                                          <p:attrName>style.color</p:attrName>
                                        </p:attrNameLst>
                                      </p:cBhvr>
                                      <p:to>
                                        <p:clrVal>
                                          <a:schemeClr val="accent2"/>
                                        </p:clrVal>
                                      </p:to>
                                    </p:set>
                                    <p:set>
                                      <p:cBhvr>
                                        <p:cTn id="7" dur="500" fill="hold"/>
                                        <p:tgtEl>
                                          <p:spTgt spid="4">
                                            <p:txEl>
                                              <p:pRg st="3" end="3"/>
                                            </p:txEl>
                                          </p:spTgt>
                                        </p:tgtEl>
                                        <p:attrNameLst>
                                          <p:attrName>fillcolor</p:attrName>
                                        </p:attrNameLst>
                                      </p:cBhvr>
                                      <p:to>
                                        <p:clrVal>
                                          <a:schemeClr val="accent2"/>
                                        </p:clrVal>
                                      </p:to>
                                    </p:set>
                                    <p:set>
                                      <p:cBhvr>
                                        <p:cTn id="8"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References </a:t>
            </a:r>
            <a:endParaRPr lang="en-US" sz="2800" dirty="0"/>
          </a:p>
        </p:txBody>
      </p:sp>
      <p:sp>
        <p:nvSpPr>
          <p:cNvPr id="5" name="Text Placeholder 4"/>
          <p:cNvSpPr>
            <a:spLocks noGrp="1"/>
          </p:cNvSpPr>
          <p:nvPr>
            <p:ph type="body" idx="1"/>
          </p:nvPr>
        </p:nvSpPr>
        <p:spPr>
          <a:xfrm>
            <a:off x="533400" y="1616470"/>
            <a:ext cx="8318500" cy="3112200"/>
          </a:xfrm>
        </p:spPr>
        <p:txBody>
          <a:bodyPr/>
          <a:lstStyle/>
          <a:p>
            <a:r>
              <a:rPr lang="en-US" sz="1800" dirty="0" smtClean="0"/>
              <a:t> </a:t>
            </a:r>
            <a:r>
              <a:rPr lang="en-US" sz="1800" dirty="0"/>
              <a:t>Pfeifer, Mark P., et al. "The discussion of end-of-life medical care by primary care patients and physicians." </a:t>
            </a:r>
            <a:r>
              <a:rPr lang="en-US" sz="1800" i="1" dirty="0"/>
              <a:t>Journal of General Internal Medicine</a:t>
            </a:r>
            <a:r>
              <a:rPr lang="en-US" sz="1800" dirty="0"/>
              <a:t> 9.2 (1994): 82-88.</a:t>
            </a:r>
          </a:p>
          <a:p>
            <a:r>
              <a:rPr lang="en-US" sz="1800" dirty="0" smtClean="0"/>
              <a:t> </a:t>
            </a:r>
            <a:r>
              <a:rPr lang="en-US" sz="1800" dirty="0" err="1" smtClean="0"/>
              <a:t>Baile</a:t>
            </a:r>
            <a:r>
              <a:rPr lang="en-US" sz="1800" dirty="0"/>
              <a:t>, Walter F., et al. "SPIKES—a six-step protocol for delivering bad news: application to the patient with cancer." </a:t>
            </a:r>
            <a:r>
              <a:rPr lang="en-US" sz="1800" i="1" dirty="0"/>
              <a:t>The oncologist</a:t>
            </a:r>
            <a:r>
              <a:rPr lang="en-US" sz="1800" dirty="0"/>
              <a:t> 5.4 (2000): 302-311.</a:t>
            </a:r>
          </a:p>
          <a:p>
            <a:r>
              <a:rPr lang="en-US" sz="1800" dirty="0" smtClean="0"/>
              <a:t> </a:t>
            </a:r>
            <a:r>
              <a:rPr lang="en-US" sz="1800" dirty="0" err="1"/>
              <a:t>Vandekieft</a:t>
            </a:r>
            <a:r>
              <a:rPr lang="en-US" sz="1800" dirty="0"/>
              <a:t>, Gregg K. "Breaking bad news." </a:t>
            </a:r>
            <a:r>
              <a:rPr lang="en-US" sz="1800" i="1" dirty="0"/>
              <a:t>American family physician</a:t>
            </a:r>
            <a:r>
              <a:rPr lang="en-US" sz="1800" dirty="0"/>
              <a:t> 64.12 (2001).</a:t>
            </a:r>
          </a:p>
          <a:p>
            <a:endParaRPr lang="en-US" sz="1800" dirty="0" smtClean="0"/>
          </a:p>
        </p:txBody>
      </p:sp>
    </p:spTree>
    <p:extLst>
      <p:ext uri="{BB962C8B-B14F-4D97-AF65-F5344CB8AC3E}">
        <p14:creationId xmlns:p14="http://schemas.microsoft.com/office/powerpoint/2010/main" val="321240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subTitle" idx="4294967295"/>
          </p:nvPr>
        </p:nvSpPr>
        <p:spPr>
          <a:xfrm>
            <a:off x="2371500" y="2093775"/>
            <a:ext cx="5021399" cy="784799"/>
          </a:xfrm>
          <a:prstGeom prst="rect">
            <a:avLst/>
          </a:prstGeom>
        </p:spPr>
        <p:txBody>
          <a:bodyPr lIns="91425" tIns="91425" rIns="91425" bIns="91425" anchor="t" anchorCtr="0">
            <a:noAutofit/>
          </a:bodyPr>
          <a:lstStyle/>
          <a:p>
            <a:pPr lvl="0" rtl="0">
              <a:spcBef>
                <a:spcPts val="0"/>
              </a:spcBef>
              <a:buNone/>
            </a:pPr>
            <a:r>
              <a:rPr lang="en" sz="3600" b="1" i="1" dirty="0">
                <a:latin typeface="Lora"/>
                <a:ea typeface="Lora"/>
                <a:cs typeface="Lora"/>
                <a:sym typeface="Lora"/>
              </a:rPr>
              <a:t>Any </a:t>
            </a:r>
            <a:r>
              <a:rPr lang="en" sz="3600" b="1" i="1" dirty="0">
                <a:highlight>
                  <a:srgbClr val="FFCD00"/>
                </a:highlight>
                <a:latin typeface="Lora"/>
                <a:ea typeface="Lora"/>
                <a:cs typeface="Lora"/>
                <a:sym typeface="Lora"/>
              </a:rPr>
              <a:t>questions</a:t>
            </a:r>
            <a:r>
              <a:rPr lang="en" sz="3600" b="1" i="1" dirty="0">
                <a:latin typeface="Lora"/>
                <a:ea typeface="Lora"/>
                <a:cs typeface="Lora"/>
                <a:sym typeface="Lora"/>
              </a:rPr>
              <a:t> ?</a:t>
            </a:r>
          </a:p>
          <a:p>
            <a:pPr lvl="0" rtl="0">
              <a:spcBef>
                <a:spcPts val="0"/>
              </a:spcBef>
              <a:buNone/>
            </a:pPr>
            <a:endParaRPr sz="1800" dirty="0">
              <a:solidFill>
                <a:schemeClr val="dk1"/>
              </a:solidFill>
            </a:endParaRPr>
          </a:p>
          <a:p>
            <a:r>
              <a:rPr lang="en-US" sz="1800" dirty="0" smtClean="0"/>
              <a:t>Faisal </a:t>
            </a:r>
            <a:r>
              <a:rPr lang="en-US" sz="1800" dirty="0"/>
              <a:t>M. </a:t>
            </a:r>
            <a:r>
              <a:rPr lang="en-US" sz="1800" dirty="0" err="1"/>
              <a:t>Alghamdi</a:t>
            </a:r>
            <a:endParaRPr lang="en-US" sz="1800" dirty="0"/>
          </a:p>
          <a:p>
            <a:r>
              <a:rPr lang="en-US" sz="1800" dirty="0"/>
              <a:t>Ahmed </a:t>
            </a:r>
            <a:r>
              <a:rPr lang="en-US" sz="1800" dirty="0" err="1" smtClean="0"/>
              <a:t>Alzoman</a:t>
            </a:r>
            <a:endParaRPr lang="en-US" sz="1800" dirty="0" smtClean="0"/>
          </a:p>
          <a:p>
            <a:r>
              <a:rPr lang="en-US" sz="1800" dirty="0" smtClean="0"/>
              <a:t>Ahmed </a:t>
            </a:r>
            <a:r>
              <a:rPr lang="en-US" sz="1800" dirty="0" err="1"/>
              <a:t>Alhussien</a:t>
            </a:r>
            <a:endParaRPr lang="en-US" sz="1800" dirty="0"/>
          </a:p>
          <a:p>
            <a:r>
              <a:rPr lang="en-US" sz="1800" dirty="0"/>
              <a:t>Fahad </a:t>
            </a:r>
            <a:r>
              <a:rPr lang="en-US" sz="1800" dirty="0" err="1"/>
              <a:t>Alsultan</a:t>
            </a:r>
            <a:endParaRPr lang="en-US" sz="1800" dirty="0"/>
          </a:p>
        </p:txBody>
      </p:sp>
      <p:cxnSp>
        <p:nvCxnSpPr>
          <p:cNvPr id="377" name="Shape 377"/>
          <p:cNvCxnSpPr/>
          <p:nvPr/>
        </p:nvCxnSpPr>
        <p:spPr>
          <a:xfrm>
            <a:off x="6450" y="1428750"/>
            <a:ext cx="2397299" cy="0"/>
          </a:xfrm>
          <a:prstGeom prst="straightConnector1">
            <a:avLst/>
          </a:prstGeom>
          <a:noFill/>
          <a:ln w="9525" cap="flat" cmpd="sng">
            <a:solidFill>
              <a:srgbClr val="CCCCCC"/>
            </a:solidFill>
            <a:prstDash val="solid"/>
            <a:round/>
            <a:headEnd type="none" w="lg" len="lg"/>
            <a:tailEnd type="none" w="lg" len="lg"/>
          </a:ln>
        </p:spPr>
      </p:cxnSp>
      <p:sp>
        <p:nvSpPr>
          <p:cNvPr id="378" name="Shape 378"/>
          <p:cNvSpPr txBox="1">
            <a:spLocks noGrp="1"/>
          </p:cNvSpPr>
          <p:nvPr>
            <p:ph type="ctrTitle" idx="4294967295"/>
          </p:nvPr>
        </p:nvSpPr>
        <p:spPr>
          <a:xfrm>
            <a:off x="2371625" y="816550"/>
            <a:ext cx="4908000" cy="1159799"/>
          </a:xfrm>
          <a:prstGeom prst="rect">
            <a:avLst/>
          </a:prstGeom>
        </p:spPr>
        <p:txBody>
          <a:bodyPr lIns="91425" tIns="91425" rIns="91425" bIns="91425" anchor="ctr" anchorCtr="0">
            <a:noAutofit/>
          </a:bodyPr>
          <a:lstStyle/>
          <a:p>
            <a:pPr lvl="0" rtl="0">
              <a:spcBef>
                <a:spcPts val="0"/>
              </a:spcBef>
              <a:buNone/>
            </a:pPr>
            <a:r>
              <a:rPr lang="en" sz="6000"/>
              <a:t>Thanks!</a:t>
            </a:r>
          </a:p>
        </p:txBody>
      </p:sp>
      <p:cxnSp>
        <p:nvCxnSpPr>
          <p:cNvPr id="379" name="Shape 379"/>
          <p:cNvCxnSpPr/>
          <p:nvPr/>
        </p:nvCxnSpPr>
        <p:spPr>
          <a:xfrm>
            <a:off x="5589800" y="1428750"/>
            <a:ext cx="3554100" cy="0"/>
          </a:xfrm>
          <a:prstGeom prst="straightConnector1">
            <a:avLst/>
          </a:prstGeom>
          <a:noFill/>
          <a:ln w="9525" cap="flat" cmpd="sng">
            <a:solidFill>
              <a:srgbClr val="CCCCCC"/>
            </a:solidFill>
            <a:prstDash val="solid"/>
            <a:round/>
            <a:headEnd type="none" w="lg" len="lg"/>
            <a:tailEnd type="none" w="lg" len="lg"/>
          </a:ln>
        </p:spPr>
      </p:cxnSp>
      <p:sp>
        <p:nvSpPr>
          <p:cNvPr id="380" name="Shape 380"/>
          <p:cNvSpPr/>
          <p:nvPr/>
        </p:nvSpPr>
        <p:spPr>
          <a:xfrm>
            <a:off x="831925" y="859175"/>
            <a:ext cx="1139100" cy="1139100"/>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grpSp>
        <p:nvGrpSpPr>
          <p:cNvPr id="381" name="Shape 381"/>
          <p:cNvGrpSpPr/>
          <p:nvPr/>
        </p:nvGrpSpPr>
        <p:grpSpPr>
          <a:xfrm>
            <a:off x="1148888" y="1190759"/>
            <a:ext cx="505722" cy="475767"/>
            <a:chOff x="5972700" y="2330200"/>
            <a:chExt cx="411625" cy="387275"/>
          </a:xfrm>
        </p:grpSpPr>
        <p:sp>
          <p:nvSpPr>
            <p:cNvPr id="382" name="Shape 38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3" name="Shape 38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79" y="1572126"/>
            <a:ext cx="8807116" cy="3416320"/>
          </a:xfrm>
          <a:prstGeom prst="rect">
            <a:avLst/>
          </a:prstGeom>
          <a:noFill/>
        </p:spPr>
        <p:txBody>
          <a:bodyPr wrap="square" rtlCol="0">
            <a:spAutoFit/>
          </a:bodyPr>
          <a:lstStyle/>
          <a:p>
            <a:r>
              <a:rPr lang="en-US" sz="2400" b="1" dirty="0" smtClean="0">
                <a:solidFill>
                  <a:schemeClr val="accent6"/>
                </a:solidFill>
              </a:rPr>
              <a:t>When you was telling a mother that her daughter has a fetal congenital heart disease, she started crying. What is the appropriate thing to do?</a:t>
            </a:r>
          </a:p>
          <a:p>
            <a:pPr marL="342900" indent="-342900">
              <a:buAutoNum type="alphaLcPeriod"/>
            </a:pPr>
            <a:r>
              <a:rPr lang="en-US" sz="1800" dirty="0" smtClean="0"/>
              <a:t>Tell her that </a:t>
            </a:r>
            <a:r>
              <a:rPr lang="en-US" sz="1800" b="1" dirty="0" smtClean="0"/>
              <a:t>her daughter will be okay </a:t>
            </a:r>
            <a:r>
              <a:rPr lang="en-US" sz="1800" dirty="0" smtClean="0"/>
              <a:t>to give her a hope.</a:t>
            </a:r>
          </a:p>
          <a:p>
            <a:pPr marL="342900" indent="-342900">
              <a:buAutoNum type="alphaLcPeriod"/>
            </a:pPr>
            <a:r>
              <a:rPr lang="en-US" sz="1800" dirty="0" smtClean="0"/>
              <a:t>Stay in </a:t>
            </a:r>
            <a:r>
              <a:rPr lang="en-US" sz="1800" b="1" dirty="0" smtClean="0"/>
              <a:t>silence</a:t>
            </a:r>
            <a:r>
              <a:rPr lang="en-US" sz="1800" dirty="0" smtClean="0"/>
              <a:t> and </a:t>
            </a:r>
            <a:r>
              <a:rPr lang="en-US" sz="1800" b="1" dirty="0" smtClean="0"/>
              <a:t>give the mother time</a:t>
            </a:r>
            <a:r>
              <a:rPr lang="en-US" sz="1800" dirty="0" smtClean="0"/>
              <a:t>.</a:t>
            </a:r>
          </a:p>
          <a:p>
            <a:pPr marL="342900" indent="-342900">
              <a:buAutoNum type="alphaLcPeriod"/>
            </a:pPr>
            <a:r>
              <a:rPr lang="en-US" sz="1800" dirty="0" smtClean="0"/>
              <a:t>Be </a:t>
            </a:r>
            <a:r>
              <a:rPr lang="en-US" sz="1800" b="1" dirty="0" smtClean="0"/>
              <a:t>empathetic</a:t>
            </a:r>
          </a:p>
          <a:p>
            <a:pPr marL="342900" indent="-342900">
              <a:buAutoNum type="alphaLcPeriod"/>
            </a:pPr>
            <a:r>
              <a:rPr lang="en-US" sz="1800" dirty="0" smtClean="0"/>
              <a:t>Say to the mother: “you are adult. You have to </a:t>
            </a:r>
            <a:r>
              <a:rPr lang="en-US" sz="1800" b="1" dirty="0" smtClean="0"/>
              <a:t>stop crying”</a:t>
            </a:r>
          </a:p>
          <a:p>
            <a:pPr marL="342900" indent="-342900">
              <a:buAutoNum type="alphaLcPeriod"/>
            </a:pPr>
            <a:endParaRPr lang="en-US" sz="1800" dirty="0"/>
          </a:p>
          <a:p>
            <a:pPr marL="342900" indent="-342900">
              <a:buAutoNum type="alphaLcPeriod"/>
            </a:pPr>
            <a:endParaRPr lang="en-US" sz="1800" dirty="0" smtClean="0"/>
          </a:p>
          <a:p>
            <a:pPr marL="342900" indent="-342900">
              <a:buAutoNum type="alphaLcPeriod"/>
            </a:pPr>
            <a:endParaRPr lang="en-US" sz="1800" dirty="0" smtClean="0"/>
          </a:p>
          <a:p>
            <a:pPr marL="342900" indent="-342900">
              <a:buAutoNum type="alphaLcPeriod"/>
            </a:pPr>
            <a:endParaRPr lang="en-US" sz="1800" dirty="0"/>
          </a:p>
        </p:txBody>
      </p:sp>
    </p:spTree>
    <p:extLst>
      <p:ext uri="{BB962C8B-B14F-4D97-AF65-F5344CB8AC3E}">
        <p14:creationId xmlns:p14="http://schemas.microsoft.com/office/powerpoint/2010/main" val="902367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63" y="1283368"/>
            <a:ext cx="8807116" cy="3046988"/>
          </a:xfrm>
          <a:prstGeom prst="rect">
            <a:avLst/>
          </a:prstGeom>
          <a:noFill/>
        </p:spPr>
        <p:txBody>
          <a:bodyPr wrap="square" rtlCol="0">
            <a:spAutoFit/>
          </a:bodyPr>
          <a:lstStyle/>
          <a:p>
            <a:r>
              <a:rPr lang="en-US" sz="2400" b="1" dirty="0">
                <a:solidFill>
                  <a:schemeClr val="accent6"/>
                </a:solidFill>
              </a:rPr>
              <a:t>Which of the following </a:t>
            </a:r>
            <a:r>
              <a:rPr lang="en-US" sz="2400" b="1" dirty="0" smtClean="0">
                <a:solidFill>
                  <a:schemeClr val="accent6"/>
                </a:solidFill>
              </a:rPr>
              <a:t>consequences is a expected to happen when the physician delivering bad news in inappropriate way?</a:t>
            </a:r>
            <a:endParaRPr lang="en-US" sz="2400" b="1" dirty="0">
              <a:solidFill>
                <a:schemeClr val="accent6"/>
              </a:solidFill>
            </a:endParaRPr>
          </a:p>
          <a:p>
            <a:pPr marL="342900" indent="-342900">
              <a:buAutoNum type="alphaLcPeriod"/>
            </a:pPr>
            <a:r>
              <a:rPr lang="en-US" sz="2000" dirty="0" smtClean="0">
                <a:solidFill>
                  <a:schemeClr val="tx1"/>
                </a:solidFill>
              </a:rPr>
              <a:t>Patients </a:t>
            </a:r>
            <a:r>
              <a:rPr lang="en-US" sz="2000" dirty="0">
                <a:solidFill>
                  <a:schemeClr val="tx1"/>
                </a:solidFill>
              </a:rPr>
              <a:t>may </a:t>
            </a:r>
            <a:r>
              <a:rPr lang="en-US" sz="2000" b="1" dirty="0">
                <a:solidFill>
                  <a:schemeClr val="tx1"/>
                </a:solidFill>
              </a:rPr>
              <a:t>harsh treatments </a:t>
            </a:r>
            <a:r>
              <a:rPr lang="en-US" sz="2000" dirty="0">
                <a:solidFill>
                  <a:schemeClr val="tx1"/>
                </a:solidFill>
              </a:rPr>
              <a:t>beyond the point where treatment may be expected to be helpful </a:t>
            </a:r>
            <a:endParaRPr lang="en-US" sz="2000" dirty="0" smtClean="0">
              <a:solidFill>
                <a:schemeClr val="tx1"/>
              </a:solidFill>
            </a:endParaRPr>
          </a:p>
          <a:p>
            <a:pPr marL="342900" indent="-342900">
              <a:buFontTx/>
              <a:buAutoNum type="alphaLcPeriod"/>
            </a:pPr>
            <a:r>
              <a:rPr lang="en-US" sz="2000" dirty="0" smtClean="0">
                <a:solidFill>
                  <a:schemeClr val="tx1"/>
                </a:solidFill>
              </a:rPr>
              <a:t>Can cause </a:t>
            </a:r>
            <a:r>
              <a:rPr lang="en-US" sz="2000" b="1" dirty="0">
                <a:solidFill>
                  <a:schemeClr val="tx1"/>
                </a:solidFill>
              </a:rPr>
              <a:t>psychological harm </a:t>
            </a:r>
            <a:r>
              <a:rPr lang="en-US" sz="2000" dirty="0" smtClean="0">
                <a:solidFill>
                  <a:schemeClr val="tx1"/>
                </a:solidFill>
              </a:rPr>
              <a:t>to the patient</a:t>
            </a:r>
          </a:p>
          <a:p>
            <a:pPr marL="342900" indent="-342900">
              <a:buFontTx/>
              <a:buAutoNum type="alphaLcPeriod"/>
            </a:pPr>
            <a:r>
              <a:rPr lang="en-US" sz="2000" dirty="0" smtClean="0">
                <a:solidFill>
                  <a:schemeClr val="tx1"/>
                </a:solidFill>
              </a:rPr>
              <a:t>Considered as </a:t>
            </a:r>
            <a:r>
              <a:rPr lang="en-US" sz="2000" b="1" dirty="0" smtClean="0">
                <a:solidFill>
                  <a:schemeClr val="tx1"/>
                </a:solidFill>
              </a:rPr>
              <a:t>ethical issue.</a:t>
            </a:r>
          </a:p>
          <a:p>
            <a:pPr marL="342900" indent="-342900">
              <a:buFontTx/>
              <a:buAutoNum type="alphaLcPeriod"/>
            </a:pPr>
            <a:r>
              <a:rPr lang="en-US" sz="2000" dirty="0" smtClean="0">
                <a:solidFill>
                  <a:schemeClr val="tx1"/>
                </a:solidFill>
              </a:rPr>
              <a:t>All above</a:t>
            </a:r>
            <a:endParaRPr lang="en-US" sz="2000" dirty="0">
              <a:solidFill>
                <a:schemeClr val="tx1"/>
              </a:solidFill>
            </a:endParaRPr>
          </a:p>
          <a:p>
            <a:pPr marL="342900" indent="-342900">
              <a:buAutoNum type="alphaLcPeriod"/>
            </a:pPr>
            <a:endParaRPr lang="en-US" sz="2000" dirty="0"/>
          </a:p>
        </p:txBody>
      </p:sp>
    </p:spTree>
    <p:extLst>
      <p:ext uri="{BB962C8B-B14F-4D97-AF65-F5344CB8AC3E}">
        <p14:creationId xmlns:p14="http://schemas.microsoft.com/office/powerpoint/2010/main" val="567717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t>What is bad news?</a:t>
            </a:r>
            <a:endParaRPr lang="en-US" dirty="0"/>
          </a:p>
        </p:txBody>
      </p:sp>
    </p:spTree>
    <p:extLst>
      <p:ext uri="{BB962C8B-B14F-4D97-AF65-F5344CB8AC3E}">
        <p14:creationId xmlns:p14="http://schemas.microsoft.com/office/powerpoint/2010/main" val="1268805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pPr>
              <a:buNone/>
            </a:pPr>
            <a:r>
              <a:rPr lang="en-US" dirty="0"/>
              <a:t>any news that </a:t>
            </a:r>
            <a:r>
              <a:rPr lang="en-US" dirty="0" smtClean="0"/>
              <a:t>drastically </a:t>
            </a:r>
            <a:r>
              <a:rPr lang="en-US" dirty="0"/>
              <a:t>and negatively </a:t>
            </a:r>
            <a:r>
              <a:rPr lang="en-US" b="1" dirty="0">
                <a:solidFill>
                  <a:schemeClr val="accent6"/>
                </a:solidFill>
              </a:rPr>
              <a:t>alters the patient’s view </a:t>
            </a:r>
            <a:r>
              <a:rPr lang="en-US" dirty="0"/>
              <a:t>of her or his </a:t>
            </a:r>
            <a:r>
              <a:rPr lang="en-US" b="1" dirty="0">
                <a:solidFill>
                  <a:schemeClr val="accent1"/>
                </a:solidFill>
              </a:rPr>
              <a:t>future</a:t>
            </a:r>
          </a:p>
        </p:txBody>
      </p:sp>
      <p:sp>
        <p:nvSpPr>
          <p:cNvPr id="2" name="TextBox 1"/>
          <p:cNvSpPr txBox="1"/>
          <p:nvPr/>
        </p:nvSpPr>
        <p:spPr>
          <a:xfrm>
            <a:off x="2743199" y="4679096"/>
            <a:ext cx="6471333" cy="307777"/>
          </a:xfrm>
          <a:prstGeom prst="rect">
            <a:avLst/>
          </a:prstGeom>
          <a:noFill/>
        </p:spPr>
        <p:txBody>
          <a:bodyPr wrap="square" rtlCol="0">
            <a:spAutoFit/>
          </a:bodyPr>
          <a:lstStyle/>
          <a:p>
            <a:r>
              <a:rPr lang="en-US" smtClean="0"/>
              <a:t>* </a:t>
            </a:r>
            <a:r>
              <a:rPr lang="en-US" dirty="0" err="1" smtClean="0"/>
              <a:t>Buckman</a:t>
            </a:r>
            <a:r>
              <a:rPr lang="en-US" dirty="0" smtClean="0"/>
              <a:t> </a:t>
            </a:r>
            <a:r>
              <a:rPr lang="en-US" dirty="0"/>
              <a:t>R. Breaking bad news: why is it so difficult? BMJ 1984;288:1597-9.</a:t>
            </a:r>
          </a:p>
        </p:txBody>
      </p:sp>
    </p:spTree>
    <p:extLst>
      <p:ext uri="{BB962C8B-B14F-4D97-AF65-F5344CB8AC3E}">
        <p14:creationId xmlns:p14="http://schemas.microsoft.com/office/powerpoint/2010/main" val="791888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lstStyle/>
          <a:p>
            <a:r>
              <a:rPr lang="en-US" dirty="0" smtClean="0"/>
              <a:t>Importance of breaking bad news</a:t>
            </a:r>
            <a:endParaRPr lang="en-US" dirty="0"/>
          </a:p>
        </p:txBody>
      </p:sp>
    </p:spTree>
    <p:extLst>
      <p:ext uri="{BB962C8B-B14F-4D97-AF65-F5344CB8AC3E}">
        <p14:creationId xmlns:p14="http://schemas.microsoft.com/office/powerpoint/2010/main" val="1262679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2142</Words>
  <Application>Microsoft Macintosh PowerPoint</Application>
  <PresentationFormat>On-screen Show (16:9)</PresentationFormat>
  <Paragraphs>191</Paragraphs>
  <Slides>47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Lora</vt:lpstr>
      <vt:lpstr>Quattrocento Sans</vt:lpstr>
      <vt:lpstr>Wingdings</vt:lpstr>
      <vt:lpstr>Viola template</vt:lpstr>
      <vt:lpstr>Breaking Bad News</vt:lpstr>
      <vt:lpstr>Objectives</vt:lpstr>
      <vt:lpstr>PowerPoint Presentation</vt:lpstr>
      <vt:lpstr>PowerPoint Presentation</vt:lpstr>
      <vt:lpstr>PowerPoint Presentation</vt:lpstr>
      <vt:lpstr>PowerPoint Presentation</vt:lpstr>
      <vt:lpstr>What is bad news?</vt:lpstr>
      <vt:lpstr>PowerPoint Presentation</vt:lpstr>
      <vt:lpstr>Importance of breaking bad news</vt:lpstr>
      <vt:lpstr>PowerPoint Presentation</vt:lpstr>
      <vt:lpstr>Bad news can affect</vt:lpstr>
      <vt:lpstr>PowerPoint Presentation</vt:lpstr>
      <vt:lpstr>What is the role of family physician in breaking bad news?</vt:lpstr>
      <vt:lpstr>PowerPoint Presentation</vt:lpstr>
      <vt:lpstr>PowerPoint Presentation</vt:lpstr>
      <vt:lpstr>PowerPoint Presentation</vt:lpstr>
      <vt:lpstr>PowerPoint Presentation</vt:lpstr>
      <vt:lpstr>PowerPoint Presentation</vt:lpstr>
      <vt:lpstr>PowerPoint Presentation</vt:lpstr>
      <vt:lpstr>How bad is it? </vt:lpstr>
      <vt:lpstr>How to break the bad news</vt:lpstr>
      <vt:lpstr>PowerPoint Presentation</vt:lpstr>
      <vt:lpstr>PowerPoint Presentation</vt:lpstr>
      <vt:lpstr>PowerPoint Presentation</vt:lpstr>
      <vt:lpstr>PowerPoint Presentation</vt:lpstr>
      <vt:lpstr>ADVANCE PREPARATION</vt:lpstr>
      <vt:lpstr>BUILD A THERAPEUTIC RELATIONSHIP</vt:lpstr>
      <vt:lpstr>COMMUNICATE WELL</vt:lpstr>
      <vt:lpstr>DEAL WITH PATIENT AND FAMILY REACTIONS</vt:lpstr>
      <vt:lpstr>ENCOURAGE AND VALIDATE EMOTIONS</vt:lpstr>
      <vt:lpstr>PowerPoint Presentation</vt:lpstr>
      <vt:lpstr>SPIKES approach</vt:lpstr>
      <vt:lpstr>Step 1: Setting Up the Interview</vt:lpstr>
      <vt:lpstr>Step 2: Assessing the patient Perception</vt:lpstr>
      <vt:lpstr>Step 3: Obtaining The Patient’s Invitation</vt:lpstr>
      <vt:lpstr>Step 4: Giving Knowledge And Information To The Patient</vt:lpstr>
      <vt:lpstr>Step 5: Addressing The Patient’s Emotions With Empathic Responses</vt:lpstr>
      <vt:lpstr>Step 6: Strategy and Summary</vt:lpstr>
      <vt:lpstr>Role play 1</vt:lpstr>
      <vt:lpstr>Role play 2</vt:lpstr>
      <vt:lpstr>What was wrong about the physician?</vt:lpstr>
      <vt:lpstr>PowerPoint Presentation</vt:lpstr>
      <vt:lpstr>PowerPoint Presentation</vt:lpstr>
      <vt:lpstr>PowerPoint Presentation</vt:lpstr>
      <vt:lpstr>PowerPoint Presentation</vt:lpstr>
      <vt:lpstr>References </vt:lpstr>
      <vt:lpstr>Thanks!</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Fractures </dc:title>
  <cp:lastModifiedBy>أحمد</cp:lastModifiedBy>
  <cp:revision>147</cp:revision>
  <dcterms:modified xsi:type="dcterms:W3CDTF">2017-01-09T04:36:15Z</dcterms:modified>
</cp:coreProperties>
</file>