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57" r:id="rId3"/>
    <p:sldId id="327" r:id="rId4"/>
    <p:sldId id="257" r:id="rId5"/>
    <p:sldId id="275" r:id="rId6"/>
    <p:sldId id="276" r:id="rId7"/>
    <p:sldId id="277" r:id="rId8"/>
    <p:sldId id="278"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281" r:id="rId29"/>
    <p:sldId id="282" r:id="rId30"/>
    <p:sldId id="283" r:id="rId31"/>
    <p:sldId id="284" r:id="rId32"/>
    <p:sldId id="285" r:id="rId33"/>
    <p:sldId id="286" r:id="rId34"/>
    <p:sldId id="328" r:id="rId35"/>
    <p:sldId id="287" r:id="rId36"/>
    <p:sldId id="288" r:id="rId37"/>
    <p:sldId id="290" r:id="rId38"/>
    <p:sldId id="289" r:id="rId39"/>
    <p:sldId id="291" r:id="rId40"/>
    <p:sldId id="292" r:id="rId41"/>
    <p:sldId id="329" r:id="rId42"/>
    <p:sldId id="298" r:id="rId43"/>
    <p:sldId id="300" r:id="rId44"/>
    <p:sldId id="299" r:id="rId45"/>
    <p:sldId id="301" r:id="rId46"/>
    <p:sldId id="302" r:id="rId47"/>
    <p:sldId id="303"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6" r:id="rId63"/>
    <p:sldId id="335" r:id="rId64"/>
    <p:sldId id="330" r:id="rId65"/>
    <p:sldId id="331" r:id="rId66"/>
    <p:sldId id="332" r:id="rId67"/>
    <p:sldId id="333" r:id="rId68"/>
    <p:sldId id="334" r:id="rId69"/>
    <p:sldId id="355" r:id="rId70"/>
    <p:sldId id="356" r:id="rId71"/>
    <p:sldId id="320"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99" autoAdjust="0"/>
  </p:normalViewPr>
  <p:slideViewPr>
    <p:cSldViewPr snapToGrid="0">
      <p:cViewPr varScale="1">
        <p:scale>
          <a:sx n="108" d="100"/>
          <a:sy n="108" d="100"/>
        </p:scale>
        <p:origin x="12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3D97A-1771-4628-8577-A887A84DBD89}" type="datetimeFigureOut">
              <a:rPr lang="en-US" smtClean="0"/>
              <a:t>12/28/2016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681AB-C6DA-4E00-90E9-811ECA9522CF}" type="slidenum">
              <a:rPr lang="en-US" smtClean="0"/>
              <a:t>‹#›</a:t>
            </a:fld>
            <a:endParaRPr lang="en-US"/>
          </a:p>
        </p:txBody>
      </p:sp>
    </p:spTree>
    <p:extLst>
      <p:ext uri="{BB962C8B-B14F-4D97-AF65-F5344CB8AC3E}">
        <p14:creationId xmlns:p14="http://schemas.microsoft.com/office/powerpoint/2010/main" val="421969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EB05-21E7-484C-BBD5-6B3C62548795}" type="slidenum">
              <a:rPr lang="en-US" smtClean="0"/>
              <a:t>18</a:t>
            </a:fld>
            <a:endParaRPr lang="en-US"/>
          </a:p>
        </p:txBody>
      </p:sp>
    </p:spTree>
    <p:extLst>
      <p:ext uri="{BB962C8B-B14F-4D97-AF65-F5344CB8AC3E}">
        <p14:creationId xmlns:p14="http://schemas.microsoft.com/office/powerpoint/2010/main" val="377900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4EB05-21E7-484C-BBD5-6B3C62548795}" type="slidenum">
              <a:rPr lang="en-US" smtClean="0"/>
              <a:t>20</a:t>
            </a:fld>
            <a:endParaRPr lang="en-US"/>
          </a:p>
        </p:txBody>
      </p:sp>
    </p:spTree>
    <p:extLst>
      <p:ext uri="{BB962C8B-B14F-4D97-AF65-F5344CB8AC3E}">
        <p14:creationId xmlns:p14="http://schemas.microsoft.com/office/powerpoint/2010/main" val="15187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681AB-C6DA-4E00-90E9-811ECA9522CF}" type="slidenum">
              <a:rPr lang="en-US" smtClean="0"/>
              <a:t>41</a:t>
            </a:fld>
            <a:endParaRPr lang="en-US"/>
          </a:p>
        </p:txBody>
      </p:sp>
    </p:spTree>
    <p:extLst>
      <p:ext uri="{BB962C8B-B14F-4D97-AF65-F5344CB8AC3E}">
        <p14:creationId xmlns:p14="http://schemas.microsoft.com/office/powerpoint/2010/main" val="147378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tend to use drugs unreliably and erratically)</a:t>
            </a:r>
            <a:endParaRPr lang="ar-SA" dirty="0"/>
          </a:p>
        </p:txBody>
      </p:sp>
      <p:sp>
        <p:nvSpPr>
          <p:cNvPr id="4" name="Slide Number Placeholder 3"/>
          <p:cNvSpPr>
            <a:spLocks noGrp="1"/>
          </p:cNvSpPr>
          <p:nvPr>
            <p:ph type="sldNum" sz="quarter" idx="10"/>
          </p:nvPr>
        </p:nvSpPr>
        <p:spPr/>
        <p:txBody>
          <a:bodyPr/>
          <a:lstStyle/>
          <a:p>
            <a:fld id="{3AA7117A-F566-48D6-B3F4-DE574ABE16C9}" type="slidenum">
              <a:rPr lang="ar-SA" smtClean="0"/>
              <a:t>60</a:t>
            </a:fld>
            <a:endParaRPr lang="ar-SA"/>
          </a:p>
        </p:txBody>
      </p:sp>
    </p:spTree>
    <p:extLst>
      <p:ext uri="{BB962C8B-B14F-4D97-AF65-F5344CB8AC3E}">
        <p14:creationId xmlns:p14="http://schemas.microsoft.com/office/powerpoint/2010/main" val="63737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0CE2E28-5520-45A6-90A2-7641B211C0E9}" type="slidenum">
              <a:rPr lang="en-US" smtClean="0"/>
              <a:t>‹#›</a:t>
            </a:fld>
            <a:endParaRPr lang="en-US"/>
          </a:p>
        </p:txBody>
      </p:sp>
    </p:spTree>
    <p:extLst>
      <p:ext uri="{BB962C8B-B14F-4D97-AF65-F5344CB8AC3E}">
        <p14:creationId xmlns:p14="http://schemas.microsoft.com/office/powerpoint/2010/main" val="32183608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2E8CF0-5367-4134-B331-80B79299A8FE}" type="datetimeFigureOut">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11971874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6014915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2814706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24923095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2E8CF0-5367-4134-B331-80B79299A8FE}" type="datetimeFigureOut">
              <a:rPr lang="en-US" smtClean="0"/>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1404328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2E8CF0-5367-4134-B331-80B79299A8FE}" type="datetimeFigureOut">
              <a:rPr lang="en-US" smtClean="0"/>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20144443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247952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9562413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29704604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2E8CF0-5367-4134-B331-80B79299A8FE}" type="datetimeFigureOut">
              <a:rPr lang="en-US" smtClean="0"/>
              <a:t>12/28/2016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4248510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2E8CF0-5367-4134-B331-80B79299A8FE}" type="datetimeFigureOut">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16410601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2E8CF0-5367-4134-B331-80B79299A8FE}" type="datetimeFigureOut">
              <a:rPr lang="en-US" smtClean="0"/>
              <a:t>12/28/2016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11883764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2E8CF0-5367-4134-B331-80B79299A8FE}" type="datetimeFigureOut">
              <a:rPr lang="en-US" smtClean="0"/>
              <a:t>12/28/2016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6121325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E8CF0-5367-4134-B331-80B79299A8FE}" type="datetimeFigureOut">
              <a:rPr lang="en-US" smtClean="0"/>
              <a:t>12/28/2016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18621320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2E8CF0-5367-4134-B331-80B79299A8FE}" type="datetimeFigureOut">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11672805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D2E8CF0-5367-4134-B331-80B79299A8FE}" type="datetimeFigureOut">
              <a:rPr lang="en-US" smtClean="0"/>
              <a:t>12/28/2016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CE2E28-5520-45A6-90A2-7641B211C0E9}" type="slidenum">
              <a:rPr lang="en-US" smtClean="0"/>
              <a:t>‹#›</a:t>
            </a:fld>
            <a:endParaRPr lang="en-US"/>
          </a:p>
        </p:txBody>
      </p:sp>
    </p:spTree>
    <p:extLst>
      <p:ext uri="{BB962C8B-B14F-4D97-AF65-F5344CB8AC3E}">
        <p14:creationId xmlns:p14="http://schemas.microsoft.com/office/powerpoint/2010/main" val="12137354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3D2E8CF0-5367-4134-B331-80B79299A8FE}" type="datetimeFigureOut">
              <a:rPr lang="en-US" smtClean="0"/>
              <a:t>12/28/2016</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A0CE2E28-5520-45A6-90A2-7641B211C0E9}" type="slidenum">
              <a:rPr lang="en-US" smtClean="0"/>
              <a:t>‹#›</a:t>
            </a:fld>
            <a:endParaRPr lang="en-US"/>
          </a:p>
        </p:txBody>
      </p:sp>
    </p:spTree>
    <p:extLst>
      <p:ext uri="{BB962C8B-B14F-4D97-AF65-F5344CB8AC3E}">
        <p14:creationId xmlns:p14="http://schemas.microsoft.com/office/powerpoint/2010/main" val="1145480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4.wdp"/></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238313"/>
            <a:ext cx="8825658" cy="2677648"/>
          </a:xfrm>
        </p:spPr>
        <p:txBody>
          <a:bodyPr/>
          <a:lstStyle/>
          <a:p>
            <a:r>
              <a:rPr lang="en-US" dirty="0"/>
              <a:t>Common Psychiatric Problems in Primary Care</a:t>
            </a:r>
          </a:p>
        </p:txBody>
      </p:sp>
      <p:sp>
        <p:nvSpPr>
          <p:cNvPr id="3" name="Subtitle 2"/>
          <p:cNvSpPr>
            <a:spLocks noGrp="1"/>
          </p:cNvSpPr>
          <p:nvPr>
            <p:ph type="subTitle" idx="1"/>
          </p:nvPr>
        </p:nvSpPr>
        <p:spPr>
          <a:xfrm>
            <a:off x="1154955" y="4120432"/>
            <a:ext cx="8825658" cy="1525766"/>
          </a:xfrm>
        </p:spPr>
        <p:txBody>
          <a:bodyPr>
            <a:normAutofit lnSpcReduction="10000"/>
          </a:bodyPr>
          <a:lstStyle/>
          <a:p>
            <a:r>
              <a:rPr lang="en-US" dirty="0"/>
              <a:t>Group 2B</a:t>
            </a:r>
          </a:p>
          <a:p>
            <a:r>
              <a:rPr lang="en-US" dirty="0" err="1"/>
              <a:t>Turki</a:t>
            </a:r>
            <a:r>
              <a:rPr lang="en-US" dirty="0"/>
              <a:t> Salah </a:t>
            </a:r>
            <a:r>
              <a:rPr lang="en-US" dirty="0" err="1"/>
              <a:t>Aldeen</a:t>
            </a:r>
            <a:r>
              <a:rPr lang="en-US" dirty="0"/>
              <a:t> Bukhari</a:t>
            </a:r>
          </a:p>
          <a:p>
            <a:r>
              <a:rPr lang="en-US" dirty="0" err="1"/>
              <a:t>Abdulmalik</a:t>
            </a:r>
            <a:r>
              <a:rPr lang="en-US" dirty="0"/>
              <a:t> Abdullah Al-</a:t>
            </a:r>
            <a:r>
              <a:rPr lang="en-US" dirty="0" err="1"/>
              <a:t>Qahtani</a:t>
            </a:r>
            <a:endParaRPr lang="en-US" dirty="0"/>
          </a:p>
          <a:p>
            <a:r>
              <a:rPr lang="en-US" dirty="0" err="1"/>
              <a:t>Naif</a:t>
            </a:r>
            <a:r>
              <a:rPr lang="en-US" dirty="0"/>
              <a:t> Hussain Abdullah</a:t>
            </a:r>
          </a:p>
          <a:p>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96226"/>
                    </a14:imgEffect>
                  </a14:imgLayer>
                </a14:imgProps>
              </a:ext>
              <a:ext uri="{28A0092B-C50C-407E-A947-70E740481C1C}">
                <a14:useLocalDpi xmlns:a14="http://schemas.microsoft.com/office/drawing/2010/main" val="0"/>
              </a:ext>
            </a:extLst>
          </a:blip>
          <a:srcRect b="21349"/>
          <a:stretch/>
        </p:blipFill>
        <p:spPr>
          <a:xfrm>
            <a:off x="770551" y="608261"/>
            <a:ext cx="3000504" cy="12601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613" y="389165"/>
            <a:ext cx="1515762" cy="15157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281" y="4120432"/>
            <a:ext cx="2517744" cy="19445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45138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Case</a:t>
            </a:r>
          </a:p>
        </p:txBody>
      </p:sp>
      <p:sp>
        <p:nvSpPr>
          <p:cNvPr id="3" name="Content Placeholder 2"/>
          <p:cNvSpPr>
            <a:spLocks noGrp="1"/>
          </p:cNvSpPr>
          <p:nvPr>
            <p:ph idx="1"/>
          </p:nvPr>
        </p:nvSpPr>
        <p:spPr>
          <a:xfrm>
            <a:off x="1154954" y="2603500"/>
            <a:ext cx="10199377" cy="3416300"/>
          </a:xfrm>
        </p:spPr>
        <p:txBody>
          <a:bodyPr>
            <a:normAutofit/>
          </a:bodyPr>
          <a:lstStyle/>
          <a:p>
            <a:r>
              <a:rPr lang="en-US" sz="2400" dirty="0"/>
              <a:t>A 41-year-old man presented with a 3-week-history of lack of motivation, fatigue, excessive self-blame, poor appetite, social isolation, and delaying his tasks. He has no previous history of psychiatric or medical disorders.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740282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622" y="829737"/>
            <a:ext cx="8761413" cy="706964"/>
          </a:xfrm>
        </p:spPr>
        <p:txBody>
          <a:bodyPr/>
          <a:lstStyle/>
          <a:p>
            <a:r>
              <a:rPr lang="en-US" sz="4000" b="1" dirty="0">
                <a:solidFill>
                  <a:schemeClr val="bg1"/>
                </a:solidFill>
              </a:rPr>
              <a:t>Depression</a:t>
            </a:r>
            <a:r>
              <a:rPr lang="en-US" sz="4000" b="1" dirty="0">
                <a:solidFill>
                  <a:srgbClr val="002060"/>
                </a:solidFill>
              </a:rPr>
              <a:t> </a:t>
            </a:r>
          </a:p>
        </p:txBody>
      </p:sp>
      <p:sp>
        <p:nvSpPr>
          <p:cNvPr id="3" name="Content Placeholder 2"/>
          <p:cNvSpPr>
            <a:spLocks noGrp="1"/>
          </p:cNvSpPr>
          <p:nvPr>
            <p:ph idx="1"/>
          </p:nvPr>
        </p:nvSpPr>
        <p:spPr>
          <a:xfrm>
            <a:off x="656428" y="3255592"/>
            <a:ext cx="8706554" cy="3015315"/>
          </a:xfrm>
        </p:spPr>
        <p:txBody>
          <a:bodyPr/>
          <a:lstStyle/>
          <a:p>
            <a:pPr marL="0" indent="0" algn="ctr">
              <a:buNone/>
            </a:pPr>
            <a:r>
              <a:rPr lang="en-US" sz="3200" dirty="0"/>
              <a:t>Is a mood disorder that causes a persistent feeling of sadness and loss of interest.</a:t>
            </a:r>
          </a:p>
          <a:p>
            <a:pPr marL="0" indent="0">
              <a:buNone/>
            </a:pPr>
            <a:endParaRPr lang="ar-SA" sz="1200" dirty="0">
              <a:solidFill>
                <a:schemeClr val="bg1">
                  <a:lumMod val="65000"/>
                </a:schemeClr>
              </a:solidFill>
            </a:endParaRPr>
          </a:p>
          <a:p>
            <a:pPr marL="0" indent="0" algn="ctr">
              <a:buNone/>
            </a:pPr>
            <a:r>
              <a:rPr lang="en-US" sz="1200" dirty="0">
                <a:solidFill>
                  <a:schemeClr val="bg1">
                    <a:lumMod val="65000"/>
                  </a:schemeClr>
                </a:solidFill>
              </a:rPr>
              <a:t>The mood can affects your Feeling, your Thinking and your Behavior to a certain situation,</a:t>
            </a:r>
          </a:p>
          <a:p>
            <a:pPr marL="0" indent="0" algn="ctr">
              <a:buNone/>
            </a:pPr>
            <a:r>
              <a:rPr lang="en-US" sz="1200" dirty="0">
                <a:solidFill>
                  <a:schemeClr val="bg1">
                    <a:lumMod val="65000"/>
                  </a:schemeClr>
                </a:solidFill>
              </a:rPr>
              <a:t>It can be Normal, Depressed or Elevated</a:t>
            </a:r>
          </a:p>
          <a:p>
            <a:endParaRPr lang="en-US" dirty="0"/>
          </a:p>
        </p:txBody>
      </p:sp>
      <p:pic>
        <p:nvPicPr>
          <p:cNvPr id="5" name="Picture 4"/>
          <p:cNvPicPr>
            <a:picLocks noChangeAspect="1"/>
          </p:cNvPicPr>
          <p:nvPr/>
        </p:nvPicPr>
        <p:blipFill>
          <a:blip r:embed="rId2"/>
          <a:stretch>
            <a:fillRect/>
          </a:stretch>
        </p:blipFill>
        <p:spPr>
          <a:xfrm>
            <a:off x="8675188" y="2165047"/>
            <a:ext cx="3516812" cy="4498622"/>
          </a:xfrm>
          <a:prstGeom prst="rect">
            <a:avLst/>
          </a:prstGeom>
          <a:effectLst>
            <a:outerShdw blurRad="50800" dist="38100" dir="5400000" algn="t" rotWithShape="0">
              <a:prstClr val="black">
                <a:alpha val="20000"/>
              </a:prstClr>
            </a:outerShdw>
            <a:softEdge rad="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121806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42"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2" presetClass="entr" presetSubtype="0" fill="hold" grpId="0" nodeType="with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par>
                                <p:cTn id="20" presetID="52" presetClass="entr" presetSubtype="0" fill="hold" grpId="0" nodeType="with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3" end="3"/>
                                            </p:txEl>
                                          </p:spTgt>
                                        </p:tgtEl>
                                        <p:attrNameLst>
                                          <p:attrName>ppt_x</p:attrName>
                                          <p:attrName>ppt_y</p:attrName>
                                        </p:attrNameLst>
                                      </p:cBhvr>
                                    </p:animMotion>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3" y="2612572"/>
            <a:ext cx="9920484" cy="3816221"/>
          </a:xfrm>
        </p:spPr>
        <p:txBody>
          <a:bodyPr>
            <a:noAutofit/>
          </a:bodyPr>
          <a:lstStyle/>
          <a:p>
            <a:r>
              <a:rPr lang="en-US" sz="2000" b="1" dirty="0">
                <a:solidFill>
                  <a:srgbClr val="0070C0"/>
                </a:solidFill>
              </a:rPr>
              <a:t>Females</a:t>
            </a:r>
            <a:r>
              <a:rPr lang="en-US" sz="2000" dirty="0"/>
              <a:t> are more prone to have depression compared to males </a:t>
            </a:r>
            <a:r>
              <a:rPr lang="en-US" sz="2000" dirty="0">
                <a:solidFill>
                  <a:srgbClr val="FF0000"/>
                </a:solidFill>
              </a:rPr>
              <a:t>2:1.</a:t>
            </a:r>
          </a:p>
          <a:p>
            <a:endParaRPr lang="en-US" sz="2000" dirty="0"/>
          </a:p>
          <a:p>
            <a:r>
              <a:rPr lang="en-US" sz="2000" dirty="0"/>
              <a:t>Depression is </a:t>
            </a:r>
            <a:r>
              <a:rPr lang="en-US" sz="2000" dirty="0">
                <a:solidFill>
                  <a:srgbClr val="FF0000"/>
                </a:solidFill>
              </a:rPr>
              <a:t>more common in </a:t>
            </a:r>
            <a:r>
              <a:rPr lang="en-US" sz="2000" b="1" dirty="0">
                <a:solidFill>
                  <a:srgbClr val="0070C0"/>
                </a:solidFill>
              </a:rPr>
              <a:t>younger adults.</a:t>
            </a:r>
          </a:p>
          <a:p>
            <a:endParaRPr lang="en-US" sz="2000" dirty="0"/>
          </a:p>
          <a:p>
            <a:r>
              <a:rPr lang="en-US" sz="2000" dirty="0"/>
              <a:t>Depression is estimated to affect </a:t>
            </a:r>
            <a:r>
              <a:rPr lang="en-US" sz="2000" dirty="0">
                <a:solidFill>
                  <a:srgbClr val="FF0000"/>
                </a:solidFill>
              </a:rPr>
              <a:t>350 million people </a:t>
            </a:r>
            <a:r>
              <a:rPr lang="en-US" sz="2000" dirty="0"/>
              <a:t>worldwide (WHO 2012).</a:t>
            </a:r>
          </a:p>
          <a:p>
            <a:endParaRPr lang="en-US" sz="2000" dirty="0"/>
          </a:p>
          <a:p>
            <a:r>
              <a:rPr lang="en-US" sz="2000" dirty="0"/>
              <a:t>In a study done on </a:t>
            </a:r>
            <a:r>
              <a:rPr lang="en-US" sz="2000" dirty="0">
                <a:solidFill>
                  <a:srgbClr val="FF0000"/>
                </a:solidFill>
              </a:rPr>
              <a:t>822</a:t>
            </a:r>
            <a:r>
              <a:rPr lang="en-US" sz="2000" dirty="0"/>
              <a:t> male patients that attended Primary Health Care Centers, Eastern Saudi Arabia: The overall prevalence of depression was </a:t>
            </a:r>
            <a:r>
              <a:rPr lang="en-US" sz="2000" dirty="0">
                <a:solidFill>
                  <a:srgbClr val="FF0000"/>
                </a:solidFill>
              </a:rPr>
              <a:t>32.8% </a:t>
            </a:r>
            <a:r>
              <a:rPr lang="en-US" sz="2000" dirty="0"/>
              <a:t>with mild depression accounting for </a:t>
            </a:r>
            <a:r>
              <a:rPr lang="en-US" sz="2000" dirty="0">
                <a:solidFill>
                  <a:srgbClr val="FF0000"/>
                </a:solidFill>
              </a:rPr>
              <a:t>22.9%.</a:t>
            </a:r>
          </a:p>
          <a:p>
            <a:endParaRPr lang="en-US" sz="2000" dirty="0"/>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Prevalence of Depression </a:t>
            </a:r>
            <a:r>
              <a:rPr lang="en-US" sz="4000" b="1" dirty="0">
                <a:solidFill>
                  <a:srgbClr val="002060"/>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925947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Scale>
                                      <p:cBhvr>
                                        <p:cTn id="28"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6" end="6"/>
                                            </p:txEl>
                                          </p:spTgt>
                                        </p:tgtEl>
                                        <p:attrNameLst>
                                          <p:attrName>ppt_x</p:attrName>
                                          <p:attrName>ppt_y</p:attrName>
                                        </p:attrNameLst>
                                      </p:cBhvr>
                                    </p:animMotion>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2875515"/>
            <a:ext cx="9836509" cy="2956118"/>
          </a:xfrm>
        </p:spPr>
        <p:txBody>
          <a:bodyPr>
            <a:normAutofit/>
          </a:bodyPr>
          <a:lstStyle/>
          <a:p>
            <a:r>
              <a:rPr lang="en-US" sz="2000" dirty="0"/>
              <a:t>Cross-sectional study was conducted in three large primary care centers in Riyadh .They used Arabic version of </a:t>
            </a:r>
            <a:r>
              <a:rPr lang="en-US" sz="2000" b="1" dirty="0">
                <a:solidFill>
                  <a:srgbClr val="0070C0"/>
                </a:solidFill>
              </a:rPr>
              <a:t>PHQ-2 and PHQ-9. </a:t>
            </a:r>
            <a:r>
              <a:rPr lang="en-US" sz="2000" dirty="0"/>
              <a:t>Patients included in the survey analysis were </a:t>
            </a:r>
            <a:r>
              <a:rPr lang="en-US" sz="2000" dirty="0">
                <a:solidFill>
                  <a:srgbClr val="FF0000"/>
                </a:solidFill>
              </a:rPr>
              <a:t>477</a:t>
            </a:r>
            <a:r>
              <a:rPr lang="en-US" sz="2000" dirty="0"/>
              <a:t>. The study found the point-prevalence of screened depression (showing signs of depression) to be </a:t>
            </a:r>
            <a:r>
              <a:rPr lang="en-US" sz="2000" dirty="0">
                <a:solidFill>
                  <a:srgbClr val="FF0000"/>
                </a:solidFill>
              </a:rPr>
              <a:t>49.9%</a:t>
            </a:r>
            <a:r>
              <a:rPr lang="en-US" sz="2000" dirty="0"/>
              <a:t> among the adult visitors to primary healthcare</a:t>
            </a:r>
            <a:r>
              <a:rPr lang="ar-SA" sz="2000" dirty="0"/>
              <a:t>.</a:t>
            </a:r>
            <a:endParaRPr lang="en-US" sz="2000" dirty="0"/>
          </a:p>
          <a:p>
            <a:pPr marL="0" indent="0">
              <a:buNone/>
            </a:pPr>
            <a:r>
              <a:rPr lang="en-US" sz="2000" dirty="0"/>
              <a:t> </a:t>
            </a:r>
          </a:p>
          <a:p>
            <a:r>
              <a:rPr lang="en-US" sz="2000" dirty="0"/>
              <a:t>Need further exploration of these symptoms .</a:t>
            </a:r>
          </a:p>
          <a:p>
            <a:endParaRPr lang="en-US" sz="2000" dirty="0"/>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Prevalence of Depression </a:t>
            </a:r>
            <a:r>
              <a:rPr lang="en-US" sz="4000" b="1" dirty="0">
                <a:solidFill>
                  <a:srgbClr val="002060"/>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527783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846" y="307783"/>
            <a:ext cx="10143461" cy="6358831"/>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15483"/>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15483"/>
          </a:xfrm>
          <a:prstGeom prst="rect">
            <a:avLst/>
          </a:prstGeom>
        </p:spPr>
      </p:pic>
    </p:spTree>
    <p:extLst>
      <p:ext uri="{BB962C8B-B14F-4D97-AF65-F5344CB8AC3E}">
        <p14:creationId xmlns:p14="http://schemas.microsoft.com/office/powerpoint/2010/main" val="3630087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6"/>
          <p:cNvSpPr/>
          <p:nvPr/>
        </p:nvSpPr>
        <p:spPr>
          <a:xfrm>
            <a:off x="4615247" y="3618204"/>
            <a:ext cx="2907153" cy="1969633"/>
          </a:xfrm>
          <a:prstGeom prst="triangle">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8" name="Rounded Rectangle 7"/>
          <p:cNvSpPr/>
          <p:nvPr/>
        </p:nvSpPr>
        <p:spPr>
          <a:xfrm>
            <a:off x="4116640" y="2727577"/>
            <a:ext cx="3886957" cy="818319"/>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Genetical</a:t>
            </a:r>
          </a:p>
        </p:txBody>
      </p:sp>
      <p:sp>
        <p:nvSpPr>
          <p:cNvPr id="9" name="Rounded Rectangle 8"/>
          <p:cNvSpPr/>
          <p:nvPr/>
        </p:nvSpPr>
        <p:spPr>
          <a:xfrm>
            <a:off x="7531731" y="5587837"/>
            <a:ext cx="3886957" cy="818319"/>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Psychological</a:t>
            </a:r>
          </a:p>
        </p:txBody>
      </p:sp>
      <p:sp>
        <p:nvSpPr>
          <p:cNvPr id="10" name="Rounded Rectangle 9"/>
          <p:cNvSpPr/>
          <p:nvPr/>
        </p:nvSpPr>
        <p:spPr>
          <a:xfrm>
            <a:off x="701550" y="5591390"/>
            <a:ext cx="3886957" cy="818319"/>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Biological</a:t>
            </a:r>
          </a:p>
        </p:txBody>
      </p:sp>
      <p:sp>
        <p:nvSpPr>
          <p:cNvPr id="11"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Causes</a:t>
            </a:r>
            <a:r>
              <a:rPr lang="en-US" sz="4000" b="1" dirty="0">
                <a:solidFill>
                  <a:srgbClr val="002060"/>
                </a:solidFill>
              </a:rPr>
              <a:t> </a:t>
            </a:r>
            <a:r>
              <a:rPr lang="en-US" sz="4000" b="1" dirty="0">
                <a:solidFill>
                  <a:schemeClr val="bg1"/>
                </a:solidFill>
              </a:rPr>
              <a:t>of Depression</a:t>
            </a:r>
            <a:endParaRPr lang="en-US" sz="4000" b="1" dirty="0">
              <a:solidFill>
                <a:srgbClr val="00206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258159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154953" y="2705878"/>
            <a:ext cx="9985797" cy="4152122"/>
          </a:xfrm>
        </p:spPr>
        <p:txBody>
          <a:bodyPr>
            <a:noAutofit/>
          </a:bodyPr>
          <a:lstStyle/>
          <a:p>
            <a:pPr marL="457200" indent="-457200">
              <a:lnSpc>
                <a:spcPct val="150000"/>
              </a:lnSpc>
              <a:buFont typeface="+mj-lt"/>
              <a:buAutoNum type="arabicParenR"/>
            </a:pPr>
            <a:r>
              <a:rPr lang="en-US" sz="2000" dirty="0"/>
              <a:t>Mental, Physical or Sexual </a:t>
            </a:r>
            <a:r>
              <a:rPr lang="en-US" sz="2000" b="1" dirty="0"/>
              <a:t>Abuse</a:t>
            </a:r>
            <a:r>
              <a:rPr lang="en-US" sz="2000" dirty="0"/>
              <a:t>.</a:t>
            </a:r>
          </a:p>
          <a:p>
            <a:pPr marL="457200" indent="-457200">
              <a:lnSpc>
                <a:spcPct val="150000"/>
              </a:lnSpc>
              <a:buFont typeface="+mj-lt"/>
              <a:buAutoNum type="arabicParenR"/>
            </a:pPr>
            <a:r>
              <a:rPr lang="en-US" sz="2000" dirty="0"/>
              <a:t>Major events: </a:t>
            </a:r>
            <a:r>
              <a:rPr lang="en-US" sz="2000" b="1" dirty="0"/>
              <a:t>Death</a:t>
            </a:r>
            <a:r>
              <a:rPr lang="en-US" sz="2000" dirty="0"/>
              <a:t> or loss of loved one.</a:t>
            </a:r>
          </a:p>
          <a:p>
            <a:pPr marL="457200" indent="-457200">
              <a:lnSpc>
                <a:spcPct val="150000"/>
              </a:lnSpc>
              <a:buFont typeface="+mj-lt"/>
              <a:buAutoNum type="arabicParenR"/>
            </a:pPr>
            <a:r>
              <a:rPr lang="en-US" sz="2000" dirty="0"/>
              <a:t>Social</a:t>
            </a:r>
            <a:r>
              <a:rPr lang="en-US" sz="2000" b="1" dirty="0"/>
              <a:t> </a:t>
            </a:r>
            <a:r>
              <a:rPr lang="en-US" sz="2000" dirty="0"/>
              <a:t>Isolation</a:t>
            </a:r>
            <a:r>
              <a:rPr lang="en-US" sz="2000" b="1" dirty="0"/>
              <a:t> </a:t>
            </a:r>
            <a:r>
              <a:rPr lang="en-US" sz="2000" dirty="0"/>
              <a:t>due to </a:t>
            </a:r>
            <a:r>
              <a:rPr lang="en-US" sz="2000" b="1" dirty="0"/>
              <a:t>Other mental illnesses</a:t>
            </a:r>
            <a:r>
              <a:rPr lang="en-US" sz="2000" dirty="0"/>
              <a:t>.</a:t>
            </a:r>
          </a:p>
          <a:p>
            <a:pPr marL="457200" indent="-457200">
              <a:lnSpc>
                <a:spcPct val="150000"/>
              </a:lnSpc>
              <a:buFont typeface="+mj-lt"/>
              <a:buAutoNum type="arabicParenR"/>
            </a:pPr>
            <a:r>
              <a:rPr lang="en-US" sz="2000" dirty="0"/>
              <a:t>Co-exists with a </a:t>
            </a:r>
            <a:r>
              <a:rPr lang="en-US" sz="2000" b="1" dirty="0"/>
              <a:t>Major illness </a:t>
            </a:r>
            <a:r>
              <a:rPr lang="en-US" sz="2000" dirty="0"/>
              <a:t>or may be triggered by it.</a:t>
            </a:r>
          </a:p>
          <a:p>
            <a:pPr marL="457200" indent="-457200">
              <a:lnSpc>
                <a:spcPct val="150000"/>
              </a:lnSpc>
              <a:buFont typeface="+mj-lt"/>
              <a:buAutoNum type="arabicParenR"/>
            </a:pPr>
            <a:r>
              <a:rPr lang="en-US" sz="2000" dirty="0"/>
              <a:t>Certain</a:t>
            </a:r>
            <a:r>
              <a:rPr lang="en-US" sz="2000" b="1" dirty="0"/>
              <a:t> Medications </a:t>
            </a:r>
            <a:r>
              <a:rPr lang="en-US" sz="2000" dirty="0"/>
              <a:t>(isotretinoin , interferon-alpha, and corticosteroids).</a:t>
            </a:r>
          </a:p>
          <a:p>
            <a:pPr marL="457200" indent="-457200">
              <a:lnSpc>
                <a:spcPct val="150000"/>
              </a:lnSpc>
              <a:buFont typeface="+mj-lt"/>
              <a:buAutoNum type="arabicParenR"/>
            </a:pPr>
            <a:r>
              <a:rPr lang="en-US" sz="2000" dirty="0"/>
              <a:t>The</a:t>
            </a:r>
            <a:r>
              <a:rPr lang="en-US" sz="2000" b="1" dirty="0"/>
              <a:t> Abuse Substance</a:t>
            </a:r>
            <a:r>
              <a:rPr lang="en-US" sz="2000" dirty="0"/>
              <a:t>, nearly 30% of them have major or clinical depression.</a:t>
            </a:r>
          </a:p>
          <a:p>
            <a:pPr marL="457200" indent="-457200">
              <a:buFont typeface="+mj-lt"/>
              <a:buAutoNum type="arabicParenR"/>
            </a:pPr>
            <a:endParaRPr lang="en-US" sz="2000" dirty="0"/>
          </a:p>
        </p:txBody>
      </p:sp>
      <p:sp>
        <p:nvSpPr>
          <p:cNvPr id="10"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Causes</a:t>
            </a:r>
            <a:r>
              <a:rPr lang="en-US" sz="4000" b="1" dirty="0">
                <a:solidFill>
                  <a:srgbClr val="002060"/>
                </a:solidFill>
              </a:rPr>
              <a:t> </a:t>
            </a:r>
            <a:r>
              <a:rPr lang="en-US" sz="4000" b="1" dirty="0">
                <a:solidFill>
                  <a:schemeClr val="bg1"/>
                </a:solidFill>
              </a:rPr>
              <a:t>of Depression</a:t>
            </a:r>
            <a:endParaRPr lang="en-US" sz="4000"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43817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Scale>
                                      <p:cBhvr>
                                        <p:cTn id="14"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1" end="1"/>
                                            </p:txEl>
                                          </p:spTgt>
                                        </p:tgtEl>
                                        <p:attrNameLst>
                                          <p:attrName>ppt_x</p:attrName>
                                          <p:attrName>ppt_y</p:attrName>
                                        </p:attrNameLst>
                                      </p:cBhvr>
                                    </p:animMotion>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Scale>
                                      <p:cBhvr>
                                        <p:cTn id="21"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2" end="2"/>
                                            </p:txEl>
                                          </p:spTgt>
                                        </p:tgtEl>
                                        <p:attrNameLst>
                                          <p:attrName>ppt_x</p:attrName>
                                          <p:attrName>ppt_y</p:attrName>
                                        </p:attrNameLst>
                                      </p:cBhvr>
                                    </p:animMotion>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Scale>
                                      <p:cBhvr>
                                        <p:cTn id="28"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3" end="3"/>
                                            </p:txEl>
                                          </p:spTgt>
                                        </p:tgtEl>
                                        <p:attrNameLst>
                                          <p:attrName>ppt_x</p:attrName>
                                          <p:attrName>ppt_y</p:attrName>
                                        </p:attrNameLst>
                                      </p:cBhvr>
                                    </p:animMotion>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Scale>
                                      <p:cBhvr>
                                        <p:cTn id="35"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4" end="4"/>
                                            </p:txEl>
                                          </p:spTgt>
                                        </p:tgtEl>
                                        <p:attrNameLst>
                                          <p:attrName>ppt_x</p:attrName>
                                          <p:attrName>ppt_y</p:attrName>
                                        </p:attrNameLst>
                                      </p:cBhvr>
                                    </p:animMotion>
                                    <p:animEffect transition="in" filter="fade">
                                      <p:cBhvr>
                                        <p:cTn id="37" dur="1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Scale>
                                      <p:cBhvr>
                                        <p:cTn id="42"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5" end="5"/>
                                            </p:txEl>
                                          </p:spTgt>
                                        </p:tgtEl>
                                        <p:attrNameLst>
                                          <p:attrName>ppt_x</p:attrName>
                                          <p:attrName>ppt_y</p:attrName>
                                        </p:attrNameLst>
                                      </p:cBhvr>
                                    </p:animMotion>
                                    <p:animEffect transition="in" filter="fade">
                                      <p:cBhvr>
                                        <p:cTn id="4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2445830"/>
            <a:ext cx="9948474" cy="4330985"/>
          </a:xfrm>
        </p:spPr>
        <p:txBody>
          <a:bodyPr>
            <a:normAutofit/>
          </a:bodyPr>
          <a:lstStyle/>
          <a:p>
            <a:pPr marL="457200" indent="-457200">
              <a:buFont typeface="+mj-lt"/>
              <a:buAutoNum type="arabicParenR"/>
            </a:pPr>
            <a:r>
              <a:rPr lang="en-US" sz="2000" dirty="0">
                <a:solidFill>
                  <a:srgbClr val="FF0000"/>
                </a:solidFill>
                <a:latin typeface="+mj-lt"/>
              </a:rPr>
              <a:t>Depressed mood</a:t>
            </a:r>
            <a:r>
              <a:rPr lang="en-US" sz="2000" dirty="0">
                <a:solidFill>
                  <a:schemeClr val="tx1"/>
                </a:solidFill>
                <a:latin typeface="+mj-lt"/>
              </a:rPr>
              <a:t>.</a:t>
            </a:r>
            <a:r>
              <a:rPr lang="en-US" sz="2000" dirty="0">
                <a:solidFill>
                  <a:srgbClr val="FF0000"/>
                </a:solidFill>
                <a:latin typeface="+mj-lt"/>
              </a:rPr>
              <a:t> </a:t>
            </a:r>
          </a:p>
          <a:p>
            <a:pPr marL="457200" indent="-457200">
              <a:buFont typeface="+mj-lt"/>
              <a:buAutoNum type="arabicParenR"/>
            </a:pPr>
            <a:r>
              <a:rPr lang="en-US" sz="2000" dirty="0">
                <a:solidFill>
                  <a:srgbClr val="FF0000"/>
                </a:solidFill>
                <a:latin typeface="+mj-lt"/>
              </a:rPr>
              <a:t>Loss of interest</a:t>
            </a:r>
            <a:r>
              <a:rPr lang="en-US" sz="2000" dirty="0">
                <a:latin typeface="+mj-lt"/>
              </a:rPr>
              <a:t> </a:t>
            </a:r>
            <a:r>
              <a:rPr lang="en-US" sz="2000" dirty="0">
                <a:solidFill>
                  <a:srgbClr val="FF0000"/>
                </a:solidFill>
                <a:latin typeface="+mj-lt"/>
              </a:rPr>
              <a:t>in pleasurable activities (anhedonia)</a:t>
            </a:r>
            <a:r>
              <a:rPr lang="en-US" sz="2000" dirty="0">
                <a:solidFill>
                  <a:schemeClr val="tx1"/>
                </a:solidFill>
                <a:latin typeface="+mj-lt"/>
              </a:rPr>
              <a:t>.</a:t>
            </a:r>
            <a:r>
              <a:rPr lang="en-US" sz="2000" dirty="0">
                <a:solidFill>
                  <a:srgbClr val="FF0000"/>
                </a:solidFill>
                <a:latin typeface="+mj-lt"/>
              </a:rPr>
              <a:t> </a:t>
            </a:r>
          </a:p>
          <a:p>
            <a:pPr marL="457200" indent="-457200">
              <a:buFont typeface="+mj-lt"/>
              <a:buAutoNum type="arabicParenR"/>
            </a:pPr>
            <a:r>
              <a:rPr lang="en-US" sz="2000" dirty="0">
                <a:latin typeface="+mj-lt"/>
              </a:rPr>
              <a:t>Appetite or body weight change (5% change over 1 month).</a:t>
            </a:r>
          </a:p>
          <a:p>
            <a:pPr marL="457200" indent="-457200">
              <a:buFont typeface="+mj-lt"/>
              <a:buAutoNum type="arabicParenR"/>
            </a:pPr>
            <a:r>
              <a:rPr lang="en-US" sz="2000" dirty="0">
                <a:latin typeface="+mj-lt"/>
              </a:rPr>
              <a:t>Insomnia or hypersomnia.</a:t>
            </a:r>
          </a:p>
          <a:p>
            <a:pPr marL="457200" indent="-457200">
              <a:buFont typeface="+mj-lt"/>
              <a:buAutoNum type="arabicParenR"/>
            </a:pPr>
            <a:r>
              <a:rPr lang="en-US" sz="2000" dirty="0">
                <a:latin typeface="+mj-lt"/>
              </a:rPr>
              <a:t>Psychomotor agitation or retardation.</a:t>
            </a:r>
            <a:endParaRPr lang="ar-SA" sz="2000" dirty="0">
              <a:latin typeface="+mj-lt"/>
            </a:endParaRPr>
          </a:p>
          <a:p>
            <a:pPr marL="457200" indent="-457200">
              <a:buFont typeface="+mj-lt"/>
              <a:buAutoNum type="arabicParenR"/>
            </a:pPr>
            <a:r>
              <a:rPr lang="en-US" sz="2000" dirty="0">
                <a:latin typeface="+mj-lt"/>
              </a:rPr>
              <a:t>Fatigue or loss of energy. </a:t>
            </a:r>
          </a:p>
          <a:p>
            <a:pPr marL="457200" indent="-457200">
              <a:buFont typeface="+mj-lt"/>
              <a:buAutoNum type="arabicParenR"/>
            </a:pPr>
            <a:r>
              <a:rPr lang="en-US" sz="2000" dirty="0">
                <a:latin typeface="+mj-lt"/>
              </a:rPr>
              <a:t>Feelings of worthlessness or excessive guilt. </a:t>
            </a:r>
          </a:p>
          <a:p>
            <a:pPr marL="457200" indent="-457200">
              <a:buFont typeface="+mj-lt"/>
              <a:buAutoNum type="arabicParenR"/>
            </a:pPr>
            <a:r>
              <a:rPr lang="en-US" sz="2000" dirty="0">
                <a:latin typeface="+mj-lt"/>
              </a:rPr>
              <a:t>Diminished concentration. </a:t>
            </a:r>
          </a:p>
          <a:p>
            <a:pPr marL="457200" indent="-457200">
              <a:buFont typeface="+mj-lt"/>
              <a:buAutoNum type="arabicParenR"/>
            </a:pPr>
            <a:r>
              <a:rPr lang="en-US" sz="2000" dirty="0">
                <a:latin typeface="+mj-lt"/>
              </a:rPr>
              <a:t>Recurrent thoughts of death or suicide ideation or any suicide attempt. </a:t>
            </a:r>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Clinical Features (DSM5)</a:t>
            </a:r>
            <a:endParaRPr lang="en-US" sz="4000" b="1"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87405" b="1178"/>
          <a:stretch/>
        </p:blipFill>
        <p:spPr>
          <a:xfrm>
            <a:off x="1668136" y="6388358"/>
            <a:ext cx="2189761" cy="261378"/>
          </a:xfrm>
          <a:prstGeom prst="rect">
            <a:avLst/>
          </a:prstGeom>
        </p:spPr>
      </p:pic>
    </p:spTree>
    <p:extLst>
      <p:ext uri="{BB962C8B-B14F-4D97-AF65-F5344CB8AC3E}">
        <p14:creationId xmlns:p14="http://schemas.microsoft.com/office/powerpoint/2010/main" val="32235339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5" end="5"/>
                                            </p:txEl>
                                          </p:spTgt>
                                        </p:tgtEl>
                                        <p:attrNameLst>
                                          <p:attrName>ppt_x</p:attrName>
                                          <p:attrName>ppt_y</p:attrName>
                                        </p:attrNameLst>
                                      </p:cBhvr>
                                    </p:animMotion>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Scale>
                                      <p:cBhvr>
                                        <p:cTn id="4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6" end="6"/>
                                            </p:txEl>
                                          </p:spTgt>
                                        </p:tgtEl>
                                        <p:attrNameLst>
                                          <p:attrName>ppt_x</p:attrName>
                                          <p:attrName>ppt_y</p:attrName>
                                        </p:attrNameLst>
                                      </p:cBhvr>
                                    </p:animMotion>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Scale>
                                      <p:cBhvr>
                                        <p:cTn id="5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7" end="7"/>
                                            </p:txEl>
                                          </p:spTgt>
                                        </p:tgtEl>
                                        <p:attrNameLst>
                                          <p:attrName>ppt_x</p:attrName>
                                          <p:attrName>ppt_y</p:attrName>
                                        </p:attrNameLst>
                                      </p:cBhvr>
                                    </p:animMotion>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Scale>
                                      <p:cBhvr>
                                        <p:cTn id="63"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xEl>
                                              <p:pRg st="8" end="8"/>
                                            </p:txEl>
                                          </p:spTgt>
                                        </p:tgtEl>
                                        <p:attrNameLst>
                                          <p:attrName>ppt_x</p:attrName>
                                          <p:attrName>ppt_y</p:attrName>
                                        </p:attrNameLst>
                                      </p:cBhvr>
                                    </p:animMotion>
                                    <p:animEffect transition="in" filter="fade">
                                      <p:cBhvr>
                                        <p:cTn id="65" dur="1000"/>
                                        <p:tgtEl>
                                          <p:spTgt spid="3">
                                            <p:txEl>
                                              <p:pRg st="8" end="8"/>
                                            </p:txEl>
                                          </p:spTgt>
                                        </p:tgtEl>
                                      </p:cBhvr>
                                    </p:animEffect>
                                  </p:childTnLst>
                                </p:cTn>
                              </p:par>
                            </p:childTnLst>
                          </p:cTn>
                        </p:par>
                        <p:par>
                          <p:cTn id="66" fill="hold">
                            <p:stCondLst>
                              <p:cond delay="1000"/>
                            </p:stCondLst>
                            <p:childTnLst>
                              <p:par>
                                <p:cTn id="67" presetID="31"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1000" fill="hold"/>
                                        <p:tgtEl>
                                          <p:spTgt spid="6"/>
                                        </p:tgtEl>
                                        <p:attrNameLst>
                                          <p:attrName>ppt_w</p:attrName>
                                        </p:attrNameLst>
                                      </p:cBhvr>
                                      <p:tavLst>
                                        <p:tav tm="0">
                                          <p:val>
                                            <p:fltVal val="0"/>
                                          </p:val>
                                        </p:tav>
                                        <p:tav tm="100000">
                                          <p:val>
                                            <p:strVal val="#ppt_w"/>
                                          </p:val>
                                        </p:tav>
                                      </p:tavLst>
                                    </p:anim>
                                    <p:anim calcmode="lin" valueType="num">
                                      <p:cBhvr>
                                        <p:cTn id="70" dur="1000" fill="hold"/>
                                        <p:tgtEl>
                                          <p:spTgt spid="6"/>
                                        </p:tgtEl>
                                        <p:attrNameLst>
                                          <p:attrName>ppt_h</p:attrName>
                                        </p:attrNameLst>
                                      </p:cBhvr>
                                      <p:tavLst>
                                        <p:tav tm="0">
                                          <p:val>
                                            <p:fltVal val="0"/>
                                          </p:val>
                                        </p:tav>
                                        <p:tav tm="100000">
                                          <p:val>
                                            <p:strVal val="#ppt_h"/>
                                          </p:val>
                                        </p:tav>
                                      </p:tavLst>
                                    </p:anim>
                                    <p:anim calcmode="lin" valueType="num">
                                      <p:cBhvr>
                                        <p:cTn id="71" dur="1000" fill="hold"/>
                                        <p:tgtEl>
                                          <p:spTgt spid="6"/>
                                        </p:tgtEl>
                                        <p:attrNameLst>
                                          <p:attrName>style.rotation</p:attrName>
                                        </p:attrNameLst>
                                      </p:cBhvr>
                                      <p:tavLst>
                                        <p:tav tm="0">
                                          <p:val>
                                            <p:fltVal val="90"/>
                                          </p:val>
                                        </p:tav>
                                        <p:tav tm="100000">
                                          <p:val>
                                            <p:fltVal val="0"/>
                                          </p:val>
                                        </p:tav>
                                      </p:tavLst>
                                    </p:anim>
                                    <p:animEffect transition="in" filter="fade">
                                      <p:cBhvr>
                                        <p:cTn id="7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1" y="2827435"/>
            <a:ext cx="9939145" cy="3416300"/>
          </a:xfrm>
        </p:spPr>
        <p:txBody>
          <a:bodyPr>
            <a:normAutofit/>
          </a:bodyPr>
          <a:lstStyle/>
          <a:p>
            <a:r>
              <a:rPr lang="en-US" dirty="0"/>
              <a:t>≥ 5 of the previous symptoms have been present during the same </a:t>
            </a:r>
            <a:r>
              <a:rPr lang="en-US" dirty="0">
                <a:solidFill>
                  <a:srgbClr val="FF0000"/>
                </a:solidFill>
              </a:rPr>
              <a:t>2-week period</a:t>
            </a:r>
            <a:r>
              <a:rPr lang="en-US" dirty="0"/>
              <a:t> and represent a change from previous functioning; at least one of the symptoms is either #1 or #2</a:t>
            </a:r>
          </a:p>
          <a:p>
            <a:endParaRPr lang="en-US" dirty="0"/>
          </a:p>
          <a:p>
            <a:r>
              <a:rPr lang="en-US" dirty="0"/>
              <a:t>Significant distress or </a:t>
            </a:r>
            <a:r>
              <a:rPr lang="en-US" dirty="0">
                <a:solidFill>
                  <a:srgbClr val="FF0000"/>
                </a:solidFill>
              </a:rPr>
              <a:t>impairment in functioning</a:t>
            </a:r>
            <a:r>
              <a:rPr lang="en-US" dirty="0"/>
              <a:t>.</a:t>
            </a:r>
            <a:br>
              <a:rPr lang="en-US" dirty="0"/>
            </a:br>
            <a:endParaRPr lang="en-US" dirty="0"/>
          </a:p>
          <a:p>
            <a:r>
              <a:rPr lang="en-US" dirty="0"/>
              <a:t>The symptoms do not meet criteria for a </a:t>
            </a:r>
            <a:r>
              <a:rPr lang="en-US" dirty="0">
                <a:solidFill>
                  <a:srgbClr val="FF0000"/>
                </a:solidFill>
              </a:rPr>
              <a:t>mixed episode</a:t>
            </a:r>
            <a:r>
              <a:rPr lang="en-US" dirty="0"/>
              <a:t>.</a:t>
            </a:r>
            <a:br>
              <a:rPr lang="en-US" dirty="0"/>
            </a:br>
            <a:endParaRPr lang="en-US" dirty="0"/>
          </a:p>
          <a:p>
            <a:r>
              <a:rPr lang="en-US" dirty="0"/>
              <a:t> Not due to </a:t>
            </a:r>
            <a:r>
              <a:rPr lang="en-US" dirty="0">
                <a:solidFill>
                  <a:srgbClr val="FF0000"/>
                </a:solidFill>
              </a:rPr>
              <a:t>substance abuse </a:t>
            </a:r>
            <a:r>
              <a:rPr lang="en-US" dirty="0"/>
              <a:t>, a </a:t>
            </a:r>
            <a:r>
              <a:rPr lang="en-US" dirty="0">
                <a:solidFill>
                  <a:srgbClr val="FF0000"/>
                </a:solidFill>
              </a:rPr>
              <a:t>medication</a:t>
            </a:r>
            <a:r>
              <a:rPr lang="en-US" dirty="0"/>
              <a:t> or a </a:t>
            </a:r>
            <a:r>
              <a:rPr lang="en-US" dirty="0">
                <a:solidFill>
                  <a:srgbClr val="FF0000"/>
                </a:solidFill>
              </a:rPr>
              <a:t>medical condition</a:t>
            </a:r>
            <a:r>
              <a:rPr lang="en-US" dirty="0"/>
              <a:t>(e.g., hypothyroidism) </a:t>
            </a:r>
          </a:p>
        </p:txBody>
      </p:sp>
      <p:sp>
        <p:nvSpPr>
          <p:cNvPr id="6"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Major Depressive Disorder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4465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Scale>
                                      <p:cBhvr>
                                        <p:cTn id="2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3" end="3"/>
                                            </p:txEl>
                                          </p:spTgt>
                                        </p:tgtEl>
                                        <p:attrNameLst>
                                          <p:attrName>ppt_x</p:attrName>
                                          <p:attrName>ppt_y</p:attrName>
                                        </p:attrNameLst>
                                      </p:cBhvr>
                                    </p:animMotion>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Scale>
                                      <p:cBhvr>
                                        <p:cTn id="28"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4" end="4"/>
                                            </p:txEl>
                                          </p:spTgt>
                                        </p:tgtEl>
                                        <p:attrNameLst>
                                          <p:attrName>ppt_x</p:attrName>
                                          <p:attrName>ppt_y</p:attrName>
                                        </p:attrNameLst>
                                      </p:cBhvr>
                                    </p:animMotion>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3007308"/>
            <a:ext cx="9957807" cy="3417888"/>
          </a:xfrm>
        </p:spPr>
        <p:txBody>
          <a:bodyPr>
            <a:normAutofit/>
          </a:bodyPr>
          <a:lstStyle/>
          <a:p>
            <a:r>
              <a:rPr lang="en-US" sz="2000" dirty="0"/>
              <a:t>Dysthymic disorder is a chronic depressed mood that lasts most of the day and presents on most days. </a:t>
            </a:r>
          </a:p>
          <a:p>
            <a:endParaRPr lang="en-US" sz="2000" dirty="0"/>
          </a:p>
          <a:p>
            <a:r>
              <a:rPr lang="en-US" sz="2000" dirty="0"/>
              <a:t>≥ 2 years history of chronic low mood.</a:t>
            </a:r>
            <a:br>
              <a:rPr lang="en-US" sz="2000" dirty="0"/>
            </a:br>
            <a:endParaRPr lang="en-US" sz="2000" dirty="0"/>
          </a:p>
          <a:p>
            <a:r>
              <a:rPr lang="en-US" sz="2000" dirty="0"/>
              <a:t>No remission periods more than two months. </a:t>
            </a:r>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Dysthymic Disorder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979227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Scale>
                                      <p:cBhvr>
                                        <p:cTn id="2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3" end="3"/>
                                            </p:txEl>
                                          </p:spTgt>
                                        </p:tgtEl>
                                        <p:attrNameLst>
                                          <p:attrName>ppt_x</p:attrName>
                                          <p:attrName>ppt_y</p:attrName>
                                        </p:attrNameLst>
                                      </p:cBhvr>
                                    </p:animMotion>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Objectives</a:t>
            </a:r>
          </a:p>
        </p:txBody>
      </p:sp>
      <p:sp>
        <p:nvSpPr>
          <p:cNvPr id="3" name="Content Placeholder 2"/>
          <p:cNvSpPr>
            <a:spLocks noGrp="1"/>
          </p:cNvSpPr>
          <p:nvPr>
            <p:ph idx="1"/>
          </p:nvPr>
        </p:nvSpPr>
        <p:spPr>
          <a:xfrm>
            <a:off x="688063" y="2335794"/>
            <a:ext cx="11126709" cy="4273236"/>
          </a:xfrm>
        </p:spPr>
        <p:txBody>
          <a:bodyPr>
            <a:normAutofit/>
          </a:bodyPr>
          <a:lstStyle/>
          <a:p>
            <a:r>
              <a:rPr lang="en-US" dirty="0"/>
              <a:t>Highlight the prevalence of anxiety, depression , and somatic symptom disorder in Saudi Arabia</a:t>
            </a:r>
          </a:p>
          <a:p>
            <a:r>
              <a:rPr lang="en-US" dirty="0"/>
              <a:t>Highlight the </a:t>
            </a:r>
            <a:r>
              <a:rPr lang="en-US" dirty="0" err="1"/>
              <a:t>aetiology</a:t>
            </a:r>
            <a:r>
              <a:rPr lang="en-US" dirty="0"/>
              <a:t> of anxiety, depression and somatic symptom disorder </a:t>
            </a:r>
          </a:p>
          <a:p>
            <a:r>
              <a:rPr lang="en-US" dirty="0"/>
              <a:t>Highlight on use of Tricyclic antidepressants and Selective Serotonin Reuptake Inhibitors “SSRI”</a:t>
            </a:r>
          </a:p>
          <a:p>
            <a:r>
              <a:rPr lang="en-US" dirty="0"/>
              <a:t>Discuss the clinical features and management of anxiety in family medicine setting</a:t>
            </a:r>
          </a:p>
          <a:p>
            <a:r>
              <a:rPr lang="en-US" dirty="0"/>
              <a:t>Discuss the clinical features and management of depression in family medicine setting</a:t>
            </a:r>
          </a:p>
          <a:p>
            <a:r>
              <a:rPr lang="en-US" dirty="0"/>
              <a:t>Discuss the clinical features  and management of psycho-somatic illness in family medicine setting</a:t>
            </a:r>
          </a:p>
          <a:p>
            <a:r>
              <a:rPr lang="en-US" dirty="0"/>
              <a:t>Brief discussion about the role of counseling and psychotherapy in the management of common psychiatric problems in family medicine</a:t>
            </a:r>
          </a:p>
          <a:p>
            <a:r>
              <a:rPr lang="en-US" dirty="0"/>
              <a:t>When to refer to Psychiatrist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020206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2815580"/>
            <a:ext cx="10013790" cy="3601549"/>
          </a:xfrm>
        </p:spPr>
        <p:txBody>
          <a:bodyPr>
            <a:normAutofit/>
          </a:bodyPr>
          <a:lstStyle/>
          <a:p>
            <a:r>
              <a:rPr lang="en-US" sz="2000" dirty="0"/>
              <a:t>About </a:t>
            </a:r>
            <a:r>
              <a:rPr lang="en-US" sz="2000" dirty="0">
                <a:solidFill>
                  <a:srgbClr val="FF0000"/>
                </a:solidFill>
              </a:rPr>
              <a:t>10 - 15 % </a:t>
            </a:r>
            <a:r>
              <a:rPr lang="en-US" sz="2000" dirty="0"/>
              <a:t>recently delivered women develop disabling depression within 6 weeks of childbirth .</a:t>
            </a:r>
          </a:p>
          <a:p>
            <a:endParaRPr lang="en-US" sz="2000" dirty="0"/>
          </a:p>
          <a:p>
            <a:r>
              <a:rPr lang="en-US" sz="2000" dirty="0"/>
              <a:t>Which if not treated may continue for six months or more and cause considerable </a:t>
            </a:r>
            <a:r>
              <a:rPr lang="en-US" sz="2000" dirty="0">
                <a:solidFill>
                  <a:srgbClr val="FF0000"/>
                </a:solidFill>
              </a:rPr>
              <a:t>family disruption.</a:t>
            </a:r>
          </a:p>
          <a:p>
            <a:endParaRPr lang="en-US" sz="2000" dirty="0">
              <a:solidFill>
                <a:srgbClr val="FF0000"/>
              </a:solidFill>
            </a:endParaRPr>
          </a:p>
          <a:p>
            <a:r>
              <a:rPr lang="en-US" sz="2000" dirty="0"/>
              <a:t>It is associated with increasing age, mixed feelings about the baby, physical problems in the pregnancy and prenatal period, family distress and past psychiatric history. </a:t>
            </a:r>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Post-partum Depression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18890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3256643"/>
            <a:ext cx="9827177" cy="3416300"/>
          </a:xfrm>
        </p:spPr>
        <p:txBody>
          <a:bodyPr>
            <a:normAutofit/>
          </a:bodyPr>
          <a:lstStyle/>
          <a:p>
            <a:r>
              <a:rPr lang="en-US" sz="2000" dirty="0"/>
              <a:t>Depressed mood may be associated with irritability, self-blame and </a:t>
            </a:r>
            <a:r>
              <a:rPr lang="en-US" sz="2000" dirty="0">
                <a:solidFill>
                  <a:srgbClr val="FF0000"/>
                </a:solidFill>
              </a:rPr>
              <a:t>doubt of being a good mother</a:t>
            </a:r>
            <a:r>
              <a:rPr lang="en-US" sz="2000" dirty="0"/>
              <a:t>, excessive </a:t>
            </a:r>
            <a:r>
              <a:rPr lang="en-US" sz="2000" dirty="0">
                <a:solidFill>
                  <a:srgbClr val="FF0000"/>
                </a:solidFill>
              </a:rPr>
              <a:t>anxiety about the baby’s health </a:t>
            </a:r>
            <a:r>
              <a:rPr lang="en-US" sz="2000" dirty="0"/>
              <a:t>and </a:t>
            </a:r>
            <a:r>
              <a:rPr lang="en-US" sz="2000" dirty="0">
                <a:solidFill>
                  <a:srgbClr val="FF0000"/>
                </a:solidFill>
              </a:rPr>
              <a:t>death wishes.</a:t>
            </a:r>
            <a:br>
              <a:rPr lang="en-US" sz="2000" dirty="0"/>
            </a:br>
            <a:endParaRPr lang="en-US" sz="2000" dirty="0"/>
          </a:p>
          <a:p>
            <a:r>
              <a:rPr lang="en-US" sz="2000" dirty="0"/>
              <a:t>Counseling, additional help with child-care may be needed. </a:t>
            </a:r>
            <a:r>
              <a:rPr lang="en-US" sz="2000" dirty="0">
                <a:solidFill>
                  <a:srgbClr val="FF0000"/>
                </a:solidFill>
              </a:rPr>
              <a:t>Antidepressants</a:t>
            </a:r>
            <a:r>
              <a:rPr lang="en-US" sz="2000" dirty="0"/>
              <a:t> or </a:t>
            </a:r>
            <a:r>
              <a:rPr lang="en-US" sz="2000" dirty="0">
                <a:solidFill>
                  <a:srgbClr val="FF0000"/>
                </a:solidFill>
              </a:rPr>
              <a:t>ECT</a:t>
            </a:r>
            <a:r>
              <a:rPr lang="en-US" sz="2000" dirty="0"/>
              <a:t> are indicated if there are biological features of depression. </a:t>
            </a:r>
          </a:p>
          <a:p>
            <a:endParaRPr lang="en-US" sz="2000" dirty="0"/>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Post-partum Depression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699347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805" y="2416630"/>
            <a:ext cx="10935476" cy="4217436"/>
          </a:xfrm>
        </p:spPr>
      </p:pic>
      <p:sp>
        <p:nvSpPr>
          <p:cNvPr id="6"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Management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762856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2253855"/>
            <a:ext cx="9948476" cy="4312994"/>
          </a:xfrm>
        </p:spPr>
        <p:txBody>
          <a:bodyPr>
            <a:normAutofit/>
          </a:bodyPr>
          <a:lstStyle/>
          <a:p>
            <a:pPr marL="0" indent="0">
              <a:buNone/>
            </a:pPr>
            <a:endParaRPr lang="en-US" sz="2000" b="1" dirty="0"/>
          </a:p>
          <a:p>
            <a:r>
              <a:rPr lang="en-US" sz="2000" b="1" dirty="0"/>
              <a:t>Selective-Serotonin- Reuptake Inhibitors (SSRIs): </a:t>
            </a:r>
          </a:p>
          <a:p>
            <a:pPr marL="0" indent="0">
              <a:buNone/>
            </a:pPr>
            <a:r>
              <a:rPr lang="en-US" sz="2000" dirty="0"/>
              <a:t>E.g. paroxetine (</a:t>
            </a:r>
            <a:r>
              <a:rPr lang="en-US" sz="2000" dirty="0" err="1"/>
              <a:t>seroxat</a:t>
            </a:r>
            <a:r>
              <a:rPr lang="en-US" sz="2000" dirty="0"/>
              <a:t>), fluoxetine (</a:t>
            </a:r>
            <a:r>
              <a:rPr lang="en-US" sz="2000" dirty="0" err="1"/>
              <a:t>prozac</a:t>
            </a:r>
            <a:r>
              <a:rPr lang="en-US" sz="2000" dirty="0"/>
              <a:t>), citalopram (</a:t>
            </a:r>
            <a:r>
              <a:rPr lang="en-US" sz="2000" dirty="0" err="1"/>
              <a:t>cipram</a:t>
            </a:r>
            <a:r>
              <a:rPr lang="en-US" sz="2000" dirty="0"/>
              <a:t>) </a:t>
            </a:r>
          </a:p>
          <a:p>
            <a:pPr marL="0" indent="0">
              <a:buNone/>
            </a:pPr>
            <a:endParaRPr lang="en-US" sz="2000" dirty="0"/>
          </a:p>
          <a:p>
            <a:r>
              <a:rPr lang="en-US" sz="2000" dirty="0"/>
              <a:t>They are considered to have</a:t>
            </a:r>
            <a:r>
              <a:rPr lang="en-US" sz="2000" b="1" dirty="0">
                <a:solidFill>
                  <a:schemeClr val="accent1"/>
                </a:solidFill>
              </a:rPr>
              <a:t> </a:t>
            </a:r>
            <a:r>
              <a:rPr lang="en-US" sz="2000" b="1" dirty="0">
                <a:solidFill>
                  <a:srgbClr val="FF0000"/>
                </a:solidFill>
              </a:rPr>
              <a:t>the most favorable</a:t>
            </a:r>
            <a:r>
              <a:rPr lang="en-US" sz="2000" b="1" dirty="0">
                <a:solidFill>
                  <a:schemeClr val="accent1"/>
                </a:solidFill>
              </a:rPr>
              <a:t> </a:t>
            </a:r>
            <a:r>
              <a:rPr lang="en-US" sz="2000" dirty="0"/>
              <a:t>balance of benefit to harm. </a:t>
            </a:r>
          </a:p>
          <a:p>
            <a:pPr marL="0" indent="0">
              <a:buNone/>
            </a:pPr>
            <a:endParaRPr lang="en-US" sz="2000" dirty="0"/>
          </a:p>
          <a:p>
            <a:r>
              <a:rPr lang="en-US" sz="2000" b="1" dirty="0"/>
              <a:t>Side Effects: </a:t>
            </a:r>
          </a:p>
          <a:p>
            <a:pPr marL="0" indent="0">
              <a:buNone/>
            </a:pPr>
            <a:r>
              <a:rPr lang="en-US" sz="2000" dirty="0"/>
              <a:t>Sexual dysfunction </a:t>
            </a:r>
          </a:p>
          <a:p>
            <a:pPr marL="0" indent="0">
              <a:buNone/>
            </a:pPr>
            <a:r>
              <a:rPr lang="en-US" sz="2000" dirty="0"/>
              <a:t>Gastrointestinal side effects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Anti Depressants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798966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Scale>
                                      <p:cBhvr>
                                        <p:cTn id="28"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6" end="6"/>
                                            </p:txEl>
                                          </p:spTgt>
                                        </p:tgtEl>
                                        <p:attrNameLst>
                                          <p:attrName>ppt_x</p:attrName>
                                          <p:attrName>ppt_y</p:attrName>
                                        </p:attrNameLst>
                                      </p:cBhvr>
                                    </p:animMotion>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Scale>
                                      <p:cBhvr>
                                        <p:cTn id="35"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7" end="7"/>
                                            </p:txEl>
                                          </p:spTgt>
                                        </p:tgtEl>
                                        <p:attrNameLst>
                                          <p:attrName>ppt_x</p:attrName>
                                          <p:attrName>ppt_y</p:attrName>
                                        </p:attrNameLst>
                                      </p:cBhvr>
                                    </p:animMotion>
                                    <p:animEffect transition="in" filter="fad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Scale>
                                      <p:cBhvr>
                                        <p:cTn id="42"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8" end="8"/>
                                            </p:txEl>
                                          </p:spTgt>
                                        </p:tgtEl>
                                        <p:attrNameLst>
                                          <p:attrName>ppt_x</p:attrName>
                                          <p:attrName>ppt_y</p:attrName>
                                        </p:attrNameLst>
                                      </p:cBhvr>
                                    </p:animMotion>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3014046"/>
            <a:ext cx="10069773" cy="3416300"/>
          </a:xfrm>
        </p:spPr>
        <p:txBody>
          <a:bodyPr>
            <a:normAutofit/>
          </a:bodyPr>
          <a:lstStyle/>
          <a:p>
            <a:r>
              <a:rPr lang="en-US" sz="2000" b="1" dirty="0" err="1"/>
              <a:t>Seretonin</a:t>
            </a:r>
            <a:r>
              <a:rPr lang="en-US" sz="2000" b="1" dirty="0"/>
              <a:t> and noradrenaline reuptake inhibitors (SNRIs):</a:t>
            </a:r>
          </a:p>
          <a:p>
            <a:pPr marL="0" indent="0">
              <a:buNone/>
            </a:pPr>
            <a:r>
              <a:rPr lang="en-US" sz="2000" dirty="0"/>
              <a:t>E.g. Venlafaxine (Effexor-</a:t>
            </a:r>
            <a:r>
              <a:rPr lang="en-US" sz="2000" dirty="0" err="1"/>
              <a:t>Efexor</a:t>
            </a:r>
            <a:r>
              <a:rPr lang="en-US" sz="2000" dirty="0"/>
              <a:t>), </a:t>
            </a:r>
            <a:r>
              <a:rPr lang="en-US" sz="2000" dirty="0" err="1"/>
              <a:t>desvenlafaxine</a:t>
            </a:r>
            <a:r>
              <a:rPr lang="en-US" sz="2000" dirty="0"/>
              <a:t> (</a:t>
            </a:r>
            <a:r>
              <a:rPr lang="en-US" sz="2000" dirty="0" err="1"/>
              <a:t>Pristiq</a:t>
            </a:r>
            <a:r>
              <a:rPr lang="en-US" sz="2000" dirty="0"/>
              <a:t>), duloxetine (Cymbalta). </a:t>
            </a:r>
          </a:p>
          <a:p>
            <a:pPr marL="0" indent="0">
              <a:buNone/>
            </a:pPr>
            <a:endParaRPr lang="en-US" sz="2000" dirty="0"/>
          </a:p>
          <a:p>
            <a:r>
              <a:rPr lang="en-US" sz="2000" dirty="0">
                <a:solidFill>
                  <a:srgbClr val="FF0000"/>
                </a:solidFill>
              </a:rPr>
              <a:t>Higher</a:t>
            </a:r>
            <a:r>
              <a:rPr lang="en-US" sz="2000" dirty="0"/>
              <a:t> rates of remission in depressed patients than the SSRIs.</a:t>
            </a:r>
          </a:p>
          <a:p>
            <a:endParaRPr lang="en-US" sz="2000" dirty="0"/>
          </a:p>
          <a:p>
            <a:r>
              <a:rPr lang="en-US" sz="2000" dirty="0">
                <a:solidFill>
                  <a:srgbClr val="FF0000"/>
                </a:solidFill>
              </a:rPr>
              <a:t>More Side effects </a:t>
            </a:r>
            <a:r>
              <a:rPr lang="en-US" sz="2000" dirty="0"/>
              <a:t>compared to SSRI</a:t>
            </a:r>
          </a:p>
          <a:p>
            <a:endParaRPr lang="en-US" sz="2000" dirty="0"/>
          </a:p>
          <a:p>
            <a:endParaRPr lang="en-US" sz="2000" dirty="0"/>
          </a:p>
        </p:txBody>
      </p:sp>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Anti Depressants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841761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Scale>
                                      <p:cBhvr>
                                        <p:cTn id="2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3" end="3"/>
                                            </p:txEl>
                                          </p:spTgt>
                                        </p:tgtEl>
                                        <p:attrNameLst>
                                          <p:attrName>ppt_x</p:attrName>
                                          <p:attrName>ppt_y</p:attrName>
                                        </p:attrNameLst>
                                      </p:cBhvr>
                                    </p:animMotion>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Scale>
                                      <p:cBhvr>
                                        <p:cTn id="28"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5" end="5"/>
                                            </p:txEl>
                                          </p:spTgt>
                                        </p:tgtEl>
                                        <p:attrNameLst>
                                          <p:attrName>ppt_x</p:attrName>
                                          <p:attrName>ppt_y</p:attrName>
                                        </p:attrNameLst>
                                      </p:cBhvr>
                                    </p:animMotion>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22" y="2220945"/>
            <a:ext cx="9864498" cy="4403790"/>
          </a:xfrm>
        </p:spPr>
        <p:txBody>
          <a:bodyPr>
            <a:noAutofit/>
          </a:bodyPr>
          <a:lstStyle/>
          <a:p>
            <a:r>
              <a:rPr lang="en-US" b="1" dirty="0"/>
              <a:t>Tricyclic Antidepressants (TCAs):</a:t>
            </a:r>
          </a:p>
          <a:p>
            <a:pPr marL="0" indent="0">
              <a:buNone/>
            </a:pPr>
            <a:r>
              <a:rPr lang="en-US" dirty="0"/>
              <a:t>E.g. Amitriptyline, imipramine, clomipramine. </a:t>
            </a:r>
          </a:p>
          <a:p>
            <a:pPr marL="0" indent="0">
              <a:buNone/>
            </a:pPr>
            <a:endParaRPr lang="en-US" dirty="0"/>
          </a:p>
          <a:p>
            <a:r>
              <a:rPr lang="en-US" dirty="0"/>
              <a:t>They are of </a:t>
            </a:r>
            <a:r>
              <a:rPr lang="en-US" u="sng" dirty="0"/>
              <a:t>proven effectiveness </a:t>
            </a:r>
            <a:r>
              <a:rPr lang="en-US" dirty="0"/>
              <a:t>and commonly used though they have </a:t>
            </a:r>
            <a:r>
              <a:rPr lang="en-US" dirty="0">
                <a:solidFill>
                  <a:srgbClr val="FF0000"/>
                </a:solidFill>
              </a:rPr>
              <a:t>many side effects</a:t>
            </a:r>
            <a:r>
              <a:rPr lang="en-US" dirty="0"/>
              <a:t>. They are generally </a:t>
            </a:r>
            <a:r>
              <a:rPr lang="en-US" u="sng" dirty="0"/>
              <a:t>less expensive </a:t>
            </a:r>
            <a:r>
              <a:rPr lang="en-US" dirty="0"/>
              <a:t>than other antidepressants. But should be avoided on suicidal patients because overdose can </a:t>
            </a:r>
            <a:r>
              <a:rPr lang="en-US" dirty="0" err="1"/>
              <a:t>cuase</a:t>
            </a:r>
            <a:r>
              <a:rPr lang="en-US" dirty="0"/>
              <a:t> </a:t>
            </a:r>
            <a:r>
              <a:rPr lang="en-US" dirty="0">
                <a:solidFill>
                  <a:srgbClr val="FF0000"/>
                </a:solidFill>
              </a:rPr>
              <a:t>(cardiac toxicity)</a:t>
            </a:r>
            <a:r>
              <a:rPr lang="en-US" dirty="0"/>
              <a:t>.</a:t>
            </a:r>
          </a:p>
          <a:p>
            <a:pPr marL="0" indent="0">
              <a:buNone/>
            </a:pPr>
            <a:r>
              <a:rPr lang="en-US" dirty="0"/>
              <a:t> </a:t>
            </a:r>
          </a:p>
          <a:p>
            <a:r>
              <a:rPr lang="en-US" b="1" dirty="0"/>
              <a:t>Side Effects :</a:t>
            </a:r>
          </a:p>
          <a:p>
            <a:pPr marL="0" indent="0">
              <a:buNone/>
            </a:pPr>
            <a:endParaRPr lang="en-US" dirty="0"/>
          </a:p>
          <a:p>
            <a:pPr marL="0" indent="0">
              <a:buNone/>
            </a:pPr>
            <a:endParaRPr lang="en-US" dirty="0"/>
          </a:p>
          <a:p>
            <a:endParaRPr lang="en-US" dirty="0"/>
          </a:p>
        </p:txBody>
      </p:sp>
      <p:sp>
        <p:nvSpPr>
          <p:cNvPr id="6"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Old Anti depressant</a:t>
            </a:r>
          </a:p>
        </p:txBody>
      </p:sp>
      <p:sp>
        <p:nvSpPr>
          <p:cNvPr id="9" name="Rectangle 8"/>
          <p:cNvSpPr/>
          <p:nvPr/>
        </p:nvSpPr>
        <p:spPr>
          <a:xfrm>
            <a:off x="1145622" y="5160010"/>
            <a:ext cx="10816224" cy="1579920"/>
          </a:xfrm>
          <a:prstGeom prst="rect">
            <a:avLst/>
          </a:prstGeom>
        </p:spPr>
        <p:txBody>
          <a:bodyPr wrap="square" numCol="2">
            <a:spAutoFit/>
          </a:bodyPr>
          <a:lstStyle/>
          <a:p>
            <a:pPr lvl="0">
              <a:spcBef>
                <a:spcPts val="1000"/>
              </a:spcBef>
              <a:buClr>
                <a:srgbClr val="ACD433"/>
              </a:buClr>
              <a:buSzPct val="80000"/>
            </a:pPr>
            <a:r>
              <a:rPr lang="en-US" sz="2000" dirty="0">
                <a:solidFill>
                  <a:prstClr val="black">
                    <a:lumMod val="75000"/>
                    <a:lumOff val="25000"/>
                  </a:prstClr>
                </a:solidFill>
              </a:rPr>
              <a:t>Dry mouth/urinary retention/constipation. </a:t>
            </a:r>
          </a:p>
          <a:p>
            <a:pPr lvl="0">
              <a:spcBef>
                <a:spcPts val="1000"/>
              </a:spcBef>
              <a:buClr>
                <a:srgbClr val="ACD433"/>
              </a:buClr>
              <a:buSzPct val="80000"/>
            </a:pPr>
            <a:r>
              <a:rPr lang="en-US" sz="2000" dirty="0">
                <a:solidFill>
                  <a:prstClr val="black">
                    <a:lumMod val="75000"/>
                    <a:lumOff val="25000"/>
                  </a:prstClr>
                </a:solidFill>
              </a:rPr>
              <a:t>Impaired visual accommodation</a:t>
            </a:r>
          </a:p>
          <a:p>
            <a:pPr lvl="0">
              <a:spcBef>
                <a:spcPts val="1000"/>
              </a:spcBef>
              <a:buClr>
                <a:srgbClr val="ACD433"/>
              </a:buClr>
              <a:buSzPct val="80000"/>
            </a:pPr>
            <a:r>
              <a:rPr lang="en-US" sz="2000" dirty="0">
                <a:solidFill>
                  <a:prstClr val="black">
                    <a:lumMod val="75000"/>
                    <a:lumOff val="25000"/>
                  </a:prstClr>
                </a:solidFill>
              </a:rPr>
              <a:t>Worsening of glaucoma central anticholinergic toxicity(delirium).</a:t>
            </a:r>
          </a:p>
          <a:p>
            <a:pPr lvl="0">
              <a:spcBef>
                <a:spcPts val="1000"/>
              </a:spcBef>
              <a:buClr>
                <a:srgbClr val="ACD433"/>
              </a:buClr>
              <a:buSzPct val="80000"/>
            </a:pPr>
            <a:r>
              <a:rPr lang="en-US" sz="2000" dirty="0">
                <a:solidFill>
                  <a:srgbClr val="FF0000"/>
                </a:solidFill>
              </a:rPr>
              <a:t>Postural hypotension.</a:t>
            </a:r>
          </a:p>
          <a:p>
            <a:pPr lvl="0">
              <a:spcBef>
                <a:spcPts val="1000"/>
              </a:spcBef>
              <a:buClr>
                <a:srgbClr val="ACD433"/>
              </a:buClr>
              <a:buSzPct val="80000"/>
            </a:pPr>
            <a:r>
              <a:rPr lang="en-US" sz="2000" dirty="0">
                <a:solidFill>
                  <a:srgbClr val="FF0000"/>
                </a:solidFill>
              </a:rPr>
              <a:t>delayed ejaculation. </a:t>
            </a:r>
            <a:r>
              <a:rPr lang="en-US" sz="2000" dirty="0">
                <a:solidFill>
                  <a:prstClr val="black">
                    <a:lumMod val="75000"/>
                    <a:lumOff val="25000"/>
                  </a:prstClr>
                </a:solidFill>
              </a:rPr>
              <a:t>Sweating/weight gain. arrhythmia. Tremor. precipitation of mania in susceptible patients.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081053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Scale>
                                      <p:cBhvr>
                                        <p:cTn id="2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3" end="3"/>
                                            </p:txEl>
                                          </p:spTgt>
                                        </p:tgtEl>
                                        <p:attrNameLst>
                                          <p:attrName>ppt_x</p:attrName>
                                          <p:attrName>ppt_y</p:attrName>
                                        </p:attrNameLst>
                                      </p:cBhvr>
                                    </p:animMotion>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Scale>
                                      <p:cBhvr>
                                        <p:cTn id="28"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5" end="5"/>
                                            </p:txEl>
                                          </p:spTgt>
                                        </p:tgtEl>
                                        <p:attrNameLst>
                                          <p:attrName>ppt_x</p:attrName>
                                          <p:attrName>ppt_y</p:attrName>
                                        </p:attrNameLst>
                                      </p:cBhvr>
                                    </p:animMotion>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Scale>
                                      <p:cBhvr>
                                        <p:cTn id="3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
                                        </p:tgtEl>
                                        <p:attrNameLst>
                                          <p:attrName>ppt_x</p:attrName>
                                          <p:attrName>ppt_y</p:attrName>
                                        </p:attrNameLst>
                                      </p:cBhvr>
                                    </p:animMotion>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145622" y="2506662"/>
            <a:ext cx="9901823" cy="4351338"/>
          </a:xfrm>
        </p:spPr>
        <p:txBody>
          <a:bodyPr>
            <a:noAutofit/>
          </a:bodyPr>
          <a:lstStyle/>
          <a:p>
            <a:r>
              <a:rPr lang="en-US" sz="2000" b="1" dirty="0"/>
              <a:t>Monoamine Oxidase Inhibitors (MAOIs):</a:t>
            </a:r>
          </a:p>
          <a:p>
            <a:pPr marL="0" indent="0">
              <a:buNone/>
            </a:pPr>
            <a:r>
              <a:rPr lang="en-US" sz="2000" dirty="0"/>
              <a:t>Because of their serious interactions with </a:t>
            </a:r>
            <a:r>
              <a:rPr lang="en-US" sz="2000" b="1" dirty="0">
                <a:solidFill>
                  <a:srgbClr val="FF0000"/>
                </a:solidFill>
              </a:rPr>
              <a:t>tyramine</a:t>
            </a:r>
            <a:r>
              <a:rPr lang="en-US" sz="2000" dirty="0"/>
              <a:t> – containing foodstuffs and other drugs, they are </a:t>
            </a:r>
            <a:r>
              <a:rPr lang="en-US" sz="2000" u="sng" dirty="0">
                <a:solidFill>
                  <a:srgbClr val="FF0000"/>
                </a:solidFill>
              </a:rPr>
              <a:t>almost obsolete nowadays.</a:t>
            </a:r>
          </a:p>
          <a:p>
            <a:pPr marL="0" lvl="0" indent="0">
              <a:buClr>
                <a:srgbClr val="ACD433"/>
              </a:buClr>
              <a:buNone/>
            </a:pPr>
            <a:endParaRPr lang="en-US" sz="2000" b="1" dirty="0">
              <a:solidFill>
                <a:prstClr val="black">
                  <a:lumMod val="75000"/>
                  <a:lumOff val="25000"/>
                </a:prstClr>
              </a:solidFill>
            </a:endParaRPr>
          </a:p>
          <a:p>
            <a:pPr lvl="0">
              <a:buClr>
                <a:srgbClr val="ACD433"/>
              </a:buClr>
            </a:pPr>
            <a:r>
              <a:rPr lang="en-US" sz="2000" b="1" dirty="0">
                <a:solidFill>
                  <a:prstClr val="black">
                    <a:lumMod val="75000"/>
                    <a:lumOff val="25000"/>
                  </a:prstClr>
                </a:solidFill>
              </a:rPr>
              <a:t>Side effects: </a:t>
            </a:r>
          </a:p>
          <a:p>
            <a:pPr marL="0" indent="0">
              <a:buNone/>
            </a:pPr>
            <a:br>
              <a:rPr lang="en-US" sz="2000" u="sng" dirty="0"/>
            </a:br>
            <a:endParaRPr lang="en-US" sz="2000" u="sng" dirty="0"/>
          </a:p>
          <a:p>
            <a:pPr marL="0" indent="0">
              <a:buNone/>
            </a:pPr>
            <a:endParaRPr lang="en-US" sz="2000" u="sng" dirty="0">
              <a:solidFill>
                <a:srgbClr val="FF0000"/>
              </a:solidFill>
            </a:endParaRPr>
          </a:p>
          <a:p>
            <a:pPr marL="0" indent="0">
              <a:buNone/>
            </a:pPr>
            <a:endParaRPr lang="en-US" sz="2000" dirty="0"/>
          </a:p>
        </p:txBody>
      </p:sp>
      <p:sp>
        <p:nvSpPr>
          <p:cNvPr id="7"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Old Anti depressant</a:t>
            </a:r>
          </a:p>
        </p:txBody>
      </p:sp>
      <p:sp>
        <p:nvSpPr>
          <p:cNvPr id="10" name="Rectangle 9"/>
          <p:cNvSpPr/>
          <p:nvPr/>
        </p:nvSpPr>
        <p:spPr>
          <a:xfrm>
            <a:off x="1145622" y="4533041"/>
            <a:ext cx="11389648" cy="1272143"/>
          </a:xfrm>
          <a:prstGeom prst="rect">
            <a:avLst/>
          </a:prstGeom>
        </p:spPr>
        <p:txBody>
          <a:bodyPr wrap="square" numCol="2">
            <a:spAutoFit/>
          </a:bodyPr>
          <a:lstStyle/>
          <a:p>
            <a:pPr lvl="0">
              <a:spcBef>
                <a:spcPts val="1000"/>
              </a:spcBef>
              <a:buClr>
                <a:srgbClr val="ACD433"/>
              </a:buClr>
              <a:buSzPct val="80000"/>
            </a:pPr>
            <a:r>
              <a:rPr lang="en-US" sz="2000" dirty="0">
                <a:solidFill>
                  <a:prstClr val="black">
                    <a:lumMod val="75000"/>
                    <a:lumOff val="25000"/>
                  </a:prstClr>
                </a:solidFill>
              </a:rPr>
              <a:t>Dry mouth/urinary retention/constipation. </a:t>
            </a:r>
          </a:p>
          <a:p>
            <a:pPr lvl="0">
              <a:spcBef>
                <a:spcPts val="1000"/>
              </a:spcBef>
              <a:buClr>
                <a:srgbClr val="ACD433"/>
              </a:buClr>
              <a:buSzPct val="80000"/>
            </a:pPr>
            <a:r>
              <a:rPr lang="en-US" sz="2000" dirty="0">
                <a:solidFill>
                  <a:prstClr val="black">
                    <a:lumMod val="75000"/>
                    <a:lumOff val="25000"/>
                  </a:prstClr>
                </a:solidFill>
              </a:rPr>
              <a:t>Postural hypotension.</a:t>
            </a:r>
          </a:p>
          <a:p>
            <a:pPr lvl="0">
              <a:spcBef>
                <a:spcPts val="1000"/>
              </a:spcBef>
              <a:buClr>
                <a:srgbClr val="ACD433"/>
              </a:buClr>
              <a:buSzPct val="80000"/>
            </a:pPr>
            <a:r>
              <a:rPr lang="en-US" sz="2000" dirty="0">
                <a:solidFill>
                  <a:prstClr val="black">
                    <a:lumMod val="75000"/>
                    <a:lumOff val="25000"/>
                  </a:prstClr>
                </a:solidFill>
              </a:rPr>
              <a:t>Sexual dysfunction. </a:t>
            </a:r>
          </a:p>
          <a:p>
            <a:pPr lvl="0">
              <a:spcBef>
                <a:spcPts val="1000"/>
              </a:spcBef>
              <a:buClr>
                <a:srgbClr val="ACD433"/>
              </a:buClr>
              <a:buSzPct val="80000"/>
            </a:pPr>
            <a:r>
              <a:rPr lang="en-US" sz="2000" dirty="0">
                <a:solidFill>
                  <a:prstClr val="black">
                    <a:lumMod val="75000"/>
                    <a:lumOff val="25000"/>
                  </a:prstClr>
                </a:solidFill>
              </a:rPr>
              <a:t>Weight gain</a:t>
            </a:r>
          </a:p>
          <a:p>
            <a:pPr lvl="0">
              <a:spcBef>
                <a:spcPts val="1000"/>
              </a:spcBef>
              <a:buClr>
                <a:srgbClr val="ACD433"/>
              </a:buClr>
              <a:buSzPct val="80000"/>
            </a:pPr>
            <a:r>
              <a:rPr lang="en-US" sz="2000" dirty="0">
                <a:solidFill>
                  <a:prstClr val="black">
                    <a:lumMod val="75000"/>
                    <a:lumOff val="25000"/>
                  </a:prstClr>
                </a:solidFill>
              </a:rPr>
              <a:t>Hepatotoxicity. </a:t>
            </a:r>
          </a:p>
          <a:p>
            <a:pPr lvl="0">
              <a:spcBef>
                <a:spcPts val="1000"/>
              </a:spcBef>
              <a:buClr>
                <a:srgbClr val="ACD433"/>
              </a:buClr>
              <a:buSzPct val="80000"/>
            </a:pPr>
            <a:r>
              <a:rPr lang="en-US" sz="2000" dirty="0">
                <a:solidFill>
                  <a:prstClr val="black">
                    <a:lumMod val="75000"/>
                    <a:lumOff val="25000"/>
                  </a:prstClr>
                </a:solidFill>
              </a:rPr>
              <a:t>Hypertensive crisis.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83998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Scale>
                                      <p:cBhvr>
                                        <p:cTn id="14"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xEl>
                                              <p:pRg st="1" end="1"/>
                                            </p:txEl>
                                          </p:spTgt>
                                        </p:tgtEl>
                                        <p:attrNameLst>
                                          <p:attrName>ppt_x</p:attrName>
                                          <p:attrName>ppt_y</p:attrName>
                                        </p:attrNameLst>
                                      </p:cBhvr>
                                    </p:animMotion>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Scale>
                                      <p:cBhvr>
                                        <p:cTn id="21"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xEl>
                                              <p:pRg st="3" end="3"/>
                                            </p:txEl>
                                          </p:spTgt>
                                        </p:tgtEl>
                                        <p:attrNameLst>
                                          <p:attrName>ppt_x</p:attrName>
                                          <p:attrName>ppt_y</p:attrName>
                                        </p:attrNameLst>
                                      </p:cBhvr>
                                    </p:animMotion>
                                    <p:animEffect transition="in" filter="fade">
                                      <p:cBhvr>
                                        <p:cTn id="23" dur="1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Scale>
                                      <p:cBhvr>
                                        <p:cTn id="28"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xEl>
                                              <p:pRg st="4" end="4"/>
                                            </p:txEl>
                                          </p:spTgt>
                                        </p:tgtEl>
                                        <p:attrNameLst>
                                          <p:attrName>ppt_x</p:attrName>
                                          <p:attrName>ppt_y</p:attrName>
                                        </p:attrNameLst>
                                      </p:cBhvr>
                                    </p:animMotion>
                                    <p:animEffect transition="in" filter="fade">
                                      <p:cBhvr>
                                        <p:cTn id="30" dur="1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Scale>
                                      <p:cBhvr>
                                        <p:cTn id="3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gtEl>
                                        <p:attrNameLst>
                                          <p:attrName>ppt_x</p:attrName>
                                          <p:attrName>ppt_y</p:attrName>
                                        </p:attrNameLst>
                                      </p:cBhvr>
                                    </p:animMotion>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1145622" y="829737"/>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solidFill>
                  <a:schemeClr val="bg1"/>
                </a:solidFill>
              </a:rPr>
              <a:t>When to refer to a specialist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p:cNvSpPr/>
          <p:nvPr/>
        </p:nvSpPr>
        <p:spPr>
          <a:xfrm>
            <a:off x="1145622" y="2133470"/>
            <a:ext cx="10372182" cy="4683333"/>
          </a:xfrm>
          <a:prstGeom prst="rect">
            <a:avLst/>
          </a:prstGeom>
        </p:spPr>
        <p:txBody>
          <a:bodyPr wrap="square">
            <a:spAutoFit/>
          </a:bodyPr>
          <a:lstStyle/>
          <a:p>
            <a:pPr marL="342900" lvl="0" indent="-342900">
              <a:lnSpc>
                <a:spcPct val="150000"/>
              </a:lnSpc>
              <a:spcBef>
                <a:spcPts val="1000"/>
              </a:spcBef>
              <a:buClr>
                <a:srgbClr val="ACD433"/>
              </a:buClr>
              <a:buSzPct val="80000"/>
              <a:buFont typeface="Wingdings 3" charset="2"/>
              <a:buChar char=""/>
            </a:pPr>
            <a:r>
              <a:rPr lang="en-US" sz="2000" dirty="0">
                <a:solidFill>
                  <a:prstClr val="black">
                    <a:lumMod val="75000"/>
                    <a:lumOff val="25000"/>
                  </a:prstClr>
                </a:solidFill>
              </a:rPr>
              <a:t>Substantial </a:t>
            </a:r>
            <a:r>
              <a:rPr lang="en-US" sz="2000" dirty="0">
                <a:solidFill>
                  <a:srgbClr val="FF0000"/>
                </a:solidFill>
              </a:rPr>
              <a:t>suicide</a:t>
            </a:r>
            <a:r>
              <a:rPr lang="en-US" sz="2000" dirty="0">
                <a:solidFill>
                  <a:prstClr val="black">
                    <a:lumMod val="75000"/>
                    <a:lumOff val="25000"/>
                  </a:prstClr>
                </a:solidFill>
              </a:rPr>
              <a:t> risk.</a:t>
            </a:r>
          </a:p>
          <a:p>
            <a:pPr marL="342900" lvl="0" indent="-342900">
              <a:lnSpc>
                <a:spcPct val="150000"/>
              </a:lnSpc>
              <a:spcBef>
                <a:spcPts val="1000"/>
              </a:spcBef>
              <a:buClr>
                <a:srgbClr val="ACD433"/>
              </a:buClr>
              <a:buSzPct val="80000"/>
              <a:buFont typeface="Wingdings 3" charset="2"/>
              <a:buChar char=""/>
            </a:pPr>
            <a:r>
              <a:rPr lang="en-US" sz="2000" dirty="0">
                <a:solidFill>
                  <a:srgbClr val="FF0000"/>
                </a:solidFill>
              </a:rPr>
              <a:t>Severe</a:t>
            </a:r>
            <a:r>
              <a:rPr lang="en-US" sz="2000" dirty="0">
                <a:solidFill>
                  <a:prstClr val="black">
                    <a:lumMod val="75000"/>
                    <a:lumOff val="25000"/>
                  </a:prstClr>
                </a:solidFill>
              </a:rPr>
              <a:t> depression.</a:t>
            </a:r>
          </a:p>
          <a:p>
            <a:pPr marL="342900" lvl="0" indent="-342900">
              <a:lnSpc>
                <a:spcPct val="150000"/>
              </a:lnSpc>
              <a:spcBef>
                <a:spcPts val="1000"/>
              </a:spcBef>
              <a:buClr>
                <a:srgbClr val="ACD433"/>
              </a:buClr>
              <a:buSzPct val="80000"/>
              <a:buFont typeface="Wingdings 3" charset="2"/>
              <a:buChar char=""/>
            </a:pPr>
            <a:r>
              <a:rPr lang="en-US" sz="2000" dirty="0">
                <a:solidFill>
                  <a:srgbClr val="FF0000"/>
                </a:solidFill>
              </a:rPr>
              <a:t>Psychotically</a:t>
            </a:r>
            <a:r>
              <a:rPr lang="en-US" sz="2000" dirty="0">
                <a:solidFill>
                  <a:prstClr val="black">
                    <a:lumMod val="75000"/>
                    <a:lumOff val="25000"/>
                  </a:prstClr>
                </a:solidFill>
              </a:rPr>
              <a:t> depressed (with delusions or hallucinations).</a:t>
            </a:r>
          </a:p>
          <a:p>
            <a:pPr marL="342900" lvl="0" indent="-342900">
              <a:lnSpc>
                <a:spcPct val="150000"/>
              </a:lnSpc>
              <a:spcBef>
                <a:spcPts val="1000"/>
              </a:spcBef>
              <a:buClr>
                <a:srgbClr val="ACD433"/>
              </a:buClr>
              <a:buSzPct val="80000"/>
              <a:buFont typeface="Wingdings 3" charset="2"/>
              <a:buChar char=""/>
            </a:pPr>
            <a:r>
              <a:rPr lang="en-US" sz="2000" dirty="0">
                <a:solidFill>
                  <a:srgbClr val="FF0000"/>
                </a:solidFill>
              </a:rPr>
              <a:t>Failure</a:t>
            </a:r>
            <a:r>
              <a:rPr lang="en-US" sz="2000" dirty="0">
                <a:solidFill>
                  <a:prstClr val="black">
                    <a:lumMod val="75000"/>
                    <a:lumOff val="25000"/>
                  </a:prstClr>
                </a:solidFill>
              </a:rPr>
              <a:t> of response to routine antidepressant therapy.</a:t>
            </a:r>
          </a:p>
          <a:p>
            <a:pPr marL="342900" lvl="0" indent="-342900">
              <a:lnSpc>
                <a:spcPct val="150000"/>
              </a:lnSpc>
              <a:spcBef>
                <a:spcPts val="1000"/>
              </a:spcBef>
              <a:buClr>
                <a:srgbClr val="ACD433"/>
              </a:buClr>
              <a:buSzPct val="80000"/>
              <a:buFont typeface="Wingdings 3" charset="2"/>
              <a:buChar char=""/>
            </a:pPr>
            <a:r>
              <a:rPr lang="en-US" sz="2000" dirty="0">
                <a:solidFill>
                  <a:prstClr val="black">
                    <a:lumMod val="75000"/>
                    <a:lumOff val="25000"/>
                  </a:prstClr>
                </a:solidFill>
              </a:rPr>
              <a:t>Depression in the elderly where diagnosis includes dementia.</a:t>
            </a:r>
          </a:p>
          <a:p>
            <a:pPr marL="342900" lvl="0" indent="-342900">
              <a:lnSpc>
                <a:spcPct val="150000"/>
              </a:lnSpc>
              <a:spcBef>
                <a:spcPts val="1000"/>
              </a:spcBef>
              <a:buClr>
                <a:srgbClr val="ACD433"/>
              </a:buClr>
              <a:buSzPct val="80000"/>
              <a:buFont typeface="Wingdings 3" charset="2"/>
              <a:buChar char=""/>
            </a:pPr>
            <a:r>
              <a:rPr lang="en-US" sz="2000" dirty="0">
                <a:solidFill>
                  <a:prstClr val="black">
                    <a:lumMod val="75000"/>
                    <a:lumOff val="25000"/>
                  </a:prstClr>
                </a:solidFill>
              </a:rPr>
              <a:t>Children with major depression. </a:t>
            </a:r>
          </a:p>
          <a:p>
            <a:pPr marL="342900" lvl="0" indent="-342900">
              <a:lnSpc>
                <a:spcPct val="150000"/>
              </a:lnSpc>
              <a:spcBef>
                <a:spcPts val="1000"/>
              </a:spcBef>
              <a:buClr>
                <a:srgbClr val="ACD433"/>
              </a:buClr>
              <a:buSzPct val="80000"/>
              <a:buFont typeface="Wingdings 3" charset="2"/>
              <a:buChar char=""/>
            </a:pPr>
            <a:r>
              <a:rPr lang="en-US" sz="2000" dirty="0">
                <a:solidFill>
                  <a:prstClr val="black">
                    <a:lumMod val="75000"/>
                    <a:lumOff val="25000"/>
                  </a:prstClr>
                </a:solidFill>
              </a:rPr>
              <a:t>Uncertainty about diagnosis.</a:t>
            </a:r>
          </a:p>
          <a:p>
            <a:pPr marL="342900" lvl="0" indent="-342900">
              <a:lnSpc>
                <a:spcPct val="150000"/>
              </a:lnSpc>
              <a:spcBef>
                <a:spcPts val="1000"/>
              </a:spcBef>
              <a:buClr>
                <a:srgbClr val="ACD433"/>
              </a:buClr>
              <a:buSzPct val="80000"/>
              <a:buFont typeface="Wingdings 3" charset="2"/>
              <a:buChar char=""/>
            </a:pPr>
            <a:r>
              <a:rPr lang="en-US" sz="2000" dirty="0">
                <a:solidFill>
                  <a:srgbClr val="FF0000"/>
                </a:solidFill>
              </a:rPr>
              <a:t>Inpatient</a:t>
            </a:r>
            <a:r>
              <a:rPr lang="en-US" sz="2000" dirty="0">
                <a:solidFill>
                  <a:prstClr val="black">
                    <a:lumMod val="75000"/>
                    <a:lumOff val="25000"/>
                  </a:prstClr>
                </a:solidFill>
              </a:rPr>
              <a:t> care obviously necessary.</a:t>
            </a:r>
          </a:p>
        </p:txBody>
      </p:sp>
    </p:spTree>
    <p:extLst>
      <p:ext uri="{BB962C8B-B14F-4D97-AF65-F5344CB8AC3E}">
        <p14:creationId xmlns:p14="http://schemas.microsoft.com/office/powerpoint/2010/main" val="25377292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Scale>
                                      <p:cBhvr>
                                        <p:cTn id="14"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1" end="1"/>
                                            </p:txEl>
                                          </p:spTgt>
                                        </p:tgtEl>
                                        <p:attrNameLst>
                                          <p:attrName>ppt_x</p:attrName>
                                          <p:attrName>ppt_y</p:attrName>
                                        </p:attrNameLst>
                                      </p:cBhvr>
                                    </p:animMotion>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Scale>
                                      <p:cBhvr>
                                        <p:cTn id="21"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2" end="2"/>
                                            </p:txEl>
                                          </p:spTgt>
                                        </p:tgtEl>
                                        <p:attrNameLst>
                                          <p:attrName>ppt_x</p:attrName>
                                          <p:attrName>ppt_y</p:attrName>
                                        </p:attrNameLst>
                                      </p:cBhvr>
                                    </p:animMotion>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Scale>
                                      <p:cBhvr>
                                        <p:cTn id="28"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3" end="3"/>
                                            </p:txEl>
                                          </p:spTgt>
                                        </p:tgtEl>
                                        <p:attrNameLst>
                                          <p:attrName>ppt_x</p:attrName>
                                          <p:attrName>ppt_y</p:attrName>
                                        </p:attrNameLst>
                                      </p:cBhvr>
                                    </p:animMotion>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Scale>
                                      <p:cBhvr>
                                        <p:cTn id="35"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4" end="4"/>
                                            </p:txEl>
                                          </p:spTgt>
                                        </p:tgtEl>
                                        <p:attrNameLst>
                                          <p:attrName>ppt_x</p:attrName>
                                          <p:attrName>ppt_y</p:attrName>
                                        </p:attrNameLst>
                                      </p:cBhvr>
                                    </p:animMotion>
                                    <p:animEffect transition="in" filter="fade">
                                      <p:cBhvr>
                                        <p:cTn id="37" dur="1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Scale>
                                      <p:cBhvr>
                                        <p:cTn id="42"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5" end="5"/>
                                            </p:txEl>
                                          </p:spTgt>
                                        </p:tgtEl>
                                        <p:attrNameLst>
                                          <p:attrName>ppt_x</p:attrName>
                                          <p:attrName>ppt_y</p:attrName>
                                        </p:attrNameLst>
                                      </p:cBhvr>
                                    </p:animMotion>
                                    <p:animEffect transition="in" filter="fade">
                                      <p:cBhvr>
                                        <p:cTn id="44" dur="1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Scale>
                                      <p:cBhvr>
                                        <p:cTn id="49"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6" end="6"/>
                                            </p:txEl>
                                          </p:spTgt>
                                        </p:tgtEl>
                                        <p:attrNameLst>
                                          <p:attrName>ppt_x</p:attrName>
                                          <p:attrName>ppt_y</p:attrName>
                                        </p:attrNameLst>
                                      </p:cBhvr>
                                    </p:animMotion>
                                    <p:animEffect transition="in" filter="fade">
                                      <p:cBhvr>
                                        <p:cTn id="51" dur="1000"/>
                                        <p:tgtEl>
                                          <p:spTgt spid="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Scale>
                                      <p:cBhvr>
                                        <p:cTn id="56"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6">
                                            <p:txEl>
                                              <p:pRg st="7" end="7"/>
                                            </p:txEl>
                                          </p:spTgt>
                                        </p:tgtEl>
                                        <p:attrNameLst>
                                          <p:attrName>ppt_x</p:attrName>
                                          <p:attrName>ppt_y</p:attrName>
                                        </p:attrNameLst>
                                      </p:cBhvr>
                                    </p:animMotion>
                                    <p:animEffect transition="in" filter="fade">
                                      <p:cBhvr>
                                        <p:cTn id="58"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625" y="785838"/>
            <a:ext cx="8825658" cy="2677648"/>
          </a:xfrm>
        </p:spPr>
        <p:txBody>
          <a:bodyPr/>
          <a:lstStyle/>
          <a:p>
            <a:r>
              <a:rPr lang="en-US" dirty="0"/>
              <a:t>Anxiety</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83" y="0"/>
            <a:ext cx="11292397" cy="6858000"/>
          </a:xfrm>
          <a:prstGeom prst="rect">
            <a:avLst/>
          </a:prstGeom>
        </p:spPr>
      </p:pic>
    </p:spTree>
    <p:extLst>
      <p:ext uri="{BB962C8B-B14F-4D97-AF65-F5344CB8AC3E}">
        <p14:creationId xmlns:p14="http://schemas.microsoft.com/office/powerpoint/2010/main" val="3197321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Anxiety</a:t>
            </a:r>
          </a:p>
        </p:txBody>
      </p:sp>
      <p:sp>
        <p:nvSpPr>
          <p:cNvPr id="3" name="Content Placeholder 2"/>
          <p:cNvSpPr>
            <a:spLocks noGrp="1"/>
          </p:cNvSpPr>
          <p:nvPr>
            <p:ph idx="1"/>
          </p:nvPr>
        </p:nvSpPr>
        <p:spPr>
          <a:xfrm>
            <a:off x="1154954" y="2603500"/>
            <a:ext cx="9905769" cy="3416300"/>
          </a:xfrm>
        </p:spPr>
        <p:txBody>
          <a:bodyPr/>
          <a:lstStyle/>
          <a:p>
            <a:r>
              <a:rPr lang="en-US" dirty="0"/>
              <a:t>Subjective feeling of </a:t>
            </a:r>
            <a:r>
              <a:rPr lang="en-US" dirty="0">
                <a:solidFill>
                  <a:srgbClr val="FF0000"/>
                </a:solidFill>
              </a:rPr>
              <a:t>worry, fear, and apprehension </a:t>
            </a:r>
            <a:r>
              <a:rPr lang="en-US" dirty="0"/>
              <a:t>accompanied by </a:t>
            </a:r>
            <a:r>
              <a:rPr lang="en-US" dirty="0">
                <a:solidFill>
                  <a:srgbClr val="0070C0"/>
                </a:solidFill>
              </a:rPr>
              <a:t>autonomic symptoms </a:t>
            </a:r>
            <a:r>
              <a:rPr lang="en-US" dirty="0"/>
              <a:t>(such as palpitation, sweating, and muscles), caused by anticipation of threat/danger.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094" y="3692769"/>
            <a:ext cx="3116492" cy="2698749"/>
          </a:xfrm>
          <a:prstGeom prst="rect">
            <a:avLst/>
          </a:prstGeom>
        </p:spPr>
      </p:pic>
    </p:spTree>
    <p:extLst>
      <p:ext uri="{BB962C8B-B14F-4D97-AF65-F5344CB8AC3E}">
        <p14:creationId xmlns:p14="http://schemas.microsoft.com/office/powerpoint/2010/main" val="20791712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Quick Quiz</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100000" l="9987" r="89883"/>
                    </a14:imgEffect>
                  </a14:imgLayer>
                </a14:imgProps>
              </a:ext>
              <a:ext uri="{28A0092B-C50C-407E-A947-70E740481C1C}">
                <a14:useLocalDpi xmlns:a14="http://schemas.microsoft.com/office/drawing/2010/main" val="0"/>
              </a:ext>
            </a:extLst>
          </a:blip>
          <a:stretch>
            <a:fillRect/>
          </a:stretch>
        </p:blipFill>
        <p:spPr>
          <a:xfrm>
            <a:off x="7102786" y="1393638"/>
            <a:ext cx="3683479" cy="3822028"/>
          </a:xfrm>
          <a:prstGeom prst="rect">
            <a:avLst/>
          </a:prstGeom>
        </p:spPr>
      </p:pic>
    </p:spTree>
    <p:extLst>
      <p:ext uri="{BB962C8B-B14F-4D97-AF65-F5344CB8AC3E}">
        <p14:creationId xmlns:p14="http://schemas.microsoft.com/office/powerpoint/2010/main" val="36239250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Fear , Panic , Phobia</a:t>
            </a:r>
          </a:p>
        </p:txBody>
      </p:sp>
      <p:sp>
        <p:nvSpPr>
          <p:cNvPr id="3" name="Content Placeholder 2"/>
          <p:cNvSpPr>
            <a:spLocks noGrp="1"/>
          </p:cNvSpPr>
          <p:nvPr>
            <p:ph idx="1"/>
          </p:nvPr>
        </p:nvSpPr>
        <p:spPr>
          <a:xfrm>
            <a:off x="1154954" y="2603500"/>
            <a:ext cx="9773457" cy="3416300"/>
          </a:xfrm>
        </p:spPr>
        <p:txBody>
          <a:bodyPr/>
          <a:lstStyle/>
          <a:p>
            <a:r>
              <a:rPr lang="en-US" b="1" dirty="0"/>
              <a:t>Fear: </a:t>
            </a:r>
            <a:r>
              <a:rPr lang="en-US" dirty="0"/>
              <a:t>anxiety caused by </a:t>
            </a:r>
            <a:r>
              <a:rPr lang="en-US" dirty="0">
                <a:solidFill>
                  <a:srgbClr val="FF0000"/>
                </a:solidFill>
              </a:rPr>
              <a:t>realistic</a:t>
            </a:r>
            <a:r>
              <a:rPr lang="en-US" dirty="0"/>
              <a:t> consciously </a:t>
            </a:r>
            <a:r>
              <a:rPr lang="en-US" dirty="0">
                <a:solidFill>
                  <a:srgbClr val="0070C0"/>
                </a:solidFill>
              </a:rPr>
              <a:t>recognized</a:t>
            </a:r>
            <a:r>
              <a:rPr lang="en-US" dirty="0"/>
              <a:t> </a:t>
            </a:r>
            <a:r>
              <a:rPr lang="en-US" dirty="0">
                <a:solidFill>
                  <a:srgbClr val="FF0000"/>
                </a:solidFill>
              </a:rPr>
              <a:t>danger</a:t>
            </a:r>
            <a:r>
              <a:rPr lang="en-US" dirty="0"/>
              <a:t>.</a:t>
            </a:r>
          </a:p>
          <a:p>
            <a:r>
              <a:rPr lang="en-US" b="1" dirty="0"/>
              <a:t>Panic: </a:t>
            </a:r>
            <a:r>
              <a:rPr lang="en-US" dirty="0">
                <a:solidFill>
                  <a:srgbClr val="FF0000"/>
                </a:solidFill>
              </a:rPr>
              <a:t>acute</a:t>
            </a:r>
            <a:r>
              <a:rPr lang="en-US" dirty="0"/>
              <a:t>, </a:t>
            </a:r>
            <a:r>
              <a:rPr lang="en-US" dirty="0">
                <a:solidFill>
                  <a:srgbClr val="FF0000"/>
                </a:solidFill>
              </a:rPr>
              <a:t>self-limiting</a:t>
            </a:r>
            <a:r>
              <a:rPr lang="en-US" dirty="0"/>
              <a:t>, episodic intense attack of anxiety associated with overwhelming dread and </a:t>
            </a:r>
            <a:r>
              <a:rPr lang="en-US" dirty="0">
                <a:solidFill>
                  <a:srgbClr val="0070C0"/>
                </a:solidFill>
              </a:rPr>
              <a:t>autonomic symptoms</a:t>
            </a:r>
            <a:r>
              <a:rPr lang="en-US" dirty="0"/>
              <a:t>.</a:t>
            </a:r>
          </a:p>
          <a:p>
            <a:r>
              <a:rPr lang="en-US" b="1" dirty="0"/>
              <a:t>Phobia: </a:t>
            </a:r>
            <a:r>
              <a:rPr lang="en-US" dirty="0">
                <a:solidFill>
                  <a:srgbClr val="FF0000"/>
                </a:solidFill>
              </a:rPr>
              <a:t>irrational</a:t>
            </a:r>
            <a:r>
              <a:rPr lang="en-US" dirty="0"/>
              <a:t> exaggerated fear and avoidance of a </a:t>
            </a:r>
            <a:r>
              <a:rPr lang="en-US" dirty="0">
                <a:solidFill>
                  <a:srgbClr val="0070C0"/>
                </a:solidFill>
              </a:rPr>
              <a:t>specific object, situation or activity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431" y="4234829"/>
            <a:ext cx="2310413" cy="2044716"/>
          </a:xfrm>
          <a:prstGeom prst="rect">
            <a:avLst/>
          </a:prstGeom>
        </p:spPr>
      </p:pic>
    </p:spTree>
    <p:extLst>
      <p:ext uri="{BB962C8B-B14F-4D97-AF65-F5344CB8AC3E}">
        <p14:creationId xmlns:p14="http://schemas.microsoft.com/office/powerpoint/2010/main" val="7814856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Scale>
                                      <p:cBhvr>
                                        <p:cTn id="20"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1" end="1"/>
                                            </p:txEl>
                                          </p:spTgt>
                                        </p:tgtEl>
                                        <p:attrNameLst>
                                          <p:attrName>ppt_x</p:attrName>
                                          <p:attrName>ppt_y</p:attrName>
                                        </p:attrNameLst>
                                      </p:cBhvr>
                                    </p:animMotion>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Scale>
                                      <p:cBhvr>
                                        <p:cTn id="2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2" end="2"/>
                                            </p:txEl>
                                          </p:spTgt>
                                        </p:tgtEl>
                                        <p:attrNameLst>
                                          <p:attrName>ppt_x</p:attrName>
                                          <p:attrName>ppt_y</p:attrName>
                                        </p:attrNameLst>
                                      </p:cBhvr>
                                    </p:animMotion>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Prevalence</a:t>
            </a:r>
          </a:p>
        </p:txBody>
      </p:sp>
      <p:sp>
        <p:nvSpPr>
          <p:cNvPr id="3" name="Content Placeholder 2"/>
          <p:cNvSpPr>
            <a:spLocks noGrp="1"/>
          </p:cNvSpPr>
          <p:nvPr>
            <p:ph idx="1"/>
          </p:nvPr>
        </p:nvSpPr>
        <p:spPr>
          <a:xfrm>
            <a:off x="1154954" y="2603500"/>
            <a:ext cx="9595903" cy="3416300"/>
          </a:xfrm>
        </p:spPr>
        <p:txBody>
          <a:bodyPr/>
          <a:lstStyle/>
          <a:p>
            <a:r>
              <a:rPr lang="en-US" dirty="0"/>
              <a:t>In a study done on </a:t>
            </a:r>
            <a:r>
              <a:rPr lang="en-US" dirty="0">
                <a:solidFill>
                  <a:srgbClr val="0070C0"/>
                </a:solidFill>
              </a:rPr>
              <a:t>822 </a:t>
            </a:r>
            <a:r>
              <a:rPr lang="en-US" dirty="0">
                <a:solidFill>
                  <a:srgbClr val="FF0000"/>
                </a:solidFill>
              </a:rPr>
              <a:t>male</a:t>
            </a:r>
            <a:r>
              <a:rPr lang="en-US" dirty="0">
                <a:solidFill>
                  <a:srgbClr val="0070C0"/>
                </a:solidFill>
              </a:rPr>
              <a:t> </a:t>
            </a:r>
            <a:r>
              <a:rPr lang="en-US" dirty="0"/>
              <a:t>patients that </a:t>
            </a:r>
            <a:r>
              <a:rPr lang="en-US" dirty="0">
                <a:solidFill>
                  <a:srgbClr val="0070C0"/>
                </a:solidFill>
              </a:rPr>
              <a:t>attended Primary Health Care Centers</a:t>
            </a:r>
            <a:r>
              <a:rPr lang="en-US" dirty="0"/>
              <a:t>, Eastern </a:t>
            </a:r>
            <a:r>
              <a:rPr lang="en-US" dirty="0">
                <a:solidFill>
                  <a:srgbClr val="FF0000"/>
                </a:solidFill>
              </a:rPr>
              <a:t>Saudi Arabia </a:t>
            </a:r>
            <a:r>
              <a:rPr lang="en-US" dirty="0"/>
              <a:t>: The overall prevalence of anxiety was </a:t>
            </a:r>
            <a:r>
              <a:rPr lang="en-US" dirty="0">
                <a:solidFill>
                  <a:srgbClr val="FF0000"/>
                </a:solidFill>
              </a:rPr>
              <a:t>22.3%</a:t>
            </a:r>
            <a:r>
              <a:rPr lang="en-US" dirty="0"/>
              <a:t> with </a:t>
            </a:r>
            <a:r>
              <a:rPr lang="en-US" dirty="0">
                <a:solidFill>
                  <a:srgbClr val="FF0000"/>
                </a:solidFill>
              </a:rPr>
              <a:t>17.0%</a:t>
            </a:r>
            <a:r>
              <a:rPr lang="en-US" dirty="0"/>
              <a:t> of the attendees having </a:t>
            </a:r>
            <a:r>
              <a:rPr lang="en-US" dirty="0">
                <a:solidFill>
                  <a:srgbClr val="0070C0"/>
                </a:solidFill>
              </a:rPr>
              <a:t>mild degree of anxiety</a:t>
            </a:r>
            <a:r>
              <a:rPr lang="en-US" dirty="0"/>
              <a:t>. </a:t>
            </a:r>
          </a:p>
          <a:p>
            <a:endParaRPr lang="en-US" dirty="0"/>
          </a:p>
          <a:p>
            <a:endParaRPr lang="en-US" dirty="0"/>
          </a:p>
          <a:p>
            <a:endParaRPr lang="en-US" dirty="0"/>
          </a:p>
          <a:p>
            <a:r>
              <a:rPr lang="en-US" sz="1200" dirty="0">
                <a:solidFill>
                  <a:schemeClr val="bg1">
                    <a:lumMod val="50000"/>
                  </a:schemeClr>
                </a:solidFill>
              </a:rPr>
              <a:t>[</a:t>
            </a:r>
            <a:r>
              <a:rPr lang="en-US" sz="1200" dirty="0" err="1">
                <a:solidFill>
                  <a:schemeClr val="bg1">
                    <a:lumMod val="50000"/>
                  </a:schemeClr>
                </a:solidFill>
              </a:rPr>
              <a:t>Shaher</a:t>
            </a:r>
            <a:r>
              <a:rPr lang="en-US" sz="1200" dirty="0">
                <a:solidFill>
                  <a:schemeClr val="bg1">
                    <a:lumMod val="50000"/>
                  </a:schemeClr>
                </a:solidFill>
              </a:rPr>
              <a:t> Z. Al-</a:t>
            </a:r>
            <a:r>
              <a:rPr lang="en-US" sz="1200" dirty="0" err="1">
                <a:solidFill>
                  <a:schemeClr val="bg1">
                    <a:lumMod val="50000"/>
                  </a:schemeClr>
                </a:solidFill>
              </a:rPr>
              <a:t>Shehri</a:t>
            </a:r>
            <a:r>
              <a:rPr lang="en-US" sz="1200" dirty="0">
                <a:solidFill>
                  <a:schemeClr val="bg1">
                    <a:lumMod val="50000"/>
                  </a:schemeClr>
                </a:solidFill>
              </a:rPr>
              <a:t>, Amr A. Sabra, </a:t>
            </a:r>
            <a:r>
              <a:rPr lang="en-US" sz="1200" dirty="0" err="1">
                <a:solidFill>
                  <a:schemeClr val="bg1">
                    <a:lumMod val="50000"/>
                  </a:schemeClr>
                </a:solidFill>
              </a:rPr>
              <a:t>Attia</a:t>
            </a:r>
            <a:r>
              <a:rPr lang="en-US" sz="1200" dirty="0">
                <a:solidFill>
                  <a:schemeClr val="bg1">
                    <a:lumMod val="50000"/>
                  </a:schemeClr>
                </a:solidFill>
              </a:rPr>
              <a:t> Z. </a:t>
            </a:r>
            <a:r>
              <a:rPr lang="en-US" sz="1200" dirty="0" err="1">
                <a:solidFill>
                  <a:schemeClr val="bg1">
                    <a:lumMod val="50000"/>
                  </a:schemeClr>
                </a:solidFill>
              </a:rPr>
              <a:t>Taha</a:t>
            </a:r>
            <a:r>
              <a:rPr lang="en-US" sz="1200" dirty="0">
                <a:solidFill>
                  <a:schemeClr val="bg1">
                    <a:lumMod val="50000"/>
                  </a:schemeClr>
                </a:solidFill>
              </a:rPr>
              <a:t> , Ammar H. </a:t>
            </a:r>
            <a:r>
              <a:rPr lang="en-US" sz="1200" dirty="0" err="1">
                <a:solidFill>
                  <a:schemeClr val="bg1">
                    <a:lumMod val="50000"/>
                  </a:schemeClr>
                </a:solidFill>
              </a:rPr>
              <a:t>Khamis</a:t>
            </a:r>
            <a:r>
              <a:rPr lang="en-US" sz="1200" dirty="0">
                <a:solidFill>
                  <a:schemeClr val="bg1">
                    <a:lumMod val="50000"/>
                  </a:schemeClr>
                </a:solidFill>
              </a:rPr>
              <a:t>, Ahmed S. Hafez. Depression and Anxiety among  Males Attending  Primary  Health  Care Centers,  Eastern Saudi Arabia:  Prevalence and  Predictors. Life </a:t>
            </a:r>
            <a:r>
              <a:rPr lang="en-US" sz="1200" dirty="0" err="1">
                <a:solidFill>
                  <a:schemeClr val="bg1">
                    <a:lumMod val="50000"/>
                  </a:schemeClr>
                </a:solidFill>
              </a:rPr>
              <a:t>Sci</a:t>
            </a:r>
            <a:r>
              <a:rPr lang="en-US" sz="1200" dirty="0">
                <a:solidFill>
                  <a:schemeClr val="bg1">
                    <a:lumMod val="50000"/>
                  </a:schemeClr>
                </a:solidFill>
              </a:rPr>
              <a:t> J 2012;9(3):128-133]. (ISSN: 1097-8135).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996537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Scale>
                                      <p:cBhvr>
                                        <p:cTn id="1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4" end="4"/>
                                            </p:txEl>
                                          </p:spTgt>
                                        </p:tgtEl>
                                        <p:attrNameLst>
                                          <p:attrName>ppt_x</p:attrName>
                                          <p:attrName>ppt_y</p:attrName>
                                        </p:attrNameLst>
                                      </p:cBhvr>
                                    </p:animMotion>
                                    <p:animEffect transition="in" filter="fade">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0097" y="365125"/>
            <a:ext cx="7847046" cy="59901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66444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Anxiety disorders</a:t>
            </a:r>
          </a:p>
        </p:txBody>
      </p:sp>
      <p:sp>
        <p:nvSpPr>
          <p:cNvPr id="3" name="Content Placeholder 2"/>
          <p:cNvSpPr>
            <a:spLocks noGrp="1"/>
          </p:cNvSpPr>
          <p:nvPr>
            <p:ph idx="1"/>
          </p:nvPr>
        </p:nvSpPr>
        <p:spPr/>
        <p:txBody>
          <a:bodyPr/>
          <a:lstStyle/>
          <a:p>
            <a:r>
              <a:rPr lang="en-US" b="1" dirty="0">
                <a:solidFill>
                  <a:srgbClr val="FF0000"/>
                </a:solidFill>
              </a:rPr>
              <a:t>Panic Disorder</a:t>
            </a:r>
          </a:p>
          <a:p>
            <a:r>
              <a:rPr lang="en-US" dirty="0"/>
              <a:t>Phobias (Agoraphobia , Social phobia , Specific phobia)</a:t>
            </a:r>
          </a:p>
          <a:p>
            <a:r>
              <a:rPr lang="en-US" b="1" dirty="0">
                <a:solidFill>
                  <a:srgbClr val="FF0000"/>
                </a:solidFill>
              </a:rPr>
              <a:t>Generalized Anxiety Disorder ( GAD)</a:t>
            </a:r>
          </a:p>
          <a:p>
            <a:r>
              <a:rPr lang="en-US" dirty="0"/>
              <a:t>OCD</a:t>
            </a:r>
          </a:p>
          <a:p>
            <a:r>
              <a:rPr lang="en-US" dirty="0"/>
              <a:t>PTSD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356231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Case</a:t>
            </a:r>
          </a:p>
        </p:txBody>
      </p:sp>
      <p:sp>
        <p:nvSpPr>
          <p:cNvPr id="3" name="Content Placeholder 2"/>
          <p:cNvSpPr>
            <a:spLocks noGrp="1"/>
          </p:cNvSpPr>
          <p:nvPr>
            <p:ph idx="1"/>
          </p:nvPr>
        </p:nvSpPr>
        <p:spPr>
          <a:xfrm>
            <a:off x="1154954" y="2603500"/>
            <a:ext cx="10199378" cy="3416300"/>
          </a:xfrm>
        </p:spPr>
        <p:txBody>
          <a:bodyPr/>
          <a:lstStyle/>
          <a:p>
            <a:r>
              <a:rPr lang="en-US" dirty="0"/>
              <a:t>Mr. Ali is a 30-year-old man came to the clinic complaining of </a:t>
            </a:r>
            <a:r>
              <a:rPr lang="en-US" dirty="0">
                <a:solidFill>
                  <a:srgbClr val="0070C0"/>
                </a:solidFill>
              </a:rPr>
              <a:t>3- month </a:t>
            </a:r>
            <a:r>
              <a:rPr lang="en-US" dirty="0"/>
              <a:t>history of </a:t>
            </a:r>
            <a:r>
              <a:rPr lang="en-US" dirty="0">
                <a:solidFill>
                  <a:srgbClr val="FF0000"/>
                </a:solidFill>
              </a:rPr>
              <a:t>recurrent sudden attacks of severe fear of death</a:t>
            </a:r>
            <a:r>
              <a:rPr lang="en-US" dirty="0"/>
              <a:t>, </a:t>
            </a:r>
            <a:r>
              <a:rPr lang="en-US" dirty="0">
                <a:solidFill>
                  <a:srgbClr val="0070C0"/>
                </a:solidFill>
              </a:rPr>
              <a:t>palpitation, shortness of breath, excessive sweating, and impaired concentration</a:t>
            </a:r>
            <a:r>
              <a:rPr lang="en-US" dirty="0"/>
              <a:t>. </a:t>
            </a:r>
          </a:p>
          <a:p>
            <a:r>
              <a:rPr lang="en-US" dirty="0"/>
              <a:t>The attack lasts for about </a:t>
            </a:r>
            <a:r>
              <a:rPr lang="en-US" dirty="0">
                <a:solidFill>
                  <a:srgbClr val="0070C0"/>
                </a:solidFill>
              </a:rPr>
              <a:t>20 minutes </a:t>
            </a:r>
            <a:r>
              <a:rPr lang="en-US" dirty="0"/>
              <a:t>then </a:t>
            </a:r>
            <a:r>
              <a:rPr lang="en-US" dirty="0">
                <a:solidFill>
                  <a:srgbClr val="FF0000"/>
                </a:solidFill>
              </a:rPr>
              <a:t>disappears completely</a:t>
            </a:r>
            <a:r>
              <a:rPr lang="en-US" dirty="0"/>
              <a:t>. Between, the attacks, although he is </a:t>
            </a:r>
            <a:r>
              <a:rPr lang="en-US" dirty="0">
                <a:solidFill>
                  <a:srgbClr val="0070C0"/>
                </a:solidFill>
              </a:rPr>
              <a:t>free from physical symptoms</a:t>
            </a:r>
            <a:r>
              <a:rPr lang="en-US" dirty="0"/>
              <a:t>, he is </a:t>
            </a:r>
            <a:r>
              <a:rPr lang="en-US" dirty="0">
                <a:solidFill>
                  <a:srgbClr val="FF0000"/>
                </a:solidFill>
              </a:rPr>
              <a:t>anticipating </a:t>
            </a:r>
            <a:r>
              <a:rPr lang="en-US" dirty="0"/>
              <a:t>the next attack.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75986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Panic attack </a:t>
            </a:r>
          </a:p>
        </p:txBody>
      </p:sp>
      <p:sp>
        <p:nvSpPr>
          <p:cNvPr id="3" name="Content Placeholder 2"/>
          <p:cNvSpPr>
            <a:spLocks noGrp="1"/>
          </p:cNvSpPr>
          <p:nvPr>
            <p:ph idx="1"/>
          </p:nvPr>
        </p:nvSpPr>
        <p:spPr>
          <a:xfrm>
            <a:off x="1154954" y="2603500"/>
            <a:ext cx="10199377" cy="3416300"/>
          </a:xfrm>
        </p:spPr>
        <p:txBody>
          <a:bodyPr/>
          <a:lstStyle/>
          <a:p>
            <a:r>
              <a:rPr lang="en-US" dirty="0">
                <a:solidFill>
                  <a:srgbClr val="FF0000"/>
                </a:solidFill>
              </a:rPr>
              <a:t>Sudden self-limited attack </a:t>
            </a:r>
            <a:r>
              <a:rPr lang="en-US" dirty="0"/>
              <a:t>of </a:t>
            </a:r>
            <a:r>
              <a:rPr lang="en-US" dirty="0">
                <a:solidFill>
                  <a:srgbClr val="0070C0"/>
                </a:solidFill>
              </a:rPr>
              <a:t>intense anxiety</a:t>
            </a:r>
            <a:r>
              <a:rPr lang="en-US" dirty="0"/>
              <a:t>, with feeling of imminent doom or death and an urge to escape. last for several minutes to an hour</a:t>
            </a:r>
          </a:p>
          <a:p>
            <a:r>
              <a:rPr lang="en-US" dirty="0"/>
              <a:t>Panic attacks are </a:t>
            </a:r>
            <a:r>
              <a:rPr lang="en-US" dirty="0">
                <a:solidFill>
                  <a:srgbClr val="FF0000"/>
                </a:solidFill>
              </a:rPr>
              <a:t>symptoms</a:t>
            </a:r>
            <a:r>
              <a:rPr lang="en-US" dirty="0"/>
              <a:t> that can occur in a variety of </a:t>
            </a:r>
            <a:r>
              <a:rPr lang="en-US" dirty="0">
                <a:solidFill>
                  <a:srgbClr val="0070C0"/>
                </a:solidFill>
              </a:rPr>
              <a:t>psychiatric disorders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978" y="3884720"/>
            <a:ext cx="2698071" cy="2698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646159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Panic Disorder</a:t>
            </a:r>
          </a:p>
        </p:txBody>
      </p:sp>
      <p:sp>
        <p:nvSpPr>
          <p:cNvPr id="3" name="Content Placeholder 2"/>
          <p:cNvSpPr>
            <a:spLocks noGrp="1"/>
          </p:cNvSpPr>
          <p:nvPr>
            <p:ph idx="1"/>
          </p:nvPr>
        </p:nvSpPr>
        <p:spPr>
          <a:xfrm>
            <a:off x="1154954" y="2603500"/>
            <a:ext cx="10199377" cy="3416300"/>
          </a:xfrm>
        </p:spPr>
        <p:txBody>
          <a:bodyPr/>
          <a:lstStyle/>
          <a:p>
            <a:r>
              <a:rPr lang="en-US" dirty="0">
                <a:solidFill>
                  <a:srgbClr val="FF0000"/>
                </a:solidFill>
              </a:rPr>
              <a:t>Recurrent</a:t>
            </a:r>
            <a:r>
              <a:rPr lang="en-US" dirty="0"/>
              <a:t> </a:t>
            </a:r>
            <a:r>
              <a:rPr lang="en-US" dirty="0">
                <a:solidFill>
                  <a:srgbClr val="0070C0"/>
                </a:solidFill>
              </a:rPr>
              <a:t>panic attacks</a:t>
            </a:r>
            <a:r>
              <a:rPr lang="en-US" dirty="0"/>
              <a:t>, at least some of which are not triggered or expected, and </a:t>
            </a:r>
            <a:r>
              <a:rPr lang="en-US" dirty="0">
                <a:solidFill>
                  <a:srgbClr val="FF0000"/>
                </a:solidFill>
              </a:rPr>
              <a:t>one month or more </a:t>
            </a:r>
            <a:r>
              <a:rPr lang="en-US" dirty="0"/>
              <a:t>of either </a:t>
            </a:r>
            <a:r>
              <a:rPr lang="en-US" dirty="0">
                <a:solidFill>
                  <a:srgbClr val="0070C0"/>
                </a:solidFill>
              </a:rPr>
              <a:t>worry</a:t>
            </a:r>
            <a:r>
              <a:rPr lang="en-US" dirty="0"/>
              <a:t> about </a:t>
            </a:r>
            <a:r>
              <a:rPr lang="en-US" dirty="0">
                <a:solidFill>
                  <a:srgbClr val="0070C0"/>
                </a:solidFill>
              </a:rPr>
              <a:t>future attacks/consequences</a:t>
            </a:r>
            <a:r>
              <a:rPr lang="en-US" dirty="0"/>
              <a:t>, or a significant maladaptive change in behavior related to the attacks, such as </a:t>
            </a:r>
            <a:r>
              <a:rPr lang="en-US" dirty="0">
                <a:solidFill>
                  <a:srgbClr val="FF0000"/>
                </a:solidFill>
              </a:rPr>
              <a:t>avoidance</a:t>
            </a:r>
            <a:r>
              <a:rPr lang="en-US" dirty="0"/>
              <a:t> of the precipitating circumstances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345" y="4197658"/>
            <a:ext cx="2032986" cy="2032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88679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3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Epidemiology</a:t>
            </a:r>
          </a:p>
        </p:txBody>
      </p:sp>
      <p:sp>
        <p:nvSpPr>
          <p:cNvPr id="3" name="Content Placeholder 2"/>
          <p:cNvSpPr>
            <a:spLocks noGrp="1"/>
          </p:cNvSpPr>
          <p:nvPr>
            <p:ph idx="1"/>
          </p:nvPr>
        </p:nvSpPr>
        <p:spPr>
          <a:xfrm>
            <a:off x="1154955" y="2603500"/>
            <a:ext cx="9951010" cy="3416300"/>
          </a:xfrm>
        </p:spPr>
        <p:txBody>
          <a:bodyPr/>
          <a:lstStyle/>
          <a:p>
            <a:r>
              <a:rPr lang="en-US" dirty="0">
                <a:solidFill>
                  <a:srgbClr val="FF0000"/>
                </a:solidFill>
              </a:rPr>
              <a:t>Women</a:t>
            </a:r>
            <a:r>
              <a:rPr lang="en-US" dirty="0"/>
              <a:t> &gt; men.</a:t>
            </a:r>
          </a:p>
          <a:p>
            <a:r>
              <a:rPr lang="en-US" dirty="0">
                <a:solidFill>
                  <a:srgbClr val="FF0000"/>
                </a:solidFill>
              </a:rPr>
              <a:t>Lifetime</a:t>
            </a:r>
            <a:r>
              <a:rPr lang="en-US" dirty="0"/>
              <a:t> </a:t>
            </a:r>
            <a:r>
              <a:rPr lang="en-US" dirty="0">
                <a:solidFill>
                  <a:srgbClr val="0070C0"/>
                </a:solidFill>
              </a:rPr>
              <a:t>prevalence</a:t>
            </a:r>
            <a:r>
              <a:rPr lang="en-US" dirty="0"/>
              <a:t> is </a:t>
            </a:r>
            <a:r>
              <a:rPr lang="en-US" dirty="0">
                <a:solidFill>
                  <a:srgbClr val="0070C0"/>
                </a:solidFill>
              </a:rPr>
              <a:t>1 – 3 % </a:t>
            </a:r>
            <a:r>
              <a:rPr lang="en-US" dirty="0"/>
              <a:t>throughout the world . </a:t>
            </a:r>
          </a:p>
          <a:p>
            <a:r>
              <a:rPr lang="en-US" dirty="0">
                <a:solidFill>
                  <a:srgbClr val="0070C0"/>
                </a:solidFill>
              </a:rPr>
              <a:t>Age at onset: </a:t>
            </a:r>
            <a:r>
              <a:rPr lang="en-US" dirty="0"/>
              <a:t>bimodal distribution, with one peak in </a:t>
            </a:r>
            <a:r>
              <a:rPr lang="en-US" dirty="0">
                <a:solidFill>
                  <a:srgbClr val="FF0000"/>
                </a:solidFill>
              </a:rPr>
              <a:t>late</a:t>
            </a:r>
            <a:r>
              <a:rPr lang="en-US" dirty="0"/>
              <a:t> </a:t>
            </a:r>
            <a:r>
              <a:rPr lang="en-US" dirty="0">
                <a:solidFill>
                  <a:srgbClr val="FF0000"/>
                </a:solidFill>
              </a:rPr>
              <a:t>adolescence</a:t>
            </a:r>
            <a:r>
              <a:rPr lang="en-US" dirty="0"/>
              <a:t> and a second smaller peak in the </a:t>
            </a:r>
            <a:r>
              <a:rPr lang="en-US" dirty="0">
                <a:solidFill>
                  <a:srgbClr val="FF0000"/>
                </a:solidFill>
              </a:rPr>
              <a:t>mid 30s</a:t>
            </a:r>
            <a:r>
              <a:rPr lang="en-US" dirty="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982" y="4401243"/>
            <a:ext cx="3562350" cy="2085975"/>
          </a:xfrm>
          <a:prstGeom prst="rect">
            <a:avLst/>
          </a:prstGeom>
        </p:spPr>
      </p:pic>
    </p:spTree>
    <p:extLst>
      <p:ext uri="{BB962C8B-B14F-4D97-AF65-F5344CB8AC3E}">
        <p14:creationId xmlns:p14="http://schemas.microsoft.com/office/powerpoint/2010/main" val="12499783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Etiology</a:t>
            </a:r>
          </a:p>
        </p:txBody>
      </p:sp>
      <p:sp>
        <p:nvSpPr>
          <p:cNvPr id="3" name="Content Placeholder 2"/>
          <p:cNvSpPr>
            <a:spLocks noGrp="1"/>
          </p:cNvSpPr>
          <p:nvPr>
            <p:ph idx="1"/>
          </p:nvPr>
        </p:nvSpPr>
        <p:spPr/>
        <p:txBody>
          <a:bodyPr/>
          <a:lstStyle/>
          <a:p>
            <a:r>
              <a:rPr lang="en-US" dirty="0"/>
              <a:t>Poorly regulated </a:t>
            </a:r>
            <a:r>
              <a:rPr lang="en-US" dirty="0">
                <a:solidFill>
                  <a:srgbClr val="FF0000"/>
                </a:solidFill>
              </a:rPr>
              <a:t>autonomic responses </a:t>
            </a:r>
            <a:r>
              <a:rPr lang="en-US" dirty="0"/>
              <a:t>to </a:t>
            </a:r>
            <a:r>
              <a:rPr lang="en-US" dirty="0">
                <a:solidFill>
                  <a:srgbClr val="0070C0"/>
                </a:solidFill>
              </a:rPr>
              <a:t>stressors</a:t>
            </a:r>
            <a:r>
              <a:rPr lang="en-US" dirty="0"/>
              <a:t> </a:t>
            </a:r>
          </a:p>
          <a:p>
            <a:r>
              <a:rPr lang="en-US" dirty="0"/>
              <a:t>Pathological </a:t>
            </a:r>
            <a:r>
              <a:rPr lang="en-US" dirty="0">
                <a:solidFill>
                  <a:srgbClr val="FF0000"/>
                </a:solidFill>
              </a:rPr>
              <a:t>hyperactivity</a:t>
            </a:r>
            <a:r>
              <a:rPr lang="en-US" dirty="0"/>
              <a:t> in </a:t>
            </a:r>
            <a:r>
              <a:rPr lang="en-US" dirty="0">
                <a:solidFill>
                  <a:srgbClr val="0070C0"/>
                </a:solidFill>
              </a:rPr>
              <a:t>Locus </a:t>
            </a:r>
            <a:r>
              <a:rPr lang="en-US" dirty="0" err="1">
                <a:solidFill>
                  <a:srgbClr val="0070C0"/>
                </a:solidFill>
              </a:rPr>
              <a:t>Ceruleus</a:t>
            </a:r>
            <a:r>
              <a:rPr lang="en-US" dirty="0">
                <a:solidFill>
                  <a:srgbClr val="0070C0"/>
                </a:solidFill>
              </a:rPr>
              <a:t> </a:t>
            </a:r>
            <a:r>
              <a:rPr lang="en-US" dirty="0"/>
              <a:t>“alarm system”</a:t>
            </a:r>
          </a:p>
          <a:p>
            <a:r>
              <a:rPr lang="en-US" dirty="0">
                <a:solidFill>
                  <a:srgbClr val="FF0000"/>
                </a:solidFill>
              </a:rPr>
              <a:t>Genetic</a:t>
            </a:r>
            <a:r>
              <a:rPr lang="en-US" dirty="0"/>
              <a:t> basis (panic disorder occurs more often among </a:t>
            </a:r>
            <a:r>
              <a:rPr lang="en-US" dirty="0">
                <a:solidFill>
                  <a:srgbClr val="0070C0"/>
                </a:solidFill>
              </a:rPr>
              <a:t>relatives</a:t>
            </a:r>
            <a:r>
              <a:rPr lang="en-US" dirty="0"/>
              <a:t>)</a:t>
            </a:r>
          </a:p>
          <a:p>
            <a:r>
              <a:rPr lang="en-US" dirty="0"/>
              <a:t>The </a:t>
            </a:r>
            <a:r>
              <a:rPr lang="en-US" dirty="0">
                <a:solidFill>
                  <a:srgbClr val="FF0000"/>
                </a:solidFill>
              </a:rPr>
              <a:t>biochemical</a:t>
            </a:r>
            <a:r>
              <a:rPr lang="en-US" dirty="0"/>
              <a:t> </a:t>
            </a:r>
            <a:r>
              <a:rPr lang="en-US" dirty="0">
                <a:solidFill>
                  <a:srgbClr val="0070C0"/>
                </a:solidFill>
              </a:rPr>
              <a:t>hypothesis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685" y="3788671"/>
            <a:ext cx="3198920" cy="2602511"/>
          </a:xfrm>
          <a:prstGeom prst="rect">
            <a:avLst/>
          </a:prstGeom>
        </p:spPr>
      </p:pic>
    </p:spTree>
    <p:extLst>
      <p:ext uri="{BB962C8B-B14F-4D97-AF65-F5344CB8AC3E}">
        <p14:creationId xmlns:p14="http://schemas.microsoft.com/office/powerpoint/2010/main" val="25162530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Scale>
                                      <p:cBhvr>
                                        <p:cTn id="2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2" end="2"/>
                                            </p:txEl>
                                          </p:spTgt>
                                        </p:tgtEl>
                                        <p:attrNameLst>
                                          <p:attrName>ppt_x</p:attrName>
                                          <p:attrName>ppt_y</p:attrName>
                                        </p:attrNameLst>
                                      </p:cBhvr>
                                    </p:animMotion>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Scale>
                                      <p:cBhvr>
                                        <p:cTn id="34"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xEl>
                                              <p:pRg st="3" end="3"/>
                                            </p:txEl>
                                          </p:spTgt>
                                        </p:tgtEl>
                                        <p:attrNameLst>
                                          <p:attrName>ppt_x</p:attrName>
                                          <p:attrName>ppt_y</p:attrName>
                                        </p:attrNameLst>
                                      </p:cBhvr>
                                    </p:animMotion>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Diagnosis</a:t>
            </a:r>
          </a:p>
        </p:txBody>
      </p:sp>
      <p:sp>
        <p:nvSpPr>
          <p:cNvPr id="3" name="Content Placeholder 2"/>
          <p:cNvSpPr>
            <a:spLocks noGrp="1"/>
          </p:cNvSpPr>
          <p:nvPr>
            <p:ph idx="1"/>
          </p:nvPr>
        </p:nvSpPr>
        <p:spPr>
          <a:xfrm>
            <a:off x="1154954" y="2603500"/>
            <a:ext cx="10199377" cy="3416300"/>
          </a:xfrm>
        </p:spPr>
        <p:txBody>
          <a:bodyPr>
            <a:normAutofit/>
          </a:bodyPr>
          <a:lstStyle/>
          <a:p>
            <a:r>
              <a:rPr lang="en-US" dirty="0">
                <a:solidFill>
                  <a:srgbClr val="0070C0"/>
                </a:solidFill>
              </a:rPr>
              <a:t>Recurrent</a:t>
            </a:r>
            <a:r>
              <a:rPr lang="en-US" dirty="0"/>
              <a:t> sudden </a:t>
            </a:r>
            <a:r>
              <a:rPr lang="en-US" dirty="0">
                <a:solidFill>
                  <a:srgbClr val="FF0000"/>
                </a:solidFill>
              </a:rPr>
              <a:t>unexpected</a:t>
            </a:r>
            <a:r>
              <a:rPr lang="en-US" dirty="0"/>
              <a:t> panic attacks.</a:t>
            </a:r>
          </a:p>
          <a:p>
            <a:r>
              <a:rPr lang="en-US" dirty="0"/>
              <a:t>At </a:t>
            </a:r>
            <a:r>
              <a:rPr lang="en-US" dirty="0">
                <a:solidFill>
                  <a:srgbClr val="FF0000"/>
                </a:solidFill>
              </a:rPr>
              <a:t>least one </a:t>
            </a:r>
            <a:r>
              <a:rPr lang="en-US" dirty="0"/>
              <a:t>of the attacks has been followed by </a:t>
            </a:r>
            <a:r>
              <a:rPr lang="en-US" dirty="0">
                <a:solidFill>
                  <a:srgbClr val="FF0000"/>
                </a:solidFill>
              </a:rPr>
              <a:t>≥ 1 month </a:t>
            </a:r>
            <a:r>
              <a:rPr lang="en-US" dirty="0"/>
              <a:t>of ≥ one of the following:  </a:t>
            </a:r>
          </a:p>
          <a:p>
            <a:pPr lvl="1">
              <a:buFont typeface="+mj-lt"/>
              <a:buAutoNum type="arabicPeriod"/>
            </a:pPr>
            <a:r>
              <a:rPr lang="en-US" dirty="0">
                <a:solidFill>
                  <a:srgbClr val="0070C0"/>
                </a:solidFill>
              </a:rPr>
              <a:t>Persistent</a:t>
            </a:r>
            <a:r>
              <a:rPr lang="en-US" dirty="0"/>
              <a:t> concern about having </a:t>
            </a:r>
            <a:r>
              <a:rPr lang="en-US" dirty="0">
                <a:solidFill>
                  <a:srgbClr val="FF0000"/>
                </a:solidFill>
              </a:rPr>
              <a:t>additional attacks</a:t>
            </a:r>
            <a:r>
              <a:rPr lang="en-US" dirty="0"/>
              <a:t>.</a:t>
            </a:r>
          </a:p>
          <a:p>
            <a:pPr lvl="1">
              <a:buFont typeface="+mj-lt"/>
              <a:buAutoNum type="arabicPeriod"/>
            </a:pPr>
            <a:r>
              <a:rPr lang="en-US" dirty="0">
                <a:solidFill>
                  <a:srgbClr val="0070C0"/>
                </a:solidFill>
              </a:rPr>
              <a:t>Worry</a:t>
            </a:r>
            <a:r>
              <a:rPr lang="en-US" dirty="0"/>
              <a:t> about the </a:t>
            </a:r>
            <a:r>
              <a:rPr lang="en-US" dirty="0">
                <a:solidFill>
                  <a:srgbClr val="FF0000"/>
                </a:solidFill>
              </a:rPr>
              <a:t>implications / consequences </a:t>
            </a:r>
            <a:r>
              <a:rPr lang="en-US" dirty="0"/>
              <a:t>of the attacks (e.g. going mad or death).</a:t>
            </a:r>
          </a:p>
          <a:p>
            <a:pPr lvl="1">
              <a:buFont typeface="+mj-lt"/>
              <a:buAutoNum type="arabicPeriod"/>
            </a:pPr>
            <a:r>
              <a:rPr lang="en-US" dirty="0"/>
              <a:t>A </a:t>
            </a:r>
            <a:r>
              <a:rPr lang="en-US" dirty="0">
                <a:solidFill>
                  <a:srgbClr val="0070C0"/>
                </a:solidFill>
              </a:rPr>
              <a:t>significant change </a:t>
            </a:r>
            <a:r>
              <a:rPr lang="en-US" dirty="0"/>
              <a:t>in </a:t>
            </a:r>
            <a:r>
              <a:rPr lang="en-US" dirty="0">
                <a:solidFill>
                  <a:srgbClr val="FF0000"/>
                </a:solidFill>
              </a:rPr>
              <a:t>behavior</a:t>
            </a:r>
            <a:r>
              <a:rPr lang="en-US" dirty="0"/>
              <a:t> related to the attacks.</a:t>
            </a:r>
          </a:p>
          <a:p>
            <a:r>
              <a:rPr lang="en-US" dirty="0">
                <a:solidFill>
                  <a:srgbClr val="FF0000"/>
                </a:solidFill>
              </a:rPr>
              <a:t>Not due to </a:t>
            </a:r>
            <a:r>
              <a:rPr lang="en-US" dirty="0"/>
              <a:t>medical disease, substance abuse or </a:t>
            </a:r>
            <a:r>
              <a:rPr lang="en-US" dirty="0">
                <a:solidFill>
                  <a:srgbClr val="0070C0"/>
                </a:solidFill>
              </a:rPr>
              <a:t>psychiatric disorder</a:t>
            </a:r>
            <a:r>
              <a:rPr lang="en-US" dirty="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738" r="23835"/>
          <a:stretch/>
        </p:blipFill>
        <p:spPr>
          <a:xfrm>
            <a:off x="9729822" y="4451436"/>
            <a:ext cx="2112886" cy="2115820"/>
          </a:xfrm>
          <a:prstGeom prst="rect">
            <a:avLst/>
          </a:prstGeom>
        </p:spPr>
      </p:pic>
    </p:spTree>
    <p:extLst>
      <p:ext uri="{BB962C8B-B14F-4D97-AF65-F5344CB8AC3E}">
        <p14:creationId xmlns:p14="http://schemas.microsoft.com/office/powerpoint/2010/main" val="38886348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Scale>
                                      <p:cBhvr>
                                        <p:cTn id="2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2" end="2"/>
                                            </p:txEl>
                                          </p:spTgt>
                                        </p:tgtEl>
                                        <p:attrNameLst>
                                          <p:attrName>ppt_x</p:attrName>
                                          <p:attrName>ppt_y</p:attrName>
                                        </p:attrNameLst>
                                      </p:cBhvr>
                                    </p:animMotion>
                                    <p:animEffect transition="in" filter="fade">
                                      <p:cBhvr>
                                        <p:cTn id="29" dur="1000"/>
                                        <p:tgtEl>
                                          <p:spTgt spid="3">
                                            <p:txEl>
                                              <p:pRg st="2" end="2"/>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Scale>
                                      <p:cBhvr>
                                        <p:cTn id="3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3" end="3"/>
                                            </p:txEl>
                                          </p:spTgt>
                                        </p:tgtEl>
                                        <p:attrNameLst>
                                          <p:attrName>ppt_x</p:attrName>
                                          <p:attrName>ppt_y</p:attrName>
                                        </p:attrNameLst>
                                      </p:cBhvr>
                                    </p:animMotion>
                                    <p:animEffect transition="in" filter="fade">
                                      <p:cBhvr>
                                        <p:cTn id="34" dur="1000"/>
                                        <p:tgtEl>
                                          <p:spTgt spid="3">
                                            <p:txEl>
                                              <p:pRg st="3" end="3"/>
                                            </p:tx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Scale>
                                      <p:cBhvr>
                                        <p:cTn id="3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4" end="4"/>
                                            </p:txEl>
                                          </p:spTgt>
                                        </p:tgtEl>
                                        <p:attrNameLst>
                                          <p:attrName>ppt_x</p:attrName>
                                          <p:attrName>ppt_y</p:attrName>
                                        </p:attrNameLst>
                                      </p:cBhvr>
                                    </p:animMotion>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Scale>
                                      <p:cBhvr>
                                        <p:cTn id="44"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
                                            <p:txEl>
                                              <p:pRg st="5" end="5"/>
                                            </p:txEl>
                                          </p:spTgt>
                                        </p:tgtEl>
                                        <p:attrNameLst>
                                          <p:attrName>ppt_x</p:attrName>
                                          <p:attrName>ppt_y</p:attrName>
                                        </p:attrNameLst>
                                      </p:cBhvr>
                                    </p:animMotion>
                                    <p:animEffect transition="in" filter="fade">
                                      <p:cBhvr>
                                        <p:cTn id="4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Q1</a:t>
            </a:r>
          </a:p>
        </p:txBody>
      </p:sp>
      <p:sp>
        <p:nvSpPr>
          <p:cNvPr id="3" name="Content Placeholder 2"/>
          <p:cNvSpPr>
            <a:spLocks noGrp="1"/>
          </p:cNvSpPr>
          <p:nvPr>
            <p:ph idx="1"/>
          </p:nvPr>
        </p:nvSpPr>
        <p:spPr/>
        <p:txBody>
          <a:bodyPr/>
          <a:lstStyle/>
          <a:p>
            <a:r>
              <a:rPr lang="en-US" b="1" dirty="0"/>
              <a:t>Which of the following is the overall best anti depressant ?</a:t>
            </a:r>
          </a:p>
          <a:p>
            <a:pPr>
              <a:buFont typeface="+mj-lt"/>
              <a:buAutoNum type="arabicParenR"/>
            </a:pPr>
            <a:r>
              <a:rPr lang="en-US" dirty="0"/>
              <a:t>TCAs</a:t>
            </a:r>
          </a:p>
          <a:p>
            <a:pPr>
              <a:buFont typeface="+mj-lt"/>
              <a:buAutoNum type="arabicParenR"/>
            </a:pPr>
            <a:r>
              <a:rPr lang="en-US" dirty="0"/>
              <a:t>NSAIDs</a:t>
            </a:r>
          </a:p>
          <a:p>
            <a:pPr>
              <a:buFont typeface="+mj-lt"/>
              <a:buAutoNum type="arabicParenR"/>
            </a:pPr>
            <a:r>
              <a:rPr lang="en-US" dirty="0"/>
              <a:t>SSRI</a:t>
            </a:r>
          </a:p>
          <a:p>
            <a:pPr>
              <a:buFont typeface="+mj-lt"/>
              <a:buAutoNum type="arabicParenR"/>
            </a:pPr>
            <a:r>
              <a:rPr lang="en-US" dirty="0"/>
              <a:t>MAOIs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125573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Treatment</a:t>
            </a:r>
          </a:p>
        </p:txBody>
      </p:sp>
      <p:sp>
        <p:nvSpPr>
          <p:cNvPr id="3" name="Content Placeholder 2"/>
          <p:cNvSpPr>
            <a:spLocks noGrp="1"/>
          </p:cNvSpPr>
          <p:nvPr>
            <p:ph idx="1"/>
          </p:nvPr>
        </p:nvSpPr>
        <p:spPr>
          <a:xfrm>
            <a:off x="1154954" y="2603500"/>
            <a:ext cx="10314995" cy="3416300"/>
          </a:xfrm>
        </p:spPr>
        <p:txBody>
          <a:bodyPr/>
          <a:lstStyle/>
          <a:p>
            <a:r>
              <a:rPr lang="en-US" b="1" dirty="0">
                <a:solidFill>
                  <a:srgbClr val="0070C0"/>
                </a:solidFill>
              </a:rPr>
              <a:t>Cognitive Behavior therapy (CBT): </a:t>
            </a:r>
            <a:r>
              <a:rPr lang="en-US" dirty="0"/>
              <a:t>detection and correction of wrong </a:t>
            </a:r>
            <a:r>
              <a:rPr lang="en-US" dirty="0">
                <a:solidFill>
                  <a:srgbClr val="FF0000"/>
                </a:solidFill>
              </a:rPr>
              <a:t>thoughts</a:t>
            </a:r>
            <a:r>
              <a:rPr lang="en-US" dirty="0"/>
              <a:t> and thinking process (negative cognition) about the origin, meaning, and consequence of symptoms &amp; relaxation training.</a:t>
            </a:r>
          </a:p>
          <a:p>
            <a:endParaRPr lang="en-US" dirty="0"/>
          </a:p>
          <a:p>
            <a:r>
              <a:rPr lang="en-US" b="1" dirty="0">
                <a:solidFill>
                  <a:srgbClr val="0070C0"/>
                </a:solidFill>
              </a:rPr>
              <a:t>Medications: </a:t>
            </a:r>
            <a:r>
              <a:rPr lang="en-US" dirty="0"/>
              <a:t>Choose one of </a:t>
            </a:r>
            <a:r>
              <a:rPr lang="en-US" dirty="0">
                <a:solidFill>
                  <a:srgbClr val="FF0000"/>
                </a:solidFill>
              </a:rPr>
              <a:t>SSRIs (selective serotonin reuptake inhibitors). </a:t>
            </a:r>
            <a:r>
              <a:rPr lang="en-US" dirty="0"/>
              <a:t>All are effective for panic disorder although the most widely used is </a:t>
            </a:r>
            <a:r>
              <a:rPr lang="en-US" dirty="0">
                <a:solidFill>
                  <a:srgbClr val="0070C0"/>
                </a:solidFill>
              </a:rPr>
              <a:t>paroxetine</a:t>
            </a:r>
            <a:r>
              <a:rPr lang="en-US" dirty="0"/>
              <a:t>. Also </a:t>
            </a:r>
            <a:r>
              <a:rPr lang="en-US" dirty="0">
                <a:solidFill>
                  <a:srgbClr val="FF0000"/>
                </a:solidFill>
              </a:rPr>
              <a:t>tricyclic antidepressants</a:t>
            </a:r>
            <a:r>
              <a:rPr lang="en-US" dirty="0"/>
              <a:t> can be a </a:t>
            </a:r>
            <a:r>
              <a:rPr lang="en-US" dirty="0">
                <a:solidFill>
                  <a:srgbClr val="0070C0"/>
                </a:solidFill>
              </a:rPr>
              <a:t>good alternative</a:t>
            </a:r>
            <a:r>
              <a:rPr lang="en-US" dirty="0"/>
              <a:t>. For rapid onset of action add a benzodiazepine (lorazepam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304658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Case</a:t>
            </a:r>
          </a:p>
        </p:txBody>
      </p:sp>
      <p:sp>
        <p:nvSpPr>
          <p:cNvPr id="3" name="Content Placeholder 2"/>
          <p:cNvSpPr>
            <a:spLocks noGrp="1"/>
          </p:cNvSpPr>
          <p:nvPr>
            <p:ph idx="1"/>
          </p:nvPr>
        </p:nvSpPr>
        <p:spPr>
          <a:xfrm>
            <a:off x="1154954" y="2603500"/>
            <a:ext cx="9968765" cy="3416300"/>
          </a:xfrm>
        </p:spPr>
        <p:txBody>
          <a:bodyPr/>
          <a:lstStyle/>
          <a:p>
            <a:r>
              <a:rPr lang="en-US" dirty="0"/>
              <a:t>Mr. </a:t>
            </a:r>
            <a:r>
              <a:rPr lang="en-US" dirty="0" err="1"/>
              <a:t>Saad</a:t>
            </a:r>
            <a:r>
              <a:rPr lang="en-US" dirty="0"/>
              <a:t> is a 25-year-old married man seen by his Family doctor for a </a:t>
            </a:r>
            <a:r>
              <a:rPr lang="en-US" dirty="0">
                <a:solidFill>
                  <a:srgbClr val="0070C0"/>
                </a:solidFill>
              </a:rPr>
              <a:t>7-month history of persistent</a:t>
            </a:r>
            <a:r>
              <a:rPr lang="en-US" dirty="0"/>
              <a:t> </a:t>
            </a:r>
            <a:r>
              <a:rPr lang="en-US" dirty="0">
                <a:solidFill>
                  <a:srgbClr val="FF0000"/>
                </a:solidFill>
              </a:rPr>
              <a:t>disabling</a:t>
            </a:r>
            <a:r>
              <a:rPr lang="en-US" dirty="0"/>
              <a:t> anxiety, irritability, muscle tension, and disturbed sleep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855664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277" y="962942"/>
            <a:ext cx="9231921" cy="706964"/>
          </a:xfrm>
        </p:spPr>
        <p:txBody>
          <a:bodyPr/>
          <a:lstStyle/>
          <a:p>
            <a:r>
              <a:rPr lang="en-US" sz="4000" b="1" dirty="0">
                <a:solidFill>
                  <a:schemeClr val="bg1"/>
                </a:solidFill>
              </a:rPr>
              <a:t>Generalized Anxiety Disorder ( GAD) </a:t>
            </a:r>
          </a:p>
        </p:txBody>
      </p:sp>
      <p:sp>
        <p:nvSpPr>
          <p:cNvPr id="3" name="Content Placeholder 2"/>
          <p:cNvSpPr>
            <a:spLocks noGrp="1"/>
          </p:cNvSpPr>
          <p:nvPr>
            <p:ph idx="1"/>
          </p:nvPr>
        </p:nvSpPr>
        <p:spPr/>
        <p:txBody>
          <a:bodyPr/>
          <a:lstStyle/>
          <a:p>
            <a:r>
              <a:rPr lang="en-US" dirty="0">
                <a:solidFill>
                  <a:srgbClr val="0070C0"/>
                </a:solidFill>
              </a:rPr>
              <a:t>Excessive</a:t>
            </a:r>
            <a:r>
              <a:rPr lang="en-US" dirty="0"/>
              <a:t> worry and </a:t>
            </a:r>
            <a:r>
              <a:rPr lang="en-US" dirty="0">
                <a:solidFill>
                  <a:srgbClr val="FF0000"/>
                </a:solidFill>
              </a:rPr>
              <a:t>anxiety</a:t>
            </a:r>
            <a:r>
              <a:rPr lang="en-US" dirty="0"/>
              <a:t> that are difficult to control, cause significant </a:t>
            </a:r>
            <a:r>
              <a:rPr lang="en-US" dirty="0">
                <a:solidFill>
                  <a:srgbClr val="FF0000"/>
                </a:solidFill>
              </a:rPr>
              <a:t>distress</a:t>
            </a:r>
            <a:r>
              <a:rPr lang="en-US" dirty="0"/>
              <a:t> and impairment, and occur on </a:t>
            </a:r>
            <a:r>
              <a:rPr lang="en-US" dirty="0">
                <a:solidFill>
                  <a:srgbClr val="0070C0"/>
                </a:solidFill>
              </a:rPr>
              <a:t>more days than not</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856" y="3288929"/>
            <a:ext cx="2756886" cy="32163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806879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Epidemiology</a:t>
            </a:r>
          </a:p>
        </p:txBody>
      </p:sp>
      <p:sp>
        <p:nvSpPr>
          <p:cNvPr id="3" name="Content Placeholder 2"/>
          <p:cNvSpPr>
            <a:spLocks noGrp="1"/>
          </p:cNvSpPr>
          <p:nvPr>
            <p:ph idx="1"/>
          </p:nvPr>
        </p:nvSpPr>
        <p:spPr>
          <a:xfrm>
            <a:off x="1154954" y="2603500"/>
            <a:ext cx="10616835" cy="3416300"/>
          </a:xfrm>
        </p:spPr>
        <p:txBody>
          <a:bodyPr/>
          <a:lstStyle/>
          <a:p>
            <a:r>
              <a:rPr lang="en-US" dirty="0">
                <a:solidFill>
                  <a:srgbClr val="FF0000"/>
                </a:solidFill>
              </a:rPr>
              <a:t>Women</a:t>
            </a:r>
            <a:r>
              <a:rPr lang="en-US" dirty="0"/>
              <a:t> &gt; men (2:1). </a:t>
            </a:r>
          </a:p>
          <a:p>
            <a:endParaRPr lang="en-US" dirty="0"/>
          </a:p>
          <a:p>
            <a:r>
              <a:rPr lang="en-US" dirty="0">
                <a:solidFill>
                  <a:srgbClr val="FF0000"/>
                </a:solidFill>
              </a:rPr>
              <a:t>One year </a:t>
            </a:r>
            <a:r>
              <a:rPr lang="en-US" dirty="0">
                <a:solidFill>
                  <a:srgbClr val="0070C0"/>
                </a:solidFill>
              </a:rPr>
              <a:t>prevalence</a:t>
            </a:r>
            <a:r>
              <a:rPr lang="en-US" dirty="0"/>
              <a:t> rate </a:t>
            </a:r>
            <a:r>
              <a:rPr lang="en-US" dirty="0">
                <a:solidFill>
                  <a:srgbClr val="0070C0"/>
                </a:solidFill>
              </a:rPr>
              <a:t>3% </a:t>
            </a:r>
            <a:r>
              <a:rPr lang="en-US" dirty="0"/>
              <a:t>. </a:t>
            </a:r>
            <a:r>
              <a:rPr lang="en-US" dirty="0">
                <a:solidFill>
                  <a:srgbClr val="FF0000"/>
                </a:solidFill>
              </a:rPr>
              <a:t>Life time </a:t>
            </a:r>
            <a:r>
              <a:rPr lang="en-US" dirty="0">
                <a:solidFill>
                  <a:srgbClr val="0070C0"/>
                </a:solidFill>
              </a:rPr>
              <a:t>prevalence</a:t>
            </a:r>
            <a:r>
              <a:rPr lang="en-US" dirty="0"/>
              <a:t> rate </a:t>
            </a:r>
            <a:r>
              <a:rPr lang="en-US" dirty="0">
                <a:solidFill>
                  <a:srgbClr val="0070C0"/>
                </a:solidFill>
              </a:rPr>
              <a:t>5% </a:t>
            </a:r>
            <a:r>
              <a:rPr lang="en-US" dirty="0"/>
              <a:t>. </a:t>
            </a:r>
          </a:p>
          <a:p>
            <a:endParaRPr lang="en-US" dirty="0"/>
          </a:p>
          <a:p>
            <a:r>
              <a:rPr lang="en-US" dirty="0">
                <a:solidFill>
                  <a:srgbClr val="0070C0"/>
                </a:solidFill>
              </a:rPr>
              <a:t>Age at onset: </a:t>
            </a:r>
            <a:r>
              <a:rPr lang="en-US" dirty="0"/>
              <a:t>Often begins in early </a:t>
            </a:r>
            <a:r>
              <a:rPr lang="en-US" dirty="0">
                <a:solidFill>
                  <a:srgbClr val="FF0000"/>
                </a:solidFill>
              </a:rPr>
              <a:t>adult life</a:t>
            </a:r>
            <a:r>
              <a:rPr lang="en-US" dirty="0"/>
              <a:t>, but may occur for the first time in middle age.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634399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Etiology</a:t>
            </a:r>
          </a:p>
        </p:txBody>
      </p:sp>
      <p:sp>
        <p:nvSpPr>
          <p:cNvPr id="3" name="Content Placeholder 2"/>
          <p:cNvSpPr>
            <a:spLocks noGrp="1"/>
          </p:cNvSpPr>
          <p:nvPr>
            <p:ph idx="1"/>
          </p:nvPr>
        </p:nvSpPr>
        <p:spPr>
          <a:xfrm>
            <a:off x="1154954" y="2603500"/>
            <a:ext cx="9924377" cy="3416300"/>
          </a:xfrm>
        </p:spPr>
        <p:txBody>
          <a:bodyPr/>
          <a:lstStyle/>
          <a:p>
            <a:r>
              <a:rPr lang="en-US" dirty="0"/>
              <a:t>Combination of </a:t>
            </a:r>
            <a:r>
              <a:rPr lang="en-US" dirty="0">
                <a:solidFill>
                  <a:srgbClr val="FF0000"/>
                </a:solidFill>
              </a:rPr>
              <a:t>genetic</a:t>
            </a:r>
            <a:r>
              <a:rPr lang="en-US" dirty="0"/>
              <a:t> and </a:t>
            </a:r>
            <a:r>
              <a:rPr lang="en-US" dirty="0">
                <a:solidFill>
                  <a:srgbClr val="0070C0"/>
                </a:solidFill>
              </a:rPr>
              <a:t>environmental</a:t>
            </a:r>
            <a:r>
              <a:rPr lang="en-US" dirty="0"/>
              <a:t> influences in childhood.</a:t>
            </a:r>
          </a:p>
          <a:p>
            <a:r>
              <a:rPr lang="en-US" dirty="0">
                <a:solidFill>
                  <a:srgbClr val="FF0000"/>
                </a:solidFill>
              </a:rPr>
              <a:t>Maladaptive</a:t>
            </a:r>
            <a:r>
              <a:rPr lang="en-US" dirty="0"/>
              <a:t> patterns of thinking may act as </a:t>
            </a:r>
            <a:r>
              <a:rPr lang="en-US" dirty="0">
                <a:solidFill>
                  <a:srgbClr val="0070C0"/>
                </a:solidFill>
              </a:rPr>
              <a:t>maintaining</a:t>
            </a:r>
            <a:r>
              <a:rPr lang="en-US" dirty="0"/>
              <a:t> factors. </a:t>
            </a:r>
          </a:p>
          <a:p>
            <a:r>
              <a:rPr lang="en-US" dirty="0"/>
              <a:t>Anxiety as a trait has a </a:t>
            </a:r>
            <a:r>
              <a:rPr lang="en-US" dirty="0">
                <a:solidFill>
                  <a:srgbClr val="FF0000"/>
                </a:solidFill>
              </a:rPr>
              <a:t>familial association</a:t>
            </a:r>
            <a:r>
              <a:rPr lang="en-U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3420" b="99179" l="10807" r="96347">
                        <a14:foregroundMark x1="66971" y1="36662" x2="66971" y2="36662"/>
                        <a14:foregroundMark x1="69711" y1="35157" x2="69711" y2="35157"/>
                        <a14:foregroundMark x1="70624" y1="35021" x2="70624" y2="35021"/>
                        <a14:foregroundMark x1="68037" y1="33379" x2="68037" y2="33379"/>
                      </a14:backgroundRemoval>
                    </a14:imgEffect>
                  </a14:imgLayer>
                </a14:imgProps>
              </a:ext>
              <a:ext uri="{28A0092B-C50C-407E-A947-70E740481C1C}">
                <a14:useLocalDpi xmlns:a14="http://schemas.microsoft.com/office/drawing/2010/main" val="0"/>
              </a:ext>
            </a:extLst>
          </a:blip>
          <a:stretch>
            <a:fillRect/>
          </a:stretch>
        </p:blipFill>
        <p:spPr>
          <a:xfrm>
            <a:off x="9081856" y="3409653"/>
            <a:ext cx="2668403" cy="2968954"/>
          </a:xfrm>
          <a:prstGeom prst="rect">
            <a:avLst/>
          </a:prstGeom>
        </p:spPr>
      </p:pic>
    </p:spTree>
    <p:extLst>
      <p:ext uri="{BB962C8B-B14F-4D97-AF65-F5344CB8AC3E}">
        <p14:creationId xmlns:p14="http://schemas.microsoft.com/office/powerpoint/2010/main" val="38564480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Diagnostic Criteria </a:t>
            </a:r>
          </a:p>
        </p:txBody>
      </p:sp>
      <p:sp>
        <p:nvSpPr>
          <p:cNvPr id="3" name="Content Placeholder 2"/>
          <p:cNvSpPr>
            <a:spLocks noGrp="1"/>
          </p:cNvSpPr>
          <p:nvPr>
            <p:ph idx="1"/>
          </p:nvPr>
        </p:nvSpPr>
        <p:spPr>
          <a:xfrm>
            <a:off x="1154954" y="2603500"/>
            <a:ext cx="9817845" cy="3416300"/>
          </a:xfrm>
        </p:spPr>
        <p:txBody>
          <a:bodyPr>
            <a:normAutofit fontScale="92500" lnSpcReduction="10000"/>
          </a:bodyPr>
          <a:lstStyle/>
          <a:p>
            <a:r>
              <a:rPr lang="en-US" dirty="0">
                <a:solidFill>
                  <a:srgbClr val="FF0000"/>
                </a:solidFill>
              </a:rPr>
              <a:t>≥ 6 months </a:t>
            </a:r>
            <a:r>
              <a:rPr lang="en-US" dirty="0"/>
              <a:t>history of excessive anxiety occurring </a:t>
            </a:r>
            <a:r>
              <a:rPr lang="en-US" dirty="0">
                <a:solidFill>
                  <a:srgbClr val="0070C0"/>
                </a:solidFill>
              </a:rPr>
              <a:t>most of the days</a:t>
            </a:r>
            <a:r>
              <a:rPr lang="en-US" dirty="0"/>
              <a:t>.</a:t>
            </a:r>
          </a:p>
          <a:p>
            <a:r>
              <a:rPr lang="en-US" dirty="0"/>
              <a:t>The person finds it difficult to control the worry.</a:t>
            </a:r>
          </a:p>
          <a:p>
            <a:r>
              <a:rPr lang="en-US" b="1" dirty="0"/>
              <a:t>The anxiety and worry are associated with </a:t>
            </a:r>
            <a:r>
              <a:rPr lang="en-US" b="1" dirty="0">
                <a:solidFill>
                  <a:srgbClr val="FF0000"/>
                </a:solidFill>
              </a:rPr>
              <a:t>≥ 3</a:t>
            </a:r>
            <a:r>
              <a:rPr lang="en-US" b="1" dirty="0"/>
              <a:t> of 6:-</a:t>
            </a:r>
          </a:p>
          <a:p>
            <a:pPr marL="0" indent="0">
              <a:buNone/>
            </a:pPr>
            <a:r>
              <a:rPr lang="en-US" dirty="0"/>
              <a:t>     		 1- Restlessness.                            2- Irritability. </a:t>
            </a:r>
          </a:p>
          <a:p>
            <a:pPr marL="0" indent="0">
              <a:buNone/>
            </a:pPr>
            <a:r>
              <a:rPr lang="en-US" dirty="0"/>
              <a:t>      		 3- Easily Fatigued.                       4- Muscle Tension.</a:t>
            </a:r>
          </a:p>
          <a:p>
            <a:pPr marL="0" indent="0">
              <a:buNone/>
            </a:pPr>
            <a:r>
              <a:rPr lang="en-US" dirty="0"/>
              <a:t>      		 5- Difficulty In Concentrating.    6- Sleep Disturbance.</a:t>
            </a:r>
          </a:p>
          <a:p>
            <a:r>
              <a:rPr lang="en-US" dirty="0"/>
              <a:t>The focus of the anxiety is not confined</a:t>
            </a:r>
          </a:p>
          <a:p>
            <a:r>
              <a:rPr lang="en-US" dirty="0"/>
              <a:t>It causes significant distress or </a:t>
            </a:r>
            <a:r>
              <a:rPr lang="en-US" dirty="0">
                <a:solidFill>
                  <a:srgbClr val="FF0000"/>
                </a:solidFill>
              </a:rPr>
              <a:t>functional impairment</a:t>
            </a:r>
          </a:p>
          <a:p>
            <a:r>
              <a:rPr lang="en-US" dirty="0"/>
              <a:t>The disturbance is not due to the </a:t>
            </a:r>
            <a:r>
              <a:rPr lang="en-US" dirty="0">
                <a:solidFill>
                  <a:srgbClr val="0070C0"/>
                </a:solidFill>
              </a:rPr>
              <a:t>direct physiological effects </a:t>
            </a:r>
            <a:r>
              <a:rPr lang="en-US" dirty="0"/>
              <a:t>(drugs, medical co,..)</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192611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3" end="3"/>
                                            </p:txEl>
                                          </p:spTgt>
                                        </p:tgtEl>
                                        <p:attrNameLst>
                                          <p:attrName>ppt_x</p:attrName>
                                          <p:attrName>ppt_y</p:attrName>
                                        </p:attrNameLst>
                                      </p:cBhvr>
                                    </p:animMotion>
                                    <p:animEffect transition="in" filter="fade">
                                      <p:cBhvr>
                                        <p:cTn id="29" dur="1000"/>
                                        <p:tgtEl>
                                          <p:spTgt spid="3">
                                            <p:txEl>
                                              <p:pRg st="3" end="3"/>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Scale>
                                      <p:cBhvr>
                                        <p:cTn id="3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5" end="5"/>
                                            </p:txEl>
                                          </p:spTgt>
                                        </p:tgtEl>
                                        <p:attrNameLst>
                                          <p:attrName>ppt_x</p:attrName>
                                          <p:attrName>ppt_y</p:attrName>
                                        </p:attrNameLst>
                                      </p:cBhvr>
                                    </p:animMotion>
                                    <p:animEffect transition="in" filter="fade">
                                      <p:cBhvr>
                                        <p:cTn id="39" dur="1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Scale>
                                      <p:cBhvr>
                                        <p:cTn id="44"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
                                            <p:txEl>
                                              <p:pRg st="6" end="6"/>
                                            </p:txEl>
                                          </p:spTgt>
                                        </p:tgtEl>
                                        <p:attrNameLst>
                                          <p:attrName>ppt_x</p:attrName>
                                          <p:attrName>ppt_y</p:attrName>
                                        </p:attrNameLst>
                                      </p:cBhvr>
                                    </p:animMotion>
                                    <p:animEffect transition="in" filter="fade">
                                      <p:cBhvr>
                                        <p:cTn id="46" dur="1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Scale>
                                      <p:cBhvr>
                                        <p:cTn id="51"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txEl>
                                              <p:pRg st="7" end="7"/>
                                            </p:txEl>
                                          </p:spTgt>
                                        </p:tgtEl>
                                        <p:attrNameLst>
                                          <p:attrName>ppt_x</p:attrName>
                                          <p:attrName>ppt_y</p:attrName>
                                        </p:attrNameLst>
                                      </p:cBhvr>
                                    </p:animMotion>
                                    <p:animEffect transition="in" filter="fade">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Scale>
                                      <p:cBhvr>
                                        <p:cTn id="58"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3">
                                            <p:txEl>
                                              <p:pRg st="8" end="8"/>
                                            </p:txEl>
                                          </p:spTgt>
                                        </p:tgtEl>
                                        <p:attrNameLst>
                                          <p:attrName>ppt_x</p:attrName>
                                          <p:attrName>ppt_y</p:attrName>
                                        </p:attrNameLst>
                                      </p:cBhvr>
                                    </p:animMotion>
                                    <p:animEffect transition="in" filter="fade">
                                      <p:cBhvr>
                                        <p:cTn id="6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Treatment</a:t>
            </a:r>
          </a:p>
        </p:txBody>
      </p:sp>
      <p:sp>
        <p:nvSpPr>
          <p:cNvPr id="3" name="Content Placeholder 2"/>
          <p:cNvSpPr>
            <a:spLocks noGrp="1"/>
          </p:cNvSpPr>
          <p:nvPr>
            <p:ph idx="1"/>
          </p:nvPr>
        </p:nvSpPr>
        <p:spPr>
          <a:xfrm>
            <a:off x="1154954" y="2603500"/>
            <a:ext cx="10199377" cy="3416300"/>
          </a:xfrm>
        </p:spPr>
        <p:txBody>
          <a:bodyPr>
            <a:normAutofit/>
          </a:bodyPr>
          <a:lstStyle/>
          <a:p>
            <a:r>
              <a:rPr lang="en-US" b="1" dirty="0">
                <a:solidFill>
                  <a:srgbClr val="0070C0"/>
                </a:solidFill>
              </a:rPr>
              <a:t>Rule out medical causes.</a:t>
            </a:r>
          </a:p>
          <a:p>
            <a:r>
              <a:rPr lang="en-US" b="1" dirty="0">
                <a:solidFill>
                  <a:srgbClr val="0070C0"/>
                </a:solidFill>
              </a:rPr>
              <a:t>Cognitive – behavior therapy (CBT): </a:t>
            </a:r>
          </a:p>
          <a:p>
            <a:pPr marL="0" indent="0">
              <a:buNone/>
            </a:pPr>
            <a:r>
              <a:rPr lang="en-US" dirty="0"/>
              <a:t>	relaxation with cognitive therapy to control worrying thoughts.</a:t>
            </a:r>
          </a:p>
          <a:p>
            <a:r>
              <a:rPr lang="en-US" b="1" dirty="0">
                <a:solidFill>
                  <a:srgbClr val="0070C0"/>
                </a:solidFill>
              </a:rPr>
              <a:t>Medications: </a:t>
            </a:r>
          </a:p>
          <a:p>
            <a:pPr>
              <a:buFont typeface="+mj-lt"/>
              <a:buAutoNum type="arabicPeriod"/>
            </a:pPr>
            <a:r>
              <a:rPr lang="en-US" dirty="0">
                <a:solidFill>
                  <a:srgbClr val="0070C0"/>
                </a:solidFill>
              </a:rPr>
              <a:t>Antidepressants :</a:t>
            </a:r>
            <a:r>
              <a:rPr lang="en-US" dirty="0"/>
              <a:t>- </a:t>
            </a:r>
            <a:r>
              <a:rPr lang="en-US" dirty="0">
                <a:solidFill>
                  <a:srgbClr val="FF0000"/>
                </a:solidFill>
              </a:rPr>
              <a:t>SSRIs</a:t>
            </a:r>
            <a:r>
              <a:rPr lang="en-US" dirty="0"/>
              <a:t> (e.g. paroxetine) or SNRIs( e.g. Venlafaxine). </a:t>
            </a:r>
          </a:p>
          <a:p>
            <a:pPr>
              <a:buFont typeface="+mj-lt"/>
              <a:buAutoNum type="arabicPeriod"/>
            </a:pPr>
            <a:r>
              <a:rPr lang="en-US" dirty="0" err="1">
                <a:solidFill>
                  <a:srgbClr val="0070C0"/>
                </a:solidFill>
              </a:rPr>
              <a:t>Buspirone</a:t>
            </a:r>
            <a:r>
              <a:rPr lang="en-US" dirty="0"/>
              <a:t> :- it is effective in reducing the cognitive symptoms of GAD.</a:t>
            </a:r>
          </a:p>
          <a:p>
            <a:pPr>
              <a:buFont typeface="+mj-lt"/>
              <a:buAutoNum type="arabicPeriod"/>
            </a:pPr>
            <a:r>
              <a:rPr lang="en-US" dirty="0">
                <a:solidFill>
                  <a:srgbClr val="0070C0"/>
                </a:solidFill>
              </a:rPr>
              <a:t>Benzodiazepines</a:t>
            </a:r>
            <a:r>
              <a:rPr lang="en-US" dirty="0"/>
              <a:t> :- for a </a:t>
            </a:r>
            <a:r>
              <a:rPr lang="en-US" dirty="0">
                <a:solidFill>
                  <a:srgbClr val="FF0000"/>
                </a:solidFill>
              </a:rPr>
              <a:t>limited period </a:t>
            </a:r>
            <a:r>
              <a:rPr lang="en-US" dirty="0"/>
              <a:t>(to avoid the risk of dependence)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620416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Scale>
                                      <p:cBhvr>
                                        <p:cTn id="2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3" end="3"/>
                                            </p:txEl>
                                          </p:spTgt>
                                        </p:tgtEl>
                                        <p:attrNameLst>
                                          <p:attrName>ppt_x</p:attrName>
                                          <p:attrName>ppt_y</p:attrName>
                                        </p:attrNameLst>
                                      </p:cBhvr>
                                    </p:animMotion>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Scale>
                                      <p:cBhvr>
                                        <p:cTn id="3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txEl>
                                              <p:pRg st="4" end="4"/>
                                            </p:txEl>
                                          </p:spTgt>
                                        </p:tgtEl>
                                        <p:attrNameLst>
                                          <p:attrName>ppt_x</p:attrName>
                                          <p:attrName>ppt_y</p:attrName>
                                        </p:attrNameLst>
                                      </p:cBhvr>
                                    </p:animMotion>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Scale>
                                      <p:cBhvr>
                                        <p:cTn id="4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5" end="5"/>
                                            </p:txEl>
                                          </p:spTgt>
                                        </p:tgtEl>
                                        <p:attrNameLst>
                                          <p:attrName>ppt_x</p:attrName>
                                          <p:attrName>ppt_y</p:attrName>
                                        </p:attrNameLst>
                                      </p:cBhvr>
                                    </p:animMotion>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Scale>
                                      <p:cBhvr>
                                        <p:cTn id="47"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
                                            <p:txEl>
                                              <p:pRg st="6" end="6"/>
                                            </p:txEl>
                                          </p:spTgt>
                                        </p:tgtEl>
                                        <p:attrNameLst>
                                          <p:attrName>ppt_x</p:attrName>
                                          <p:attrName>ppt_y</p:attrName>
                                        </p:attrNameLst>
                                      </p:cBhvr>
                                    </p:animMotion>
                                    <p:animEffect transition="in" filter="fade">
                                      <p:cBhvr>
                                        <p:cTn id="4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When To Refer ?</a:t>
            </a:r>
          </a:p>
        </p:txBody>
      </p:sp>
      <p:sp>
        <p:nvSpPr>
          <p:cNvPr id="3" name="Content Placeholder 2"/>
          <p:cNvSpPr>
            <a:spLocks noGrp="1"/>
          </p:cNvSpPr>
          <p:nvPr>
            <p:ph idx="1"/>
          </p:nvPr>
        </p:nvSpPr>
        <p:spPr>
          <a:xfrm>
            <a:off x="1154955" y="2603500"/>
            <a:ext cx="9258552" cy="3416300"/>
          </a:xfrm>
        </p:spPr>
        <p:txBody>
          <a:bodyPr/>
          <a:lstStyle/>
          <a:p>
            <a:r>
              <a:rPr lang="en-US" dirty="0"/>
              <a:t>If the diagnosis is </a:t>
            </a:r>
            <a:r>
              <a:rPr lang="en-US" dirty="0">
                <a:solidFill>
                  <a:srgbClr val="FF0000"/>
                </a:solidFill>
              </a:rPr>
              <a:t>DOUBTFUL </a:t>
            </a:r>
          </a:p>
          <a:p>
            <a:r>
              <a:rPr lang="en-US" dirty="0"/>
              <a:t>If </a:t>
            </a:r>
            <a:r>
              <a:rPr lang="en-US" dirty="0">
                <a:solidFill>
                  <a:srgbClr val="FF0000"/>
                </a:solidFill>
              </a:rPr>
              <a:t>drug and alcohol </a:t>
            </a:r>
            <a:r>
              <a:rPr lang="en-US" dirty="0">
                <a:solidFill>
                  <a:srgbClr val="0070C0"/>
                </a:solidFill>
              </a:rPr>
              <a:t>dependence or withdrawal </a:t>
            </a:r>
            <a:r>
              <a:rPr lang="en-US" dirty="0"/>
              <a:t>complicate the management </a:t>
            </a:r>
          </a:p>
          <a:p>
            <a:r>
              <a:rPr lang="en-US" dirty="0"/>
              <a:t>If </a:t>
            </a:r>
            <a:r>
              <a:rPr lang="en-US" dirty="0">
                <a:solidFill>
                  <a:srgbClr val="FF0000"/>
                </a:solidFill>
              </a:rPr>
              <a:t>depression or a psychosis </a:t>
            </a:r>
            <a:r>
              <a:rPr lang="en-US" dirty="0"/>
              <a:t>appears to be involved </a:t>
            </a:r>
          </a:p>
          <a:p>
            <a:r>
              <a:rPr lang="en-US" dirty="0">
                <a:solidFill>
                  <a:srgbClr val="FF0000"/>
                </a:solidFill>
              </a:rPr>
              <a:t>Failure</a:t>
            </a:r>
            <a:r>
              <a:rPr lang="en-US" dirty="0"/>
              <a:t> of response to basic </a:t>
            </a:r>
            <a:r>
              <a:rPr lang="en-US" dirty="0">
                <a:solidFill>
                  <a:srgbClr val="0070C0"/>
                </a:solidFill>
              </a:rPr>
              <a:t>treatment</a:t>
            </a:r>
            <a:r>
              <a:rPr lang="en-US" dirty="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554" y="4110360"/>
            <a:ext cx="3854111" cy="2206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46075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Somatic symptom disorder</a:t>
            </a:r>
            <a:endParaRPr lang="ar-SA" dirty="0"/>
          </a:p>
        </p:txBody>
      </p:sp>
      <p:sp>
        <p:nvSpPr>
          <p:cNvPr id="3" name="Subtitle 2"/>
          <p:cNvSpPr>
            <a:spLocks noGrp="1"/>
          </p:cNvSpPr>
          <p:nvPr>
            <p:ph type="subTitle" idx="1"/>
          </p:nvPr>
        </p:nvSpPr>
        <p:spPr/>
        <p:txBody>
          <a:bodyPr/>
          <a:lstStyle/>
          <a:p>
            <a:endParaRPr lang="ar-SA"/>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99" y="0"/>
            <a:ext cx="11377289" cy="6598828"/>
          </a:xfrm>
          <a:prstGeom prst="rect">
            <a:avLst/>
          </a:prstGeom>
        </p:spPr>
      </p:pic>
    </p:spTree>
    <p:extLst>
      <p:ext uri="{BB962C8B-B14F-4D97-AF65-F5344CB8AC3E}">
        <p14:creationId xmlns:p14="http://schemas.microsoft.com/office/powerpoint/2010/main" val="24648248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Case scenario</a:t>
            </a:r>
            <a:endParaRPr lang="ar-SA" sz="4000" b="1" dirty="0">
              <a:solidFill>
                <a:schemeClr val="bg1"/>
              </a:solidFill>
            </a:endParaRPr>
          </a:p>
        </p:txBody>
      </p:sp>
      <p:sp>
        <p:nvSpPr>
          <p:cNvPr id="3" name="Content Placeholder 2"/>
          <p:cNvSpPr>
            <a:spLocks noGrp="1"/>
          </p:cNvSpPr>
          <p:nvPr>
            <p:ph idx="1"/>
          </p:nvPr>
        </p:nvSpPr>
        <p:spPr>
          <a:xfrm>
            <a:off x="1154954" y="2603500"/>
            <a:ext cx="10199377" cy="3416300"/>
          </a:xfrm>
        </p:spPr>
        <p:txBody>
          <a:bodyPr/>
          <a:lstStyle/>
          <a:p>
            <a:pPr algn="l" rtl="0">
              <a:lnSpc>
                <a:spcPct val="150000"/>
              </a:lnSpc>
            </a:pPr>
            <a:r>
              <a:rPr lang="en-US" dirty="0"/>
              <a:t>Abdullah is 24 years old came to the PHC  complaining of dizziness, migraines, and stomach pain. He went to multiple doctors but his condition didn’t improve. From history all these symptoms started after his father </a:t>
            </a:r>
            <a:r>
              <a:rPr lang="en-US" dirty="0">
                <a:solidFill>
                  <a:srgbClr val="FF0000"/>
                </a:solidFill>
              </a:rPr>
              <a:t>passed away </a:t>
            </a:r>
            <a:r>
              <a:rPr lang="en-US" dirty="0"/>
              <a:t>6 months ago.</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140157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Q2</a:t>
            </a:r>
          </a:p>
        </p:txBody>
      </p:sp>
      <p:sp>
        <p:nvSpPr>
          <p:cNvPr id="3" name="Content Placeholder 2"/>
          <p:cNvSpPr>
            <a:spLocks noGrp="1"/>
          </p:cNvSpPr>
          <p:nvPr>
            <p:ph idx="1"/>
          </p:nvPr>
        </p:nvSpPr>
        <p:spPr>
          <a:xfrm>
            <a:off x="1154955" y="2603500"/>
            <a:ext cx="10101930" cy="3416300"/>
          </a:xfrm>
        </p:spPr>
        <p:txBody>
          <a:bodyPr/>
          <a:lstStyle/>
          <a:p>
            <a:r>
              <a:rPr lang="en-US" b="1" dirty="0"/>
              <a:t>A 20-year-old college student presented with repeated bouts of palpitation, sweating, and excessive worries when he uses public transport. The most likely diagnosis is:</a:t>
            </a:r>
          </a:p>
          <a:p>
            <a:pPr>
              <a:buFont typeface="+mj-lt"/>
              <a:buAutoNum type="arabicParenR"/>
            </a:pPr>
            <a:r>
              <a:rPr lang="en-US" dirty="0"/>
              <a:t>Generalized anxiety disorder</a:t>
            </a:r>
          </a:p>
          <a:p>
            <a:pPr>
              <a:buFont typeface="+mj-lt"/>
              <a:buAutoNum type="arabicParenR"/>
            </a:pPr>
            <a:r>
              <a:rPr lang="en-US" dirty="0"/>
              <a:t>Posttraumatic disorder</a:t>
            </a:r>
          </a:p>
          <a:p>
            <a:pPr>
              <a:buFont typeface="+mj-lt"/>
              <a:buAutoNum type="arabicParenR"/>
            </a:pPr>
            <a:r>
              <a:rPr lang="en-US" dirty="0"/>
              <a:t>Agoraphobia with panic attacks</a:t>
            </a:r>
          </a:p>
          <a:p>
            <a:pPr>
              <a:buFont typeface="+mj-lt"/>
              <a:buAutoNum type="arabicParenR"/>
            </a:pPr>
            <a:r>
              <a:rPr lang="en-US" dirty="0"/>
              <a:t>Social phobia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901386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22" y="955913"/>
            <a:ext cx="9214156" cy="706964"/>
          </a:xfrm>
        </p:spPr>
        <p:txBody>
          <a:bodyPr/>
          <a:lstStyle/>
          <a:p>
            <a:r>
              <a:rPr lang="en-US" sz="4000" b="1" dirty="0">
                <a:solidFill>
                  <a:schemeClr val="bg1"/>
                </a:solidFill>
              </a:rPr>
              <a:t>What is Somatic Symptom Disorder ?</a:t>
            </a:r>
            <a:endParaRPr lang="ar-SA" sz="4000" b="1" dirty="0">
              <a:solidFill>
                <a:schemeClr val="bg1"/>
              </a:solidFill>
            </a:endParaRPr>
          </a:p>
        </p:txBody>
      </p:sp>
      <p:sp>
        <p:nvSpPr>
          <p:cNvPr id="3" name="Content Placeholder 2"/>
          <p:cNvSpPr>
            <a:spLocks noGrp="1"/>
          </p:cNvSpPr>
          <p:nvPr>
            <p:ph idx="1"/>
          </p:nvPr>
        </p:nvSpPr>
        <p:spPr/>
        <p:txBody>
          <a:bodyPr/>
          <a:lstStyle/>
          <a:p>
            <a:r>
              <a:rPr lang="en-US" dirty="0"/>
              <a:t>SSD is a syndrome of physical symptoms that cause </a:t>
            </a:r>
            <a:r>
              <a:rPr lang="en-US" dirty="0">
                <a:solidFill>
                  <a:schemeClr val="tx2">
                    <a:lumMod val="75000"/>
                  </a:schemeClr>
                </a:solidFill>
              </a:rPr>
              <a:t>substantial distress </a:t>
            </a:r>
            <a:r>
              <a:rPr lang="en-US" dirty="0"/>
              <a:t>or </a:t>
            </a:r>
            <a:r>
              <a:rPr lang="en-US" dirty="0">
                <a:solidFill>
                  <a:schemeClr val="tx2">
                    <a:lumMod val="75000"/>
                  </a:schemeClr>
                </a:solidFill>
              </a:rPr>
              <a:t>psychosocial impairment</a:t>
            </a:r>
            <a:r>
              <a:rPr lang="en-US" dirty="0"/>
              <a:t>, and in some instances, are </a:t>
            </a:r>
            <a:r>
              <a:rPr lang="en-US" dirty="0">
                <a:solidFill>
                  <a:srgbClr val="FF0000"/>
                </a:solidFill>
              </a:rPr>
              <a:t>not explained </a:t>
            </a:r>
            <a:r>
              <a:rPr lang="en-US" dirty="0"/>
              <a:t>by a known general medical disease after appropriate investigation.</a:t>
            </a:r>
          </a:p>
          <a:p>
            <a:r>
              <a:rPr lang="en-US" dirty="0"/>
              <a:t> the symptoms may be caused or exacerbated by:</a:t>
            </a:r>
          </a:p>
          <a:p>
            <a:pPr lvl="1" algn="l" rtl="0"/>
            <a:r>
              <a:rPr lang="en-US" dirty="0">
                <a:solidFill>
                  <a:schemeClr val="tx2">
                    <a:lumMod val="75000"/>
                  </a:schemeClr>
                </a:solidFill>
              </a:rPr>
              <a:t> anxiety</a:t>
            </a:r>
          </a:p>
          <a:p>
            <a:pPr lvl="1" algn="l" rtl="0"/>
            <a:r>
              <a:rPr lang="en-US" dirty="0">
                <a:solidFill>
                  <a:schemeClr val="tx2">
                    <a:lumMod val="75000"/>
                  </a:schemeClr>
                </a:solidFill>
              </a:rPr>
              <a:t> depression</a:t>
            </a:r>
          </a:p>
          <a:p>
            <a:pPr lvl="1" algn="l" rtl="0"/>
            <a:r>
              <a:rPr lang="en-US" dirty="0">
                <a:solidFill>
                  <a:schemeClr val="tx2">
                    <a:lumMod val="75000"/>
                  </a:schemeClr>
                </a:solidFill>
              </a:rPr>
              <a:t>interpersonal conflicts</a:t>
            </a:r>
          </a:p>
          <a:p>
            <a:pPr algn="l" rtl="0"/>
            <a:r>
              <a:rPr lang="en-US" dirty="0"/>
              <a:t>it is common for SSD, depression, and anxiety to all occur together</a:t>
            </a: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37155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5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Scale>
                                      <p:cBhvr>
                                        <p:cTn id="2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2" end="2"/>
                                            </p:txEl>
                                          </p:spTgt>
                                        </p:tgtEl>
                                        <p:attrNameLst>
                                          <p:attrName>ppt_x</p:attrName>
                                          <p:attrName>ppt_y</p:attrName>
                                        </p:attrNameLst>
                                      </p:cBhvr>
                                    </p:animMotion>
                                    <p:animEffect transition="in" filter="fade">
                                      <p:cBhvr>
                                        <p:cTn id="22" dur="1000"/>
                                        <p:tgtEl>
                                          <p:spTgt spid="3">
                                            <p:txEl>
                                              <p:pRg st="2" end="2"/>
                                            </p:txEl>
                                          </p:spTgt>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Scale>
                                      <p:cBhvr>
                                        <p:cTn id="30"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4" end="4"/>
                                            </p:txEl>
                                          </p:spTgt>
                                        </p:tgtEl>
                                        <p:attrNameLst>
                                          <p:attrName>ppt_x</p:attrName>
                                          <p:attrName>ppt_y</p:attrName>
                                        </p:attrNameLst>
                                      </p:cBhvr>
                                    </p:animMotion>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Scale>
                                      <p:cBhvr>
                                        <p:cTn id="3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5" end="5"/>
                                            </p:txEl>
                                          </p:spTgt>
                                        </p:tgtEl>
                                        <p:attrNameLst>
                                          <p:attrName>ppt_x</p:attrName>
                                          <p:attrName>ppt_y</p:attrName>
                                        </p:attrNameLst>
                                      </p:cBhvr>
                                    </p:animMotion>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Epidemiology </a:t>
            </a:r>
            <a:endParaRPr lang="ar-SA" sz="4000" b="1" dirty="0">
              <a:solidFill>
                <a:schemeClr val="bg1"/>
              </a:solidFill>
            </a:endParaRPr>
          </a:p>
        </p:txBody>
      </p:sp>
      <p:sp>
        <p:nvSpPr>
          <p:cNvPr id="3" name="Content Placeholder 2"/>
          <p:cNvSpPr>
            <a:spLocks noGrp="1"/>
          </p:cNvSpPr>
          <p:nvPr>
            <p:ph idx="1"/>
          </p:nvPr>
        </p:nvSpPr>
        <p:spPr/>
        <p:txBody>
          <a:bodyPr>
            <a:normAutofit/>
          </a:bodyPr>
          <a:lstStyle/>
          <a:p>
            <a:pPr algn="l" rtl="0"/>
            <a:r>
              <a:rPr lang="en-US" dirty="0">
                <a:solidFill>
                  <a:schemeClr val="tx2">
                    <a:lumMod val="75000"/>
                  </a:schemeClr>
                </a:solidFill>
              </a:rPr>
              <a:t>SSD </a:t>
            </a:r>
            <a:r>
              <a:rPr lang="en-US" dirty="0"/>
              <a:t>is common in the general population. More than </a:t>
            </a:r>
            <a:r>
              <a:rPr lang="en-US" dirty="0">
                <a:solidFill>
                  <a:srgbClr val="FF0000"/>
                </a:solidFill>
              </a:rPr>
              <a:t>50 percent </a:t>
            </a:r>
            <a:r>
              <a:rPr lang="en-US" dirty="0"/>
              <a:t>of patients presenting to outpatient medical clinics with a physical complaint do not have a medical condition.</a:t>
            </a:r>
          </a:p>
          <a:p>
            <a:pPr algn="l" rtl="0"/>
            <a:r>
              <a:rPr lang="en-US" dirty="0">
                <a:solidFill>
                  <a:srgbClr val="FF0000"/>
                </a:solidFill>
              </a:rPr>
              <a:t>Risk factors </a:t>
            </a:r>
            <a:r>
              <a:rPr lang="en-US" dirty="0"/>
              <a:t>for SSD include:</a:t>
            </a:r>
          </a:p>
          <a:p>
            <a:pPr lvl="1" algn="l" rtl="0"/>
            <a:r>
              <a:rPr lang="en-US" dirty="0"/>
              <a:t>Female sex</a:t>
            </a:r>
          </a:p>
          <a:p>
            <a:pPr lvl="1" algn="l" rtl="0"/>
            <a:r>
              <a:rPr lang="en-US" dirty="0"/>
              <a:t>Fewer years of education</a:t>
            </a:r>
          </a:p>
          <a:p>
            <a:pPr lvl="1" algn="l" rtl="0"/>
            <a:r>
              <a:rPr lang="en-US" dirty="0"/>
              <a:t>Minority ethnic status</a:t>
            </a:r>
          </a:p>
          <a:p>
            <a:pPr lvl="1" algn="l" rtl="0"/>
            <a:r>
              <a:rPr lang="en-US" dirty="0"/>
              <a:t>Low socioeconomic status</a:t>
            </a:r>
          </a:p>
          <a:p>
            <a:pPr algn="l" rtl="0"/>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269880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par>
                          <p:cTn id="17" fill="hold">
                            <p:stCondLst>
                              <p:cond delay="1000"/>
                            </p:stCondLst>
                            <p:childTnLst>
                              <p:par>
                                <p:cTn id="18" presetID="5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Scale>
                                      <p:cBhvr>
                                        <p:cTn id="2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2" end="2"/>
                                            </p:txEl>
                                          </p:spTgt>
                                        </p:tgtEl>
                                        <p:attrNameLst>
                                          <p:attrName>ppt_x</p:attrName>
                                          <p:attrName>ppt_y</p:attrName>
                                        </p:attrNameLst>
                                      </p:cBhvr>
                                    </p:animMotion>
                                    <p:animEffect transition="in" filter="fade">
                                      <p:cBhvr>
                                        <p:cTn id="22" dur="1000"/>
                                        <p:tgtEl>
                                          <p:spTgt spid="3">
                                            <p:txEl>
                                              <p:pRg st="2" end="2"/>
                                            </p:txEl>
                                          </p:spTgt>
                                        </p:tgtEl>
                                      </p:cBhvr>
                                    </p:animEffect>
                                  </p:childTnLst>
                                </p:cTn>
                              </p:par>
                            </p:childTnLst>
                          </p:cTn>
                        </p:par>
                        <p:par>
                          <p:cTn id="23" fill="hold">
                            <p:stCondLst>
                              <p:cond delay="2000"/>
                            </p:stCondLst>
                            <p:childTnLst>
                              <p:par>
                                <p:cTn id="24" presetID="5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Scale>
                                      <p:cBhvr>
                                        <p:cTn id="2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3" end="3"/>
                                            </p:txEl>
                                          </p:spTgt>
                                        </p:tgtEl>
                                        <p:attrNameLst>
                                          <p:attrName>ppt_x</p:attrName>
                                          <p:attrName>ppt_y</p:attrName>
                                        </p:attrNameLst>
                                      </p:cBhvr>
                                    </p:animMotion>
                                    <p:animEffect transition="in" filter="fade">
                                      <p:cBhvr>
                                        <p:cTn id="28" dur="1000"/>
                                        <p:tgtEl>
                                          <p:spTgt spid="3">
                                            <p:txEl>
                                              <p:pRg st="3" end="3"/>
                                            </p:txEl>
                                          </p:spTgt>
                                        </p:tgtEl>
                                      </p:cBhvr>
                                    </p:animEffect>
                                  </p:childTnLst>
                                </p:cTn>
                              </p:par>
                            </p:childTnLst>
                          </p:cTn>
                        </p:par>
                        <p:par>
                          <p:cTn id="29" fill="hold">
                            <p:stCondLst>
                              <p:cond delay="3000"/>
                            </p:stCondLst>
                            <p:childTnLst>
                              <p:par>
                                <p:cTn id="30" presetID="5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childTnLst>
                          </p:cTn>
                        </p:par>
                        <p:par>
                          <p:cTn id="35" fill="hold">
                            <p:stCondLst>
                              <p:cond delay="4000"/>
                            </p:stCondLst>
                            <p:childTnLst>
                              <p:par>
                                <p:cTn id="36" presetID="5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Scale>
                                      <p:cBhvr>
                                        <p:cTn id="38"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
                                            <p:txEl>
                                              <p:pRg st="5" end="5"/>
                                            </p:txEl>
                                          </p:spTgt>
                                        </p:tgtEl>
                                        <p:attrNameLst>
                                          <p:attrName>ppt_x</p:attrName>
                                          <p:attrName>ppt_y</p:attrName>
                                        </p:attrNameLst>
                                      </p:cBhvr>
                                    </p:animMotion>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Prevalence</a:t>
            </a:r>
            <a:r>
              <a:rPr lang="en-US" dirty="0"/>
              <a:t> </a:t>
            </a:r>
            <a:endParaRPr lang="ar-SA" dirty="0"/>
          </a:p>
        </p:txBody>
      </p:sp>
      <p:sp>
        <p:nvSpPr>
          <p:cNvPr id="3" name="Content Placeholder 2"/>
          <p:cNvSpPr>
            <a:spLocks noGrp="1"/>
          </p:cNvSpPr>
          <p:nvPr>
            <p:ph idx="1"/>
          </p:nvPr>
        </p:nvSpPr>
        <p:spPr>
          <a:xfrm>
            <a:off x="1154955" y="2603500"/>
            <a:ext cx="9196408" cy="3416300"/>
          </a:xfrm>
        </p:spPr>
        <p:txBody>
          <a:bodyPr>
            <a:normAutofit/>
          </a:bodyPr>
          <a:lstStyle/>
          <a:p>
            <a:pPr algn="l" rtl="0"/>
            <a:r>
              <a:rPr lang="en-US" b="1" dirty="0"/>
              <a:t>Netherlands</a:t>
            </a:r>
            <a:endParaRPr lang="en-US" dirty="0"/>
          </a:p>
          <a:p>
            <a:pPr algn="l" rtl="0">
              <a:buFont typeface="Courier New" charset="0"/>
              <a:buChar char="o"/>
            </a:pPr>
            <a:r>
              <a:rPr lang="en-US" dirty="0"/>
              <a:t>Study of sample size of </a:t>
            </a:r>
            <a:r>
              <a:rPr lang="en-US" dirty="0">
                <a:solidFill>
                  <a:srgbClr val="FF0000"/>
                </a:solidFill>
              </a:rPr>
              <a:t>1046</a:t>
            </a:r>
            <a:r>
              <a:rPr lang="en-US" dirty="0"/>
              <a:t>. The prevalence of Somatic Symptom Disorders was </a:t>
            </a:r>
            <a:r>
              <a:rPr lang="en-US" dirty="0">
                <a:solidFill>
                  <a:srgbClr val="FF0000"/>
                </a:solidFill>
              </a:rPr>
              <a:t>16.1%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284140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Prevalence</a:t>
            </a:r>
            <a:r>
              <a:rPr lang="en-US" dirty="0"/>
              <a:t> </a:t>
            </a:r>
            <a:endParaRPr lang="ar-SA" dirty="0"/>
          </a:p>
        </p:txBody>
      </p:sp>
      <p:sp>
        <p:nvSpPr>
          <p:cNvPr id="3" name="Content Placeholder 2"/>
          <p:cNvSpPr>
            <a:spLocks noGrp="1"/>
          </p:cNvSpPr>
          <p:nvPr>
            <p:ph idx="1"/>
          </p:nvPr>
        </p:nvSpPr>
        <p:spPr/>
        <p:txBody>
          <a:bodyPr/>
          <a:lstStyle/>
          <a:p>
            <a:pPr algn="l" rtl="0"/>
            <a:r>
              <a:rPr lang="en-US" b="1" dirty="0"/>
              <a:t>Saudi Arabia</a:t>
            </a:r>
          </a:p>
          <a:p>
            <a:pPr algn="l" rtl="0"/>
            <a:endParaRPr lang="en-US" dirty="0"/>
          </a:p>
          <a:p>
            <a:pPr algn="l" rtl="0">
              <a:buFont typeface="Courier New"/>
              <a:buChar char="o"/>
              <a:defRPr/>
            </a:pPr>
            <a:r>
              <a:rPr lang="en-US" dirty="0">
                <a:ea typeface="ＭＳ Ｐゴシック" charset="0"/>
                <a:cs typeface="Trebuchet MS"/>
              </a:rPr>
              <a:t>A study was done in </a:t>
            </a:r>
            <a:r>
              <a:rPr lang="en-US" dirty="0">
                <a:solidFill>
                  <a:srgbClr val="0070C0"/>
                </a:solidFill>
                <a:ea typeface="ＭＳ Ｐゴシック" charset="0"/>
                <a:cs typeface="Trebuchet MS"/>
              </a:rPr>
              <a:t>Aseer</a:t>
            </a:r>
            <a:r>
              <a:rPr lang="en-US" dirty="0">
                <a:ea typeface="ＭＳ Ｐゴシック" charset="0"/>
                <a:cs typeface="Trebuchet MS"/>
              </a:rPr>
              <a:t> 2008, on a sample of </a:t>
            </a:r>
            <a:r>
              <a:rPr lang="en-US" dirty="0">
                <a:solidFill>
                  <a:srgbClr val="FF0000"/>
                </a:solidFill>
                <a:ea typeface="ＭＳ Ｐゴシック" charset="0"/>
                <a:cs typeface="Trebuchet MS"/>
              </a:rPr>
              <a:t>224</a:t>
            </a:r>
            <a:r>
              <a:rPr lang="en-US" dirty="0"/>
              <a:t>. The prevalence of SSD was 16% .</a:t>
            </a:r>
            <a:r>
              <a:rPr lang="en-US" dirty="0">
                <a:solidFill>
                  <a:srgbClr val="0070C0"/>
                </a:solidFill>
              </a:rPr>
              <a:t>Women</a:t>
            </a:r>
            <a:r>
              <a:rPr lang="en-US" dirty="0"/>
              <a:t> displayed higher levels of somatization than men.</a:t>
            </a:r>
          </a:p>
          <a:p>
            <a:pPr algn="l" rtl="0">
              <a:buFont typeface="Courier New"/>
              <a:buChar char="o"/>
              <a:defRPr/>
            </a:pPr>
            <a:r>
              <a:rPr lang="en-US" dirty="0"/>
              <a:t>Another study done in </a:t>
            </a:r>
            <a:r>
              <a:rPr lang="en-US" dirty="0">
                <a:solidFill>
                  <a:srgbClr val="0070C0"/>
                </a:solidFill>
              </a:rPr>
              <a:t>Abha</a:t>
            </a:r>
            <a:r>
              <a:rPr lang="en-US" dirty="0"/>
              <a:t> 2014, on sample of </a:t>
            </a:r>
            <a:r>
              <a:rPr lang="en-US" dirty="0">
                <a:solidFill>
                  <a:srgbClr val="FF0000"/>
                </a:solidFill>
              </a:rPr>
              <a:t>400</a:t>
            </a:r>
            <a:r>
              <a:rPr lang="en-US" dirty="0"/>
              <a:t>. The prevalence of SSD was </a:t>
            </a:r>
            <a:r>
              <a:rPr lang="en-US" dirty="0">
                <a:solidFill>
                  <a:srgbClr val="FF0000"/>
                </a:solidFill>
              </a:rPr>
              <a:t>60.8%</a:t>
            </a:r>
            <a:r>
              <a:rPr lang="en-US" dirty="0"/>
              <a:t>. High prevalence of SSD among the age group </a:t>
            </a:r>
            <a:r>
              <a:rPr lang="en-US" dirty="0">
                <a:solidFill>
                  <a:srgbClr val="FF0000"/>
                </a:solidFill>
              </a:rPr>
              <a:t>51-60</a:t>
            </a:r>
            <a:r>
              <a:rPr lang="en-US" dirty="0"/>
              <a:t> years. </a:t>
            </a: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748738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Scale>
                                      <p:cBhvr>
                                        <p:cTn id="2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3" end="3"/>
                                            </p:txEl>
                                          </p:spTgt>
                                        </p:tgtEl>
                                        <p:attrNameLst>
                                          <p:attrName>ppt_x</p:attrName>
                                          <p:attrName>ppt_y</p:attrName>
                                        </p:attrNameLst>
                                      </p:cBhvr>
                                    </p:animMotion>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Prevalence</a:t>
            </a:r>
            <a:r>
              <a:rPr lang="en-US" dirty="0"/>
              <a:t> </a:t>
            </a:r>
            <a:endParaRPr lang="ar-SA" dirty="0"/>
          </a:p>
        </p:txBody>
      </p:sp>
      <p:sp>
        <p:nvSpPr>
          <p:cNvPr id="3" name="Content Placeholder 2"/>
          <p:cNvSpPr>
            <a:spLocks noGrp="1"/>
          </p:cNvSpPr>
          <p:nvPr>
            <p:ph idx="1"/>
          </p:nvPr>
        </p:nvSpPr>
        <p:spPr/>
        <p:txBody>
          <a:bodyPr>
            <a:normAutofit/>
          </a:bodyPr>
          <a:lstStyle/>
          <a:p>
            <a:pPr algn="l" rtl="0"/>
            <a:r>
              <a:rPr lang="en-US" b="1" dirty="0"/>
              <a:t>United States</a:t>
            </a:r>
            <a:endParaRPr lang="en-US" dirty="0"/>
          </a:p>
          <a:p>
            <a:pPr algn="l" rtl="0"/>
            <a:r>
              <a:rPr lang="en-US" dirty="0"/>
              <a:t>A study done in the </a:t>
            </a:r>
            <a:r>
              <a:rPr lang="en-US" dirty="0">
                <a:solidFill>
                  <a:srgbClr val="0070C0"/>
                </a:solidFill>
              </a:rPr>
              <a:t>US</a:t>
            </a:r>
            <a:r>
              <a:rPr lang="en-US" dirty="0"/>
              <a:t> showed that SSD occurred in </a:t>
            </a:r>
            <a:r>
              <a:rPr lang="en-US" dirty="0">
                <a:solidFill>
                  <a:srgbClr val="FF0000"/>
                </a:solidFill>
              </a:rPr>
              <a:t>17% </a:t>
            </a:r>
            <a:r>
              <a:rPr lang="en-US" dirty="0"/>
              <a:t>of patients in primary care settings and </a:t>
            </a:r>
            <a:r>
              <a:rPr lang="en-US" dirty="0">
                <a:solidFill>
                  <a:srgbClr val="FF0000"/>
                </a:solidFill>
              </a:rPr>
              <a:t>4% </a:t>
            </a:r>
            <a:r>
              <a:rPr lang="en-US" dirty="0"/>
              <a:t>of the general US population.</a:t>
            </a:r>
          </a:p>
          <a:p>
            <a:pPr algn="l" rtl="0"/>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49895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People prone to have SSD ?</a:t>
            </a:r>
            <a:endParaRPr lang="ar-SA" sz="4000" b="1" dirty="0">
              <a:solidFill>
                <a:schemeClr val="bg1"/>
              </a:solidFill>
            </a:endParaRPr>
          </a:p>
        </p:txBody>
      </p:sp>
      <p:sp>
        <p:nvSpPr>
          <p:cNvPr id="3" name="Content Placeholder 2"/>
          <p:cNvSpPr>
            <a:spLocks noGrp="1"/>
          </p:cNvSpPr>
          <p:nvPr>
            <p:ph idx="1"/>
          </p:nvPr>
        </p:nvSpPr>
        <p:spPr>
          <a:xfrm>
            <a:off x="1154954" y="2603500"/>
            <a:ext cx="9649169" cy="3416300"/>
          </a:xfrm>
        </p:spPr>
        <p:txBody>
          <a:bodyPr>
            <a:normAutofit/>
          </a:bodyPr>
          <a:lstStyle/>
          <a:p>
            <a:pPr algn="l" rtl="0"/>
            <a:r>
              <a:rPr lang="en-US" dirty="0"/>
              <a:t>Having a </a:t>
            </a:r>
            <a:r>
              <a:rPr lang="en-US" dirty="0">
                <a:solidFill>
                  <a:srgbClr val="0070C0"/>
                </a:solidFill>
              </a:rPr>
              <a:t>family member </a:t>
            </a:r>
            <a:r>
              <a:rPr lang="en-US" dirty="0"/>
              <a:t>with a </a:t>
            </a:r>
            <a:r>
              <a:rPr lang="en-US" dirty="0">
                <a:solidFill>
                  <a:srgbClr val="FF0000"/>
                </a:solidFill>
              </a:rPr>
              <a:t>chronic illness during childhood </a:t>
            </a:r>
            <a:r>
              <a:rPr lang="en-US" dirty="0"/>
              <a:t>may be a precursor to SSD.</a:t>
            </a:r>
          </a:p>
          <a:p>
            <a:pPr algn="l" rtl="0"/>
            <a:r>
              <a:rPr lang="en-US" dirty="0"/>
              <a:t>Faulty perception and assessment of somatosensory inputs due to characteristic attention impairment. </a:t>
            </a:r>
          </a:p>
          <a:p>
            <a:pPr algn="l" rtl="0"/>
            <a:r>
              <a:rPr lang="en-US" dirty="0"/>
              <a:t>Displacement of </a:t>
            </a:r>
            <a:r>
              <a:rPr lang="en-US" dirty="0">
                <a:solidFill>
                  <a:srgbClr val="FF0000"/>
                </a:solidFill>
              </a:rPr>
              <a:t>unpleasant emotions </a:t>
            </a:r>
            <a:r>
              <a:rPr lang="en-US" dirty="0"/>
              <a:t>into a physical symptom.</a:t>
            </a:r>
          </a:p>
          <a:p>
            <a:pPr algn="l" rtl="0"/>
            <a:r>
              <a:rPr lang="en-US" dirty="0">
                <a:solidFill>
                  <a:srgbClr val="0070C0"/>
                </a:solidFill>
              </a:rPr>
              <a:t>Childhood</a:t>
            </a:r>
            <a:r>
              <a:rPr lang="en-US" dirty="0"/>
              <a:t> </a:t>
            </a:r>
            <a:r>
              <a:rPr lang="en-US" dirty="0">
                <a:solidFill>
                  <a:srgbClr val="FF0000"/>
                </a:solidFill>
              </a:rPr>
              <a:t>sexual abuse </a:t>
            </a:r>
            <a:r>
              <a:rPr lang="en-US" dirty="0"/>
              <a:t>and recent exposure to </a:t>
            </a:r>
            <a:r>
              <a:rPr lang="en-US" dirty="0">
                <a:solidFill>
                  <a:srgbClr val="FF0000"/>
                </a:solidFill>
              </a:rPr>
              <a:t>physical</a:t>
            </a:r>
            <a:r>
              <a:rPr lang="en-US" dirty="0"/>
              <a:t> or </a:t>
            </a:r>
            <a:r>
              <a:rPr lang="en-US" dirty="0">
                <a:solidFill>
                  <a:srgbClr val="FF0000"/>
                </a:solidFill>
              </a:rPr>
              <a:t>sexual violence</a:t>
            </a:r>
          </a:p>
          <a:p>
            <a:pPr algn="l" rtl="0"/>
            <a:r>
              <a:rPr lang="en-US" dirty="0"/>
              <a:t>To obtain attention or sympathy</a:t>
            </a:r>
          </a:p>
          <a:p>
            <a:pPr algn="l" rtl="0"/>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293880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Clinical features</a:t>
            </a:r>
            <a:endParaRPr lang="ar-SA" sz="4000" b="1" dirty="0">
              <a:solidFill>
                <a:schemeClr val="bg1"/>
              </a:solidFill>
            </a:endParaRPr>
          </a:p>
        </p:txBody>
      </p:sp>
      <p:sp>
        <p:nvSpPr>
          <p:cNvPr id="3" name="Content Placeholder 2"/>
          <p:cNvSpPr>
            <a:spLocks noGrp="1"/>
          </p:cNvSpPr>
          <p:nvPr>
            <p:ph idx="1"/>
          </p:nvPr>
        </p:nvSpPr>
        <p:spPr>
          <a:xfrm>
            <a:off x="1154954" y="2603500"/>
            <a:ext cx="9356207" cy="3416300"/>
          </a:xfrm>
        </p:spPr>
        <p:txBody>
          <a:bodyPr>
            <a:normAutofit/>
          </a:bodyPr>
          <a:lstStyle/>
          <a:p>
            <a:pPr algn="l" rtl="0"/>
            <a:r>
              <a:rPr lang="en-US" dirty="0">
                <a:solidFill>
                  <a:srgbClr val="0070C0"/>
                </a:solidFill>
              </a:rPr>
              <a:t>Pain</a:t>
            </a:r>
            <a:r>
              <a:rPr lang="en-US" dirty="0">
                <a:solidFill>
                  <a:schemeClr val="tx1"/>
                </a:solidFill>
              </a:rPr>
              <a:t> </a:t>
            </a:r>
            <a:r>
              <a:rPr lang="en-US" dirty="0"/>
              <a:t>symptoms, Ex: </a:t>
            </a:r>
            <a:r>
              <a:rPr lang="en-US" dirty="0">
                <a:solidFill>
                  <a:srgbClr val="FF0000"/>
                </a:solidFill>
              </a:rPr>
              <a:t>headache</a:t>
            </a:r>
            <a:r>
              <a:rPr lang="en-US" dirty="0"/>
              <a:t> </a:t>
            </a:r>
            <a:r>
              <a:rPr lang="en-US" dirty="0">
                <a:solidFill>
                  <a:srgbClr val="FF0000"/>
                </a:solidFill>
              </a:rPr>
              <a:t>&amp; back pain</a:t>
            </a:r>
            <a:r>
              <a:rPr lang="en-US" dirty="0"/>
              <a:t>.</a:t>
            </a:r>
          </a:p>
          <a:p>
            <a:pPr algn="l" rtl="0"/>
            <a:r>
              <a:rPr lang="en-US" dirty="0"/>
              <a:t>Gastrointestinal symptoms, Ex</a:t>
            </a:r>
            <a:r>
              <a:rPr lang="en-US" dirty="0">
                <a:solidFill>
                  <a:srgbClr val="FF0000"/>
                </a:solidFill>
              </a:rPr>
              <a:t>: nausea</a:t>
            </a:r>
            <a:r>
              <a:rPr lang="en-US" dirty="0"/>
              <a:t>, </a:t>
            </a:r>
            <a:r>
              <a:rPr lang="en-US" dirty="0">
                <a:solidFill>
                  <a:srgbClr val="FF0000"/>
                </a:solidFill>
              </a:rPr>
              <a:t>vomiting,</a:t>
            </a:r>
            <a:r>
              <a:rPr lang="en-US" dirty="0"/>
              <a:t> </a:t>
            </a:r>
            <a:r>
              <a:rPr lang="en-US" dirty="0">
                <a:solidFill>
                  <a:srgbClr val="FF0000"/>
                </a:solidFill>
              </a:rPr>
              <a:t>abdominal pain</a:t>
            </a:r>
            <a:r>
              <a:rPr lang="en-US" dirty="0"/>
              <a:t>, bloating, gas, and diarrhea.</a:t>
            </a:r>
          </a:p>
          <a:p>
            <a:pPr algn="l" rtl="0"/>
            <a:r>
              <a:rPr lang="en-US" dirty="0"/>
              <a:t>Cardiopulmonary symptoms, including </a:t>
            </a:r>
            <a:r>
              <a:rPr lang="en-US" dirty="0">
                <a:solidFill>
                  <a:srgbClr val="FF0000"/>
                </a:solidFill>
              </a:rPr>
              <a:t>chest pain</a:t>
            </a:r>
            <a:r>
              <a:rPr lang="en-US" dirty="0"/>
              <a:t>, dizziness, shortness of breath, and palpitations.</a:t>
            </a:r>
          </a:p>
          <a:p>
            <a:pPr algn="l" rtl="0"/>
            <a:r>
              <a:rPr lang="en-US" dirty="0"/>
              <a:t>Neurologic symptoms, including fainting, muscle weakness, double or blurred vision, difficulty walking.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28595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err="1">
                <a:solidFill>
                  <a:schemeClr val="bg1"/>
                </a:solidFill>
              </a:rPr>
              <a:t>DDx</a:t>
            </a:r>
            <a:endParaRPr lang="ar-SA" sz="4000" b="1" dirty="0">
              <a:solidFill>
                <a:schemeClr val="bg1"/>
              </a:solidFill>
            </a:endParaRPr>
          </a:p>
        </p:txBody>
      </p:sp>
      <p:sp>
        <p:nvSpPr>
          <p:cNvPr id="3" name="Content Placeholder 2"/>
          <p:cNvSpPr>
            <a:spLocks noGrp="1"/>
          </p:cNvSpPr>
          <p:nvPr>
            <p:ph idx="1"/>
          </p:nvPr>
        </p:nvSpPr>
        <p:spPr>
          <a:xfrm>
            <a:off x="1154954" y="2603500"/>
            <a:ext cx="9125387" cy="3416300"/>
          </a:xfrm>
        </p:spPr>
        <p:txBody>
          <a:bodyPr>
            <a:normAutofit/>
          </a:bodyPr>
          <a:lstStyle/>
          <a:p>
            <a:pPr marL="514350" indent="-514350" algn="l" rtl="0">
              <a:buFont typeface="+mj-lt"/>
              <a:buAutoNum type="arabicPeriod"/>
            </a:pPr>
            <a:r>
              <a:rPr lang="en-US" dirty="0"/>
              <a:t>Medical diseases (e.g. SLE, endocrinopathies, chronic infections).</a:t>
            </a:r>
          </a:p>
          <a:p>
            <a:pPr marL="514350" indent="-514350" algn="l" rtl="0">
              <a:buFont typeface="+mj-lt"/>
              <a:buAutoNum type="arabicPeriod"/>
            </a:pPr>
            <a:r>
              <a:rPr lang="en-US" dirty="0">
                <a:solidFill>
                  <a:srgbClr val="FF0000"/>
                </a:solidFill>
              </a:rPr>
              <a:t>Depression </a:t>
            </a:r>
          </a:p>
          <a:p>
            <a:pPr marL="514350" indent="-514350" algn="l" rtl="0">
              <a:buFont typeface="+mj-lt"/>
              <a:buAutoNum type="arabicPeriod"/>
            </a:pPr>
            <a:r>
              <a:rPr lang="en-US" dirty="0">
                <a:solidFill>
                  <a:srgbClr val="FF0000"/>
                </a:solidFill>
              </a:rPr>
              <a:t>Anxiety </a:t>
            </a:r>
          </a:p>
          <a:p>
            <a:pPr marL="514350" indent="-514350" algn="l" rtl="0">
              <a:buFont typeface="+mj-lt"/>
              <a:buAutoNum type="arabicPeriod"/>
            </a:pPr>
            <a:r>
              <a:rPr lang="en-US" dirty="0"/>
              <a:t>Hypochondriasis (the emphasis is on over-concern with a serious disease). </a:t>
            </a:r>
          </a:p>
          <a:p>
            <a:pPr marL="514350" indent="-514350" algn="l" rtl="0">
              <a:buFont typeface="+mj-lt"/>
              <a:buAutoNum type="arabicPeriod"/>
            </a:pPr>
            <a:r>
              <a:rPr lang="en-US" dirty="0"/>
              <a:t>Psychogenic pain disorder</a:t>
            </a: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679581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063245" cy="706964"/>
          </a:xfrm>
        </p:spPr>
        <p:txBody>
          <a:bodyPr/>
          <a:lstStyle/>
          <a:p>
            <a:pPr algn="l" rtl="0"/>
            <a:r>
              <a:rPr lang="en-US" sz="4000" b="1" dirty="0">
                <a:solidFill>
                  <a:schemeClr val="bg1"/>
                </a:solidFill>
              </a:rPr>
              <a:t>How to diagnose Somatic Symptom Disorder</a:t>
            </a:r>
            <a:endParaRPr lang="ar-SA" sz="4000" b="1" dirty="0">
              <a:solidFill>
                <a:schemeClr val="bg1"/>
              </a:solidFill>
            </a:endParaRPr>
          </a:p>
        </p:txBody>
      </p:sp>
      <p:sp>
        <p:nvSpPr>
          <p:cNvPr id="3" name="Content Placeholder 2"/>
          <p:cNvSpPr>
            <a:spLocks noGrp="1"/>
          </p:cNvSpPr>
          <p:nvPr>
            <p:ph idx="1"/>
          </p:nvPr>
        </p:nvSpPr>
        <p:spPr/>
        <p:txBody>
          <a:bodyPr>
            <a:normAutofit/>
          </a:bodyPr>
          <a:lstStyle/>
          <a:p>
            <a:pPr marL="0" indent="0" algn="l" rtl="0">
              <a:buNone/>
            </a:pPr>
            <a:r>
              <a:rPr lang="en-US" sz="2400" b="1" dirty="0"/>
              <a:t>According to the Diagnostic and Statistical Manual of Mental Disorders, 5th Edition (</a:t>
            </a:r>
            <a:r>
              <a:rPr lang="en-US" sz="2400" b="1" dirty="0">
                <a:solidFill>
                  <a:srgbClr val="0070C0"/>
                </a:solidFill>
              </a:rPr>
              <a:t>DSM5</a:t>
            </a:r>
            <a:r>
              <a:rPr lang="en-US" sz="2400" b="1" dirty="0"/>
              <a:t>) criteria:</a:t>
            </a:r>
          </a:p>
          <a:p>
            <a:pPr marL="514350" indent="-514350" algn="l" rtl="0">
              <a:lnSpc>
                <a:spcPct val="150000"/>
              </a:lnSpc>
              <a:buAutoNum type="alphaUcPeriod"/>
            </a:pPr>
            <a:r>
              <a:rPr lang="en-US" dirty="0"/>
              <a:t>The patient has one or more somatic symptoms that are distressing or result in significant disruption of daily life.</a:t>
            </a:r>
          </a:p>
          <a:p>
            <a:pPr marL="514350" indent="-514350" algn="l" rtl="0">
              <a:lnSpc>
                <a:spcPct val="150000"/>
              </a:lnSpc>
              <a:buFont typeface="Arial" panose="020B0604020202020204" pitchFamily="34" charset="0"/>
              <a:buAutoNum type="alphaUcPeriod"/>
            </a:pPr>
            <a:r>
              <a:rPr lang="en-US" dirty="0"/>
              <a:t>any one somatic symptom may not be continuously present, the state of being symptomatic is persistent (typically more than 6 months).</a:t>
            </a:r>
          </a:p>
          <a:p>
            <a:pPr marL="514350" indent="-514350" algn="l" rtl="0">
              <a:buAutoNum type="alphaUcPeriod"/>
            </a:pPr>
            <a:endParaRPr lang="en-US" dirty="0"/>
          </a:p>
          <a:p>
            <a:pPr marL="514350" indent="-514350" algn="l" rtl="0">
              <a:buAutoNum type="alphaUcPeriod"/>
            </a:pPr>
            <a:endParaRPr lang="en-US" dirty="0"/>
          </a:p>
          <a:p>
            <a:pPr algn="l" rtl="0"/>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75783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Cont’d</a:t>
            </a:r>
            <a:endParaRPr lang="ar-SA" sz="4000" b="1" dirty="0">
              <a:solidFill>
                <a:schemeClr val="bg1"/>
              </a:solidFill>
            </a:endParaRPr>
          </a:p>
        </p:txBody>
      </p:sp>
      <p:sp>
        <p:nvSpPr>
          <p:cNvPr id="3" name="Content Placeholder 2"/>
          <p:cNvSpPr>
            <a:spLocks noGrp="1"/>
          </p:cNvSpPr>
          <p:nvPr>
            <p:ph idx="1"/>
          </p:nvPr>
        </p:nvSpPr>
        <p:spPr/>
        <p:txBody>
          <a:bodyPr/>
          <a:lstStyle/>
          <a:p>
            <a:pPr marL="0" indent="0" algn="l" rtl="0">
              <a:buNone/>
            </a:pPr>
            <a:r>
              <a:rPr lang="en-US" dirty="0">
                <a:solidFill>
                  <a:srgbClr val="92D050"/>
                </a:solidFill>
              </a:rPr>
              <a:t>C. </a:t>
            </a:r>
            <a:r>
              <a:rPr lang="en-US" dirty="0"/>
              <a:t>Excessive thoughts, feelings, or behaviors related to the somatic symptoms or associated health concerns as manifested by at least one of the following:</a:t>
            </a:r>
          </a:p>
          <a:p>
            <a:pPr marL="514350" indent="-514350" algn="l" rtl="0">
              <a:buFont typeface="+mj-lt"/>
              <a:buAutoNum type="arabicPeriod"/>
            </a:pPr>
            <a:r>
              <a:rPr lang="en-US" dirty="0"/>
              <a:t>Disproportionate and persistent thoughts about the seriousness of one's symptoms</a:t>
            </a:r>
          </a:p>
          <a:p>
            <a:pPr marL="514350" indent="-514350" algn="l" rtl="0">
              <a:buFont typeface="+mj-lt"/>
              <a:buAutoNum type="arabicPeriod"/>
            </a:pPr>
            <a:r>
              <a:rPr lang="en-US" dirty="0"/>
              <a:t>Persistently high levels of anxiety about health or symptoms</a:t>
            </a:r>
          </a:p>
          <a:p>
            <a:pPr marL="514350" indent="-514350" algn="l" rtl="0">
              <a:buFont typeface="+mj-lt"/>
              <a:buAutoNum type="arabicPeriod"/>
            </a:pPr>
            <a:r>
              <a:rPr lang="en-US" dirty="0"/>
              <a:t>Excessive time and energy devoted to these symptoms or health concerns.</a:t>
            </a:r>
          </a:p>
          <a:p>
            <a:pPr algn="l" rtl="0"/>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420737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Q3</a:t>
            </a:r>
            <a:endParaRPr lang="en-US" b="1" dirty="0"/>
          </a:p>
        </p:txBody>
      </p:sp>
      <p:sp>
        <p:nvSpPr>
          <p:cNvPr id="3" name="Content Placeholder 2"/>
          <p:cNvSpPr>
            <a:spLocks noGrp="1"/>
          </p:cNvSpPr>
          <p:nvPr>
            <p:ph idx="1"/>
          </p:nvPr>
        </p:nvSpPr>
        <p:spPr/>
        <p:txBody>
          <a:bodyPr/>
          <a:lstStyle/>
          <a:p>
            <a:r>
              <a:rPr lang="en-US" b="1" dirty="0"/>
              <a:t>A 23-year-old man presented with extreme fear whenever he enters an elevator . The most appropriate statement about his treatment is:</a:t>
            </a:r>
          </a:p>
          <a:p>
            <a:pPr>
              <a:buFont typeface="+mj-lt"/>
              <a:buAutoNum type="arabicParenR"/>
            </a:pPr>
            <a:r>
              <a:rPr lang="en-US" dirty="0"/>
              <a:t>Psychodynamic therapy</a:t>
            </a:r>
          </a:p>
          <a:p>
            <a:pPr>
              <a:buFont typeface="+mj-lt"/>
              <a:buAutoNum type="arabicParenR"/>
            </a:pPr>
            <a:r>
              <a:rPr lang="en-US" dirty="0"/>
              <a:t>Olanzapine 5 mg</a:t>
            </a:r>
          </a:p>
          <a:p>
            <a:pPr>
              <a:buFont typeface="+mj-lt"/>
              <a:buAutoNum type="arabicParenR"/>
            </a:pPr>
            <a:r>
              <a:rPr lang="en-US" dirty="0"/>
              <a:t>Behavior therapy</a:t>
            </a:r>
          </a:p>
          <a:p>
            <a:pPr>
              <a:buFont typeface="+mj-lt"/>
              <a:buAutoNum type="arabicParenR"/>
            </a:pPr>
            <a:r>
              <a:rPr lang="en-US" dirty="0"/>
              <a:t>Insight-oriented therapy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814928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Management</a:t>
            </a:r>
            <a:r>
              <a:rPr lang="en-US" dirty="0"/>
              <a:t> </a:t>
            </a:r>
            <a:endParaRPr lang="ar-SA" dirty="0"/>
          </a:p>
        </p:txBody>
      </p:sp>
      <p:sp>
        <p:nvSpPr>
          <p:cNvPr id="3" name="Content Placeholder 2"/>
          <p:cNvSpPr>
            <a:spLocks noGrp="1"/>
          </p:cNvSpPr>
          <p:nvPr>
            <p:ph idx="1"/>
          </p:nvPr>
        </p:nvSpPr>
        <p:spPr/>
        <p:txBody>
          <a:bodyPr>
            <a:normAutofit/>
          </a:bodyPr>
          <a:lstStyle/>
          <a:p>
            <a:pPr algn="l" rtl="0"/>
            <a:r>
              <a:rPr lang="en-US" dirty="0"/>
              <a:t>The number of medical staff involved is better </a:t>
            </a:r>
            <a:r>
              <a:rPr lang="en-US" dirty="0">
                <a:solidFill>
                  <a:srgbClr val="FF0000"/>
                </a:solidFill>
              </a:rPr>
              <a:t>limited</a:t>
            </a:r>
          </a:p>
          <a:p>
            <a:pPr algn="l" rtl="0"/>
            <a:r>
              <a:rPr lang="en-US" dirty="0"/>
              <a:t> Arrange brief </a:t>
            </a:r>
            <a:r>
              <a:rPr lang="en-US" dirty="0">
                <a:solidFill>
                  <a:srgbClr val="FF0000"/>
                </a:solidFill>
              </a:rPr>
              <a:t>regularly</a:t>
            </a:r>
            <a:r>
              <a:rPr lang="en-US" dirty="0"/>
              <a:t> scheduled appointments, e.g. every month.</a:t>
            </a:r>
          </a:p>
          <a:p>
            <a:pPr algn="l" rtl="0"/>
            <a:r>
              <a:rPr lang="en-US" dirty="0"/>
              <a:t> Repeat physical examination.</a:t>
            </a:r>
          </a:p>
          <a:p>
            <a:pPr algn="l" rtl="0"/>
            <a:r>
              <a:rPr lang="en-US" dirty="0"/>
              <a:t> Avoid additional diagnostic procedures.</a:t>
            </a:r>
          </a:p>
          <a:p>
            <a:pPr algn="l" rtl="0"/>
            <a:r>
              <a:rPr lang="en-US" dirty="0"/>
              <a:t> Shift the patient’s awareness to psychological factors, and support him.</a:t>
            </a:r>
          </a:p>
          <a:p>
            <a:pPr algn="l" rtl="0"/>
            <a:r>
              <a:rPr lang="en-US" dirty="0"/>
              <a:t> </a:t>
            </a:r>
            <a:r>
              <a:rPr lang="en-US" dirty="0">
                <a:solidFill>
                  <a:srgbClr val="FF0000"/>
                </a:solidFill>
              </a:rPr>
              <a:t>Minimize</a:t>
            </a:r>
            <a:r>
              <a:rPr lang="en-US" dirty="0"/>
              <a:t> the use of </a:t>
            </a:r>
            <a:r>
              <a:rPr lang="en-US" dirty="0">
                <a:solidFill>
                  <a:srgbClr val="0070C0"/>
                </a:solidFill>
              </a:rPr>
              <a:t>psychotropic drugs</a:t>
            </a:r>
            <a:r>
              <a:rPr lang="en-US" dirty="0"/>
              <a:t>. </a:t>
            </a:r>
          </a:p>
          <a:p>
            <a:pPr algn="l" rtl="0"/>
            <a:r>
              <a:rPr lang="en-US" dirty="0"/>
              <a:t>Encourage graded return to normal activities. </a:t>
            </a:r>
          </a:p>
          <a:p>
            <a:pPr algn="l" rtl="0"/>
            <a:r>
              <a:rPr lang="en-US" dirty="0"/>
              <a:t>Antidepressants are useful when </a:t>
            </a:r>
            <a:r>
              <a:rPr lang="en-US" dirty="0">
                <a:solidFill>
                  <a:srgbClr val="0070C0"/>
                </a:solidFill>
              </a:rPr>
              <a:t>secondary </a:t>
            </a:r>
            <a:r>
              <a:rPr lang="en-US" dirty="0"/>
              <a:t>depression develops.</a:t>
            </a:r>
            <a:endParaRPr lang="ar-S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87017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Scale>
                                      <p:cBhvr>
                                        <p:cTn id="4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5" end="5"/>
                                            </p:txEl>
                                          </p:spTgt>
                                        </p:tgtEl>
                                        <p:attrNameLst>
                                          <p:attrName>ppt_x</p:attrName>
                                          <p:attrName>ppt_y</p:attrName>
                                        </p:attrNameLst>
                                      </p:cBhvr>
                                    </p:animMotion>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Scale>
                                      <p:cBhvr>
                                        <p:cTn id="4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6" end="6"/>
                                            </p:txEl>
                                          </p:spTgt>
                                        </p:tgtEl>
                                        <p:attrNameLst>
                                          <p:attrName>ppt_x</p:attrName>
                                          <p:attrName>ppt_y</p:attrName>
                                        </p:attrNameLst>
                                      </p:cBhvr>
                                    </p:animMotion>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Scale>
                                      <p:cBhvr>
                                        <p:cTn id="5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
                                            <p:txEl>
                                              <p:pRg st="7" end="7"/>
                                            </p:txEl>
                                          </p:spTgt>
                                        </p:tgtEl>
                                        <p:attrNameLst>
                                          <p:attrName>ppt_x</p:attrName>
                                          <p:attrName>ppt_y</p:attrName>
                                        </p:attrNameLst>
                                      </p:cBhvr>
                                    </p:animMotion>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b="1" dirty="0">
                <a:solidFill>
                  <a:schemeClr val="bg1"/>
                </a:solidFill>
              </a:rPr>
              <a:t>When to refer to a psychiatrist ?</a:t>
            </a:r>
            <a:endParaRPr lang="ar-SA" sz="4000" b="1" dirty="0">
              <a:solidFill>
                <a:schemeClr val="bg1"/>
              </a:solidFill>
            </a:endParaRPr>
          </a:p>
        </p:txBody>
      </p:sp>
      <p:sp>
        <p:nvSpPr>
          <p:cNvPr id="3" name="Content Placeholder 2"/>
          <p:cNvSpPr>
            <a:spLocks noGrp="1"/>
          </p:cNvSpPr>
          <p:nvPr>
            <p:ph idx="1"/>
          </p:nvPr>
        </p:nvSpPr>
        <p:spPr/>
        <p:txBody>
          <a:bodyPr/>
          <a:lstStyle/>
          <a:p>
            <a:pPr marL="514350" indent="-514350" algn="l" rtl="0">
              <a:buFont typeface="+mj-lt"/>
              <a:buAutoNum type="arabicPeriod"/>
            </a:pPr>
            <a:r>
              <a:rPr lang="en-US" dirty="0"/>
              <a:t>The patient has a psychiatric disorder, on psychotropic medications, or has a past history of such.</a:t>
            </a:r>
          </a:p>
          <a:p>
            <a:pPr marL="514350" indent="-514350" algn="l" rtl="0">
              <a:buFont typeface="+mj-lt"/>
              <a:buAutoNum type="arabicPeriod"/>
            </a:pPr>
            <a:r>
              <a:rPr lang="en-US" dirty="0"/>
              <a:t>Patient with disturbing, demanding, manipulative behavior</a:t>
            </a:r>
          </a:p>
          <a:p>
            <a:pPr marL="514350" indent="-514350" algn="l" rtl="0">
              <a:buFont typeface="+mj-lt"/>
              <a:buAutoNum type="arabicPeriod"/>
            </a:pPr>
            <a:r>
              <a:rPr lang="en-US" dirty="0"/>
              <a:t>The Patient has </a:t>
            </a:r>
            <a:r>
              <a:rPr lang="en-US" dirty="0">
                <a:solidFill>
                  <a:srgbClr val="FF0000"/>
                </a:solidFill>
              </a:rPr>
              <a:t>suicidal</a:t>
            </a:r>
            <a:r>
              <a:rPr lang="en-US" dirty="0"/>
              <a:t> thoughts.</a:t>
            </a:r>
          </a:p>
          <a:p>
            <a:pPr marL="514350" indent="-514350" algn="l" rtl="0">
              <a:buFont typeface="+mj-lt"/>
              <a:buAutoNum type="arabicPeriod"/>
            </a:pPr>
            <a:r>
              <a:rPr lang="en-US" dirty="0"/>
              <a:t>Suspicion of a psychiatric problem behind the physical symptoms.</a:t>
            </a:r>
          </a:p>
          <a:p>
            <a:pPr marL="514350" indent="-514350" algn="l" rtl="0">
              <a:buFont typeface="+mj-lt"/>
              <a:buAutoNum type="arabicPeriod"/>
            </a:pPr>
            <a:r>
              <a:rPr lang="en-US" dirty="0"/>
              <a:t>The patient has </a:t>
            </a:r>
            <a:r>
              <a:rPr lang="en-US" dirty="0">
                <a:solidFill>
                  <a:srgbClr val="FF0000"/>
                </a:solidFill>
              </a:rPr>
              <a:t>asked</a:t>
            </a:r>
            <a:r>
              <a:rPr lang="en-US" dirty="0"/>
              <a:t> to see a psychiatrist. </a:t>
            </a:r>
            <a:endParaRPr lang="en-US" dirty="0">
              <a:effectLst/>
            </a:endParaRPr>
          </a:p>
          <a:p>
            <a:pPr algn="l" rtl="0"/>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8150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Counseling and Psychotherapy </a:t>
            </a:r>
          </a:p>
        </p:txBody>
      </p:sp>
      <p:sp>
        <p:nvSpPr>
          <p:cNvPr id="3" name="Content Placeholder 2"/>
          <p:cNvSpPr>
            <a:spLocks noGrp="1"/>
          </p:cNvSpPr>
          <p:nvPr>
            <p:ph idx="1"/>
          </p:nvPr>
        </p:nvSpPr>
        <p:spPr>
          <a:xfrm>
            <a:off x="728827" y="3722087"/>
            <a:ext cx="5680851" cy="3416300"/>
          </a:xfrm>
        </p:spPr>
        <p:txBody>
          <a:bodyPr>
            <a:normAutofit/>
          </a:bodyPr>
          <a:lstStyle/>
          <a:p>
            <a:r>
              <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ROLEPLAY AND DISCUSSION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678" y="2319961"/>
            <a:ext cx="5218543" cy="3980245"/>
          </a:xfrm>
          <a:prstGeom prst="rect">
            <a:avLst/>
          </a:prstGeom>
        </p:spPr>
      </p:pic>
    </p:spTree>
    <p:extLst>
      <p:ext uri="{BB962C8B-B14F-4D97-AF65-F5344CB8AC3E}">
        <p14:creationId xmlns:p14="http://schemas.microsoft.com/office/powerpoint/2010/main" val="7031684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Quick Quiz</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100000" l="9987" r="89883"/>
                    </a14:imgEffect>
                  </a14:imgLayer>
                </a14:imgProps>
              </a:ext>
              <a:ext uri="{28A0092B-C50C-407E-A947-70E740481C1C}">
                <a14:useLocalDpi xmlns:a14="http://schemas.microsoft.com/office/drawing/2010/main" val="0"/>
              </a:ext>
            </a:extLst>
          </a:blip>
          <a:stretch>
            <a:fillRect/>
          </a:stretch>
        </p:blipFill>
        <p:spPr>
          <a:xfrm>
            <a:off x="7102786" y="1393638"/>
            <a:ext cx="3683479" cy="3822028"/>
          </a:xfrm>
          <a:prstGeom prst="rect">
            <a:avLst/>
          </a:prstGeom>
        </p:spPr>
      </p:pic>
    </p:spTree>
    <p:extLst>
      <p:ext uri="{BB962C8B-B14F-4D97-AF65-F5344CB8AC3E}">
        <p14:creationId xmlns:p14="http://schemas.microsoft.com/office/powerpoint/2010/main" val="2484845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Q1</a:t>
            </a:r>
          </a:p>
        </p:txBody>
      </p:sp>
      <p:sp>
        <p:nvSpPr>
          <p:cNvPr id="3" name="Content Placeholder 2"/>
          <p:cNvSpPr>
            <a:spLocks noGrp="1"/>
          </p:cNvSpPr>
          <p:nvPr>
            <p:ph idx="1"/>
          </p:nvPr>
        </p:nvSpPr>
        <p:spPr/>
        <p:txBody>
          <a:bodyPr/>
          <a:lstStyle/>
          <a:p>
            <a:r>
              <a:rPr lang="en-US" b="1" dirty="0"/>
              <a:t>Which of the following is the overall best anti depressant ?</a:t>
            </a:r>
          </a:p>
          <a:p>
            <a:pPr>
              <a:buFont typeface="+mj-lt"/>
              <a:buAutoNum type="arabicParenR"/>
            </a:pPr>
            <a:r>
              <a:rPr lang="en-US" dirty="0"/>
              <a:t>TCAs</a:t>
            </a:r>
          </a:p>
          <a:p>
            <a:pPr>
              <a:buFont typeface="+mj-lt"/>
              <a:buAutoNum type="arabicParenR"/>
            </a:pPr>
            <a:r>
              <a:rPr lang="en-US" dirty="0"/>
              <a:t>NSAIDs</a:t>
            </a:r>
          </a:p>
          <a:p>
            <a:pPr>
              <a:buFont typeface="+mj-lt"/>
              <a:buAutoNum type="arabicParenR"/>
            </a:pPr>
            <a:r>
              <a:rPr lang="en-US" dirty="0"/>
              <a:t>SSRI</a:t>
            </a:r>
          </a:p>
          <a:p>
            <a:pPr>
              <a:buFont typeface="+mj-lt"/>
              <a:buAutoNum type="arabicParenR"/>
            </a:pPr>
            <a:r>
              <a:rPr lang="en-US" dirty="0"/>
              <a:t>MAOIs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Flowchart: Process 4"/>
          <p:cNvSpPr/>
          <p:nvPr/>
        </p:nvSpPr>
        <p:spPr>
          <a:xfrm>
            <a:off x="1492089" y="3781887"/>
            <a:ext cx="656307" cy="4438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0837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Q2</a:t>
            </a:r>
          </a:p>
        </p:txBody>
      </p:sp>
      <p:sp>
        <p:nvSpPr>
          <p:cNvPr id="3" name="Content Placeholder 2"/>
          <p:cNvSpPr>
            <a:spLocks noGrp="1"/>
          </p:cNvSpPr>
          <p:nvPr>
            <p:ph idx="1"/>
          </p:nvPr>
        </p:nvSpPr>
        <p:spPr>
          <a:xfrm>
            <a:off x="1154955" y="2603500"/>
            <a:ext cx="10101930" cy="3416300"/>
          </a:xfrm>
        </p:spPr>
        <p:txBody>
          <a:bodyPr/>
          <a:lstStyle/>
          <a:p>
            <a:r>
              <a:rPr lang="en-US" b="1" dirty="0"/>
              <a:t>A 20-year-old college student presented with repeated bouts of palpitation, sweating, and excessive worries when he uses public transport. The most likely diagnosis is:</a:t>
            </a:r>
          </a:p>
          <a:p>
            <a:pPr>
              <a:buFont typeface="+mj-lt"/>
              <a:buAutoNum type="arabicParenR"/>
            </a:pPr>
            <a:r>
              <a:rPr lang="en-US" dirty="0"/>
              <a:t>Generalized anxiety disorder</a:t>
            </a:r>
          </a:p>
          <a:p>
            <a:pPr>
              <a:buFont typeface="+mj-lt"/>
              <a:buAutoNum type="arabicParenR"/>
            </a:pPr>
            <a:r>
              <a:rPr lang="en-US" dirty="0"/>
              <a:t>Posttraumatic disorder</a:t>
            </a:r>
          </a:p>
          <a:p>
            <a:pPr>
              <a:buFont typeface="+mj-lt"/>
              <a:buAutoNum type="arabicParenR"/>
            </a:pPr>
            <a:r>
              <a:rPr lang="en-US" dirty="0"/>
              <a:t>Agoraphobia with panic attacks</a:t>
            </a:r>
          </a:p>
          <a:p>
            <a:pPr>
              <a:buFont typeface="+mj-lt"/>
              <a:buAutoNum type="arabicParenR"/>
            </a:pPr>
            <a:r>
              <a:rPr lang="en-US" dirty="0"/>
              <a:t>Social phobia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Flowchart: Process 4"/>
          <p:cNvSpPr/>
          <p:nvPr/>
        </p:nvSpPr>
        <p:spPr>
          <a:xfrm>
            <a:off x="1527599" y="4089709"/>
            <a:ext cx="3843391" cy="4438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4048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Q3</a:t>
            </a:r>
          </a:p>
        </p:txBody>
      </p:sp>
      <p:sp>
        <p:nvSpPr>
          <p:cNvPr id="3" name="Content Placeholder 2"/>
          <p:cNvSpPr>
            <a:spLocks noGrp="1"/>
          </p:cNvSpPr>
          <p:nvPr>
            <p:ph idx="1"/>
          </p:nvPr>
        </p:nvSpPr>
        <p:spPr/>
        <p:txBody>
          <a:bodyPr/>
          <a:lstStyle/>
          <a:p>
            <a:r>
              <a:rPr lang="en-US" b="1" dirty="0"/>
              <a:t>A 23-year-old man presented with extreme fear whenever he enters an elevator . The most appropriate statement about his treatment is:</a:t>
            </a:r>
          </a:p>
          <a:p>
            <a:pPr>
              <a:buFont typeface="+mj-lt"/>
              <a:buAutoNum type="arabicParenR"/>
            </a:pPr>
            <a:r>
              <a:rPr lang="en-US" dirty="0"/>
              <a:t>Psychodynamic therapy</a:t>
            </a:r>
          </a:p>
          <a:p>
            <a:pPr>
              <a:buFont typeface="+mj-lt"/>
              <a:buAutoNum type="arabicParenR"/>
            </a:pPr>
            <a:r>
              <a:rPr lang="en-US" dirty="0"/>
              <a:t>Olanzapine 5 mg</a:t>
            </a:r>
          </a:p>
          <a:p>
            <a:pPr>
              <a:buFont typeface="+mj-lt"/>
              <a:buAutoNum type="arabicParenR"/>
            </a:pPr>
            <a:r>
              <a:rPr lang="en-US" dirty="0"/>
              <a:t>Behavior therapy</a:t>
            </a:r>
          </a:p>
          <a:p>
            <a:pPr>
              <a:buFont typeface="+mj-lt"/>
              <a:buAutoNum type="arabicParenR"/>
            </a:pPr>
            <a:r>
              <a:rPr lang="en-US" dirty="0"/>
              <a:t>Insight-oriented therapy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Flowchart: Process 4"/>
          <p:cNvSpPr/>
          <p:nvPr/>
        </p:nvSpPr>
        <p:spPr>
          <a:xfrm>
            <a:off x="1492089" y="4089709"/>
            <a:ext cx="2272043" cy="4438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1935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Q4</a:t>
            </a:r>
          </a:p>
        </p:txBody>
      </p:sp>
      <p:sp>
        <p:nvSpPr>
          <p:cNvPr id="3" name="Content Placeholder 2"/>
          <p:cNvSpPr>
            <a:spLocks noGrp="1"/>
          </p:cNvSpPr>
          <p:nvPr>
            <p:ph idx="1"/>
          </p:nvPr>
        </p:nvSpPr>
        <p:spPr/>
        <p:txBody>
          <a:bodyPr>
            <a:normAutofit/>
          </a:bodyPr>
          <a:lstStyle/>
          <a:p>
            <a:r>
              <a:rPr lang="en-US" b="1" dirty="0"/>
              <a:t>which of the following is a risk factor for Somatic symptom disorder “SSD”?</a:t>
            </a:r>
          </a:p>
          <a:p>
            <a:pPr>
              <a:buFont typeface="+mj-lt"/>
              <a:buAutoNum type="arabicParenR"/>
            </a:pPr>
            <a:r>
              <a:rPr lang="en-US" dirty="0"/>
              <a:t>Male</a:t>
            </a:r>
          </a:p>
          <a:p>
            <a:pPr>
              <a:buFont typeface="+mj-lt"/>
              <a:buAutoNum type="arabicParenR"/>
            </a:pPr>
            <a:r>
              <a:rPr lang="en-US" dirty="0"/>
              <a:t>Female </a:t>
            </a:r>
          </a:p>
          <a:p>
            <a:pPr>
              <a:buFont typeface="+mj-lt"/>
              <a:buAutoNum type="arabicParenR"/>
            </a:pPr>
            <a:r>
              <a:rPr lang="en-US" dirty="0"/>
              <a:t>High socioeconomic status</a:t>
            </a:r>
          </a:p>
          <a:p>
            <a:pPr>
              <a:buFont typeface="+mj-lt"/>
              <a:buAutoNum type="arabicParenR"/>
            </a:pPr>
            <a:r>
              <a:rPr lang="en-US" dirty="0"/>
              <a:t>High education level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Flowchart: Process 4"/>
          <p:cNvSpPr/>
          <p:nvPr/>
        </p:nvSpPr>
        <p:spPr>
          <a:xfrm>
            <a:off x="1509844" y="3373514"/>
            <a:ext cx="1046925" cy="4438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6239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Q5</a:t>
            </a:r>
          </a:p>
        </p:txBody>
      </p:sp>
      <p:sp>
        <p:nvSpPr>
          <p:cNvPr id="3" name="Content Placeholder 2"/>
          <p:cNvSpPr>
            <a:spLocks noGrp="1"/>
          </p:cNvSpPr>
          <p:nvPr>
            <p:ph idx="1"/>
          </p:nvPr>
        </p:nvSpPr>
        <p:spPr/>
        <p:txBody>
          <a:bodyPr/>
          <a:lstStyle/>
          <a:p>
            <a:r>
              <a:rPr lang="en-US" b="1" dirty="0"/>
              <a:t>Which of the following can exacerbate Somatic symptom disorder “SSD”?</a:t>
            </a:r>
          </a:p>
          <a:p>
            <a:pPr>
              <a:buFont typeface="+mj-lt"/>
              <a:buAutoNum type="arabicParenR"/>
            </a:pPr>
            <a:r>
              <a:rPr lang="en-US" dirty="0"/>
              <a:t>Anxiety</a:t>
            </a:r>
          </a:p>
          <a:p>
            <a:pPr>
              <a:buFont typeface="+mj-lt"/>
              <a:buAutoNum type="arabicParenR"/>
            </a:pPr>
            <a:r>
              <a:rPr lang="en-US" dirty="0"/>
              <a:t>Depression</a:t>
            </a:r>
          </a:p>
          <a:p>
            <a:pPr>
              <a:buFont typeface="+mj-lt"/>
              <a:buAutoNum type="arabicParenR"/>
            </a:pPr>
            <a:r>
              <a:rPr lang="en-US" dirty="0"/>
              <a:t>Interpersonal conflicts</a:t>
            </a:r>
          </a:p>
          <a:p>
            <a:pPr>
              <a:buFont typeface="+mj-lt"/>
              <a:buAutoNum type="arabicParenR"/>
            </a:pPr>
            <a:r>
              <a:rPr lang="en-US" dirty="0"/>
              <a:t>All the above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Flowchart: Process 4"/>
          <p:cNvSpPr/>
          <p:nvPr/>
        </p:nvSpPr>
        <p:spPr>
          <a:xfrm>
            <a:off x="1518722" y="4199138"/>
            <a:ext cx="1668361" cy="443882"/>
          </a:xfrm>
          <a:prstGeom prst="flowChart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2443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Take home message</a:t>
            </a:r>
          </a:p>
        </p:txBody>
      </p:sp>
      <p:sp>
        <p:nvSpPr>
          <p:cNvPr id="3" name="Content Placeholder 2"/>
          <p:cNvSpPr>
            <a:spLocks noGrp="1"/>
          </p:cNvSpPr>
          <p:nvPr>
            <p:ph idx="1"/>
          </p:nvPr>
        </p:nvSpPr>
        <p:spPr/>
        <p:txBody>
          <a:bodyPr/>
          <a:lstStyle/>
          <a:p>
            <a:r>
              <a:rPr lang="en-US" dirty="0">
                <a:solidFill>
                  <a:srgbClr val="0070C0"/>
                </a:solidFill>
              </a:rPr>
              <a:t>anxiety, depression , and somatic </a:t>
            </a:r>
            <a:r>
              <a:rPr lang="en-US" dirty="0"/>
              <a:t>symptom disorder are common psychiatric diseases in Saudi Arabia</a:t>
            </a:r>
          </a:p>
          <a:p>
            <a:r>
              <a:rPr lang="en-US" dirty="0">
                <a:solidFill>
                  <a:srgbClr val="0070C0"/>
                </a:solidFill>
              </a:rPr>
              <a:t>Depression</a:t>
            </a:r>
            <a:r>
              <a:rPr lang="en-US" dirty="0"/>
              <a:t> is more common in younger adults</a:t>
            </a:r>
          </a:p>
          <a:p>
            <a:r>
              <a:rPr lang="en-US" dirty="0">
                <a:solidFill>
                  <a:srgbClr val="0070C0"/>
                </a:solidFill>
              </a:rPr>
              <a:t>Panic attacks </a:t>
            </a:r>
            <a:r>
              <a:rPr lang="en-US" dirty="0"/>
              <a:t>are Sudden self-limited attacks of intense anxiety</a:t>
            </a:r>
          </a:p>
          <a:p>
            <a:r>
              <a:rPr lang="en-US" dirty="0">
                <a:solidFill>
                  <a:srgbClr val="0070C0"/>
                </a:solidFill>
              </a:rPr>
              <a:t>SSD</a:t>
            </a:r>
            <a:r>
              <a:rPr lang="en-US" dirty="0"/>
              <a:t> is a syndrome of physical symptoms that cause substantial distress or psychosocial impairment</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140" y="4212454"/>
            <a:ext cx="2000250" cy="2286000"/>
          </a:xfrm>
          <a:prstGeom prst="rect">
            <a:avLst/>
          </a:prstGeom>
        </p:spPr>
      </p:pic>
    </p:spTree>
    <p:extLst>
      <p:ext uri="{BB962C8B-B14F-4D97-AF65-F5344CB8AC3E}">
        <p14:creationId xmlns:p14="http://schemas.microsoft.com/office/powerpoint/2010/main" val="20299642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Q4</a:t>
            </a:r>
          </a:p>
        </p:txBody>
      </p:sp>
      <p:sp>
        <p:nvSpPr>
          <p:cNvPr id="3" name="Content Placeholder 2"/>
          <p:cNvSpPr>
            <a:spLocks noGrp="1"/>
          </p:cNvSpPr>
          <p:nvPr>
            <p:ph idx="1"/>
          </p:nvPr>
        </p:nvSpPr>
        <p:spPr/>
        <p:txBody>
          <a:bodyPr>
            <a:normAutofit/>
          </a:bodyPr>
          <a:lstStyle/>
          <a:p>
            <a:r>
              <a:rPr lang="en-US" b="1" dirty="0"/>
              <a:t>which of the following is a risk factor for Somatic symptom disorder “SSD”?</a:t>
            </a:r>
          </a:p>
          <a:p>
            <a:pPr>
              <a:buFont typeface="+mj-lt"/>
              <a:buAutoNum type="arabicParenR"/>
            </a:pPr>
            <a:r>
              <a:rPr lang="en-US" dirty="0"/>
              <a:t>Male</a:t>
            </a:r>
          </a:p>
          <a:p>
            <a:pPr>
              <a:buFont typeface="+mj-lt"/>
              <a:buAutoNum type="arabicParenR"/>
            </a:pPr>
            <a:r>
              <a:rPr lang="en-US" dirty="0"/>
              <a:t>Female </a:t>
            </a:r>
          </a:p>
          <a:p>
            <a:pPr>
              <a:buFont typeface="+mj-lt"/>
              <a:buAutoNum type="arabicParenR"/>
            </a:pPr>
            <a:r>
              <a:rPr lang="en-US" dirty="0"/>
              <a:t>High socioeconomic status</a:t>
            </a:r>
          </a:p>
          <a:p>
            <a:pPr>
              <a:buFont typeface="+mj-lt"/>
              <a:buAutoNum type="arabicParenR"/>
            </a:pPr>
            <a:r>
              <a:rPr lang="en-US" dirty="0"/>
              <a:t>High education level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367147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References</a:t>
            </a:r>
          </a:p>
        </p:txBody>
      </p:sp>
      <p:sp>
        <p:nvSpPr>
          <p:cNvPr id="3" name="Content Placeholder 2"/>
          <p:cNvSpPr>
            <a:spLocks noGrp="1"/>
          </p:cNvSpPr>
          <p:nvPr>
            <p:ph idx="1"/>
          </p:nvPr>
        </p:nvSpPr>
        <p:spPr/>
        <p:txBody>
          <a:bodyPr>
            <a:normAutofit fontScale="92500" lnSpcReduction="20000"/>
          </a:bodyPr>
          <a:lstStyle/>
          <a:p>
            <a:r>
              <a:rPr lang="en-US" dirty="0"/>
              <a:t>Manual of psychiatry</a:t>
            </a:r>
          </a:p>
          <a:p>
            <a:r>
              <a:rPr lang="en-US" dirty="0"/>
              <a:t>John </a:t>
            </a:r>
            <a:r>
              <a:rPr lang="en-US" dirty="0" err="1"/>
              <a:t>Murtagh's</a:t>
            </a:r>
            <a:r>
              <a:rPr lang="en-US" dirty="0"/>
              <a:t> General Practice - 6th Edition (2015</a:t>
            </a:r>
          </a:p>
          <a:p>
            <a:r>
              <a:rPr lang="en-US" dirty="0"/>
              <a:t>http://www.lifesciencesite.com/lsj/life0903/017_9353life0903_128_133.pdf </a:t>
            </a:r>
          </a:p>
          <a:p>
            <a:r>
              <a:rPr lang="en-US" dirty="0"/>
              <a:t>https://www.ncbi.nlm.nih.gov/pmc/articles/PMC4744283/</a:t>
            </a:r>
          </a:p>
          <a:p>
            <a:r>
              <a:rPr lang="en-US" dirty="0"/>
              <a:t>http://ijp.sagepub.com/lookup/pmid?view=long&amp;pmid=12489702 </a:t>
            </a:r>
          </a:p>
          <a:p>
            <a:r>
              <a:rPr lang="en-US" dirty="0"/>
              <a:t>https://www.ncbi.nlm.nih.gov/pmc/articles/PMC3377053/ </a:t>
            </a:r>
          </a:p>
          <a:p>
            <a:r>
              <a:rPr lang="en-US" dirty="0"/>
              <a:t>http://www.who.int/mental_health/management/depression/who_paper_depression_wfmh_2012.pdf </a:t>
            </a:r>
          </a:p>
          <a:p>
            <a:r>
              <a:rPr lang="en-US" dirty="0"/>
              <a:t>http://bmcpsychiatry.biomedcentral.com/articles/10.1186/1471-244X-14-190 </a:t>
            </a:r>
          </a:p>
          <a:p>
            <a:r>
              <a:rPr lang="en-US" dirty="0"/>
              <a:t>DSM 5</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248696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Thank You</a:t>
            </a:r>
            <a:endParaRPr lang="ar-SA" dirty="0"/>
          </a:p>
        </p:txBody>
      </p:sp>
      <p:sp>
        <p:nvSpPr>
          <p:cNvPr id="5" name="Text Placeholder 4"/>
          <p:cNvSpPr>
            <a:spLocks noGrp="1"/>
          </p:cNvSpPr>
          <p:nvPr>
            <p:ph type="body" idx="1"/>
          </p:nvPr>
        </p:nvSpPr>
        <p:spPr/>
        <p:txBody>
          <a:bodyPr/>
          <a:lstStyle/>
          <a:p>
            <a:endParaRPr lang="ar-SA"/>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6497">
            <a:off x="7088572" y="2105055"/>
            <a:ext cx="4318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401706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Q5</a:t>
            </a:r>
          </a:p>
        </p:txBody>
      </p:sp>
      <p:sp>
        <p:nvSpPr>
          <p:cNvPr id="3" name="Content Placeholder 2"/>
          <p:cNvSpPr>
            <a:spLocks noGrp="1"/>
          </p:cNvSpPr>
          <p:nvPr>
            <p:ph idx="1"/>
          </p:nvPr>
        </p:nvSpPr>
        <p:spPr/>
        <p:txBody>
          <a:bodyPr/>
          <a:lstStyle/>
          <a:p>
            <a:r>
              <a:rPr lang="en-US" b="1" dirty="0"/>
              <a:t>Which of the following can exacerbate Somatic symptom disorder “SSD”?</a:t>
            </a:r>
          </a:p>
          <a:p>
            <a:pPr>
              <a:buFont typeface="+mj-lt"/>
              <a:buAutoNum type="arabicParenR"/>
            </a:pPr>
            <a:r>
              <a:rPr lang="en-US" dirty="0"/>
              <a:t>Anxiety</a:t>
            </a:r>
          </a:p>
          <a:p>
            <a:pPr>
              <a:buFont typeface="+mj-lt"/>
              <a:buAutoNum type="arabicParenR"/>
            </a:pPr>
            <a:r>
              <a:rPr lang="en-US" dirty="0"/>
              <a:t>Depression</a:t>
            </a:r>
          </a:p>
          <a:p>
            <a:pPr>
              <a:buFont typeface="+mj-lt"/>
              <a:buAutoNum type="arabicParenR"/>
            </a:pPr>
            <a:r>
              <a:rPr lang="en-US" dirty="0"/>
              <a:t>Interpersonal conflicts</a:t>
            </a:r>
          </a:p>
          <a:p>
            <a:pPr>
              <a:buFont typeface="+mj-lt"/>
              <a:buAutoNum type="arabicParenR"/>
            </a:pPr>
            <a:r>
              <a:rPr lang="en-US" dirty="0"/>
              <a:t>All the above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097435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Scale>
                                      <p:cBhvr>
                                        <p:cTn id="1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3" end="3"/>
                                            </p:txEl>
                                          </p:spTgt>
                                        </p:tgtEl>
                                        <p:attrNameLst>
                                          <p:attrName>ppt_x</p:attrName>
                                          <p:attrName>ppt_y</p:attrName>
                                        </p:attrNameLst>
                                      </p:cBhvr>
                                    </p:animMotion>
                                    <p:animEffect transition="in" filter="fade">
                                      <p:cBhvr>
                                        <p:cTn id="21" dur="1000"/>
                                        <p:tgtEl>
                                          <p:spTgt spid="3">
                                            <p:txEl>
                                              <p:pRg st="3" end="3"/>
                                            </p:txEl>
                                          </p:spTgt>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DEPRESION!</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198" y="644506"/>
            <a:ext cx="1136134" cy="11361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aintBrush trans="50000" brushSize="0"/>
                    </a14:imgEffect>
                  </a14:imgLayer>
                </a14:imgProps>
              </a:ext>
            </a:extLst>
          </a:blip>
          <a:stretch>
            <a:fillRect/>
          </a:stretch>
        </p:blipFill>
        <p:spPr>
          <a:xfrm>
            <a:off x="0" y="0"/>
            <a:ext cx="12192000" cy="7800392"/>
          </a:xfrm>
          <a:prstGeom prst="rect">
            <a:avLst/>
          </a:prstGeom>
          <a:effectLst>
            <a:softEdge rad="0"/>
          </a:effectLst>
        </p:spPr>
      </p:pic>
    </p:spTree>
    <p:extLst>
      <p:ext uri="{BB962C8B-B14F-4D97-AF65-F5344CB8AC3E}">
        <p14:creationId xmlns:p14="http://schemas.microsoft.com/office/powerpoint/2010/main" val="8414434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heme2" id="{E3A20E25-E3E1-4383-85DF-87BC59ED486F}" vid="{9356463F-C3CE-4516-BD7B-1188E6B11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498</TotalTime>
  <Words>2640</Words>
  <Application>Microsoft Office PowerPoint</Application>
  <PresentationFormat>Widescreen</PresentationFormat>
  <Paragraphs>372</Paragraphs>
  <Slides>71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ＭＳ Ｐゴシック</vt:lpstr>
      <vt:lpstr>Arial</vt:lpstr>
      <vt:lpstr>Calibri</vt:lpstr>
      <vt:lpstr>Century Gothic</vt:lpstr>
      <vt:lpstr>Courier New</vt:lpstr>
      <vt:lpstr>Times New Roman</vt:lpstr>
      <vt:lpstr>Trebuchet MS</vt:lpstr>
      <vt:lpstr>Wingdings 3</vt:lpstr>
      <vt:lpstr>Theme2</vt:lpstr>
      <vt:lpstr>Common Psychiatric Problems in Primary Care</vt:lpstr>
      <vt:lpstr>Objectives</vt:lpstr>
      <vt:lpstr>Quick Quiz</vt:lpstr>
      <vt:lpstr>Q1</vt:lpstr>
      <vt:lpstr>Q2</vt:lpstr>
      <vt:lpstr>Q3</vt:lpstr>
      <vt:lpstr>Q4</vt:lpstr>
      <vt:lpstr>Q5</vt:lpstr>
      <vt:lpstr>DEPRESION! </vt:lpstr>
      <vt:lpstr>Case</vt:lpstr>
      <vt:lpstr>Depression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Anxiety</vt:lpstr>
      <vt:lpstr>Anxiety</vt:lpstr>
      <vt:lpstr>Fear , Panic , Phobia</vt:lpstr>
      <vt:lpstr>Prevalence</vt:lpstr>
      <vt:lpstr>PowerPoint Presentation</vt:lpstr>
      <vt:lpstr>Anxiety disorders</vt:lpstr>
      <vt:lpstr>Case</vt:lpstr>
      <vt:lpstr>Panic attack </vt:lpstr>
      <vt:lpstr>Panic Disorder</vt:lpstr>
      <vt:lpstr>Epidemiology</vt:lpstr>
      <vt:lpstr>Etiology</vt:lpstr>
      <vt:lpstr>Diagnosis</vt:lpstr>
      <vt:lpstr>Treatment</vt:lpstr>
      <vt:lpstr>Case</vt:lpstr>
      <vt:lpstr>Generalized Anxiety Disorder ( GAD) </vt:lpstr>
      <vt:lpstr>Epidemiology</vt:lpstr>
      <vt:lpstr>Etiology</vt:lpstr>
      <vt:lpstr>Diagnostic Criteria </vt:lpstr>
      <vt:lpstr>Treatment</vt:lpstr>
      <vt:lpstr>When To Refer ?</vt:lpstr>
      <vt:lpstr>Somatic symptom disorder</vt:lpstr>
      <vt:lpstr>Case scenario</vt:lpstr>
      <vt:lpstr>What is Somatic Symptom Disorder ?</vt:lpstr>
      <vt:lpstr>Epidemiology </vt:lpstr>
      <vt:lpstr>Prevalence </vt:lpstr>
      <vt:lpstr>Prevalence </vt:lpstr>
      <vt:lpstr>Prevalence </vt:lpstr>
      <vt:lpstr>People prone to have SSD ?</vt:lpstr>
      <vt:lpstr>Clinical features</vt:lpstr>
      <vt:lpstr>DDx</vt:lpstr>
      <vt:lpstr>How to diagnose Somatic Symptom Disorder</vt:lpstr>
      <vt:lpstr>Cont’d</vt:lpstr>
      <vt:lpstr>Management </vt:lpstr>
      <vt:lpstr>When to refer to a psychiatrist ?</vt:lpstr>
      <vt:lpstr>Counseling and Psychotherapy </vt:lpstr>
      <vt:lpstr>Quick Quiz</vt:lpstr>
      <vt:lpstr>Q1</vt:lpstr>
      <vt:lpstr>Q2</vt:lpstr>
      <vt:lpstr>Q3</vt:lpstr>
      <vt:lpstr>Q4</vt:lpstr>
      <vt:lpstr>Q5</vt:lpstr>
      <vt:lpstr>Take home message</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Psychiatric Problems in Primary Care</dc:title>
  <dc:creator>عبد الملك القحطاني</dc:creator>
  <cp:lastModifiedBy>عبد الملك القحطاني</cp:lastModifiedBy>
  <cp:revision>33</cp:revision>
  <dcterms:created xsi:type="dcterms:W3CDTF">2016-12-26T07:02:00Z</dcterms:created>
  <dcterms:modified xsi:type="dcterms:W3CDTF">2016-12-28T19:44:20Z</dcterms:modified>
</cp:coreProperties>
</file>