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mp" ContentType="image/png"/>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80"/>
  </p:notesMasterIdLst>
  <p:sldIdLst>
    <p:sldId id="463" r:id="rId2"/>
    <p:sldId id="464" r:id="rId3"/>
    <p:sldId id="465" r:id="rId4"/>
    <p:sldId id="466" r:id="rId5"/>
    <p:sldId id="467" r:id="rId6"/>
    <p:sldId id="468" r:id="rId7"/>
    <p:sldId id="513" r:id="rId8"/>
    <p:sldId id="514" r:id="rId9"/>
    <p:sldId id="515" r:id="rId10"/>
    <p:sldId id="516" r:id="rId11"/>
    <p:sldId id="517" r:id="rId12"/>
    <p:sldId id="518" r:id="rId13"/>
    <p:sldId id="519" r:id="rId14"/>
    <p:sldId id="520" r:id="rId15"/>
    <p:sldId id="521" r:id="rId16"/>
    <p:sldId id="522" r:id="rId17"/>
    <p:sldId id="540" r:id="rId18"/>
    <p:sldId id="524" r:id="rId19"/>
    <p:sldId id="525" r:id="rId20"/>
    <p:sldId id="526" r:id="rId21"/>
    <p:sldId id="527" r:id="rId22"/>
    <p:sldId id="528" r:id="rId23"/>
    <p:sldId id="529" r:id="rId24"/>
    <p:sldId id="541" r:id="rId25"/>
    <p:sldId id="531" r:id="rId26"/>
    <p:sldId id="532" r:id="rId27"/>
    <p:sldId id="533" r:id="rId28"/>
    <p:sldId id="534" r:id="rId29"/>
    <p:sldId id="535" r:id="rId30"/>
    <p:sldId id="536" r:id="rId31"/>
    <p:sldId id="537" r:id="rId32"/>
    <p:sldId id="542" r:id="rId33"/>
    <p:sldId id="543" r:id="rId34"/>
    <p:sldId id="544" r:id="rId35"/>
    <p:sldId id="545" r:id="rId36"/>
    <p:sldId id="546" r:id="rId37"/>
    <p:sldId id="547" r:id="rId38"/>
    <p:sldId id="551" r:id="rId39"/>
    <p:sldId id="552" r:id="rId40"/>
    <p:sldId id="553" r:id="rId41"/>
    <p:sldId id="554" r:id="rId42"/>
    <p:sldId id="566" r:id="rId43"/>
    <p:sldId id="557" r:id="rId44"/>
    <p:sldId id="558" r:id="rId45"/>
    <p:sldId id="559" r:id="rId46"/>
    <p:sldId id="560" r:id="rId47"/>
    <p:sldId id="561" r:id="rId48"/>
    <p:sldId id="562" r:id="rId49"/>
    <p:sldId id="563" r:id="rId50"/>
    <p:sldId id="564" r:id="rId51"/>
    <p:sldId id="565" r:id="rId52"/>
    <p:sldId id="586" r:id="rId53"/>
    <p:sldId id="568" r:id="rId54"/>
    <p:sldId id="569" r:id="rId55"/>
    <p:sldId id="570" r:id="rId56"/>
    <p:sldId id="571" r:id="rId57"/>
    <p:sldId id="572" r:id="rId58"/>
    <p:sldId id="573" r:id="rId59"/>
    <p:sldId id="587" r:id="rId60"/>
    <p:sldId id="576" r:id="rId61"/>
    <p:sldId id="577" r:id="rId62"/>
    <p:sldId id="578" r:id="rId63"/>
    <p:sldId id="579" r:id="rId64"/>
    <p:sldId id="580" r:id="rId65"/>
    <p:sldId id="581" r:id="rId66"/>
    <p:sldId id="582" r:id="rId67"/>
    <p:sldId id="583" r:id="rId68"/>
    <p:sldId id="584" r:id="rId69"/>
    <p:sldId id="585" r:id="rId70"/>
    <p:sldId id="588" r:id="rId71"/>
    <p:sldId id="589" r:id="rId72"/>
    <p:sldId id="590" r:id="rId73"/>
    <p:sldId id="591" r:id="rId74"/>
    <p:sldId id="592" r:id="rId75"/>
    <p:sldId id="593" r:id="rId76"/>
    <p:sldId id="594" r:id="rId77"/>
    <p:sldId id="406" r:id="rId78"/>
    <p:sldId id="407"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mad Aljutaili" initials="H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7518"/>
    <a:srgbClr val="CC0000"/>
    <a:srgbClr val="CC99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902" autoAdjust="0"/>
    <p:restoredTop sz="95673" autoAdjust="0"/>
  </p:normalViewPr>
  <p:slideViewPr>
    <p:cSldViewPr>
      <p:cViewPr>
        <p:scale>
          <a:sx n="100" d="100"/>
          <a:sy n="100" d="100"/>
        </p:scale>
        <p:origin x="440" y="336"/>
      </p:cViewPr>
      <p:guideLst>
        <p:guide orient="horz" pos="2160"/>
        <p:guide pos="2880"/>
      </p:guideLst>
    </p:cSldViewPr>
  </p:slideViewPr>
  <p:outlineViewPr>
    <p:cViewPr>
      <p:scale>
        <a:sx n="33" d="100"/>
        <a:sy n="33" d="100"/>
      </p:scale>
      <p:origin x="0" y="-17104"/>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notesMaster" Target="notesMasters/notesMaster1.xml"/><Relationship Id="rId81" Type="http://schemas.openxmlformats.org/officeDocument/2006/relationships/commentAuthors" Target="commentAuthors.xml"/><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9-01T19:14:06.496" idx="1">
    <p:pos x="10" y="10"/>
    <p:text/>
    <p:extLst>
      <p:ext uri="{C676402C-5697-4E1C-873F-D02D1690AC5C}">
        <p15:threadingInfo xmlns:p15="http://schemas.microsoft.com/office/powerpoint/2012/main" timeZoneBias="-180"/>
      </p:ext>
    </p:extLst>
  </p:cm>
</p:cmLst>
</file>

<file path=ppt/diagrams/_rels/data2.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FDFD94-1670-40C2-B8CB-682C41035654}" type="doc">
      <dgm:prSet loTypeId="urn:microsoft.com/office/officeart/2005/8/layout/orgChart1" loCatId="hierarchy" qsTypeId="urn:microsoft.com/office/officeart/2005/8/quickstyle/3d3" qsCatId="3D" csTypeId="urn:microsoft.com/office/officeart/2005/8/colors/colorful2" csCatId="colorful" phldr="1"/>
      <dgm:spPr/>
      <dgm:t>
        <a:bodyPr/>
        <a:lstStyle/>
        <a:p>
          <a:pPr rtl="1"/>
          <a:endParaRPr lang="ar-SA"/>
        </a:p>
      </dgm:t>
    </dgm:pt>
    <dgm:pt modelId="{37AF7F26-6789-4299-9D25-D1CA2761E5C1}">
      <dgm:prSet phldrT="[Text]" custT="1"/>
      <dgm:spPr/>
      <dgm:t>
        <a:bodyPr/>
        <a:lstStyle/>
        <a:p>
          <a:pPr rtl="1"/>
          <a:r>
            <a:rPr lang="en-US" sz="3200" dirty="0" smtClean="0"/>
            <a:t>PARASITIC</a:t>
          </a:r>
          <a:endParaRPr lang="ar-SA" sz="3200" dirty="0"/>
        </a:p>
      </dgm:t>
    </dgm:pt>
    <dgm:pt modelId="{D9A0E031-A04C-4265-9720-90295F050F09}" type="sibTrans" cxnId="{82380A93-B420-4B49-AA71-122F9C6B7206}">
      <dgm:prSet/>
      <dgm:spPr/>
      <dgm:t>
        <a:bodyPr/>
        <a:lstStyle/>
        <a:p>
          <a:pPr rtl="1"/>
          <a:endParaRPr lang="ar-SA"/>
        </a:p>
      </dgm:t>
    </dgm:pt>
    <dgm:pt modelId="{6453B09E-3DE4-4879-BFB7-1088207710EA}" type="parTrans" cxnId="{82380A93-B420-4B49-AA71-122F9C6B7206}">
      <dgm:prSet/>
      <dgm:spPr/>
      <dgm:t>
        <a:bodyPr/>
        <a:lstStyle/>
        <a:p>
          <a:pPr rtl="1"/>
          <a:endParaRPr lang="ar-SA"/>
        </a:p>
      </dgm:t>
    </dgm:pt>
    <dgm:pt modelId="{83682769-0A88-440F-ABEA-1A6ECBE9DA85}">
      <dgm:prSet phldrT="[Text]" custT="1"/>
      <dgm:spPr/>
      <dgm:t>
        <a:bodyPr/>
        <a:lstStyle/>
        <a:p>
          <a:pPr rtl="1"/>
          <a:r>
            <a:rPr lang="en-US" sz="3200" dirty="0" smtClean="0"/>
            <a:t>VIRAL</a:t>
          </a:r>
          <a:endParaRPr lang="ar-SA" sz="3200" dirty="0"/>
        </a:p>
      </dgm:t>
    </dgm:pt>
    <dgm:pt modelId="{EB002AAB-A3DF-47A3-ADE2-8211050982C3}" type="sibTrans" cxnId="{65ADE245-E173-4628-9ACB-8FE2C8BBB8A2}">
      <dgm:prSet/>
      <dgm:spPr/>
      <dgm:t>
        <a:bodyPr/>
        <a:lstStyle/>
        <a:p>
          <a:pPr rtl="1"/>
          <a:endParaRPr lang="ar-SA"/>
        </a:p>
      </dgm:t>
    </dgm:pt>
    <dgm:pt modelId="{94AFA4F4-398A-44BD-967C-C905740036C5}" type="parTrans" cxnId="{65ADE245-E173-4628-9ACB-8FE2C8BBB8A2}">
      <dgm:prSet/>
      <dgm:spPr/>
      <dgm:t>
        <a:bodyPr/>
        <a:lstStyle/>
        <a:p>
          <a:pPr rtl="1"/>
          <a:endParaRPr lang="ar-SA"/>
        </a:p>
      </dgm:t>
    </dgm:pt>
    <dgm:pt modelId="{1ACF9FCF-BC26-4BA5-B8D8-269F9C306358}">
      <dgm:prSet phldrT="[Text]" custT="1"/>
      <dgm:spPr/>
      <dgm:t>
        <a:bodyPr/>
        <a:lstStyle/>
        <a:p>
          <a:pPr rtl="1"/>
          <a:r>
            <a:rPr lang="en-US" sz="3200" dirty="0" smtClean="0"/>
            <a:t>BACTERIAL</a:t>
          </a:r>
          <a:endParaRPr lang="ar-SA" sz="3200" dirty="0"/>
        </a:p>
      </dgm:t>
    </dgm:pt>
    <dgm:pt modelId="{56EFD988-780B-4C74-8173-3436558E326D}" type="sibTrans" cxnId="{8521F652-931E-47E5-9C76-3968D532931E}">
      <dgm:prSet/>
      <dgm:spPr/>
      <dgm:t>
        <a:bodyPr/>
        <a:lstStyle/>
        <a:p>
          <a:pPr rtl="1"/>
          <a:endParaRPr lang="ar-SA"/>
        </a:p>
      </dgm:t>
    </dgm:pt>
    <dgm:pt modelId="{E212F748-BCBA-46D0-B0D6-C518DE34489D}" type="parTrans" cxnId="{8521F652-931E-47E5-9C76-3968D532931E}">
      <dgm:prSet/>
      <dgm:spPr/>
      <dgm:t>
        <a:bodyPr/>
        <a:lstStyle/>
        <a:p>
          <a:pPr rtl="1"/>
          <a:endParaRPr lang="ar-SA"/>
        </a:p>
      </dgm:t>
    </dgm:pt>
    <dgm:pt modelId="{DB8581A0-7539-4974-B2FA-E0FC47ACCAEB}">
      <dgm:prSet phldrT="[Text]" custT="1"/>
      <dgm:spPr/>
      <dgm:t>
        <a:bodyPr/>
        <a:lstStyle/>
        <a:p>
          <a:pPr rtl="1"/>
          <a:r>
            <a:rPr lang="en-US" sz="1800" dirty="0" smtClean="0"/>
            <a:t>MOST COMMON SEXUAL TRANSMITTED INFECTIONS </a:t>
          </a:r>
          <a:endParaRPr lang="ar-SA" sz="1800" dirty="0"/>
        </a:p>
      </dgm:t>
    </dgm:pt>
    <dgm:pt modelId="{F69AF33E-50C2-4BDC-9953-8A0826F4DDE7}" type="sibTrans" cxnId="{827A4185-EA93-451B-9077-D0AF8DA15B5A}">
      <dgm:prSet/>
      <dgm:spPr/>
      <dgm:t>
        <a:bodyPr/>
        <a:lstStyle/>
        <a:p>
          <a:pPr rtl="1"/>
          <a:endParaRPr lang="ar-SA"/>
        </a:p>
      </dgm:t>
    </dgm:pt>
    <dgm:pt modelId="{1B1D50C1-390B-4D9D-B56B-38ED561F909B}" type="parTrans" cxnId="{827A4185-EA93-451B-9077-D0AF8DA15B5A}">
      <dgm:prSet/>
      <dgm:spPr/>
      <dgm:t>
        <a:bodyPr/>
        <a:lstStyle/>
        <a:p>
          <a:pPr rtl="1"/>
          <a:endParaRPr lang="ar-SA"/>
        </a:p>
      </dgm:t>
    </dgm:pt>
    <dgm:pt modelId="{98835A6B-60E1-4B01-8FA4-1BD394431802}" type="pres">
      <dgm:prSet presAssocID="{28FDFD94-1670-40C2-B8CB-682C41035654}" presName="hierChild1" presStyleCnt="0">
        <dgm:presLayoutVars>
          <dgm:orgChart val="1"/>
          <dgm:chPref val="1"/>
          <dgm:dir/>
          <dgm:animOne val="branch"/>
          <dgm:animLvl val="lvl"/>
          <dgm:resizeHandles/>
        </dgm:presLayoutVars>
      </dgm:prSet>
      <dgm:spPr/>
      <dgm:t>
        <a:bodyPr/>
        <a:lstStyle/>
        <a:p>
          <a:endParaRPr lang="en-US"/>
        </a:p>
      </dgm:t>
    </dgm:pt>
    <dgm:pt modelId="{B7198713-13E6-4AA8-8349-AFC4DC771B98}" type="pres">
      <dgm:prSet presAssocID="{DB8581A0-7539-4974-B2FA-E0FC47ACCAEB}" presName="hierRoot1" presStyleCnt="0">
        <dgm:presLayoutVars>
          <dgm:hierBranch val="init"/>
        </dgm:presLayoutVars>
      </dgm:prSet>
      <dgm:spPr/>
      <dgm:t>
        <a:bodyPr/>
        <a:lstStyle/>
        <a:p>
          <a:endParaRPr lang="en-US"/>
        </a:p>
      </dgm:t>
    </dgm:pt>
    <dgm:pt modelId="{BFDAF73A-631E-450A-B6DF-0079C4DE0C1E}" type="pres">
      <dgm:prSet presAssocID="{DB8581A0-7539-4974-B2FA-E0FC47ACCAEB}" presName="rootComposite1" presStyleCnt="0"/>
      <dgm:spPr/>
      <dgm:t>
        <a:bodyPr/>
        <a:lstStyle/>
        <a:p>
          <a:endParaRPr lang="en-US"/>
        </a:p>
      </dgm:t>
    </dgm:pt>
    <dgm:pt modelId="{2D8BA2E3-7C74-4EEE-BC78-5ED012F5ADB8}" type="pres">
      <dgm:prSet presAssocID="{DB8581A0-7539-4974-B2FA-E0FC47ACCAEB}" presName="rootText1" presStyleLbl="node0" presStyleIdx="0" presStyleCnt="1" custScaleX="133018">
        <dgm:presLayoutVars>
          <dgm:chPref val="3"/>
        </dgm:presLayoutVars>
      </dgm:prSet>
      <dgm:spPr/>
      <dgm:t>
        <a:bodyPr/>
        <a:lstStyle/>
        <a:p>
          <a:endParaRPr lang="en-US"/>
        </a:p>
      </dgm:t>
    </dgm:pt>
    <dgm:pt modelId="{B658C801-3423-4B20-93D3-8EAAF416F738}" type="pres">
      <dgm:prSet presAssocID="{DB8581A0-7539-4974-B2FA-E0FC47ACCAEB}" presName="rootConnector1" presStyleLbl="node1" presStyleIdx="0" presStyleCnt="0"/>
      <dgm:spPr/>
      <dgm:t>
        <a:bodyPr/>
        <a:lstStyle/>
        <a:p>
          <a:endParaRPr lang="en-US"/>
        </a:p>
      </dgm:t>
    </dgm:pt>
    <dgm:pt modelId="{554C12DB-8962-4472-8A01-9AF53260E241}" type="pres">
      <dgm:prSet presAssocID="{DB8581A0-7539-4974-B2FA-E0FC47ACCAEB}" presName="hierChild2" presStyleCnt="0"/>
      <dgm:spPr/>
      <dgm:t>
        <a:bodyPr/>
        <a:lstStyle/>
        <a:p>
          <a:endParaRPr lang="en-US"/>
        </a:p>
      </dgm:t>
    </dgm:pt>
    <dgm:pt modelId="{D25151F9-AFE8-4691-BEED-09DB919DBE56}" type="pres">
      <dgm:prSet presAssocID="{E212F748-BCBA-46D0-B0D6-C518DE34489D}" presName="Name37" presStyleLbl="parChTrans1D2" presStyleIdx="0" presStyleCnt="3"/>
      <dgm:spPr/>
      <dgm:t>
        <a:bodyPr/>
        <a:lstStyle/>
        <a:p>
          <a:endParaRPr lang="en-US"/>
        </a:p>
      </dgm:t>
    </dgm:pt>
    <dgm:pt modelId="{364C8AAB-30CE-4C88-A546-58DF5583A691}" type="pres">
      <dgm:prSet presAssocID="{1ACF9FCF-BC26-4BA5-B8D8-269F9C306358}" presName="hierRoot2" presStyleCnt="0">
        <dgm:presLayoutVars>
          <dgm:hierBranch val="init"/>
        </dgm:presLayoutVars>
      </dgm:prSet>
      <dgm:spPr/>
      <dgm:t>
        <a:bodyPr/>
        <a:lstStyle/>
        <a:p>
          <a:endParaRPr lang="en-US"/>
        </a:p>
      </dgm:t>
    </dgm:pt>
    <dgm:pt modelId="{EE25D6D0-03D9-473C-83BA-0A7B3895FA5E}" type="pres">
      <dgm:prSet presAssocID="{1ACF9FCF-BC26-4BA5-B8D8-269F9C306358}" presName="rootComposite" presStyleCnt="0"/>
      <dgm:spPr/>
      <dgm:t>
        <a:bodyPr/>
        <a:lstStyle/>
        <a:p>
          <a:endParaRPr lang="en-US"/>
        </a:p>
      </dgm:t>
    </dgm:pt>
    <dgm:pt modelId="{9C262605-16CF-47A5-9D65-D3FBE0B55444}" type="pres">
      <dgm:prSet presAssocID="{1ACF9FCF-BC26-4BA5-B8D8-269F9C306358}" presName="rootText" presStyleLbl="node2" presStyleIdx="0" presStyleCnt="3">
        <dgm:presLayoutVars>
          <dgm:chPref val="3"/>
        </dgm:presLayoutVars>
      </dgm:prSet>
      <dgm:spPr/>
      <dgm:t>
        <a:bodyPr/>
        <a:lstStyle/>
        <a:p>
          <a:endParaRPr lang="en-US"/>
        </a:p>
      </dgm:t>
    </dgm:pt>
    <dgm:pt modelId="{095D2585-32BB-4FF3-B127-75B10203D5BC}" type="pres">
      <dgm:prSet presAssocID="{1ACF9FCF-BC26-4BA5-B8D8-269F9C306358}" presName="rootConnector" presStyleLbl="node2" presStyleIdx="0" presStyleCnt="3"/>
      <dgm:spPr/>
      <dgm:t>
        <a:bodyPr/>
        <a:lstStyle/>
        <a:p>
          <a:endParaRPr lang="en-US"/>
        </a:p>
      </dgm:t>
    </dgm:pt>
    <dgm:pt modelId="{59891A97-26B7-48B1-8F9F-8B9838A6BC11}" type="pres">
      <dgm:prSet presAssocID="{1ACF9FCF-BC26-4BA5-B8D8-269F9C306358}" presName="hierChild4" presStyleCnt="0"/>
      <dgm:spPr/>
      <dgm:t>
        <a:bodyPr/>
        <a:lstStyle/>
        <a:p>
          <a:endParaRPr lang="en-US"/>
        </a:p>
      </dgm:t>
    </dgm:pt>
    <dgm:pt modelId="{D188FE34-644F-412B-9D58-175262091849}" type="pres">
      <dgm:prSet presAssocID="{1ACF9FCF-BC26-4BA5-B8D8-269F9C306358}" presName="hierChild5" presStyleCnt="0"/>
      <dgm:spPr/>
      <dgm:t>
        <a:bodyPr/>
        <a:lstStyle/>
        <a:p>
          <a:endParaRPr lang="en-US"/>
        </a:p>
      </dgm:t>
    </dgm:pt>
    <dgm:pt modelId="{15B8D0D0-3391-485A-8F06-D9289A7850FD}" type="pres">
      <dgm:prSet presAssocID="{94AFA4F4-398A-44BD-967C-C905740036C5}" presName="Name37" presStyleLbl="parChTrans1D2" presStyleIdx="1" presStyleCnt="3"/>
      <dgm:spPr/>
      <dgm:t>
        <a:bodyPr/>
        <a:lstStyle/>
        <a:p>
          <a:endParaRPr lang="en-US"/>
        </a:p>
      </dgm:t>
    </dgm:pt>
    <dgm:pt modelId="{D055505A-3A70-4D28-A2D6-C128996B2530}" type="pres">
      <dgm:prSet presAssocID="{83682769-0A88-440F-ABEA-1A6ECBE9DA85}" presName="hierRoot2" presStyleCnt="0">
        <dgm:presLayoutVars>
          <dgm:hierBranch val="init"/>
        </dgm:presLayoutVars>
      </dgm:prSet>
      <dgm:spPr/>
      <dgm:t>
        <a:bodyPr/>
        <a:lstStyle/>
        <a:p>
          <a:endParaRPr lang="en-US"/>
        </a:p>
      </dgm:t>
    </dgm:pt>
    <dgm:pt modelId="{B8F18533-8157-48CA-8259-D2F62A7E5D54}" type="pres">
      <dgm:prSet presAssocID="{83682769-0A88-440F-ABEA-1A6ECBE9DA85}" presName="rootComposite" presStyleCnt="0"/>
      <dgm:spPr/>
      <dgm:t>
        <a:bodyPr/>
        <a:lstStyle/>
        <a:p>
          <a:endParaRPr lang="en-US"/>
        </a:p>
      </dgm:t>
    </dgm:pt>
    <dgm:pt modelId="{E7D3CB32-A301-4CEA-A69C-43013327F3E2}" type="pres">
      <dgm:prSet presAssocID="{83682769-0A88-440F-ABEA-1A6ECBE9DA85}" presName="rootText" presStyleLbl="node2" presStyleIdx="1" presStyleCnt="3">
        <dgm:presLayoutVars>
          <dgm:chPref val="3"/>
        </dgm:presLayoutVars>
      </dgm:prSet>
      <dgm:spPr/>
      <dgm:t>
        <a:bodyPr/>
        <a:lstStyle/>
        <a:p>
          <a:endParaRPr lang="en-US"/>
        </a:p>
      </dgm:t>
    </dgm:pt>
    <dgm:pt modelId="{7197F243-FDB1-47D9-99E2-86033D0C234F}" type="pres">
      <dgm:prSet presAssocID="{83682769-0A88-440F-ABEA-1A6ECBE9DA85}" presName="rootConnector" presStyleLbl="node2" presStyleIdx="1" presStyleCnt="3"/>
      <dgm:spPr/>
      <dgm:t>
        <a:bodyPr/>
        <a:lstStyle/>
        <a:p>
          <a:endParaRPr lang="en-US"/>
        </a:p>
      </dgm:t>
    </dgm:pt>
    <dgm:pt modelId="{C5075784-4B95-477C-BA1D-DC7542C1FA46}" type="pres">
      <dgm:prSet presAssocID="{83682769-0A88-440F-ABEA-1A6ECBE9DA85}" presName="hierChild4" presStyleCnt="0"/>
      <dgm:spPr/>
      <dgm:t>
        <a:bodyPr/>
        <a:lstStyle/>
        <a:p>
          <a:endParaRPr lang="en-US"/>
        </a:p>
      </dgm:t>
    </dgm:pt>
    <dgm:pt modelId="{F1AC278A-29BA-4B77-917A-4665457C317D}" type="pres">
      <dgm:prSet presAssocID="{83682769-0A88-440F-ABEA-1A6ECBE9DA85}" presName="hierChild5" presStyleCnt="0"/>
      <dgm:spPr/>
      <dgm:t>
        <a:bodyPr/>
        <a:lstStyle/>
        <a:p>
          <a:endParaRPr lang="en-US"/>
        </a:p>
      </dgm:t>
    </dgm:pt>
    <dgm:pt modelId="{0F0DC56F-1AFD-46F5-B157-6C3EDBB11FC8}" type="pres">
      <dgm:prSet presAssocID="{6453B09E-3DE4-4879-BFB7-1088207710EA}" presName="Name37" presStyleLbl="parChTrans1D2" presStyleIdx="2" presStyleCnt="3"/>
      <dgm:spPr/>
      <dgm:t>
        <a:bodyPr/>
        <a:lstStyle/>
        <a:p>
          <a:endParaRPr lang="en-US"/>
        </a:p>
      </dgm:t>
    </dgm:pt>
    <dgm:pt modelId="{512A15F4-7DAB-4733-8D74-78AE77CC1EAF}" type="pres">
      <dgm:prSet presAssocID="{37AF7F26-6789-4299-9D25-D1CA2761E5C1}" presName="hierRoot2" presStyleCnt="0">
        <dgm:presLayoutVars>
          <dgm:hierBranch val="init"/>
        </dgm:presLayoutVars>
      </dgm:prSet>
      <dgm:spPr/>
      <dgm:t>
        <a:bodyPr/>
        <a:lstStyle/>
        <a:p>
          <a:endParaRPr lang="en-US"/>
        </a:p>
      </dgm:t>
    </dgm:pt>
    <dgm:pt modelId="{A9B592D9-25FE-4AEB-9944-1C47FC38AD12}" type="pres">
      <dgm:prSet presAssocID="{37AF7F26-6789-4299-9D25-D1CA2761E5C1}" presName="rootComposite" presStyleCnt="0"/>
      <dgm:spPr/>
      <dgm:t>
        <a:bodyPr/>
        <a:lstStyle/>
        <a:p>
          <a:endParaRPr lang="en-US"/>
        </a:p>
      </dgm:t>
    </dgm:pt>
    <dgm:pt modelId="{F105852D-D893-43D8-BEA8-29B041F1A21A}" type="pres">
      <dgm:prSet presAssocID="{37AF7F26-6789-4299-9D25-D1CA2761E5C1}" presName="rootText" presStyleLbl="node2" presStyleIdx="2" presStyleCnt="3">
        <dgm:presLayoutVars>
          <dgm:chPref val="3"/>
        </dgm:presLayoutVars>
      </dgm:prSet>
      <dgm:spPr/>
      <dgm:t>
        <a:bodyPr/>
        <a:lstStyle/>
        <a:p>
          <a:endParaRPr lang="en-US"/>
        </a:p>
      </dgm:t>
    </dgm:pt>
    <dgm:pt modelId="{CDD681F6-ED3A-43A0-8C58-26A58FDB8A4C}" type="pres">
      <dgm:prSet presAssocID="{37AF7F26-6789-4299-9D25-D1CA2761E5C1}" presName="rootConnector" presStyleLbl="node2" presStyleIdx="2" presStyleCnt="3"/>
      <dgm:spPr/>
      <dgm:t>
        <a:bodyPr/>
        <a:lstStyle/>
        <a:p>
          <a:endParaRPr lang="en-US"/>
        </a:p>
      </dgm:t>
    </dgm:pt>
    <dgm:pt modelId="{D0FA4144-40CE-4056-8C83-D403C3140040}" type="pres">
      <dgm:prSet presAssocID="{37AF7F26-6789-4299-9D25-D1CA2761E5C1}" presName="hierChild4" presStyleCnt="0"/>
      <dgm:spPr/>
      <dgm:t>
        <a:bodyPr/>
        <a:lstStyle/>
        <a:p>
          <a:endParaRPr lang="en-US"/>
        </a:p>
      </dgm:t>
    </dgm:pt>
    <dgm:pt modelId="{EC55A11A-F6F2-49E9-AC6E-E3D202D732B6}" type="pres">
      <dgm:prSet presAssocID="{37AF7F26-6789-4299-9D25-D1CA2761E5C1}" presName="hierChild5" presStyleCnt="0"/>
      <dgm:spPr/>
      <dgm:t>
        <a:bodyPr/>
        <a:lstStyle/>
        <a:p>
          <a:endParaRPr lang="en-US"/>
        </a:p>
      </dgm:t>
    </dgm:pt>
    <dgm:pt modelId="{FA1A739B-77D3-42F1-A141-438650D07F2C}" type="pres">
      <dgm:prSet presAssocID="{DB8581A0-7539-4974-B2FA-E0FC47ACCAEB}" presName="hierChild3" presStyleCnt="0"/>
      <dgm:spPr/>
      <dgm:t>
        <a:bodyPr/>
        <a:lstStyle/>
        <a:p>
          <a:endParaRPr lang="en-US"/>
        </a:p>
      </dgm:t>
    </dgm:pt>
  </dgm:ptLst>
  <dgm:cxnLst>
    <dgm:cxn modelId="{CD857B6B-0765-264E-8090-F4D5A4D844AE}" type="presOf" srcId="{37AF7F26-6789-4299-9D25-D1CA2761E5C1}" destId="{F105852D-D893-43D8-BEA8-29B041F1A21A}" srcOrd="0" destOrd="0" presId="urn:microsoft.com/office/officeart/2005/8/layout/orgChart1"/>
    <dgm:cxn modelId="{4CD63E35-328E-1644-8383-4B273930656F}" type="presOf" srcId="{DB8581A0-7539-4974-B2FA-E0FC47ACCAEB}" destId="{2D8BA2E3-7C74-4EEE-BC78-5ED012F5ADB8}" srcOrd="0" destOrd="0" presId="urn:microsoft.com/office/officeart/2005/8/layout/orgChart1"/>
    <dgm:cxn modelId="{9F79B0CA-1D94-7349-AFB4-9E510ADDD893}" type="presOf" srcId="{83682769-0A88-440F-ABEA-1A6ECBE9DA85}" destId="{7197F243-FDB1-47D9-99E2-86033D0C234F}" srcOrd="1" destOrd="0" presId="urn:microsoft.com/office/officeart/2005/8/layout/orgChart1"/>
    <dgm:cxn modelId="{827A4185-EA93-451B-9077-D0AF8DA15B5A}" srcId="{28FDFD94-1670-40C2-B8CB-682C41035654}" destId="{DB8581A0-7539-4974-B2FA-E0FC47ACCAEB}" srcOrd="0" destOrd="0" parTransId="{1B1D50C1-390B-4D9D-B56B-38ED561F909B}" sibTransId="{F69AF33E-50C2-4BDC-9953-8A0826F4DDE7}"/>
    <dgm:cxn modelId="{D50BF40B-42A7-F54B-B104-83C0BB2063A8}" type="presOf" srcId="{E212F748-BCBA-46D0-B0D6-C518DE34489D}" destId="{D25151F9-AFE8-4691-BEED-09DB919DBE56}" srcOrd="0" destOrd="0" presId="urn:microsoft.com/office/officeart/2005/8/layout/orgChart1"/>
    <dgm:cxn modelId="{63FAB323-D037-E84F-A5AC-073AD551914B}" type="presOf" srcId="{1ACF9FCF-BC26-4BA5-B8D8-269F9C306358}" destId="{9C262605-16CF-47A5-9D65-D3FBE0B55444}" srcOrd="0" destOrd="0" presId="urn:microsoft.com/office/officeart/2005/8/layout/orgChart1"/>
    <dgm:cxn modelId="{9331155B-07FC-344E-9BCC-DA571211A589}" type="presOf" srcId="{94AFA4F4-398A-44BD-967C-C905740036C5}" destId="{15B8D0D0-3391-485A-8F06-D9289A7850FD}" srcOrd="0" destOrd="0" presId="urn:microsoft.com/office/officeart/2005/8/layout/orgChart1"/>
    <dgm:cxn modelId="{65ADE245-E173-4628-9ACB-8FE2C8BBB8A2}" srcId="{DB8581A0-7539-4974-B2FA-E0FC47ACCAEB}" destId="{83682769-0A88-440F-ABEA-1A6ECBE9DA85}" srcOrd="1" destOrd="0" parTransId="{94AFA4F4-398A-44BD-967C-C905740036C5}" sibTransId="{EB002AAB-A3DF-47A3-ADE2-8211050982C3}"/>
    <dgm:cxn modelId="{A818B552-27F9-D04A-862B-0922DF6E78C8}" type="presOf" srcId="{28FDFD94-1670-40C2-B8CB-682C41035654}" destId="{98835A6B-60E1-4B01-8FA4-1BD394431802}" srcOrd="0" destOrd="0" presId="urn:microsoft.com/office/officeart/2005/8/layout/orgChart1"/>
    <dgm:cxn modelId="{833500D8-D0B9-6749-A123-B1BB4C8CEBE6}" type="presOf" srcId="{1ACF9FCF-BC26-4BA5-B8D8-269F9C306358}" destId="{095D2585-32BB-4FF3-B127-75B10203D5BC}" srcOrd="1" destOrd="0" presId="urn:microsoft.com/office/officeart/2005/8/layout/orgChart1"/>
    <dgm:cxn modelId="{D21BC8EB-6488-9144-894C-638A89351335}" type="presOf" srcId="{DB8581A0-7539-4974-B2FA-E0FC47ACCAEB}" destId="{B658C801-3423-4B20-93D3-8EAAF416F738}" srcOrd="1" destOrd="0" presId="urn:microsoft.com/office/officeart/2005/8/layout/orgChart1"/>
    <dgm:cxn modelId="{02906FF8-5D09-214A-AD54-12DB9931EE34}" type="presOf" srcId="{83682769-0A88-440F-ABEA-1A6ECBE9DA85}" destId="{E7D3CB32-A301-4CEA-A69C-43013327F3E2}" srcOrd="0" destOrd="0" presId="urn:microsoft.com/office/officeart/2005/8/layout/orgChart1"/>
    <dgm:cxn modelId="{8521F652-931E-47E5-9C76-3968D532931E}" srcId="{DB8581A0-7539-4974-B2FA-E0FC47ACCAEB}" destId="{1ACF9FCF-BC26-4BA5-B8D8-269F9C306358}" srcOrd="0" destOrd="0" parTransId="{E212F748-BCBA-46D0-B0D6-C518DE34489D}" sibTransId="{56EFD988-780B-4C74-8173-3436558E326D}"/>
    <dgm:cxn modelId="{1A6857DB-18BC-584E-A5F5-63C98EF35C12}" type="presOf" srcId="{37AF7F26-6789-4299-9D25-D1CA2761E5C1}" destId="{CDD681F6-ED3A-43A0-8C58-26A58FDB8A4C}" srcOrd="1" destOrd="0" presId="urn:microsoft.com/office/officeart/2005/8/layout/orgChart1"/>
    <dgm:cxn modelId="{82380A93-B420-4B49-AA71-122F9C6B7206}" srcId="{DB8581A0-7539-4974-B2FA-E0FC47ACCAEB}" destId="{37AF7F26-6789-4299-9D25-D1CA2761E5C1}" srcOrd="2" destOrd="0" parTransId="{6453B09E-3DE4-4879-BFB7-1088207710EA}" sibTransId="{D9A0E031-A04C-4265-9720-90295F050F09}"/>
    <dgm:cxn modelId="{9853AF9E-2EB9-3D41-84E4-38070E3B1109}" type="presOf" srcId="{6453B09E-3DE4-4879-BFB7-1088207710EA}" destId="{0F0DC56F-1AFD-46F5-B157-6C3EDBB11FC8}" srcOrd="0" destOrd="0" presId="urn:microsoft.com/office/officeart/2005/8/layout/orgChart1"/>
    <dgm:cxn modelId="{E154458B-8465-3440-ACCB-7B62F2F718A9}" type="presParOf" srcId="{98835A6B-60E1-4B01-8FA4-1BD394431802}" destId="{B7198713-13E6-4AA8-8349-AFC4DC771B98}" srcOrd="0" destOrd="0" presId="urn:microsoft.com/office/officeart/2005/8/layout/orgChart1"/>
    <dgm:cxn modelId="{979C41CA-E8BD-034D-9028-B598EDD2B079}" type="presParOf" srcId="{B7198713-13E6-4AA8-8349-AFC4DC771B98}" destId="{BFDAF73A-631E-450A-B6DF-0079C4DE0C1E}" srcOrd="0" destOrd="0" presId="urn:microsoft.com/office/officeart/2005/8/layout/orgChart1"/>
    <dgm:cxn modelId="{33FFAF4F-7868-7C4B-913B-CA68A6766901}" type="presParOf" srcId="{BFDAF73A-631E-450A-B6DF-0079C4DE0C1E}" destId="{2D8BA2E3-7C74-4EEE-BC78-5ED012F5ADB8}" srcOrd="0" destOrd="0" presId="urn:microsoft.com/office/officeart/2005/8/layout/orgChart1"/>
    <dgm:cxn modelId="{CAE9F0DF-86BC-1342-ACAF-E8628FC65F24}" type="presParOf" srcId="{BFDAF73A-631E-450A-B6DF-0079C4DE0C1E}" destId="{B658C801-3423-4B20-93D3-8EAAF416F738}" srcOrd="1" destOrd="0" presId="urn:microsoft.com/office/officeart/2005/8/layout/orgChart1"/>
    <dgm:cxn modelId="{A96CEE46-ED36-FF4F-BCA6-DE03D40406D4}" type="presParOf" srcId="{B7198713-13E6-4AA8-8349-AFC4DC771B98}" destId="{554C12DB-8962-4472-8A01-9AF53260E241}" srcOrd="1" destOrd="0" presId="urn:microsoft.com/office/officeart/2005/8/layout/orgChart1"/>
    <dgm:cxn modelId="{B14F4CFA-D87D-D84E-B064-770DC5A17CB1}" type="presParOf" srcId="{554C12DB-8962-4472-8A01-9AF53260E241}" destId="{D25151F9-AFE8-4691-BEED-09DB919DBE56}" srcOrd="0" destOrd="0" presId="urn:microsoft.com/office/officeart/2005/8/layout/orgChart1"/>
    <dgm:cxn modelId="{AB728DFD-AD65-8A4B-9340-31A1F6E9C1D7}" type="presParOf" srcId="{554C12DB-8962-4472-8A01-9AF53260E241}" destId="{364C8AAB-30CE-4C88-A546-58DF5583A691}" srcOrd="1" destOrd="0" presId="urn:microsoft.com/office/officeart/2005/8/layout/orgChart1"/>
    <dgm:cxn modelId="{48D4C74E-27C1-624E-906A-00F5862D948B}" type="presParOf" srcId="{364C8AAB-30CE-4C88-A546-58DF5583A691}" destId="{EE25D6D0-03D9-473C-83BA-0A7B3895FA5E}" srcOrd="0" destOrd="0" presId="urn:microsoft.com/office/officeart/2005/8/layout/orgChart1"/>
    <dgm:cxn modelId="{88947522-C6A9-1D4A-81E0-F60B72248B27}" type="presParOf" srcId="{EE25D6D0-03D9-473C-83BA-0A7B3895FA5E}" destId="{9C262605-16CF-47A5-9D65-D3FBE0B55444}" srcOrd="0" destOrd="0" presId="urn:microsoft.com/office/officeart/2005/8/layout/orgChart1"/>
    <dgm:cxn modelId="{BF402CF8-24D6-C14F-839F-B939395A7E77}" type="presParOf" srcId="{EE25D6D0-03D9-473C-83BA-0A7B3895FA5E}" destId="{095D2585-32BB-4FF3-B127-75B10203D5BC}" srcOrd="1" destOrd="0" presId="urn:microsoft.com/office/officeart/2005/8/layout/orgChart1"/>
    <dgm:cxn modelId="{A8FF52CC-31A0-304F-93AF-6F1060E495EC}" type="presParOf" srcId="{364C8AAB-30CE-4C88-A546-58DF5583A691}" destId="{59891A97-26B7-48B1-8F9F-8B9838A6BC11}" srcOrd="1" destOrd="0" presId="urn:microsoft.com/office/officeart/2005/8/layout/orgChart1"/>
    <dgm:cxn modelId="{4E50C9AB-3891-A347-9F53-957C5AB1D4BC}" type="presParOf" srcId="{364C8AAB-30CE-4C88-A546-58DF5583A691}" destId="{D188FE34-644F-412B-9D58-175262091849}" srcOrd="2" destOrd="0" presId="urn:microsoft.com/office/officeart/2005/8/layout/orgChart1"/>
    <dgm:cxn modelId="{0FD59BEA-17C2-C54F-9512-F4DAD5097F18}" type="presParOf" srcId="{554C12DB-8962-4472-8A01-9AF53260E241}" destId="{15B8D0D0-3391-485A-8F06-D9289A7850FD}" srcOrd="2" destOrd="0" presId="urn:microsoft.com/office/officeart/2005/8/layout/orgChart1"/>
    <dgm:cxn modelId="{91C77A2B-C9FB-324F-BDAB-D60EA27CC099}" type="presParOf" srcId="{554C12DB-8962-4472-8A01-9AF53260E241}" destId="{D055505A-3A70-4D28-A2D6-C128996B2530}" srcOrd="3" destOrd="0" presId="urn:microsoft.com/office/officeart/2005/8/layout/orgChart1"/>
    <dgm:cxn modelId="{66E61A63-E7C7-CC4A-96AD-57CC5068A46A}" type="presParOf" srcId="{D055505A-3A70-4D28-A2D6-C128996B2530}" destId="{B8F18533-8157-48CA-8259-D2F62A7E5D54}" srcOrd="0" destOrd="0" presId="urn:microsoft.com/office/officeart/2005/8/layout/orgChart1"/>
    <dgm:cxn modelId="{112918FF-36CA-2346-956B-F20AF02460D1}" type="presParOf" srcId="{B8F18533-8157-48CA-8259-D2F62A7E5D54}" destId="{E7D3CB32-A301-4CEA-A69C-43013327F3E2}" srcOrd="0" destOrd="0" presId="urn:microsoft.com/office/officeart/2005/8/layout/orgChart1"/>
    <dgm:cxn modelId="{8960430A-DA96-4E4B-A24C-378BB7A3262C}" type="presParOf" srcId="{B8F18533-8157-48CA-8259-D2F62A7E5D54}" destId="{7197F243-FDB1-47D9-99E2-86033D0C234F}" srcOrd="1" destOrd="0" presId="urn:microsoft.com/office/officeart/2005/8/layout/orgChart1"/>
    <dgm:cxn modelId="{17DCC399-7B43-F247-AD26-9E041AD878B0}" type="presParOf" srcId="{D055505A-3A70-4D28-A2D6-C128996B2530}" destId="{C5075784-4B95-477C-BA1D-DC7542C1FA46}" srcOrd="1" destOrd="0" presId="urn:microsoft.com/office/officeart/2005/8/layout/orgChart1"/>
    <dgm:cxn modelId="{E494F17E-5E4E-5949-A55E-58B1AE3DB7C9}" type="presParOf" srcId="{D055505A-3A70-4D28-A2D6-C128996B2530}" destId="{F1AC278A-29BA-4B77-917A-4665457C317D}" srcOrd="2" destOrd="0" presId="urn:microsoft.com/office/officeart/2005/8/layout/orgChart1"/>
    <dgm:cxn modelId="{7207F837-89BF-EC43-AA9C-B38981FCB297}" type="presParOf" srcId="{554C12DB-8962-4472-8A01-9AF53260E241}" destId="{0F0DC56F-1AFD-46F5-B157-6C3EDBB11FC8}" srcOrd="4" destOrd="0" presId="urn:microsoft.com/office/officeart/2005/8/layout/orgChart1"/>
    <dgm:cxn modelId="{FA204B48-A7E0-E84A-AF72-32863B3B2A22}" type="presParOf" srcId="{554C12DB-8962-4472-8A01-9AF53260E241}" destId="{512A15F4-7DAB-4733-8D74-78AE77CC1EAF}" srcOrd="5" destOrd="0" presId="urn:microsoft.com/office/officeart/2005/8/layout/orgChart1"/>
    <dgm:cxn modelId="{52A1338C-DE21-ED4D-866D-DBB2EAF918BD}" type="presParOf" srcId="{512A15F4-7DAB-4733-8D74-78AE77CC1EAF}" destId="{A9B592D9-25FE-4AEB-9944-1C47FC38AD12}" srcOrd="0" destOrd="0" presId="urn:microsoft.com/office/officeart/2005/8/layout/orgChart1"/>
    <dgm:cxn modelId="{65286B11-4CAB-1245-9EB8-63689BAA4B6A}" type="presParOf" srcId="{A9B592D9-25FE-4AEB-9944-1C47FC38AD12}" destId="{F105852D-D893-43D8-BEA8-29B041F1A21A}" srcOrd="0" destOrd="0" presId="urn:microsoft.com/office/officeart/2005/8/layout/orgChart1"/>
    <dgm:cxn modelId="{9A563DF6-9DC4-6540-961A-B046126FF76F}" type="presParOf" srcId="{A9B592D9-25FE-4AEB-9944-1C47FC38AD12}" destId="{CDD681F6-ED3A-43A0-8C58-26A58FDB8A4C}" srcOrd="1" destOrd="0" presId="urn:microsoft.com/office/officeart/2005/8/layout/orgChart1"/>
    <dgm:cxn modelId="{10E9CAEE-8823-AB46-BE41-DFE04E5F01D0}" type="presParOf" srcId="{512A15F4-7DAB-4733-8D74-78AE77CC1EAF}" destId="{D0FA4144-40CE-4056-8C83-D403C3140040}" srcOrd="1" destOrd="0" presId="urn:microsoft.com/office/officeart/2005/8/layout/orgChart1"/>
    <dgm:cxn modelId="{2CB1B91B-C649-0D45-9D1F-38B2E2CC6DC6}" type="presParOf" srcId="{512A15F4-7DAB-4733-8D74-78AE77CC1EAF}" destId="{EC55A11A-F6F2-49E9-AC6E-E3D202D732B6}" srcOrd="2" destOrd="0" presId="urn:microsoft.com/office/officeart/2005/8/layout/orgChart1"/>
    <dgm:cxn modelId="{4F2B10A9-FEF0-BF45-9F57-7A112D721837}" type="presParOf" srcId="{B7198713-13E6-4AA8-8349-AFC4DC771B98}" destId="{FA1A739B-77D3-42F1-A141-438650D07F2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CCD626-4A22-45C5-954B-EE80DD28FEDA}"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C835B6FF-A800-4090-B470-9B769095CD28}">
      <dgm:prSet phldrT="[Text]" custT="1"/>
      <dgm:spPr/>
      <dgm:t>
        <a:bodyPr/>
        <a:lstStyle/>
        <a:p>
          <a:r>
            <a:rPr lang="en-US" sz="2000" b="1" dirty="0"/>
            <a:t>i-</a:t>
          </a:r>
          <a:r>
            <a:rPr lang="en-US" sz="2000" b="1" dirty="0" err="1"/>
            <a:t>Nontreponemal</a:t>
          </a:r>
          <a:r>
            <a:rPr lang="en-US" sz="2000" b="1" dirty="0"/>
            <a:t> tests </a:t>
          </a:r>
          <a:endParaRPr lang="en-US" sz="2000" dirty="0"/>
        </a:p>
      </dgm:t>
    </dgm:pt>
    <dgm:pt modelId="{52FE184D-D98A-4F6B-BE62-2C0D67E59404}" type="parTrans" cxnId="{0A6B575F-61DA-461E-80EF-AF0718D747CC}">
      <dgm:prSet/>
      <dgm:spPr/>
      <dgm:t>
        <a:bodyPr/>
        <a:lstStyle/>
        <a:p>
          <a:endParaRPr lang="en-US"/>
        </a:p>
      </dgm:t>
    </dgm:pt>
    <dgm:pt modelId="{7CA304AD-5A17-4785-B0F1-B70D1AE60451}" type="sibTrans" cxnId="{0A6B575F-61DA-461E-80EF-AF0718D747CC}">
      <dgm:prSet/>
      <dgm:spPr/>
      <dgm:t>
        <a:bodyPr/>
        <a:lstStyle/>
        <a:p>
          <a:endParaRPr lang="en-US"/>
        </a:p>
      </dgm:t>
    </dgm:pt>
    <dgm:pt modelId="{349CA599-7784-4DF8-9361-8759BEB3D6CE}">
      <dgm:prSet phldrT="[Text]"/>
      <dgm:spPr>
        <a:blipFill rotWithShape="0">
          <a:blip xmlns:r="http://schemas.openxmlformats.org/officeDocument/2006/relationships" r:embed="rId1"/>
          <a:stretch>
            <a:fillRect/>
          </a:stretch>
        </a:blipFill>
      </dgm:spPr>
      <dgm:t>
        <a:bodyPr/>
        <a:lstStyle/>
        <a:p>
          <a:endParaRPr lang="en-US" dirty="0"/>
        </a:p>
      </dgm:t>
    </dgm:pt>
    <dgm:pt modelId="{8E5AB115-6181-425D-BDA6-1E1A860C03EC}" type="parTrans" cxnId="{821C0B42-2FF7-42B7-900E-BDCB97AA8C31}">
      <dgm:prSet/>
      <dgm:spPr/>
      <dgm:t>
        <a:bodyPr/>
        <a:lstStyle/>
        <a:p>
          <a:endParaRPr lang="en-US"/>
        </a:p>
      </dgm:t>
    </dgm:pt>
    <dgm:pt modelId="{708E3D22-457A-45AB-94B6-EC30365FE53E}" type="sibTrans" cxnId="{821C0B42-2FF7-42B7-900E-BDCB97AA8C31}">
      <dgm:prSet/>
      <dgm:spPr/>
      <dgm:t>
        <a:bodyPr/>
        <a:lstStyle/>
        <a:p>
          <a:endParaRPr lang="en-US"/>
        </a:p>
      </dgm:t>
    </dgm:pt>
    <dgm:pt modelId="{37CF0207-E915-4815-99C3-A8E57F45EE6C}">
      <dgm:prSet phldrT="[Text]" custT="1"/>
      <dgm:spPr/>
      <dgm:t>
        <a:bodyPr/>
        <a:lstStyle/>
        <a:p>
          <a:r>
            <a:rPr lang="en-US" sz="2000" b="1" dirty="0"/>
            <a:t>ii-</a:t>
          </a:r>
          <a:r>
            <a:rPr lang="en-US" sz="2000" b="1" dirty="0" err="1"/>
            <a:t>Treponemal</a:t>
          </a:r>
          <a:r>
            <a:rPr lang="en-US" sz="2000" b="1" dirty="0"/>
            <a:t> tests </a:t>
          </a:r>
          <a:endParaRPr lang="en-US" sz="2000" dirty="0"/>
        </a:p>
      </dgm:t>
    </dgm:pt>
    <dgm:pt modelId="{E3B2C78B-9F12-49FA-9231-A64422EA4CE9}" type="parTrans" cxnId="{2930AFC8-DA9A-40C7-9D36-88848AC65ACA}">
      <dgm:prSet/>
      <dgm:spPr/>
      <dgm:t>
        <a:bodyPr/>
        <a:lstStyle/>
        <a:p>
          <a:endParaRPr lang="en-US"/>
        </a:p>
      </dgm:t>
    </dgm:pt>
    <dgm:pt modelId="{167B23A1-FFA0-4F1C-8462-1B9C8BC18DD8}" type="sibTrans" cxnId="{2930AFC8-DA9A-40C7-9D36-88848AC65ACA}">
      <dgm:prSet/>
      <dgm:spPr/>
      <dgm:t>
        <a:bodyPr/>
        <a:lstStyle/>
        <a:p>
          <a:endParaRPr lang="en-US"/>
        </a:p>
      </dgm:t>
    </dgm:pt>
    <dgm:pt modelId="{20E8CB52-FD76-4C27-A577-5D35B79AF3F8}">
      <dgm:prSet phldrT="[Text]"/>
      <dgm:spPr>
        <a:blipFill rotWithShape="0">
          <a:blip xmlns:r="http://schemas.openxmlformats.org/officeDocument/2006/relationships" r:embed="rId2"/>
          <a:stretch>
            <a:fillRect/>
          </a:stretch>
        </a:blipFill>
      </dgm:spPr>
      <dgm:t>
        <a:bodyPr/>
        <a:lstStyle/>
        <a:p>
          <a:endParaRPr lang="en-US" dirty="0"/>
        </a:p>
      </dgm:t>
    </dgm:pt>
    <dgm:pt modelId="{6B9DDD54-E807-4244-914E-7ECBDCC9A63E}" type="parTrans" cxnId="{B800C91C-4DDB-46DF-BEC0-B235FF9184E6}">
      <dgm:prSet/>
      <dgm:spPr/>
      <dgm:t>
        <a:bodyPr/>
        <a:lstStyle/>
        <a:p>
          <a:endParaRPr lang="en-US"/>
        </a:p>
      </dgm:t>
    </dgm:pt>
    <dgm:pt modelId="{6350078D-C4F4-4952-AD8A-D228EC64465C}" type="sibTrans" cxnId="{B800C91C-4DDB-46DF-BEC0-B235FF9184E6}">
      <dgm:prSet/>
      <dgm:spPr/>
      <dgm:t>
        <a:bodyPr/>
        <a:lstStyle/>
        <a:p>
          <a:endParaRPr lang="en-US"/>
        </a:p>
      </dgm:t>
    </dgm:pt>
    <dgm:pt modelId="{24489AC8-0AAA-470B-BC07-4DCD0598383B}">
      <dgm:prSet phldrT="[Text]" custT="1"/>
      <dgm:spPr/>
      <dgm:t>
        <a:bodyPr/>
        <a:lstStyle/>
        <a:p>
          <a:pPr algn="ctr"/>
          <a:r>
            <a:rPr lang="en-US" sz="2000" b="1" dirty="0"/>
            <a:t>iii- </a:t>
          </a:r>
          <a:r>
            <a:rPr lang="en-US" sz="2000" b="1" dirty="0" err="1"/>
            <a:t>IgM</a:t>
          </a:r>
          <a:r>
            <a:rPr lang="en-US" sz="2000" b="1" dirty="0"/>
            <a:t> </a:t>
          </a:r>
          <a:endParaRPr lang="en-US" sz="2000" dirty="0"/>
        </a:p>
      </dgm:t>
    </dgm:pt>
    <dgm:pt modelId="{904DB16A-376C-4858-A3E7-099B2C5EB3CC}" type="parTrans" cxnId="{7436AE62-78EB-4A18-ABFA-22C210F0D144}">
      <dgm:prSet/>
      <dgm:spPr/>
      <dgm:t>
        <a:bodyPr/>
        <a:lstStyle/>
        <a:p>
          <a:endParaRPr lang="en-US"/>
        </a:p>
      </dgm:t>
    </dgm:pt>
    <dgm:pt modelId="{162D6615-A405-4C38-830F-5B4C5771D999}" type="sibTrans" cxnId="{7436AE62-78EB-4A18-ABFA-22C210F0D144}">
      <dgm:prSet/>
      <dgm:spPr/>
      <dgm:t>
        <a:bodyPr/>
        <a:lstStyle/>
        <a:p>
          <a:endParaRPr lang="en-US"/>
        </a:p>
      </dgm:t>
    </dgm:pt>
    <dgm:pt modelId="{3EFA0C06-22E4-46A0-B941-E730EC3A42F8}">
      <dgm:prSet phldrT="[Text]"/>
      <dgm:spPr>
        <a:blipFill rotWithShape="0">
          <a:blip xmlns:r="http://schemas.openxmlformats.org/officeDocument/2006/relationships" r:embed="rId3"/>
          <a:stretch>
            <a:fillRect/>
          </a:stretch>
        </a:blipFill>
      </dgm:spPr>
      <dgm:t>
        <a:bodyPr/>
        <a:lstStyle/>
        <a:p>
          <a:endParaRPr lang="en-US" dirty="0"/>
        </a:p>
      </dgm:t>
    </dgm:pt>
    <dgm:pt modelId="{B710FB97-3535-4B44-9948-69F854947E7A}" type="parTrans" cxnId="{90082CF2-9924-4D8E-A018-93A0BE6C7F69}">
      <dgm:prSet/>
      <dgm:spPr/>
      <dgm:t>
        <a:bodyPr/>
        <a:lstStyle/>
        <a:p>
          <a:endParaRPr lang="en-US"/>
        </a:p>
      </dgm:t>
    </dgm:pt>
    <dgm:pt modelId="{2A9D6D2B-2406-4ACC-9281-EBF528EA672D}" type="sibTrans" cxnId="{90082CF2-9924-4D8E-A018-93A0BE6C7F69}">
      <dgm:prSet/>
      <dgm:spPr/>
      <dgm:t>
        <a:bodyPr/>
        <a:lstStyle/>
        <a:p>
          <a:endParaRPr lang="en-US"/>
        </a:p>
      </dgm:t>
    </dgm:pt>
    <dgm:pt modelId="{B7E9E8BF-3D89-4757-8A25-EBD1AC671FA3}" type="pres">
      <dgm:prSet presAssocID="{AACCD626-4A22-45C5-954B-EE80DD28FEDA}" presName="Name0" presStyleCnt="0">
        <dgm:presLayoutVars>
          <dgm:dir/>
          <dgm:animLvl val="lvl"/>
          <dgm:resizeHandles val="exact"/>
        </dgm:presLayoutVars>
      </dgm:prSet>
      <dgm:spPr/>
      <dgm:t>
        <a:bodyPr/>
        <a:lstStyle/>
        <a:p>
          <a:endParaRPr lang="en-US"/>
        </a:p>
      </dgm:t>
    </dgm:pt>
    <dgm:pt modelId="{7CE84304-B3B1-420B-AAE2-860D6B31CD90}" type="pres">
      <dgm:prSet presAssocID="{C835B6FF-A800-4090-B470-9B769095CD28}" presName="linNode" presStyleCnt="0"/>
      <dgm:spPr/>
    </dgm:pt>
    <dgm:pt modelId="{ACAEDF73-FAFA-4148-B778-61F95C110C52}" type="pres">
      <dgm:prSet presAssocID="{C835B6FF-A800-4090-B470-9B769095CD28}" presName="parentText" presStyleLbl="node1" presStyleIdx="0" presStyleCnt="3">
        <dgm:presLayoutVars>
          <dgm:chMax val="1"/>
          <dgm:bulletEnabled val="1"/>
        </dgm:presLayoutVars>
      </dgm:prSet>
      <dgm:spPr/>
      <dgm:t>
        <a:bodyPr/>
        <a:lstStyle/>
        <a:p>
          <a:endParaRPr lang="en-US"/>
        </a:p>
      </dgm:t>
    </dgm:pt>
    <dgm:pt modelId="{07B81101-354A-438D-9131-E48ACA0B1031}" type="pres">
      <dgm:prSet presAssocID="{C835B6FF-A800-4090-B470-9B769095CD28}" presName="descendantText" presStyleLbl="alignAccFollowNode1" presStyleIdx="0" presStyleCnt="3" custLinFactNeighborX="645" custLinFactNeighborY="2327">
        <dgm:presLayoutVars>
          <dgm:bulletEnabled val="1"/>
        </dgm:presLayoutVars>
      </dgm:prSet>
      <dgm:spPr/>
      <dgm:t>
        <a:bodyPr/>
        <a:lstStyle/>
        <a:p>
          <a:endParaRPr lang="en-US"/>
        </a:p>
      </dgm:t>
    </dgm:pt>
    <dgm:pt modelId="{2CE0FC3E-0537-41E7-BF8B-367A5A412E3D}" type="pres">
      <dgm:prSet presAssocID="{7CA304AD-5A17-4785-B0F1-B70D1AE60451}" presName="sp" presStyleCnt="0"/>
      <dgm:spPr/>
    </dgm:pt>
    <dgm:pt modelId="{211B3566-7294-45BE-B666-0C22C67E306A}" type="pres">
      <dgm:prSet presAssocID="{37CF0207-E915-4815-99C3-A8E57F45EE6C}" presName="linNode" presStyleCnt="0"/>
      <dgm:spPr/>
    </dgm:pt>
    <dgm:pt modelId="{F25FC37F-C73C-4A02-876E-89757A506BEF}" type="pres">
      <dgm:prSet presAssocID="{37CF0207-E915-4815-99C3-A8E57F45EE6C}" presName="parentText" presStyleLbl="node1" presStyleIdx="1" presStyleCnt="3">
        <dgm:presLayoutVars>
          <dgm:chMax val="1"/>
          <dgm:bulletEnabled val="1"/>
        </dgm:presLayoutVars>
      </dgm:prSet>
      <dgm:spPr/>
      <dgm:t>
        <a:bodyPr/>
        <a:lstStyle/>
        <a:p>
          <a:endParaRPr lang="en-US"/>
        </a:p>
      </dgm:t>
    </dgm:pt>
    <dgm:pt modelId="{D82111DA-6A34-4894-BA79-D05452E9627F}" type="pres">
      <dgm:prSet presAssocID="{37CF0207-E915-4815-99C3-A8E57F45EE6C}" presName="descendantText" presStyleLbl="alignAccFollowNode1" presStyleIdx="1" presStyleCnt="3" custLinFactNeighborY="0">
        <dgm:presLayoutVars>
          <dgm:bulletEnabled val="1"/>
        </dgm:presLayoutVars>
      </dgm:prSet>
      <dgm:spPr/>
      <dgm:t>
        <a:bodyPr/>
        <a:lstStyle/>
        <a:p>
          <a:endParaRPr lang="en-US"/>
        </a:p>
      </dgm:t>
    </dgm:pt>
    <dgm:pt modelId="{0EB92D5A-2053-41D6-9D7B-074FEB034AC7}" type="pres">
      <dgm:prSet presAssocID="{167B23A1-FFA0-4F1C-8462-1B9C8BC18DD8}" presName="sp" presStyleCnt="0"/>
      <dgm:spPr/>
    </dgm:pt>
    <dgm:pt modelId="{2B82F8B3-9920-453A-AC8A-908EC342DB67}" type="pres">
      <dgm:prSet presAssocID="{24489AC8-0AAA-470B-BC07-4DCD0598383B}" presName="linNode" presStyleCnt="0"/>
      <dgm:spPr/>
    </dgm:pt>
    <dgm:pt modelId="{BE3AC24D-A93C-4A8A-8826-108BA904BC52}" type="pres">
      <dgm:prSet presAssocID="{24489AC8-0AAA-470B-BC07-4DCD0598383B}" presName="parentText" presStyleLbl="node1" presStyleIdx="2" presStyleCnt="3">
        <dgm:presLayoutVars>
          <dgm:chMax val="1"/>
          <dgm:bulletEnabled val="1"/>
        </dgm:presLayoutVars>
      </dgm:prSet>
      <dgm:spPr/>
      <dgm:t>
        <a:bodyPr/>
        <a:lstStyle/>
        <a:p>
          <a:endParaRPr lang="en-US"/>
        </a:p>
      </dgm:t>
    </dgm:pt>
    <dgm:pt modelId="{3519151F-71AF-4DCF-BDD8-78FD1F69A301}" type="pres">
      <dgm:prSet presAssocID="{24489AC8-0AAA-470B-BC07-4DCD0598383B}" presName="descendantText" presStyleLbl="alignAccFollowNode1" presStyleIdx="2" presStyleCnt="3">
        <dgm:presLayoutVars>
          <dgm:bulletEnabled val="1"/>
        </dgm:presLayoutVars>
      </dgm:prSet>
      <dgm:spPr/>
      <dgm:t>
        <a:bodyPr/>
        <a:lstStyle/>
        <a:p>
          <a:endParaRPr lang="en-US"/>
        </a:p>
      </dgm:t>
    </dgm:pt>
  </dgm:ptLst>
  <dgm:cxnLst>
    <dgm:cxn modelId="{B800C91C-4DDB-46DF-BEC0-B235FF9184E6}" srcId="{37CF0207-E915-4815-99C3-A8E57F45EE6C}" destId="{20E8CB52-FD76-4C27-A577-5D35B79AF3F8}" srcOrd="0" destOrd="0" parTransId="{6B9DDD54-E807-4244-914E-7ECBDCC9A63E}" sibTransId="{6350078D-C4F4-4952-AD8A-D228EC64465C}"/>
    <dgm:cxn modelId="{4EEFF726-E6C6-4340-8194-7E7848DCC1F0}" type="presOf" srcId="{37CF0207-E915-4815-99C3-A8E57F45EE6C}" destId="{F25FC37F-C73C-4A02-876E-89757A506BEF}" srcOrd="0" destOrd="0" presId="urn:microsoft.com/office/officeart/2005/8/layout/vList5"/>
    <dgm:cxn modelId="{CFC52D98-3F91-5144-9E25-C025DC9AF000}" type="presOf" srcId="{AACCD626-4A22-45C5-954B-EE80DD28FEDA}" destId="{B7E9E8BF-3D89-4757-8A25-EBD1AC671FA3}" srcOrd="0" destOrd="0" presId="urn:microsoft.com/office/officeart/2005/8/layout/vList5"/>
    <dgm:cxn modelId="{0A6B575F-61DA-461E-80EF-AF0718D747CC}" srcId="{AACCD626-4A22-45C5-954B-EE80DD28FEDA}" destId="{C835B6FF-A800-4090-B470-9B769095CD28}" srcOrd="0" destOrd="0" parTransId="{52FE184D-D98A-4F6B-BE62-2C0D67E59404}" sibTransId="{7CA304AD-5A17-4785-B0F1-B70D1AE60451}"/>
    <dgm:cxn modelId="{2930AFC8-DA9A-40C7-9D36-88848AC65ACA}" srcId="{AACCD626-4A22-45C5-954B-EE80DD28FEDA}" destId="{37CF0207-E915-4815-99C3-A8E57F45EE6C}" srcOrd="1" destOrd="0" parTransId="{E3B2C78B-9F12-49FA-9231-A64422EA4CE9}" sibTransId="{167B23A1-FFA0-4F1C-8462-1B9C8BC18DD8}"/>
    <dgm:cxn modelId="{821C0B42-2FF7-42B7-900E-BDCB97AA8C31}" srcId="{C835B6FF-A800-4090-B470-9B769095CD28}" destId="{349CA599-7784-4DF8-9361-8759BEB3D6CE}" srcOrd="0" destOrd="0" parTransId="{8E5AB115-6181-425D-BDA6-1E1A860C03EC}" sibTransId="{708E3D22-457A-45AB-94B6-EC30365FE53E}"/>
    <dgm:cxn modelId="{90082CF2-9924-4D8E-A018-93A0BE6C7F69}" srcId="{24489AC8-0AAA-470B-BC07-4DCD0598383B}" destId="{3EFA0C06-22E4-46A0-B941-E730EC3A42F8}" srcOrd="0" destOrd="0" parTransId="{B710FB97-3535-4B44-9948-69F854947E7A}" sibTransId="{2A9D6D2B-2406-4ACC-9281-EBF528EA672D}"/>
    <dgm:cxn modelId="{E6B32DCE-0919-D44F-B78A-23B07902A4CD}" type="presOf" srcId="{24489AC8-0AAA-470B-BC07-4DCD0598383B}" destId="{BE3AC24D-A93C-4A8A-8826-108BA904BC52}" srcOrd="0" destOrd="0" presId="urn:microsoft.com/office/officeart/2005/8/layout/vList5"/>
    <dgm:cxn modelId="{99602626-A4EB-2B42-9570-C5689F2F74AA}" type="presOf" srcId="{3EFA0C06-22E4-46A0-B941-E730EC3A42F8}" destId="{3519151F-71AF-4DCF-BDD8-78FD1F69A301}" srcOrd="0" destOrd="0" presId="urn:microsoft.com/office/officeart/2005/8/layout/vList5"/>
    <dgm:cxn modelId="{7436AE62-78EB-4A18-ABFA-22C210F0D144}" srcId="{AACCD626-4A22-45C5-954B-EE80DD28FEDA}" destId="{24489AC8-0AAA-470B-BC07-4DCD0598383B}" srcOrd="2" destOrd="0" parTransId="{904DB16A-376C-4858-A3E7-099B2C5EB3CC}" sibTransId="{162D6615-A405-4C38-830F-5B4C5771D999}"/>
    <dgm:cxn modelId="{359237C5-EE7B-0E48-A436-23D6BE6DA42B}" type="presOf" srcId="{C835B6FF-A800-4090-B470-9B769095CD28}" destId="{ACAEDF73-FAFA-4148-B778-61F95C110C52}" srcOrd="0" destOrd="0" presId="urn:microsoft.com/office/officeart/2005/8/layout/vList5"/>
    <dgm:cxn modelId="{E372DD9E-E745-1641-B3B3-201E6BDA737B}" type="presOf" srcId="{20E8CB52-FD76-4C27-A577-5D35B79AF3F8}" destId="{D82111DA-6A34-4894-BA79-D05452E9627F}" srcOrd="0" destOrd="0" presId="urn:microsoft.com/office/officeart/2005/8/layout/vList5"/>
    <dgm:cxn modelId="{3CF26055-AEAE-DB4E-B311-559819C6D949}" type="presOf" srcId="{349CA599-7784-4DF8-9361-8759BEB3D6CE}" destId="{07B81101-354A-438D-9131-E48ACA0B1031}" srcOrd="0" destOrd="0" presId="urn:microsoft.com/office/officeart/2005/8/layout/vList5"/>
    <dgm:cxn modelId="{E2403A71-3F0F-0C48-85AB-2DE772C176F0}" type="presParOf" srcId="{B7E9E8BF-3D89-4757-8A25-EBD1AC671FA3}" destId="{7CE84304-B3B1-420B-AAE2-860D6B31CD90}" srcOrd="0" destOrd="0" presId="urn:microsoft.com/office/officeart/2005/8/layout/vList5"/>
    <dgm:cxn modelId="{68989673-F750-A24A-AF10-772371DFC141}" type="presParOf" srcId="{7CE84304-B3B1-420B-AAE2-860D6B31CD90}" destId="{ACAEDF73-FAFA-4148-B778-61F95C110C52}" srcOrd="0" destOrd="0" presId="urn:microsoft.com/office/officeart/2005/8/layout/vList5"/>
    <dgm:cxn modelId="{396676DB-71AE-9645-8FC0-0DC4CAA9CDE8}" type="presParOf" srcId="{7CE84304-B3B1-420B-AAE2-860D6B31CD90}" destId="{07B81101-354A-438D-9131-E48ACA0B1031}" srcOrd="1" destOrd="0" presId="urn:microsoft.com/office/officeart/2005/8/layout/vList5"/>
    <dgm:cxn modelId="{B82BB2C1-0C16-6145-BD6A-19EB2E257B01}" type="presParOf" srcId="{B7E9E8BF-3D89-4757-8A25-EBD1AC671FA3}" destId="{2CE0FC3E-0537-41E7-BF8B-367A5A412E3D}" srcOrd="1" destOrd="0" presId="urn:microsoft.com/office/officeart/2005/8/layout/vList5"/>
    <dgm:cxn modelId="{15136294-378D-7E4A-BEF6-06BB03189731}" type="presParOf" srcId="{B7E9E8BF-3D89-4757-8A25-EBD1AC671FA3}" destId="{211B3566-7294-45BE-B666-0C22C67E306A}" srcOrd="2" destOrd="0" presId="urn:microsoft.com/office/officeart/2005/8/layout/vList5"/>
    <dgm:cxn modelId="{AB66A067-8EFE-A04F-AC91-E4BEA527A31E}" type="presParOf" srcId="{211B3566-7294-45BE-B666-0C22C67E306A}" destId="{F25FC37F-C73C-4A02-876E-89757A506BEF}" srcOrd="0" destOrd="0" presId="urn:microsoft.com/office/officeart/2005/8/layout/vList5"/>
    <dgm:cxn modelId="{B47FC3DA-DBCB-8A41-8609-46D7A401D4B7}" type="presParOf" srcId="{211B3566-7294-45BE-B666-0C22C67E306A}" destId="{D82111DA-6A34-4894-BA79-D05452E9627F}" srcOrd="1" destOrd="0" presId="urn:microsoft.com/office/officeart/2005/8/layout/vList5"/>
    <dgm:cxn modelId="{42F59CC6-5BB1-5043-9D1B-9797AFF42CEA}" type="presParOf" srcId="{B7E9E8BF-3D89-4757-8A25-EBD1AC671FA3}" destId="{0EB92D5A-2053-41D6-9D7B-074FEB034AC7}" srcOrd="3" destOrd="0" presId="urn:microsoft.com/office/officeart/2005/8/layout/vList5"/>
    <dgm:cxn modelId="{8858A5DD-8FDA-9B43-9498-AA7114BA3726}" type="presParOf" srcId="{B7E9E8BF-3D89-4757-8A25-EBD1AC671FA3}" destId="{2B82F8B3-9920-453A-AC8A-908EC342DB67}" srcOrd="4" destOrd="0" presId="urn:microsoft.com/office/officeart/2005/8/layout/vList5"/>
    <dgm:cxn modelId="{DBE5B465-E091-8E4B-A98F-99653874B5F4}" type="presParOf" srcId="{2B82F8B3-9920-453A-AC8A-908EC342DB67}" destId="{BE3AC24D-A93C-4A8A-8826-108BA904BC52}" srcOrd="0" destOrd="0" presId="urn:microsoft.com/office/officeart/2005/8/layout/vList5"/>
    <dgm:cxn modelId="{EA33FDB8-775B-AC45-856E-E34A1EB0A278}" type="presParOf" srcId="{2B82F8B3-9920-453A-AC8A-908EC342DB67}" destId="{3519151F-71AF-4DCF-BDD8-78FD1F69A30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86B7C3-02AA-4A42-9585-A82E99F38F9F}" type="doc">
      <dgm:prSet loTypeId="urn:microsoft.com/office/officeart/2005/8/layout/vList5" loCatId="list" qsTypeId="urn:microsoft.com/office/officeart/2005/8/quickstyle/3d2" qsCatId="3D" csTypeId="urn:microsoft.com/office/officeart/2005/8/colors/accent2_2" csCatId="accent2" phldr="1"/>
      <dgm:spPr/>
      <dgm:t>
        <a:bodyPr/>
        <a:lstStyle/>
        <a:p>
          <a:endParaRPr lang="en-US"/>
        </a:p>
      </dgm:t>
    </dgm:pt>
    <dgm:pt modelId="{03CA8622-889D-4213-B5A7-5AE76A86BB06}">
      <dgm:prSet phldrT="[Text]"/>
      <dgm:spPr/>
      <dgm:t>
        <a:bodyPr/>
        <a:lstStyle/>
        <a:p>
          <a:pPr rtl="0"/>
          <a:r>
            <a:rPr lang="en-US" dirty="0" smtClean="0"/>
            <a:t>ELISA</a:t>
          </a:r>
          <a:endParaRPr lang="en-US" dirty="0"/>
        </a:p>
      </dgm:t>
    </dgm:pt>
    <dgm:pt modelId="{2BF4E66F-8887-4C1C-8F5C-A03364054A55}" type="parTrans" cxnId="{A7DA18D1-B15C-4035-BC83-736A8A6A942D}">
      <dgm:prSet/>
      <dgm:spPr/>
      <dgm:t>
        <a:bodyPr/>
        <a:lstStyle/>
        <a:p>
          <a:endParaRPr lang="en-US"/>
        </a:p>
      </dgm:t>
    </dgm:pt>
    <dgm:pt modelId="{6C2D4DBC-ABD2-4BED-B22E-01FAD2100994}" type="sibTrans" cxnId="{A7DA18D1-B15C-4035-BC83-736A8A6A942D}">
      <dgm:prSet/>
      <dgm:spPr/>
      <dgm:t>
        <a:bodyPr/>
        <a:lstStyle/>
        <a:p>
          <a:endParaRPr lang="en-US"/>
        </a:p>
      </dgm:t>
    </dgm:pt>
    <dgm:pt modelId="{7ABD7094-538E-477A-AC3D-F5C4EDA7CFF8}">
      <dgm:prSet phldrT="[Text]"/>
      <dgm:spPr/>
      <dgm:t>
        <a:bodyPr/>
        <a:lstStyle/>
        <a:p>
          <a:pPr rtl="0"/>
          <a:r>
            <a:rPr lang="en-US" dirty="0" smtClean="0"/>
            <a:t>Screening </a:t>
          </a:r>
          <a:endParaRPr lang="en-US" dirty="0"/>
        </a:p>
      </dgm:t>
    </dgm:pt>
    <dgm:pt modelId="{389F6E8E-9600-4536-B10C-426483CBA6E4}" type="parTrans" cxnId="{22E247D0-8945-4ED1-8386-91DB7939C167}">
      <dgm:prSet/>
      <dgm:spPr/>
      <dgm:t>
        <a:bodyPr/>
        <a:lstStyle/>
        <a:p>
          <a:endParaRPr lang="en-US"/>
        </a:p>
      </dgm:t>
    </dgm:pt>
    <dgm:pt modelId="{84AE602F-3E10-4EA8-B526-FCFC79FF670A}" type="sibTrans" cxnId="{22E247D0-8945-4ED1-8386-91DB7939C167}">
      <dgm:prSet/>
      <dgm:spPr/>
      <dgm:t>
        <a:bodyPr/>
        <a:lstStyle/>
        <a:p>
          <a:endParaRPr lang="en-US"/>
        </a:p>
      </dgm:t>
    </dgm:pt>
    <dgm:pt modelId="{AA4C7836-59EB-4E8A-8A38-3965C5BADD0F}">
      <dgm:prSet phldrT="[Text]"/>
      <dgm:spPr/>
      <dgm:t>
        <a:bodyPr/>
        <a:lstStyle/>
        <a:p>
          <a:pPr rtl="0"/>
          <a:r>
            <a:rPr lang="en-US" dirty="0" smtClean="0"/>
            <a:t>High sensitivity</a:t>
          </a:r>
          <a:endParaRPr lang="en-US" dirty="0"/>
        </a:p>
      </dgm:t>
    </dgm:pt>
    <dgm:pt modelId="{1466BA8D-4688-4805-B973-5C9BAEBD0491}" type="parTrans" cxnId="{EC8BD25D-B413-4C3A-A80E-BE2DF189E92A}">
      <dgm:prSet/>
      <dgm:spPr/>
      <dgm:t>
        <a:bodyPr/>
        <a:lstStyle/>
        <a:p>
          <a:endParaRPr lang="en-US"/>
        </a:p>
      </dgm:t>
    </dgm:pt>
    <dgm:pt modelId="{F685C5E7-A479-4E80-A411-4F97F56E5B56}" type="sibTrans" cxnId="{EC8BD25D-B413-4C3A-A80E-BE2DF189E92A}">
      <dgm:prSet/>
      <dgm:spPr/>
      <dgm:t>
        <a:bodyPr/>
        <a:lstStyle/>
        <a:p>
          <a:endParaRPr lang="en-US"/>
        </a:p>
      </dgm:t>
    </dgm:pt>
    <dgm:pt modelId="{96906324-27C6-4076-ABA8-9092AE4D933F}">
      <dgm:prSet phldrT="[Text]"/>
      <dgm:spPr/>
      <dgm:t>
        <a:bodyPr/>
        <a:lstStyle/>
        <a:p>
          <a:pPr rtl="0"/>
          <a:r>
            <a:rPr lang="en-US" dirty="0" smtClean="0"/>
            <a:t>PCR</a:t>
          </a:r>
          <a:endParaRPr lang="en-US" dirty="0"/>
        </a:p>
      </dgm:t>
    </dgm:pt>
    <dgm:pt modelId="{90F94862-7133-443C-8410-EA702FD4CFBD}" type="parTrans" cxnId="{223D1773-2201-48D6-B41E-884454629E66}">
      <dgm:prSet/>
      <dgm:spPr/>
      <dgm:t>
        <a:bodyPr/>
        <a:lstStyle/>
        <a:p>
          <a:endParaRPr lang="en-US"/>
        </a:p>
      </dgm:t>
    </dgm:pt>
    <dgm:pt modelId="{98E1E4BB-F8FE-452F-850A-0D3C730908F3}" type="sibTrans" cxnId="{223D1773-2201-48D6-B41E-884454629E66}">
      <dgm:prSet/>
      <dgm:spPr/>
      <dgm:t>
        <a:bodyPr/>
        <a:lstStyle/>
        <a:p>
          <a:endParaRPr lang="en-US"/>
        </a:p>
      </dgm:t>
    </dgm:pt>
    <dgm:pt modelId="{2C707363-BF2B-49B6-853A-DD94313C9A58}">
      <dgm:prSet phldrT="[Text]"/>
      <dgm:spPr/>
      <dgm:t>
        <a:bodyPr/>
        <a:lstStyle/>
        <a:p>
          <a:pPr rtl="0"/>
          <a:r>
            <a:rPr lang="en-US" dirty="0" smtClean="0"/>
            <a:t>Measure the viral </a:t>
          </a:r>
          <a:r>
            <a:rPr lang="en-US" dirty="0" smtClean="0"/>
            <a:t>load</a:t>
          </a:r>
        </a:p>
        <a:p>
          <a:pPr rtl="0"/>
          <a:r>
            <a:rPr lang="en-US" smtClean="0"/>
            <a:t>(Qualitative, Quantitative)</a:t>
          </a:r>
          <a:endParaRPr lang="en-US" dirty="0"/>
        </a:p>
      </dgm:t>
    </dgm:pt>
    <dgm:pt modelId="{60DD5D32-01C3-41D4-B01E-F849A810BC43}" type="parTrans" cxnId="{86772370-B94C-4882-8FDB-2418D011B373}">
      <dgm:prSet/>
      <dgm:spPr/>
      <dgm:t>
        <a:bodyPr/>
        <a:lstStyle/>
        <a:p>
          <a:endParaRPr lang="en-US"/>
        </a:p>
      </dgm:t>
    </dgm:pt>
    <dgm:pt modelId="{8DED2CC6-13FD-43C9-8F86-DFC1A79481CB}" type="sibTrans" cxnId="{86772370-B94C-4882-8FDB-2418D011B373}">
      <dgm:prSet/>
      <dgm:spPr/>
      <dgm:t>
        <a:bodyPr/>
        <a:lstStyle/>
        <a:p>
          <a:endParaRPr lang="en-US"/>
        </a:p>
      </dgm:t>
    </dgm:pt>
    <dgm:pt modelId="{AD28E4FF-4C3A-46D0-AD7F-E163C3CCA53C}">
      <dgm:prSet phldrT="[Text]"/>
      <dgm:spPr/>
      <dgm:t>
        <a:bodyPr/>
        <a:lstStyle/>
        <a:p>
          <a:pPr rtl="0"/>
          <a:r>
            <a:rPr lang="en-US" dirty="0" smtClean="0"/>
            <a:t>Western Blot</a:t>
          </a:r>
          <a:endParaRPr lang="en-US" dirty="0"/>
        </a:p>
      </dgm:t>
    </dgm:pt>
    <dgm:pt modelId="{E475282C-653B-467F-85ED-EB2F79BBF597}" type="parTrans" cxnId="{34D0ADD7-8130-45DD-810A-FFBF2F49C0F2}">
      <dgm:prSet/>
      <dgm:spPr/>
      <dgm:t>
        <a:bodyPr/>
        <a:lstStyle/>
        <a:p>
          <a:endParaRPr lang="en-US"/>
        </a:p>
      </dgm:t>
    </dgm:pt>
    <dgm:pt modelId="{BB5CE56D-C262-48BC-AB70-B1222EBA7E48}" type="sibTrans" cxnId="{34D0ADD7-8130-45DD-810A-FFBF2F49C0F2}">
      <dgm:prSet/>
      <dgm:spPr/>
      <dgm:t>
        <a:bodyPr/>
        <a:lstStyle/>
        <a:p>
          <a:endParaRPr lang="en-US"/>
        </a:p>
      </dgm:t>
    </dgm:pt>
    <dgm:pt modelId="{6291D2A1-DE5E-4781-87C3-C1A80869829D}">
      <dgm:prSet phldrT="[Text]"/>
      <dgm:spPr/>
      <dgm:t>
        <a:bodyPr/>
        <a:lstStyle/>
        <a:p>
          <a:pPr rtl="0"/>
          <a:r>
            <a:rPr lang="en-US" dirty="0" smtClean="0"/>
            <a:t>Confirmatory test</a:t>
          </a:r>
          <a:endParaRPr lang="en-US" dirty="0"/>
        </a:p>
      </dgm:t>
    </dgm:pt>
    <dgm:pt modelId="{038BD83D-D241-4653-96F6-C3159E2BDE89}" type="parTrans" cxnId="{940E01C1-D675-4627-93D9-3D98678A7F39}">
      <dgm:prSet/>
      <dgm:spPr/>
      <dgm:t>
        <a:bodyPr/>
        <a:lstStyle/>
        <a:p>
          <a:endParaRPr lang="en-US"/>
        </a:p>
      </dgm:t>
    </dgm:pt>
    <dgm:pt modelId="{1D158AA2-714F-4A59-B25E-AD6378EE9434}" type="sibTrans" cxnId="{940E01C1-D675-4627-93D9-3D98678A7F39}">
      <dgm:prSet/>
      <dgm:spPr/>
      <dgm:t>
        <a:bodyPr/>
        <a:lstStyle/>
        <a:p>
          <a:endParaRPr lang="en-US"/>
        </a:p>
      </dgm:t>
    </dgm:pt>
    <dgm:pt modelId="{B6EDB18E-9049-4851-A283-DD6548334F52}" type="pres">
      <dgm:prSet presAssocID="{0186B7C3-02AA-4A42-9585-A82E99F38F9F}" presName="Name0" presStyleCnt="0">
        <dgm:presLayoutVars>
          <dgm:dir/>
          <dgm:animLvl val="lvl"/>
          <dgm:resizeHandles val="exact"/>
        </dgm:presLayoutVars>
      </dgm:prSet>
      <dgm:spPr/>
      <dgm:t>
        <a:bodyPr/>
        <a:lstStyle/>
        <a:p>
          <a:endParaRPr lang="en-US"/>
        </a:p>
      </dgm:t>
    </dgm:pt>
    <dgm:pt modelId="{B5CCDA32-8098-4B54-8CE0-49F95BBF8B23}" type="pres">
      <dgm:prSet presAssocID="{03CA8622-889D-4213-B5A7-5AE76A86BB06}" presName="linNode" presStyleCnt="0"/>
      <dgm:spPr/>
    </dgm:pt>
    <dgm:pt modelId="{B69800D1-5497-48C1-9F7F-9489A0FB4241}" type="pres">
      <dgm:prSet presAssocID="{03CA8622-889D-4213-B5A7-5AE76A86BB06}" presName="parentText" presStyleLbl="node1" presStyleIdx="0" presStyleCnt="3">
        <dgm:presLayoutVars>
          <dgm:chMax val="1"/>
          <dgm:bulletEnabled val="1"/>
        </dgm:presLayoutVars>
      </dgm:prSet>
      <dgm:spPr/>
      <dgm:t>
        <a:bodyPr/>
        <a:lstStyle/>
        <a:p>
          <a:endParaRPr lang="en-US"/>
        </a:p>
      </dgm:t>
    </dgm:pt>
    <dgm:pt modelId="{CE1C0A87-A40A-4EA8-9B6F-07DC7EF0645A}" type="pres">
      <dgm:prSet presAssocID="{03CA8622-889D-4213-B5A7-5AE76A86BB06}" presName="descendantText" presStyleLbl="alignAccFollowNode1" presStyleIdx="0" presStyleCnt="3">
        <dgm:presLayoutVars>
          <dgm:bulletEnabled val="1"/>
        </dgm:presLayoutVars>
      </dgm:prSet>
      <dgm:spPr/>
      <dgm:t>
        <a:bodyPr/>
        <a:lstStyle/>
        <a:p>
          <a:endParaRPr lang="en-US"/>
        </a:p>
      </dgm:t>
    </dgm:pt>
    <dgm:pt modelId="{D255764B-84AE-44EB-AB23-C37DB567FDB3}" type="pres">
      <dgm:prSet presAssocID="{6C2D4DBC-ABD2-4BED-B22E-01FAD2100994}" presName="sp" presStyleCnt="0"/>
      <dgm:spPr/>
    </dgm:pt>
    <dgm:pt modelId="{5631FD28-8817-4EEB-85B6-D1B03442778C}" type="pres">
      <dgm:prSet presAssocID="{96906324-27C6-4076-ABA8-9092AE4D933F}" presName="linNode" presStyleCnt="0"/>
      <dgm:spPr/>
    </dgm:pt>
    <dgm:pt modelId="{8912B476-3FB7-4DEF-BF94-A11DC4E69F69}" type="pres">
      <dgm:prSet presAssocID="{96906324-27C6-4076-ABA8-9092AE4D933F}" presName="parentText" presStyleLbl="node1" presStyleIdx="1" presStyleCnt="3">
        <dgm:presLayoutVars>
          <dgm:chMax val="1"/>
          <dgm:bulletEnabled val="1"/>
        </dgm:presLayoutVars>
      </dgm:prSet>
      <dgm:spPr/>
      <dgm:t>
        <a:bodyPr/>
        <a:lstStyle/>
        <a:p>
          <a:endParaRPr lang="en-US"/>
        </a:p>
      </dgm:t>
    </dgm:pt>
    <dgm:pt modelId="{5F8E78A0-2A39-4C25-8EED-6FE11C576913}" type="pres">
      <dgm:prSet presAssocID="{96906324-27C6-4076-ABA8-9092AE4D933F}" presName="descendantText" presStyleLbl="alignAccFollowNode1" presStyleIdx="1" presStyleCnt="3">
        <dgm:presLayoutVars>
          <dgm:bulletEnabled val="1"/>
        </dgm:presLayoutVars>
      </dgm:prSet>
      <dgm:spPr/>
      <dgm:t>
        <a:bodyPr/>
        <a:lstStyle/>
        <a:p>
          <a:endParaRPr lang="en-US"/>
        </a:p>
      </dgm:t>
    </dgm:pt>
    <dgm:pt modelId="{F8F61C61-562B-4155-822E-08B1DB5A4796}" type="pres">
      <dgm:prSet presAssocID="{98E1E4BB-F8FE-452F-850A-0D3C730908F3}" presName="sp" presStyleCnt="0"/>
      <dgm:spPr/>
    </dgm:pt>
    <dgm:pt modelId="{C5BD7A19-E45B-423B-AC76-20FA85EFA5E0}" type="pres">
      <dgm:prSet presAssocID="{AD28E4FF-4C3A-46D0-AD7F-E163C3CCA53C}" presName="linNode" presStyleCnt="0"/>
      <dgm:spPr/>
    </dgm:pt>
    <dgm:pt modelId="{D481F7C2-D4FD-498E-8955-66C483EC1ACE}" type="pres">
      <dgm:prSet presAssocID="{AD28E4FF-4C3A-46D0-AD7F-E163C3CCA53C}" presName="parentText" presStyleLbl="node1" presStyleIdx="2" presStyleCnt="3">
        <dgm:presLayoutVars>
          <dgm:chMax val="1"/>
          <dgm:bulletEnabled val="1"/>
        </dgm:presLayoutVars>
      </dgm:prSet>
      <dgm:spPr/>
      <dgm:t>
        <a:bodyPr/>
        <a:lstStyle/>
        <a:p>
          <a:endParaRPr lang="en-US"/>
        </a:p>
      </dgm:t>
    </dgm:pt>
    <dgm:pt modelId="{EDE5D128-B8DB-4C4F-B221-7F2CB747444D}" type="pres">
      <dgm:prSet presAssocID="{AD28E4FF-4C3A-46D0-AD7F-E163C3CCA53C}" presName="descendantText" presStyleLbl="alignAccFollowNode1" presStyleIdx="2" presStyleCnt="3">
        <dgm:presLayoutVars>
          <dgm:bulletEnabled val="1"/>
        </dgm:presLayoutVars>
      </dgm:prSet>
      <dgm:spPr/>
      <dgm:t>
        <a:bodyPr/>
        <a:lstStyle/>
        <a:p>
          <a:endParaRPr lang="en-US"/>
        </a:p>
      </dgm:t>
    </dgm:pt>
  </dgm:ptLst>
  <dgm:cxnLst>
    <dgm:cxn modelId="{C21B1010-3C84-5748-B78F-AA9D5107D032}" type="presOf" srcId="{96906324-27C6-4076-ABA8-9092AE4D933F}" destId="{8912B476-3FB7-4DEF-BF94-A11DC4E69F69}" srcOrd="0" destOrd="0" presId="urn:microsoft.com/office/officeart/2005/8/layout/vList5"/>
    <dgm:cxn modelId="{058D3D77-33BF-B048-9FE4-D93302E1506C}" type="presOf" srcId="{AD28E4FF-4C3A-46D0-AD7F-E163C3CCA53C}" destId="{D481F7C2-D4FD-498E-8955-66C483EC1ACE}" srcOrd="0" destOrd="0" presId="urn:microsoft.com/office/officeart/2005/8/layout/vList5"/>
    <dgm:cxn modelId="{86772370-B94C-4882-8FDB-2418D011B373}" srcId="{96906324-27C6-4076-ABA8-9092AE4D933F}" destId="{2C707363-BF2B-49B6-853A-DD94313C9A58}" srcOrd="0" destOrd="0" parTransId="{60DD5D32-01C3-41D4-B01E-F849A810BC43}" sibTransId="{8DED2CC6-13FD-43C9-8F86-DFC1A79481CB}"/>
    <dgm:cxn modelId="{A6113F65-55DD-FA48-B844-6D399E342FF8}" type="presOf" srcId="{6291D2A1-DE5E-4781-87C3-C1A80869829D}" destId="{EDE5D128-B8DB-4C4F-B221-7F2CB747444D}" srcOrd="0" destOrd="0" presId="urn:microsoft.com/office/officeart/2005/8/layout/vList5"/>
    <dgm:cxn modelId="{F251BC3B-40D9-2D4D-8703-9DE5DBD87A43}" type="presOf" srcId="{7ABD7094-538E-477A-AC3D-F5C4EDA7CFF8}" destId="{CE1C0A87-A40A-4EA8-9B6F-07DC7EF0645A}" srcOrd="0" destOrd="0" presId="urn:microsoft.com/office/officeart/2005/8/layout/vList5"/>
    <dgm:cxn modelId="{940E01C1-D675-4627-93D9-3D98678A7F39}" srcId="{AD28E4FF-4C3A-46D0-AD7F-E163C3CCA53C}" destId="{6291D2A1-DE5E-4781-87C3-C1A80869829D}" srcOrd="0" destOrd="0" parTransId="{038BD83D-D241-4653-96F6-C3159E2BDE89}" sibTransId="{1D158AA2-714F-4A59-B25E-AD6378EE9434}"/>
    <dgm:cxn modelId="{22E247D0-8945-4ED1-8386-91DB7939C167}" srcId="{03CA8622-889D-4213-B5A7-5AE76A86BB06}" destId="{7ABD7094-538E-477A-AC3D-F5C4EDA7CFF8}" srcOrd="0" destOrd="0" parTransId="{389F6E8E-9600-4536-B10C-426483CBA6E4}" sibTransId="{84AE602F-3E10-4EA8-B526-FCFC79FF670A}"/>
    <dgm:cxn modelId="{1414FBFC-35AD-9D45-8CC4-991BCBE45771}" type="presOf" srcId="{AA4C7836-59EB-4E8A-8A38-3965C5BADD0F}" destId="{CE1C0A87-A40A-4EA8-9B6F-07DC7EF0645A}" srcOrd="0" destOrd="1" presId="urn:microsoft.com/office/officeart/2005/8/layout/vList5"/>
    <dgm:cxn modelId="{EC8BD25D-B413-4C3A-A80E-BE2DF189E92A}" srcId="{03CA8622-889D-4213-B5A7-5AE76A86BB06}" destId="{AA4C7836-59EB-4E8A-8A38-3965C5BADD0F}" srcOrd="1" destOrd="0" parTransId="{1466BA8D-4688-4805-B973-5C9BAEBD0491}" sibTransId="{F685C5E7-A479-4E80-A411-4F97F56E5B56}"/>
    <dgm:cxn modelId="{B11E8B06-54A3-C24F-AD14-10B0F4043EE9}" type="presOf" srcId="{0186B7C3-02AA-4A42-9585-A82E99F38F9F}" destId="{B6EDB18E-9049-4851-A283-DD6548334F52}" srcOrd="0" destOrd="0" presId="urn:microsoft.com/office/officeart/2005/8/layout/vList5"/>
    <dgm:cxn modelId="{34D0ADD7-8130-45DD-810A-FFBF2F49C0F2}" srcId="{0186B7C3-02AA-4A42-9585-A82E99F38F9F}" destId="{AD28E4FF-4C3A-46D0-AD7F-E163C3CCA53C}" srcOrd="2" destOrd="0" parTransId="{E475282C-653B-467F-85ED-EB2F79BBF597}" sibTransId="{BB5CE56D-C262-48BC-AB70-B1222EBA7E48}"/>
    <dgm:cxn modelId="{C547FEC7-726B-4640-B399-8F401249D29F}" type="presOf" srcId="{2C707363-BF2B-49B6-853A-DD94313C9A58}" destId="{5F8E78A0-2A39-4C25-8EED-6FE11C576913}" srcOrd="0" destOrd="0" presId="urn:microsoft.com/office/officeart/2005/8/layout/vList5"/>
    <dgm:cxn modelId="{8830625E-CAE1-1B4E-8E7B-E9D328B68234}" type="presOf" srcId="{03CA8622-889D-4213-B5A7-5AE76A86BB06}" destId="{B69800D1-5497-48C1-9F7F-9489A0FB4241}" srcOrd="0" destOrd="0" presId="urn:microsoft.com/office/officeart/2005/8/layout/vList5"/>
    <dgm:cxn modelId="{223D1773-2201-48D6-B41E-884454629E66}" srcId="{0186B7C3-02AA-4A42-9585-A82E99F38F9F}" destId="{96906324-27C6-4076-ABA8-9092AE4D933F}" srcOrd="1" destOrd="0" parTransId="{90F94862-7133-443C-8410-EA702FD4CFBD}" sibTransId="{98E1E4BB-F8FE-452F-850A-0D3C730908F3}"/>
    <dgm:cxn modelId="{A7DA18D1-B15C-4035-BC83-736A8A6A942D}" srcId="{0186B7C3-02AA-4A42-9585-A82E99F38F9F}" destId="{03CA8622-889D-4213-B5A7-5AE76A86BB06}" srcOrd="0" destOrd="0" parTransId="{2BF4E66F-8887-4C1C-8F5C-A03364054A55}" sibTransId="{6C2D4DBC-ABD2-4BED-B22E-01FAD2100994}"/>
    <dgm:cxn modelId="{BE9C7F95-2E5D-9544-881D-FAC72FD2F29C}" type="presParOf" srcId="{B6EDB18E-9049-4851-A283-DD6548334F52}" destId="{B5CCDA32-8098-4B54-8CE0-49F95BBF8B23}" srcOrd="0" destOrd="0" presId="urn:microsoft.com/office/officeart/2005/8/layout/vList5"/>
    <dgm:cxn modelId="{F38894B6-6503-F84E-8207-10DEB58E90E8}" type="presParOf" srcId="{B5CCDA32-8098-4B54-8CE0-49F95BBF8B23}" destId="{B69800D1-5497-48C1-9F7F-9489A0FB4241}" srcOrd="0" destOrd="0" presId="urn:microsoft.com/office/officeart/2005/8/layout/vList5"/>
    <dgm:cxn modelId="{D9C62BF7-38B7-F14A-AC49-4EADFF0AB676}" type="presParOf" srcId="{B5CCDA32-8098-4B54-8CE0-49F95BBF8B23}" destId="{CE1C0A87-A40A-4EA8-9B6F-07DC7EF0645A}" srcOrd="1" destOrd="0" presId="urn:microsoft.com/office/officeart/2005/8/layout/vList5"/>
    <dgm:cxn modelId="{4D8E24E6-BBD5-B141-B294-14C9E96310CA}" type="presParOf" srcId="{B6EDB18E-9049-4851-A283-DD6548334F52}" destId="{D255764B-84AE-44EB-AB23-C37DB567FDB3}" srcOrd="1" destOrd="0" presId="urn:microsoft.com/office/officeart/2005/8/layout/vList5"/>
    <dgm:cxn modelId="{D0520888-1DE1-6148-AB04-B1971E11B042}" type="presParOf" srcId="{B6EDB18E-9049-4851-A283-DD6548334F52}" destId="{5631FD28-8817-4EEB-85B6-D1B03442778C}" srcOrd="2" destOrd="0" presId="urn:microsoft.com/office/officeart/2005/8/layout/vList5"/>
    <dgm:cxn modelId="{E5CD1605-F6B9-0B48-B30B-AB34C3379C13}" type="presParOf" srcId="{5631FD28-8817-4EEB-85B6-D1B03442778C}" destId="{8912B476-3FB7-4DEF-BF94-A11DC4E69F69}" srcOrd="0" destOrd="0" presId="urn:microsoft.com/office/officeart/2005/8/layout/vList5"/>
    <dgm:cxn modelId="{075F2EDC-FA48-5A49-A39C-4A157106A5E7}" type="presParOf" srcId="{5631FD28-8817-4EEB-85B6-D1B03442778C}" destId="{5F8E78A0-2A39-4C25-8EED-6FE11C576913}" srcOrd="1" destOrd="0" presId="urn:microsoft.com/office/officeart/2005/8/layout/vList5"/>
    <dgm:cxn modelId="{12FE61BE-7D69-7943-A37A-A447EC3C87BD}" type="presParOf" srcId="{B6EDB18E-9049-4851-A283-DD6548334F52}" destId="{F8F61C61-562B-4155-822E-08B1DB5A4796}" srcOrd="3" destOrd="0" presId="urn:microsoft.com/office/officeart/2005/8/layout/vList5"/>
    <dgm:cxn modelId="{C9BEAE34-74E8-504B-AED0-E91010CD0651}" type="presParOf" srcId="{B6EDB18E-9049-4851-A283-DD6548334F52}" destId="{C5BD7A19-E45B-423B-AC76-20FA85EFA5E0}" srcOrd="4" destOrd="0" presId="urn:microsoft.com/office/officeart/2005/8/layout/vList5"/>
    <dgm:cxn modelId="{2DE9CF46-49EF-9F42-AC60-061803F62911}" type="presParOf" srcId="{C5BD7A19-E45B-423B-AC76-20FA85EFA5E0}" destId="{D481F7C2-D4FD-498E-8955-66C483EC1ACE}" srcOrd="0" destOrd="0" presId="urn:microsoft.com/office/officeart/2005/8/layout/vList5"/>
    <dgm:cxn modelId="{B82F8221-1447-A44E-90FB-1AACEAD226D7}" type="presParOf" srcId="{C5BD7A19-E45B-423B-AC76-20FA85EFA5E0}" destId="{EDE5D128-B8DB-4C4F-B221-7F2CB747444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DC56F-1AFD-46F5-B157-6C3EDBB11FC8}">
      <dsp:nvSpPr>
        <dsp:cNvPr id="0" name=""/>
        <dsp:cNvSpPr/>
      </dsp:nvSpPr>
      <dsp:spPr>
        <a:xfrm>
          <a:off x="4114800" y="2061945"/>
          <a:ext cx="2911251" cy="505258"/>
        </a:xfrm>
        <a:custGeom>
          <a:avLst/>
          <a:gdLst/>
          <a:ahLst/>
          <a:cxnLst/>
          <a:rect l="0" t="0" r="0" b="0"/>
          <a:pathLst>
            <a:path>
              <a:moveTo>
                <a:pt x="0" y="0"/>
              </a:moveTo>
              <a:lnTo>
                <a:pt x="0" y="252629"/>
              </a:lnTo>
              <a:lnTo>
                <a:pt x="2911251" y="252629"/>
              </a:lnTo>
              <a:lnTo>
                <a:pt x="2911251" y="505258"/>
              </a:lnTo>
            </a:path>
          </a:pathLst>
        </a:custGeom>
        <a:noFill/>
        <a:ln w="19050" cap="rnd"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5B8D0D0-3391-485A-8F06-D9289A7850FD}">
      <dsp:nvSpPr>
        <dsp:cNvPr id="0" name=""/>
        <dsp:cNvSpPr/>
      </dsp:nvSpPr>
      <dsp:spPr>
        <a:xfrm>
          <a:off x="4069080" y="2061945"/>
          <a:ext cx="91440" cy="505258"/>
        </a:xfrm>
        <a:custGeom>
          <a:avLst/>
          <a:gdLst/>
          <a:ahLst/>
          <a:cxnLst/>
          <a:rect l="0" t="0" r="0" b="0"/>
          <a:pathLst>
            <a:path>
              <a:moveTo>
                <a:pt x="45720" y="0"/>
              </a:moveTo>
              <a:lnTo>
                <a:pt x="45720" y="505258"/>
              </a:lnTo>
            </a:path>
          </a:pathLst>
        </a:custGeom>
        <a:noFill/>
        <a:ln w="19050" cap="rnd"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25151F9-AFE8-4691-BEED-09DB919DBE56}">
      <dsp:nvSpPr>
        <dsp:cNvPr id="0" name=""/>
        <dsp:cNvSpPr/>
      </dsp:nvSpPr>
      <dsp:spPr>
        <a:xfrm>
          <a:off x="1203548" y="2061945"/>
          <a:ext cx="2911251" cy="505258"/>
        </a:xfrm>
        <a:custGeom>
          <a:avLst/>
          <a:gdLst/>
          <a:ahLst/>
          <a:cxnLst/>
          <a:rect l="0" t="0" r="0" b="0"/>
          <a:pathLst>
            <a:path>
              <a:moveTo>
                <a:pt x="2911251" y="0"/>
              </a:moveTo>
              <a:lnTo>
                <a:pt x="2911251" y="252629"/>
              </a:lnTo>
              <a:lnTo>
                <a:pt x="0" y="252629"/>
              </a:lnTo>
              <a:lnTo>
                <a:pt x="0" y="505258"/>
              </a:lnTo>
            </a:path>
          </a:pathLst>
        </a:custGeom>
        <a:noFill/>
        <a:ln w="19050" cap="rnd"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D8BA2E3-7C74-4EEE-BC78-5ED012F5ADB8}">
      <dsp:nvSpPr>
        <dsp:cNvPr id="0" name=""/>
        <dsp:cNvSpPr/>
      </dsp:nvSpPr>
      <dsp:spPr>
        <a:xfrm>
          <a:off x="2514598" y="858949"/>
          <a:ext cx="3200403" cy="120299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en-US" sz="1800" kern="1200" dirty="0" smtClean="0"/>
            <a:t>MOST COMMON SEXUAL TRANSMITTED INFECTIONS </a:t>
          </a:r>
          <a:endParaRPr lang="ar-SA" sz="1800" kern="1200" dirty="0"/>
        </a:p>
      </dsp:txBody>
      <dsp:txXfrm>
        <a:off x="2514598" y="858949"/>
        <a:ext cx="3200403" cy="1202996"/>
      </dsp:txXfrm>
    </dsp:sp>
    <dsp:sp modelId="{9C262605-16CF-47A5-9D65-D3FBE0B55444}">
      <dsp:nvSpPr>
        <dsp:cNvPr id="0" name=""/>
        <dsp:cNvSpPr/>
      </dsp:nvSpPr>
      <dsp:spPr>
        <a:xfrm>
          <a:off x="552" y="2567204"/>
          <a:ext cx="2405992" cy="1202996"/>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en-US" sz="3200" kern="1200" dirty="0" smtClean="0"/>
            <a:t>BACTERIAL</a:t>
          </a:r>
          <a:endParaRPr lang="ar-SA" sz="3200" kern="1200" dirty="0"/>
        </a:p>
      </dsp:txBody>
      <dsp:txXfrm>
        <a:off x="552" y="2567204"/>
        <a:ext cx="2405992" cy="1202996"/>
      </dsp:txXfrm>
    </dsp:sp>
    <dsp:sp modelId="{E7D3CB32-A301-4CEA-A69C-43013327F3E2}">
      <dsp:nvSpPr>
        <dsp:cNvPr id="0" name=""/>
        <dsp:cNvSpPr/>
      </dsp:nvSpPr>
      <dsp:spPr>
        <a:xfrm>
          <a:off x="2911803" y="2567204"/>
          <a:ext cx="2405992" cy="1202996"/>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en-US" sz="3200" kern="1200" dirty="0" smtClean="0"/>
            <a:t>VIRAL</a:t>
          </a:r>
          <a:endParaRPr lang="ar-SA" sz="3200" kern="1200" dirty="0"/>
        </a:p>
      </dsp:txBody>
      <dsp:txXfrm>
        <a:off x="2911803" y="2567204"/>
        <a:ext cx="2405992" cy="1202996"/>
      </dsp:txXfrm>
    </dsp:sp>
    <dsp:sp modelId="{F105852D-D893-43D8-BEA8-29B041F1A21A}">
      <dsp:nvSpPr>
        <dsp:cNvPr id="0" name=""/>
        <dsp:cNvSpPr/>
      </dsp:nvSpPr>
      <dsp:spPr>
        <a:xfrm>
          <a:off x="5823054" y="2567204"/>
          <a:ext cx="2405992" cy="1202996"/>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en-US" sz="3200" kern="1200" dirty="0" smtClean="0"/>
            <a:t>PARASITIC</a:t>
          </a:r>
          <a:endParaRPr lang="ar-SA" sz="3200" kern="1200" dirty="0"/>
        </a:p>
      </dsp:txBody>
      <dsp:txXfrm>
        <a:off x="5823054" y="2567204"/>
        <a:ext cx="2405992" cy="12029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81101-354A-438D-9131-E48ACA0B1031}">
      <dsp:nvSpPr>
        <dsp:cNvPr id="0" name=""/>
        <dsp:cNvSpPr/>
      </dsp:nvSpPr>
      <dsp:spPr>
        <a:xfrm rot="5400000">
          <a:off x="5448893" y="-2270043"/>
          <a:ext cx="708997" cy="5462016"/>
        </a:xfrm>
        <a:prstGeom prst="round2SameRect">
          <a:avLst/>
        </a:prstGeom>
        <a:blipFill rotWithShape="0">
          <a:blip xmlns:r="http://schemas.openxmlformats.org/officeDocument/2006/relationships" r:embed="rId1"/>
          <a:stretch>
            <a:fillRect/>
          </a:stretch>
        </a:blip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endParaRPr lang="en-US" sz="3500" kern="1200" dirty="0"/>
        </a:p>
      </dsp:txBody>
      <dsp:txXfrm rot="-5400000">
        <a:off x="3072384" y="141076"/>
        <a:ext cx="5427406" cy="639777"/>
      </dsp:txXfrm>
    </dsp:sp>
    <dsp:sp modelId="{ACAEDF73-FAFA-4148-B778-61F95C110C52}">
      <dsp:nvSpPr>
        <dsp:cNvPr id="0" name=""/>
        <dsp:cNvSpPr/>
      </dsp:nvSpPr>
      <dsp:spPr>
        <a:xfrm>
          <a:off x="0" y="1342"/>
          <a:ext cx="3072384" cy="886246"/>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a:t>i-</a:t>
          </a:r>
          <a:r>
            <a:rPr lang="en-US" sz="2000" b="1" kern="1200" dirty="0" err="1"/>
            <a:t>Nontreponemal</a:t>
          </a:r>
          <a:r>
            <a:rPr lang="en-US" sz="2000" b="1" kern="1200" dirty="0"/>
            <a:t> tests </a:t>
          </a:r>
          <a:endParaRPr lang="en-US" sz="2000" kern="1200" dirty="0"/>
        </a:p>
      </dsp:txBody>
      <dsp:txXfrm>
        <a:off x="43263" y="44605"/>
        <a:ext cx="2985858" cy="799720"/>
      </dsp:txXfrm>
    </dsp:sp>
    <dsp:sp modelId="{D82111DA-6A34-4894-BA79-D05452E9627F}">
      <dsp:nvSpPr>
        <dsp:cNvPr id="0" name=""/>
        <dsp:cNvSpPr/>
      </dsp:nvSpPr>
      <dsp:spPr>
        <a:xfrm rot="5400000">
          <a:off x="5448893" y="-1355983"/>
          <a:ext cx="708997" cy="5462016"/>
        </a:xfrm>
        <a:prstGeom prst="round2SameRect">
          <a:avLst/>
        </a:prstGeom>
        <a:blipFill rotWithShape="0">
          <a:blip xmlns:r="http://schemas.openxmlformats.org/officeDocument/2006/relationships" r:embed="rId2"/>
          <a:stretch>
            <a:fillRect/>
          </a:stretch>
        </a:blip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endParaRPr lang="en-US" sz="3500" kern="1200" dirty="0"/>
        </a:p>
      </dsp:txBody>
      <dsp:txXfrm rot="-5400000">
        <a:off x="3072384" y="1055136"/>
        <a:ext cx="5427406" cy="639777"/>
      </dsp:txXfrm>
    </dsp:sp>
    <dsp:sp modelId="{F25FC37F-C73C-4A02-876E-89757A506BEF}">
      <dsp:nvSpPr>
        <dsp:cNvPr id="0" name=""/>
        <dsp:cNvSpPr/>
      </dsp:nvSpPr>
      <dsp:spPr>
        <a:xfrm>
          <a:off x="0" y="931901"/>
          <a:ext cx="3072384" cy="886246"/>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a:t>ii-</a:t>
          </a:r>
          <a:r>
            <a:rPr lang="en-US" sz="2000" b="1" kern="1200" dirty="0" err="1"/>
            <a:t>Treponemal</a:t>
          </a:r>
          <a:r>
            <a:rPr lang="en-US" sz="2000" b="1" kern="1200" dirty="0"/>
            <a:t> tests </a:t>
          </a:r>
          <a:endParaRPr lang="en-US" sz="2000" kern="1200" dirty="0"/>
        </a:p>
      </dsp:txBody>
      <dsp:txXfrm>
        <a:off x="43263" y="975164"/>
        <a:ext cx="2985858" cy="799720"/>
      </dsp:txXfrm>
    </dsp:sp>
    <dsp:sp modelId="{3519151F-71AF-4DCF-BDD8-78FD1F69A301}">
      <dsp:nvSpPr>
        <dsp:cNvPr id="0" name=""/>
        <dsp:cNvSpPr/>
      </dsp:nvSpPr>
      <dsp:spPr>
        <a:xfrm rot="5400000">
          <a:off x="5448893" y="-425424"/>
          <a:ext cx="708997" cy="5462016"/>
        </a:xfrm>
        <a:prstGeom prst="round2SameRect">
          <a:avLst/>
        </a:prstGeom>
        <a:blipFill rotWithShape="0">
          <a:blip xmlns:r="http://schemas.openxmlformats.org/officeDocument/2006/relationships" r:embed="rId3"/>
          <a:stretch>
            <a:fillRect/>
          </a:stretch>
        </a:blip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endParaRPr lang="en-US" sz="3500" kern="1200" dirty="0"/>
        </a:p>
      </dsp:txBody>
      <dsp:txXfrm rot="-5400000">
        <a:off x="3072384" y="1985695"/>
        <a:ext cx="5427406" cy="639777"/>
      </dsp:txXfrm>
    </dsp:sp>
    <dsp:sp modelId="{BE3AC24D-A93C-4A8A-8826-108BA904BC52}">
      <dsp:nvSpPr>
        <dsp:cNvPr id="0" name=""/>
        <dsp:cNvSpPr/>
      </dsp:nvSpPr>
      <dsp:spPr>
        <a:xfrm>
          <a:off x="0" y="1862460"/>
          <a:ext cx="3072384" cy="886246"/>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a:t>iii- </a:t>
          </a:r>
          <a:r>
            <a:rPr lang="en-US" sz="2000" b="1" kern="1200" dirty="0" err="1"/>
            <a:t>IgM</a:t>
          </a:r>
          <a:r>
            <a:rPr lang="en-US" sz="2000" b="1" kern="1200" dirty="0"/>
            <a:t> </a:t>
          </a:r>
          <a:endParaRPr lang="en-US" sz="2000" kern="1200" dirty="0"/>
        </a:p>
      </dsp:txBody>
      <dsp:txXfrm>
        <a:off x="43263" y="1905723"/>
        <a:ext cx="2985858" cy="7997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C0A87-A40A-4EA8-9B6F-07DC7EF0645A}">
      <dsp:nvSpPr>
        <dsp:cNvPr id="0" name=""/>
        <dsp:cNvSpPr/>
      </dsp:nvSpPr>
      <dsp:spPr>
        <a:xfrm rot="5400000">
          <a:off x="3843051" y="-1500770"/>
          <a:ext cx="785812" cy="3986784"/>
        </a:xfrm>
        <a:prstGeom prst="round2SameRect">
          <a:avLst/>
        </a:prstGeom>
        <a:solidFill>
          <a:schemeClr val="accent2">
            <a:alpha val="90000"/>
            <a:tint val="40000"/>
            <a:hueOff val="0"/>
            <a:satOff val="0"/>
            <a:lumOff val="0"/>
            <a:alphaOff val="0"/>
          </a:schemeClr>
        </a:solidFill>
        <a:ln w="9525" cap="rnd" cmpd="sng" algn="ctr">
          <a:solidFill>
            <a:schemeClr val="accent2">
              <a:alpha val="90000"/>
              <a:tint val="4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t>Screening </a:t>
          </a:r>
          <a:endParaRPr lang="en-US" sz="2000" kern="1200" dirty="0"/>
        </a:p>
        <a:p>
          <a:pPr marL="228600" lvl="1" indent="-228600" algn="l" defTabSz="889000" rtl="0">
            <a:lnSpc>
              <a:spcPct val="90000"/>
            </a:lnSpc>
            <a:spcBef>
              <a:spcPct val="0"/>
            </a:spcBef>
            <a:spcAft>
              <a:spcPct val="15000"/>
            </a:spcAft>
            <a:buChar char="••"/>
          </a:pPr>
          <a:r>
            <a:rPr lang="en-US" sz="2000" kern="1200" dirty="0" smtClean="0"/>
            <a:t>High sensitivity</a:t>
          </a:r>
          <a:endParaRPr lang="en-US" sz="2000" kern="1200" dirty="0"/>
        </a:p>
      </dsp:txBody>
      <dsp:txXfrm rot="-5400000">
        <a:off x="2242565" y="138076"/>
        <a:ext cx="3948424" cy="709092"/>
      </dsp:txXfrm>
    </dsp:sp>
    <dsp:sp modelId="{B69800D1-5497-48C1-9F7F-9489A0FB4241}">
      <dsp:nvSpPr>
        <dsp:cNvPr id="0" name=""/>
        <dsp:cNvSpPr/>
      </dsp:nvSpPr>
      <dsp:spPr>
        <a:xfrm>
          <a:off x="0" y="1488"/>
          <a:ext cx="2242566" cy="982265"/>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n-US" sz="2700" kern="1200" dirty="0" smtClean="0"/>
            <a:t>ELISA</a:t>
          </a:r>
          <a:endParaRPr lang="en-US" sz="2700" kern="1200" dirty="0"/>
        </a:p>
      </dsp:txBody>
      <dsp:txXfrm>
        <a:off x="47950" y="49438"/>
        <a:ext cx="2146666" cy="886365"/>
      </dsp:txXfrm>
    </dsp:sp>
    <dsp:sp modelId="{5F8E78A0-2A39-4C25-8EED-6FE11C576913}">
      <dsp:nvSpPr>
        <dsp:cNvPr id="0" name=""/>
        <dsp:cNvSpPr/>
      </dsp:nvSpPr>
      <dsp:spPr>
        <a:xfrm rot="5400000">
          <a:off x="3843051" y="-469392"/>
          <a:ext cx="785812" cy="3986784"/>
        </a:xfrm>
        <a:prstGeom prst="round2SameRect">
          <a:avLst/>
        </a:prstGeom>
        <a:solidFill>
          <a:schemeClr val="accent2">
            <a:alpha val="90000"/>
            <a:tint val="40000"/>
            <a:hueOff val="0"/>
            <a:satOff val="0"/>
            <a:lumOff val="0"/>
            <a:alphaOff val="0"/>
          </a:schemeClr>
        </a:solidFill>
        <a:ln w="9525" cap="rnd" cmpd="sng" algn="ctr">
          <a:solidFill>
            <a:schemeClr val="accent2">
              <a:alpha val="90000"/>
              <a:tint val="4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t>Measure the viral </a:t>
          </a:r>
          <a:r>
            <a:rPr lang="en-US" sz="2000" kern="1200" dirty="0" smtClean="0"/>
            <a:t>load</a:t>
          </a:r>
        </a:p>
        <a:p>
          <a:pPr marL="228600" lvl="1" indent="-228600" algn="l" defTabSz="889000" rtl="0">
            <a:lnSpc>
              <a:spcPct val="90000"/>
            </a:lnSpc>
            <a:spcBef>
              <a:spcPct val="0"/>
            </a:spcBef>
            <a:spcAft>
              <a:spcPct val="15000"/>
            </a:spcAft>
            <a:buChar char="••"/>
          </a:pPr>
          <a:r>
            <a:rPr lang="en-US" sz="2000" kern="1200" smtClean="0"/>
            <a:t>(Qualitative, Quantitative)</a:t>
          </a:r>
          <a:endParaRPr lang="en-US" sz="2000" kern="1200" dirty="0"/>
        </a:p>
      </dsp:txBody>
      <dsp:txXfrm rot="-5400000">
        <a:off x="2242565" y="1169454"/>
        <a:ext cx="3948424" cy="709092"/>
      </dsp:txXfrm>
    </dsp:sp>
    <dsp:sp modelId="{8912B476-3FB7-4DEF-BF94-A11DC4E69F69}">
      <dsp:nvSpPr>
        <dsp:cNvPr id="0" name=""/>
        <dsp:cNvSpPr/>
      </dsp:nvSpPr>
      <dsp:spPr>
        <a:xfrm>
          <a:off x="0" y="1032867"/>
          <a:ext cx="2242566" cy="982265"/>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n-US" sz="2700" kern="1200" dirty="0" smtClean="0"/>
            <a:t>PCR</a:t>
          </a:r>
          <a:endParaRPr lang="en-US" sz="2700" kern="1200" dirty="0"/>
        </a:p>
      </dsp:txBody>
      <dsp:txXfrm>
        <a:off x="47950" y="1080817"/>
        <a:ext cx="2146666" cy="886365"/>
      </dsp:txXfrm>
    </dsp:sp>
    <dsp:sp modelId="{EDE5D128-B8DB-4C4F-B221-7F2CB747444D}">
      <dsp:nvSpPr>
        <dsp:cNvPr id="0" name=""/>
        <dsp:cNvSpPr/>
      </dsp:nvSpPr>
      <dsp:spPr>
        <a:xfrm rot="5400000">
          <a:off x="3843051" y="561986"/>
          <a:ext cx="785812" cy="3986784"/>
        </a:xfrm>
        <a:prstGeom prst="round2SameRect">
          <a:avLst/>
        </a:prstGeom>
        <a:solidFill>
          <a:schemeClr val="accent2">
            <a:alpha val="90000"/>
            <a:tint val="40000"/>
            <a:hueOff val="0"/>
            <a:satOff val="0"/>
            <a:lumOff val="0"/>
            <a:alphaOff val="0"/>
          </a:schemeClr>
        </a:solidFill>
        <a:ln w="9525" cap="rnd" cmpd="sng" algn="ctr">
          <a:solidFill>
            <a:schemeClr val="accent2">
              <a:alpha val="90000"/>
              <a:tint val="4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t>Confirmatory test</a:t>
          </a:r>
          <a:endParaRPr lang="en-US" sz="2000" kern="1200" dirty="0"/>
        </a:p>
      </dsp:txBody>
      <dsp:txXfrm rot="-5400000">
        <a:off x="2242565" y="2200832"/>
        <a:ext cx="3948424" cy="709092"/>
      </dsp:txXfrm>
    </dsp:sp>
    <dsp:sp modelId="{D481F7C2-D4FD-498E-8955-66C483EC1ACE}">
      <dsp:nvSpPr>
        <dsp:cNvPr id="0" name=""/>
        <dsp:cNvSpPr/>
      </dsp:nvSpPr>
      <dsp:spPr>
        <a:xfrm>
          <a:off x="0" y="2064246"/>
          <a:ext cx="2242566" cy="982265"/>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n-US" sz="2700" kern="1200" dirty="0" smtClean="0"/>
            <a:t>Western Blot</a:t>
          </a:r>
          <a:endParaRPr lang="en-US" sz="2700" kern="1200" dirty="0"/>
        </a:p>
      </dsp:txBody>
      <dsp:txXfrm>
        <a:off x="47950" y="2112196"/>
        <a:ext cx="2146666" cy="88636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3983E-299D-43CC-A894-E89676F3E900}" type="datetimeFigureOut">
              <a:rPr lang="en-US" smtClean="0"/>
              <a:t>12/27/16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96AF3E-1EBF-48CB-A8A3-B0E0CE8AF45B}" type="slidenum">
              <a:rPr lang="en-US" smtClean="0"/>
              <a:t>‹#›</a:t>
            </a:fld>
            <a:endParaRPr lang="en-US"/>
          </a:p>
        </p:txBody>
      </p:sp>
    </p:spTree>
    <p:extLst>
      <p:ext uri="{BB962C8B-B14F-4D97-AF65-F5344CB8AC3E}">
        <p14:creationId xmlns:p14="http://schemas.microsoft.com/office/powerpoint/2010/main" val="2149359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smtClean="0">
              <a:solidFill>
                <a:srgbClr val="221E1F"/>
              </a:solidFill>
              <a:latin typeface="Myriad Web Pro"/>
            </a:endParaRPr>
          </a:p>
        </p:txBody>
      </p:sp>
      <p:sp>
        <p:nvSpPr>
          <p:cNvPr id="4" name="Slide Number Placeholder 3"/>
          <p:cNvSpPr>
            <a:spLocks noGrp="1"/>
          </p:cNvSpPr>
          <p:nvPr>
            <p:ph type="sldNum" sz="quarter" idx="10"/>
          </p:nvPr>
        </p:nvSpPr>
        <p:spPr/>
        <p:txBody>
          <a:bodyPr/>
          <a:lstStyle/>
          <a:p>
            <a:fld id="{DA679717-206C-4188-A8D8-979009912F9B}" type="slidenum">
              <a:rPr lang="en-US" smtClean="0"/>
              <a:t>10</a:t>
            </a:fld>
            <a:endParaRPr lang="en-US"/>
          </a:p>
        </p:txBody>
      </p:sp>
    </p:spTree>
    <p:extLst>
      <p:ext uri="{BB962C8B-B14F-4D97-AF65-F5344CB8AC3E}">
        <p14:creationId xmlns:p14="http://schemas.microsoft.com/office/powerpoint/2010/main" val="687581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6AF3E-1EBF-48CB-A8A3-B0E0CE8AF45B}" type="slidenum">
              <a:rPr lang="en-US" smtClean="0"/>
              <a:t>47</a:t>
            </a:fld>
            <a:endParaRPr lang="en-US"/>
          </a:p>
        </p:txBody>
      </p:sp>
    </p:spTree>
    <p:extLst>
      <p:ext uri="{BB962C8B-B14F-4D97-AF65-F5344CB8AC3E}">
        <p14:creationId xmlns:p14="http://schemas.microsoft.com/office/powerpoint/2010/main" val="680890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kern="1200" dirty="0" smtClean="0">
                <a:solidFill>
                  <a:srgbClr val="FF0000"/>
                </a:solidFill>
                <a:effectLst/>
                <a:latin typeface="+mn-lt"/>
                <a:ea typeface="+mn-ea"/>
                <a:cs typeface="+mn-cs"/>
              </a:rPr>
              <a:t>Worldwide, the predominant virus is HIV-1, </a:t>
            </a:r>
            <a:r>
              <a:rPr lang="en-US" sz="1200" b="0" i="0" kern="1200" dirty="0" smtClean="0">
                <a:solidFill>
                  <a:schemeClr val="tx1"/>
                </a:solidFill>
                <a:effectLst/>
                <a:latin typeface="+mn-lt"/>
                <a:ea typeface="+mn-ea"/>
                <a:cs typeface="+mn-cs"/>
              </a:rPr>
              <a:t>So when we generally say HIV, we are referring to HIV-1. The relatively uncommon HIV-2 type is concentrated in West Africa and is rarely found elsewhere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 are two types of HIV: HIV-1 </a:t>
            </a:r>
            <a:r>
              <a:rPr lang="en-US" sz="1200" b="0" i="0" u="none" kern="1200" dirty="0" smtClean="0">
                <a:solidFill>
                  <a:srgbClr val="FF0000"/>
                </a:solidFill>
                <a:effectLst/>
                <a:latin typeface="+mn-lt"/>
                <a:ea typeface="+mn-ea"/>
                <a:cs typeface="+mn-cs"/>
              </a:rPr>
              <a:t>and HIV-2. Both types are transmitted by sexual contact, through blood, and from mother to child, and they appear to cause clinically indistinguishable AIDS. However, it seems that HIV-2 </a:t>
            </a:r>
            <a:r>
              <a:rPr lang="en-US" sz="1200" b="0" i="0" u="sng" kern="1200" dirty="0" smtClean="0">
                <a:solidFill>
                  <a:srgbClr val="FF0000"/>
                </a:solidFill>
                <a:effectLst/>
                <a:latin typeface="+mn-lt"/>
                <a:ea typeface="+mn-ea"/>
                <a:cs typeface="+mn-cs"/>
              </a:rPr>
              <a:t>is less easily transmitted</a:t>
            </a:r>
            <a:r>
              <a:rPr lang="en-US" sz="1200" b="0" i="0" u="none" kern="1200" dirty="0" smtClean="0">
                <a:solidFill>
                  <a:srgbClr val="FF0000"/>
                </a:solidFill>
                <a:effectLst/>
                <a:latin typeface="+mn-lt"/>
                <a:ea typeface="+mn-ea"/>
                <a:cs typeface="+mn-cs"/>
              </a:rPr>
              <a:t>, and the period </a:t>
            </a:r>
            <a:r>
              <a:rPr lang="en-US" sz="1200" b="0" i="0" u="sng" kern="1200" dirty="0" smtClean="0">
                <a:solidFill>
                  <a:srgbClr val="FF0000"/>
                </a:solidFill>
                <a:effectLst/>
                <a:latin typeface="+mn-lt"/>
                <a:ea typeface="+mn-ea"/>
                <a:cs typeface="+mn-cs"/>
              </a:rPr>
              <a:t>between initial infection and illness is longer in the case of HIV-2. </a:t>
            </a:r>
            <a:r>
              <a:rPr lang="en-US" sz="1200" b="0" i="0" kern="1200" dirty="0" smtClean="0">
                <a:solidFill>
                  <a:schemeClr val="tx1"/>
                </a:solidFill>
                <a:effectLst/>
                <a:latin typeface="+mn-lt"/>
                <a:ea typeface="+mn-ea"/>
                <a:cs typeface="+mn-cs"/>
              </a:rPr>
              <a:t>less pathogenic</a:t>
            </a:r>
            <a:endParaRPr lang="en-US" sz="1200" b="0" i="0" u="sng" kern="1200" dirty="0" smtClean="0">
              <a:solidFill>
                <a:srgbClr val="FF0000"/>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HIV-1 and HIV-2 have many similarities including their intracellular replication pathways, transmission modes and clinical effects leading to acquired immune deficiency syndrome (AIDS). However, HIV-2 is less likely to progress into AIDS because of its lower transmissibility. Thus, individuals infected by HIV-2 mostly remain non-</a:t>
            </a:r>
            <a:r>
              <a:rPr lang="en-US" sz="1200" b="0" i="0" kern="1200" dirty="0" err="1" smtClean="0">
                <a:solidFill>
                  <a:schemeClr val="tx1"/>
                </a:solidFill>
                <a:effectLst/>
                <a:latin typeface="+mn-lt"/>
                <a:ea typeface="+mn-ea"/>
                <a:cs typeface="+mn-cs"/>
              </a:rPr>
              <a:t>progressors</a:t>
            </a:r>
            <a:r>
              <a:rPr lang="en-US" sz="1200" b="0" i="0" kern="1200" dirty="0" smtClean="0">
                <a:solidFill>
                  <a:schemeClr val="tx1"/>
                </a:solidFill>
                <a:effectLst/>
                <a:latin typeface="+mn-lt"/>
                <a:ea typeface="+mn-ea"/>
                <a:cs typeface="+mn-cs"/>
              </a:rPr>
              <a:t> for a long period of time, while patients infected by HIV-1 progress faster and contract AIDS.</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796AF3E-1EBF-48CB-A8A3-B0E0CE8AF45B}" type="slidenum">
              <a:rPr lang="en-US" smtClean="0"/>
              <a:t>60</a:t>
            </a:fld>
            <a:endParaRPr lang="en-US"/>
          </a:p>
        </p:txBody>
      </p:sp>
    </p:spTree>
    <p:extLst>
      <p:ext uri="{BB962C8B-B14F-4D97-AF65-F5344CB8AC3E}">
        <p14:creationId xmlns:p14="http://schemas.microsoft.com/office/powerpoint/2010/main" val="1017189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Stages of HIV infection</a:t>
            </a:r>
          </a:p>
          <a:p>
            <a:pPr lvl="1" algn="l" rtl="0"/>
            <a:r>
              <a:rPr lang="en-US" dirty="0" smtClean="0"/>
              <a:t>Acute HIV infection </a:t>
            </a:r>
          </a:p>
          <a:p>
            <a:pPr lvl="1" algn="l" rtl="0"/>
            <a:r>
              <a:rPr lang="en-US" dirty="0" smtClean="0"/>
              <a:t>Chronic HIV infection</a:t>
            </a:r>
          </a:p>
          <a:p>
            <a:pPr lvl="1" algn="l" rtl="0"/>
            <a:r>
              <a:rPr lang="en-US" dirty="0" smtClean="0"/>
              <a:t>AIDS</a:t>
            </a:r>
          </a:p>
          <a:p>
            <a:endParaRPr lang="en-US" dirty="0"/>
          </a:p>
        </p:txBody>
      </p:sp>
      <p:sp>
        <p:nvSpPr>
          <p:cNvPr id="4" name="Slide Number Placeholder 3"/>
          <p:cNvSpPr>
            <a:spLocks noGrp="1"/>
          </p:cNvSpPr>
          <p:nvPr>
            <p:ph type="sldNum" sz="quarter" idx="10"/>
          </p:nvPr>
        </p:nvSpPr>
        <p:spPr/>
        <p:txBody>
          <a:bodyPr/>
          <a:lstStyle/>
          <a:p>
            <a:fld id="{D796AF3E-1EBF-48CB-A8A3-B0E0CE8AF45B}" type="slidenum">
              <a:rPr lang="en-US" smtClean="0"/>
              <a:t>61</a:t>
            </a:fld>
            <a:endParaRPr lang="en-US"/>
          </a:p>
        </p:txBody>
      </p:sp>
    </p:spTree>
    <p:extLst>
      <p:ext uri="{BB962C8B-B14F-4D97-AF65-F5344CB8AC3E}">
        <p14:creationId xmlns:p14="http://schemas.microsoft.com/office/powerpoint/2010/main" val="687481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Sexual behavior : </a:t>
            </a:r>
          </a:p>
          <a:p>
            <a:pPr algn="l" rtl="0"/>
            <a:r>
              <a:rPr lang="en-US" dirty="0" smtClean="0"/>
              <a:t>Abstinence.</a:t>
            </a:r>
          </a:p>
          <a:p>
            <a:pPr algn="l" rtl="0"/>
            <a:r>
              <a:rPr lang="en-US" dirty="0" smtClean="0"/>
              <a:t>Mutual monogamy.</a:t>
            </a:r>
          </a:p>
          <a:p>
            <a:pPr algn="l" rtl="0"/>
            <a:r>
              <a:rPr lang="en-US" dirty="0" smtClean="0"/>
              <a:t>Consistent use of latex condom.</a:t>
            </a:r>
          </a:p>
          <a:p>
            <a:pPr marL="0" indent="0" algn="l" rtl="0">
              <a:buNone/>
            </a:pPr>
            <a:r>
              <a:rPr lang="en-US" dirty="0" smtClean="0"/>
              <a:t>Using condoms are highly effective in reducing STIs transmission, but they do not guarantee 100% prevention. (e.g. Herpes, HPV)</a:t>
            </a:r>
          </a:p>
          <a:p>
            <a:pPr algn="l" rtl="0"/>
            <a:r>
              <a:rPr lang="en-US" dirty="0" smtClean="0"/>
              <a:t>Reduce number of sex partners.</a:t>
            </a:r>
          </a:p>
          <a:p>
            <a:pPr algn="l" rtl="0"/>
            <a:endParaRPr lang="en-US" dirty="0" smtClean="0"/>
          </a:p>
          <a:p>
            <a:pPr algn="l" rtl="0"/>
            <a:r>
              <a:rPr lang="en-US" dirty="0" smtClean="0"/>
              <a:t>Vaccination: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Vaccines are a recommended way to prevent hepatitis B, and HPV</a:t>
            </a:r>
          </a:p>
          <a:p>
            <a:pPr algn="l" rtl="0"/>
            <a:r>
              <a:rPr lang="en-US" dirty="0" smtClean="0"/>
              <a:t> </a:t>
            </a:r>
          </a:p>
          <a:p>
            <a:pPr algn="l" rtl="0"/>
            <a:r>
              <a:rPr lang="en-US" dirty="0" smtClean="0"/>
              <a:t>Screening</a:t>
            </a:r>
            <a:r>
              <a:rPr lang="en-US" baseline="0" dirty="0" smtClean="0"/>
              <a:t> :</a:t>
            </a:r>
          </a:p>
          <a:p>
            <a:pPr algn="l" rtl="0"/>
            <a:r>
              <a:rPr lang="en-US" dirty="0" smtClean="0"/>
              <a:t>First identify population</a:t>
            </a:r>
            <a:r>
              <a:rPr lang="en-US" baseline="0" dirty="0" smtClean="0"/>
              <a:t> at risk : </a:t>
            </a:r>
            <a:r>
              <a:rPr lang="en-US" dirty="0" smtClean="0"/>
              <a:t>Young age (15-35)</a:t>
            </a:r>
          </a:p>
          <a:p>
            <a:pPr algn="l" rtl="0"/>
            <a:r>
              <a:rPr lang="en-US" dirty="0" smtClean="0"/>
              <a:t>Recent travel history</a:t>
            </a:r>
          </a:p>
          <a:p>
            <a:pPr algn="l" rtl="0"/>
            <a:r>
              <a:rPr lang="en-US" dirty="0" smtClean="0"/>
              <a:t>Sexual practices:</a:t>
            </a:r>
          </a:p>
          <a:p>
            <a:pPr lvl="1" algn="l" rtl="0"/>
            <a:r>
              <a:rPr lang="en-US" dirty="0" smtClean="0"/>
              <a:t>New partner</a:t>
            </a:r>
          </a:p>
          <a:p>
            <a:pPr lvl="1" algn="l" rtl="0"/>
            <a:r>
              <a:rPr lang="en-US" dirty="0" smtClean="0"/>
              <a:t>Multiple partners</a:t>
            </a:r>
          </a:p>
          <a:p>
            <a:pPr lvl="1" algn="l" rtl="0"/>
            <a:r>
              <a:rPr lang="en-US" dirty="0" smtClean="0"/>
              <a:t>Partner with multiple partners</a:t>
            </a:r>
          </a:p>
          <a:p>
            <a:pPr algn="l" rtl="0"/>
            <a:r>
              <a:rPr lang="en-US" dirty="0" smtClean="0"/>
              <a:t>Symptoms</a:t>
            </a:r>
            <a:r>
              <a:rPr lang="en-US" baseline="0" dirty="0" smtClean="0"/>
              <a:t> need to check :</a:t>
            </a:r>
            <a:endParaRPr lang="en-US" dirty="0" smtClean="0"/>
          </a:p>
          <a:p>
            <a:pPr lvl="1" algn="l" rtl="0"/>
            <a:r>
              <a:rPr lang="en-US" dirty="0" smtClean="0"/>
              <a:t>Sores or bumps anywhere on the body</a:t>
            </a:r>
          </a:p>
          <a:p>
            <a:pPr lvl="1" algn="l" rtl="0"/>
            <a:r>
              <a:rPr lang="en-US" dirty="0" smtClean="0"/>
              <a:t>Recurrent genital sores</a:t>
            </a:r>
          </a:p>
          <a:p>
            <a:pPr lvl="1" algn="l" rtl="0"/>
            <a:r>
              <a:rPr lang="en-US" dirty="0" smtClean="0"/>
              <a:t>Generalized skin rash</a:t>
            </a:r>
          </a:p>
          <a:p>
            <a:pPr lvl="1" algn="l" rtl="0"/>
            <a:r>
              <a:rPr lang="en-US" dirty="0" smtClean="0"/>
              <a:t>Pain during intercourse</a:t>
            </a:r>
          </a:p>
          <a:p>
            <a:pPr lvl="1" algn="l" rtl="0"/>
            <a:r>
              <a:rPr lang="en-US" dirty="0" smtClean="0"/>
              <a:t>Scrotal pain, redness and swelling</a:t>
            </a:r>
          </a:p>
          <a:p>
            <a:pPr lvl="1" algn="l" rtl="0"/>
            <a:r>
              <a:rPr lang="en-US" dirty="0" smtClean="0"/>
              <a:t>Pelvic pain</a:t>
            </a:r>
          </a:p>
          <a:p>
            <a:pPr marL="0" indent="0" algn="l" rtl="0">
              <a:buNone/>
            </a:pPr>
            <a:endParaRPr lang="en-US" dirty="0" smtClean="0"/>
          </a:p>
        </p:txBody>
      </p:sp>
      <p:sp>
        <p:nvSpPr>
          <p:cNvPr id="4" name="Slide Number Placeholder 3"/>
          <p:cNvSpPr>
            <a:spLocks noGrp="1"/>
          </p:cNvSpPr>
          <p:nvPr>
            <p:ph type="sldNum" sz="quarter" idx="10"/>
          </p:nvPr>
        </p:nvSpPr>
        <p:spPr/>
        <p:txBody>
          <a:bodyPr/>
          <a:lstStyle/>
          <a:p>
            <a:fld id="{D796AF3E-1EBF-48CB-A8A3-B0E0CE8AF45B}" type="slidenum">
              <a:rPr lang="en-US" smtClean="0"/>
              <a:t>69</a:t>
            </a:fld>
            <a:endParaRPr lang="en-US"/>
          </a:p>
        </p:txBody>
      </p:sp>
    </p:spTree>
    <p:extLst>
      <p:ext uri="{BB962C8B-B14F-4D97-AF65-F5344CB8AC3E}">
        <p14:creationId xmlns:p14="http://schemas.microsoft.com/office/powerpoint/2010/main" val="760013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6AF3E-1EBF-48CB-A8A3-B0E0CE8AF45B}" type="slidenum">
              <a:rPr lang="en-US" smtClean="0"/>
              <a:t>21</a:t>
            </a:fld>
            <a:endParaRPr lang="en-US" dirty="0"/>
          </a:p>
        </p:txBody>
      </p:sp>
    </p:spTree>
    <p:extLst>
      <p:ext uri="{BB962C8B-B14F-4D97-AF65-F5344CB8AC3E}">
        <p14:creationId xmlns:p14="http://schemas.microsoft.com/office/powerpoint/2010/main" val="2006380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MSM = </a:t>
            </a:r>
            <a:r>
              <a:rPr lang="en-US" sz="1200" kern="1200" dirty="0" smtClean="0">
                <a:solidFill>
                  <a:schemeClr val="tx1"/>
                </a:solidFill>
                <a:latin typeface="+mn-lt"/>
                <a:ea typeface="+mn-ea"/>
                <a:cs typeface="+mn-cs"/>
              </a:rPr>
              <a:t>men who have sex with men</a:t>
            </a:r>
            <a:endParaRPr lang="en-US" dirty="0"/>
          </a:p>
        </p:txBody>
      </p:sp>
      <p:sp>
        <p:nvSpPr>
          <p:cNvPr id="4" name="Slide Number Placeholder 3"/>
          <p:cNvSpPr>
            <a:spLocks noGrp="1"/>
          </p:cNvSpPr>
          <p:nvPr>
            <p:ph type="sldNum" sz="quarter" idx="10"/>
          </p:nvPr>
        </p:nvSpPr>
        <p:spPr/>
        <p:txBody>
          <a:bodyPr/>
          <a:lstStyle/>
          <a:p>
            <a:fld id="{D796AF3E-1EBF-48CB-A8A3-B0E0CE8AF45B}" type="slidenum">
              <a:rPr lang="en-US" smtClean="0"/>
              <a:t>27</a:t>
            </a:fld>
            <a:endParaRPr lang="en-US"/>
          </a:p>
        </p:txBody>
      </p:sp>
    </p:spTree>
    <p:extLst>
      <p:ext uri="{BB962C8B-B14F-4D97-AF65-F5344CB8AC3E}">
        <p14:creationId xmlns:p14="http://schemas.microsoft.com/office/powerpoint/2010/main" val="1644056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disseminated GC = </a:t>
            </a:r>
            <a:r>
              <a:rPr lang="en-US" sz="1200" dirty="0" err="1" smtClean="0"/>
              <a:t>Gonococcal</a:t>
            </a:r>
            <a:r>
              <a:rPr lang="en-US" sz="1200" dirty="0" smtClean="0"/>
              <a:t> infection , </a:t>
            </a:r>
            <a:r>
              <a:rPr lang="en-US" dirty="0" smtClean="0"/>
              <a:t>The diagnosis must be confirmed by culture or nucleic acid amplification test (NAAT) such as polymerase chain reaction (PCR). </a:t>
            </a:r>
          </a:p>
          <a:p>
            <a:endParaRPr lang="en-US" dirty="0"/>
          </a:p>
        </p:txBody>
      </p:sp>
      <p:sp>
        <p:nvSpPr>
          <p:cNvPr id="4" name="Slide Number Placeholder 3"/>
          <p:cNvSpPr>
            <a:spLocks noGrp="1"/>
          </p:cNvSpPr>
          <p:nvPr>
            <p:ph type="sldNum" sz="quarter" idx="10"/>
          </p:nvPr>
        </p:nvSpPr>
        <p:spPr/>
        <p:txBody>
          <a:bodyPr/>
          <a:lstStyle/>
          <a:p>
            <a:fld id="{D796AF3E-1EBF-48CB-A8A3-B0E0CE8AF45B}" type="slidenum">
              <a:rPr lang="en-US" smtClean="0"/>
              <a:t>28</a:t>
            </a:fld>
            <a:endParaRPr lang="en-US"/>
          </a:p>
        </p:txBody>
      </p:sp>
    </p:spTree>
    <p:extLst>
      <p:ext uri="{BB962C8B-B14F-4D97-AF65-F5344CB8AC3E}">
        <p14:creationId xmlns:p14="http://schemas.microsoft.com/office/powerpoint/2010/main" val="8128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6AF3E-1EBF-48CB-A8A3-B0E0CE8AF45B}" type="slidenum">
              <a:rPr lang="en-US" smtClean="0"/>
              <a:t>35</a:t>
            </a:fld>
            <a:endParaRPr lang="en-US"/>
          </a:p>
        </p:txBody>
      </p:sp>
    </p:spTree>
    <p:extLst>
      <p:ext uri="{BB962C8B-B14F-4D97-AF65-F5344CB8AC3E}">
        <p14:creationId xmlns:p14="http://schemas.microsoft.com/office/powerpoint/2010/main" val="573984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6AF3E-1EBF-48CB-A8A3-B0E0CE8AF45B}" type="slidenum">
              <a:rPr lang="en-US" smtClean="0"/>
              <a:t>36</a:t>
            </a:fld>
            <a:endParaRPr lang="en-US"/>
          </a:p>
        </p:txBody>
      </p:sp>
    </p:spTree>
    <p:extLst>
      <p:ext uri="{BB962C8B-B14F-4D97-AF65-F5344CB8AC3E}">
        <p14:creationId xmlns:p14="http://schemas.microsoft.com/office/powerpoint/2010/main" val="1471685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6AF3E-1EBF-48CB-A8A3-B0E0CE8AF45B}" type="slidenum">
              <a:rPr lang="en-US" smtClean="0"/>
              <a:t>39</a:t>
            </a:fld>
            <a:endParaRPr lang="en-US"/>
          </a:p>
        </p:txBody>
      </p:sp>
    </p:spTree>
    <p:extLst>
      <p:ext uri="{BB962C8B-B14F-4D97-AF65-F5344CB8AC3E}">
        <p14:creationId xmlns:p14="http://schemas.microsoft.com/office/powerpoint/2010/main" val="2093821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6AF3E-1EBF-48CB-A8A3-B0E0CE8AF45B}" type="slidenum">
              <a:rPr lang="en-US" smtClean="0"/>
              <a:t>43</a:t>
            </a:fld>
            <a:endParaRPr lang="en-US"/>
          </a:p>
        </p:txBody>
      </p:sp>
    </p:spTree>
    <p:extLst>
      <p:ext uri="{BB962C8B-B14F-4D97-AF65-F5344CB8AC3E}">
        <p14:creationId xmlns:p14="http://schemas.microsoft.com/office/powerpoint/2010/main" val="17829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endParaRPr lang="en-US" dirty="0"/>
          </a:p>
        </p:txBody>
      </p:sp>
      <p:sp>
        <p:nvSpPr>
          <p:cNvPr id="4" name="Slide Number Placeholder 3"/>
          <p:cNvSpPr>
            <a:spLocks noGrp="1"/>
          </p:cNvSpPr>
          <p:nvPr>
            <p:ph type="sldNum" sz="quarter" idx="10"/>
          </p:nvPr>
        </p:nvSpPr>
        <p:spPr/>
        <p:txBody>
          <a:bodyPr/>
          <a:lstStyle/>
          <a:p>
            <a:fld id="{D796AF3E-1EBF-48CB-A8A3-B0E0CE8AF45B}" type="slidenum">
              <a:rPr lang="en-US" smtClean="0"/>
              <a:t>44</a:t>
            </a:fld>
            <a:endParaRPr lang="en-US"/>
          </a:p>
        </p:txBody>
      </p:sp>
    </p:spTree>
    <p:extLst>
      <p:ext uri="{BB962C8B-B14F-4D97-AF65-F5344CB8AC3E}">
        <p14:creationId xmlns:p14="http://schemas.microsoft.com/office/powerpoint/2010/main" val="1776104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844A7E33-9294-4FA3-A344-C1BD99A2F267}" type="datetimeFigureOut">
              <a:rPr lang="en-US" smtClean="0"/>
              <a:t>12/27/16</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4B4BD11-6FB2-4F8D-8346-011C8DF99348}" type="slidenum">
              <a:rPr lang="en-US" smtClean="0"/>
              <a:t>‹#›</a:t>
            </a:fld>
            <a:endParaRPr lang="en-US"/>
          </a:p>
        </p:txBody>
      </p:sp>
    </p:spTree>
    <p:extLst>
      <p:ext uri="{BB962C8B-B14F-4D97-AF65-F5344CB8AC3E}">
        <p14:creationId xmlns:p14="http://schemas.microsoft.com/office/powerpoint/2010/main" val="1883106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4A7E33-9294-4FA3-A344-C1BD99A2F267}" type="datetimeFigureOut">
              <a:rPr lang="en-US" smtClean="0"/>
              <a:t>12/27/16</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B4BD11-6FB2-4F8D-8346-011C8DF99348}" type="slidenum">
              <a:rPr lang="en-US" smtClean="0"/>
              <a:t>‹#›</a:t>
            </a:fld>
            <a:endParaRPr lang="en-US"/>
          </a:p>
        </p:txBody>
      </p:sp>
    </p:spTree>
    <p:extLst>
      <p:ext uri="{BB962C8B-B14F-4D97-AF65-F5344CB8AC3E}">
        <p14:creationId xmlns:p14="http://schemas.microsoft.com/office/powerpoint/2010/main" val="51247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4A7E33-9294-4FA3-A344-C1BD99A2F267}" type="datetimeFigureOut">
              <a:rPr lang="en-US" smtClean="0"/>
              <a:t>12/27/16</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B4BD11-6FB2-4F8D-8346-011C8DF99348}" type="slidenum">
              <a:rPr lang="en-US" smtClean="0"/>
              <a:t>‹#›</a:t>
            </a:fld>
            <a:endParaRPr lang="en-US"/>
          </a:p>
        </p:txBody>
      </p:sp>
    </p:spTree>
    <p:extLst>
      <p:ext uri="{BB962C8B-B14F-4D97-AF65-F5344CB8AC3E}">
        <p14:creationId xmlns:p14="http://schemas.microsoft.com/office/powerpoint/2010/main" val="1754455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4A7E33-9294-4FA3-A344-C1BD99A2F267}" type="datetimeFigureOut">
              <a:rPr lang="en-US" smtClean="0"/>
              <a:t>12/27/16</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B4BD11-6FB2-4F8D-8346-011C8DF99348}" type="slidenum">
              <a:rPr lang="en-US" smtClean="0"/>
              <a:t>‹#›</a:t>
            </a:fld>
            <a:endParaRPr lang="en-US"/>
          </a:p>
        </p:txBody>
      </p:sp>
    </p:spTree>
    <p:extLst>
      <p:ext uri="{BB962C8B-B14F-4D97-AF65-F5344CB8AC3E}">
        <p14:creationId xmlns:p14="http://schemas.microsoft.com/office/powerpoint/2010/main" val="28824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4A7E33-9294-4FA3-A344-C1BD99A2F267}" type="datetimeFigureOut">
              <a:rPr lang="en-US" smtClean="0"/>
              <a:t>12/27/16</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B4BD11-6FB2-4F8D-8346-011C8DF99348}" type="slidenum">
              <a:rPr lang="en-US" smtClean="0"/>
              <a:t>‹#›</a:t>
            </a:fld>
            <a:endParaRPr lang="en-US"/>
          </a:p>
        </p:txBody>
      </p:sp>
    </p:spTree>
    <p:extLst>
      <p:ext uri="{BB962C8B-B14F-4D97-AF65-F5344CB8AC3E}">
        <p14:creationId xmlns:p14="http://schemas.microsoft.com/office/powerpoint/2010/main" val="1273046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44A7E33-9294-4FA3-A344-C1BD99A2F267}" type="datetimeFigureOut">
              <a:rPr lang="en-US" smtClean="0"/>
              <a:t>12/27/16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B4BD11-6FB2-4F8D-8346-011C8DF99348}" type="slidenum">
              <a:rPr lang="en-US" smtClean="0"/>
              <a:t>‹#›</a:t>
            </a:fld>
            <a:endParaRPr lang="en-US"/>
          </a:p>
        </p:txBody>
      </p:sp>
    </p:spTree>
    <p:extLst>
      <p:ext uri="{BB962C8B-B14F-4D97-AF65-F5344CB8AC3E}">
        <p14:creationId xmlns:p14="http://schemas.microsoft.com/office/powerpoint/2010/main" val="717673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44A7E33-9294-4FA3-A344-C1BD99A2F267}" type="datetimeFigureOut">
              <a:rPr lang="en-US" smtClean="0"/>
              <a:t>12/27/16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B4BD11-6FB2-4F8D-8346-011C8DF99348}" type="slidenum">
              <a:rPr lang="en-US" smtClean="0"/>
              <a:t>‹#›</a:t>
            </a:fld>
            <a:endParaRPr lang="en-US"/>
          </a:p>
        </p:txBody>
      </p:sp>
    </p:spTree>
    <p:extLst>
      <p:ext uri="{BB962C8B-B14F-4D97-AF65-F5344CB8AC3E}">
        <p14:creationId xmlns:p14="http://schemas.microsoft.com/office/powerpoint/2010/main" val="1665411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844A7E33-9294-4FA3-A344-C1BD99A2F267}" type="datetimeFigureOut">
              <a:rPr lang="en-US" smtClean="0"/>
              <a:t>12/27/16</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B4BD11-6FB2-4F8D-8346-011C8DF99348}" type="slidenum">
              <a:rPr lang="en-US" smtClean="0"/>
              <a:t>‹#›</a:t>
            </a:fld>
            <a:endParaRPr lang="en-US"/>
          </a:p>
        </p:txBody>
      </p:sp>
    </p:spTree>
    <p:extLst>
      <p:ext uri="{BB962C8B-B14F-4D97-AF65-F5344CB8AC3E}">
        <p14:creationId xmlns:p14="http://schemas.microsoft.com/office/powerpoint/2010/main" val="272418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4A7E33-9294-4FA3-A344-C1BD99A2F267}" type="datetimeFigureOut">
              <a:rPr lang="en-US" smtClean="0"/>
              <a:t>12/27/16</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B4BD11-6FB2-4F8D-8346-011C8DF99348}" type="slidenum">
              <a:rPr lang="en-US" smtClean="0"/>
              <a:t>‹#›</a:t>
            </a:fld>
            <a:endParaRPr lang="en-US"/>
          </a:p>
        </p:txBody>
      </p:sp>
    </p:spTree>
    <p:extLst>
      <p:ext uri="{BB962C8B-B14F-4D97-AF65-F5344CB8AC3E}">
        <p14:creationId xmlns:p14="http://schemas.microsoft.com/office/powerpoint/2010/main" val="108174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4A7E33-9294-4FA3-A344-C1BD99A2F267}" type="datetimeFigureOut">
              <a:rPr lang="en-US" smtClean="0"/>
              <a:t>12/27/16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4B4BD11-6FB2-4F8D-8346-011C8DF99348}" type="slidenum">
              <a:rPr lang="en-US" smtClean="0"/>
              <a:t>‹#›</a:t>
            </a:fld>
            <a:endParaRPr lang="en-US"/>
          </a:p>
        </p:txBody>
      </p:sp>
    </p:spTree>
    <p:extLst>
      <p:ext uri="{BB962C8B-B14F-4D97-AF65-F5344CB8AC3E}">
        <p14:creationId xmlns:p14="http://schemas.microsoft.com/office/powerpoint/2010/main" val="1910624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4A7E33-9294-4FA3-A344-C1BD99A2F267}" type="datetimeFigureOut">
              <a:rPr lang="en-US" smtClean="0"/>
              <a:t>12/27/16</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4B4BD11-6FB2-4F8D-8346-011C8DF99348}" type="slidenum">
              <a:rPr lang="en-US" smtClean="0"/>
              <a:t>‹#›</a:t>
            </a:fld>
            <a:endParaRPr lang="en-US"/>
          </a:p>
        </p:txBody>
      </p:sp>
    </p:spTree>
    <p:extLst>
      <p:ext uri="{BB962C8B-B14F-4D97-AF65-F5344CB8AC3E}">
        <p14:creationId xmlns:p14="http://schemas.microsoft.com/office/powerpoint/2010/main" val="545300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4A7E33-9294-4FA3-A344-C1BD99A2F267}" type="datetimeFigureOut">
              <a:rPr lang="en-US" smtClean="0"/>
              <a:t>12/27/16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4B4BD11-6FB2-4F8D-8346-011C8DF99348}" type="slidenum">
              <a:rPr lang="en-US" smtClean="0"/>
              <a:t>‹#›</a:t>
            </a:fld>
            <a:endParaRPr lang="en-US"/>
          </a:p>
        </p:txBody>
      </p:sp>
    </p:spTree>
    <p:extLst>
      <p:ext uri="{BB962C8B-B14F-4D97-AF65-F5344CB8AC3E}">
        <p14:creationId xmlns:p14="http://schemas.microsoft.com/office/powerpoint/2010/main" val="1552243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4A7E33-9294-4FA3-A344-C1BD99A2F267}" type="datetimeFigureOut">
              <a:rPr lang="en-US" smtClean="0"/>
              <a:t>12/27/16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4B4BD11-6FB2-4F8D-8346-011C8DF99348}" type="slidenum">
              <a:rPr lang="en-US" smtClean="0"/>
              <a:t>‹#›</a:t>
            </a:fld>
            <a:endParaRPr lang="en-US"/>
          </a:p>
        </p:txBody>
      </p:sp>
    </p:spTree>
    <p:extLst>
      <p:ext uri="{BB962C8B-B14F-4D97-AF65-F5344CB8AC3E}">
        <p14:creationId xmlns:p14="http://schemas.microsoft.com/office/powerpoint/2010/main" val="932337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4A7E33-9294-4FA3-A344-C1BD99A2F267}" type="datetimeFigureOut">
              <a:rPr lang="en-US" smtClean="0"/>
              <a:t>12/27/16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4B4BD11-6FB2-4F8D-8346-011C8DF99348}" type="slidenum">
              <a:rPr lang="en-US" smtClean="0"/>
              <a:t>‹#›</a:t>
            </a:fld>
            <a:endParaRPr lang="en-US"/>
          </a:p>
        </p:txBody>
      </p:sp>
    </p:spTree>
    <p:extLst>
      <p:ext uri="{BB962C8B-B14F-4D97-AF65-F5344CB8AC3E}">
        <p14:creationId xmlns:p14="http://schemas.microsoft.com/office/powerpoint/2010/main" val="1752867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844A7E33-9294-4FA3-A344-C1BD99A2F267}" type="datetimeFigureOut">
              <a:rPr lang="en-US" smtClean="0"/>
              <a:t>12/27/16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B4BD11-6FB2-4F8D-8346-011C8DF99348}" type="slidenum">
              <a:rPr lang="en-US" smtClean="0"/>
              <a:t>‹#›</a:t>
            </a:fld>
            <a:endParaRPr lang="en-US"/>
          </a:p>
        </p:txBody>
      </p:sp>
    </p:spTree>
    <p:extLst>
      <p:ext uri="{BB962C8B-B14F-4D97-AF65-F5344CB8AC3E}">
        <p14:creationId xmlns:p14="http://schemas.microsoft.com/office/powerpoint/2010/main" val="1258680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4A7E33-9294-4FA3-A344-C1BD99A2F267}" type="datetimeFigureOut">
              <a:rPr lang="en-US" smtClean="0"/>
              <a:t>12/27/16</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B4BD11-6FB2-4F8D-8346-011C8DF99348}" type="slidenum">
              <a:rPr lang="en-US" smtClean="0"/>
              <a:t>‹#›</a:t>
            </a:fld>
            <a:endParaRPr lang="en-US"/>
          </a:p>
        </p:txBody>
      </p:sp>
    </p:spTree>
    <p:extLst>
      <p:ext uri="{BB962C8B-B14F-4D97-AF65-F5344CB8AC3E}">
        <p14:creationId xmlns:p14="http://schemas.microsoft.com/office/powerpoint/2010/main" val="1923979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4A7E33-9294-4FA3-A344-C1BD99A2F267}" type="datetimeFigureOut">
              <a:rPr lang="en-US" smtClean="0"/>
              <a:t>12/27/16</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4B4BD11-6FB2-4F8D-8346-011C8DF99348}" type="slidenum">
              <a:rPr lang="en-US" smtClean="0"/>
              <a:t>‹#›</a:t>
            </a:fld>
            <a:endParaRPr lang="en-US"/>
          </a:p>
        </p:txBody>
      </p:sp>
    </p:spTree>
    <p:extLst>
      <p:ext uri="{BB962C8B-B14F-4D97-AF65-F5344CB8AC3E}">
        <p14:creationId xmlns:p14="http://schemas.microsoft.com/office/powerpoint/2010/main" val="16698980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844A7E33-9294-4FA3-A344-C1BD99A2F267}" type="datetimeFigureOut">
              <a:rPr lang="en-US" smtClean="0"/>
              <a:t>12/27/16</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C4B4BD11-6FB2-4F8D-8346-011C8DF99348}" type="slidenum">
              <a:rPr lang="en-US" smtClean="0"/>
              <a:t>‹#›</a:t>
            </a:fld>
            <a:endParaRPr lang="en-US"/>
          </a:p>
        </p:txBody>
      </p:sp>
    </p:spTree>
    <p:extLst>
      <p:ext uri="{BB962C8B-B14F-4D97-AF65-F5344CB8AC3E}">
        <p14:creationId xmlns:p14="http://schemas.microsoft.com/office/powerpoint/2010/main" val="100645352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tm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7.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idsmap.com/Pregnancy/page/1730911/"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vert.org/std-pictures.htm" TargetMode="External"/><Relationship Id="rId3" Type="http://schemas.openxmlformats.org/officeDocument/2006/relationships/hyperlink" Target="http://www.webmd.com/hiv-aids/human-immunodeficiency-virus-hiv-test"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8458200" cy="1470025"/>
          </a:xfrm>
        </p:spPr>
        <p:txBody>
          <a:bodyPr>
            <a:normAutofit fontScale="90000"/>
          </a:bodyPr>
          <a:lstStyle/>
          <a:p>
            <a:pPr rtl="0"/>
            <a:r>
              <a:rPr lang="en-US" dirty="0" smtClean="0"/>
              <a:t>Sexually Transmitted disease </a:t>
            </a:r>
            <a:endParaRPr lang="en-US" dirty="0"/>
          </a:p>
        </p:txBody>
      </p:sp>
      <p:sp>
        <p:nvSpPr>
          <p:cNvPr id="5" name="TextBox 4"/>
          <p:cNvSpPr txBox="1"/>
          <p:nvPr/>
        </p:nvSpPr>
        <p:spPr>
          <a:xfrm>
            <a:off x="1447800" y="3733800"/>
            <a:ext cx="6477000" cy="1569660"/>
          </a:xfrm>
          <a:prstGeom prst="rect">
            <a:avLst/>
          </a:prstGeom>
          <a:noFill/>
        </p:spPr>
        <p:txBody>
          <a:bodyPr wrap="square" rtlCol="0">
            <a:spAutoFit/>
          </a:bodyPr>
          <a:lstStyle/>
          <a:p>
            <a:r>
              <a:rPr lang="en-US" sz="2400" b="1" dirty="0" smtClean="0">
                <a:solidFill>
                  <a:schemeClr val="accent1">
                    <a:lumMod val="40000"/>
                    <a:lumOff val="60000"/>
                  </a:schemeClr>
                </a:solidFill>
              </a:rPr>
              <a:t>Abdullah Al-</a:t>
            </a:r>
            <a:r>
              <a:rPr lang="en-US" sz="2400" b="1" dirty="0" err="1" smtClean="0">
                <a:solidFill>
                  <a:schemeClr val="accent1">
                    <a:lumMod val="40000"/>
                    <a:lumOff val="60000"/>
                  </a:schemeClr>
                </a:solidFill>
              </a:rPr>
              <a:t>Atar</a:t>
            </a:r>
            <a:endParaRPr lang="en-US" sz="2400" b="1" dirty="0" smtClean="0">
              <a:solidFill>
                <a:schemeClr val="accent1">
                  <a:lumMod val="40000"/>
                  <a:lumOff val="60000"/>
                </a:schemeClr>
              </a:solidFill>
            </a:endParaRPr>
          </a:p>
          <a:p>
            <a:r>
              <a:rPr lang="en-US" sz="2400" b="1" dirty="0" smtClean="0">
                <a:solidFill>
                  <a:schemeClr val="accent1">
                    <a:lumMod val="40000"/>
                    <a:lumOff val="60000"/>
                  </a:schemeClr>
                </a:solidFill>
              </a:rPr>
              <a:t>Alwaleed Al-</a:t>
            </a:r>
            <a:r>
              <a:rPr lang="en-US" sz="2400" b="1" dirty="0" err="1" smtClean="0">
                <a:solidFill>
                  <a:schemeClr val="accent1">
                    <a:lumMod val="40000"/>
                    <a:lumOff val="60000"/>
                  </a:schemeClr>
                </a:solidFill>
              </a:rPr>
              <a:t>Subaie</a:t>
            </a:r>
            <a:endParaRPr lang="en-US" sz="2400" b="1" dirty="0" smtClean="0">
              <a:solidFill>
                <a:schemeClr val="accent1">
                  <a:lumMod val="40000"/>
                  <a:lumOff val="60000"/>
                </a:schemeClr>
              </a:solidFill>
            </a:endParaRPr>
          </a:p>
          <a:p>
            <a:r>
              <a:rPr lang="en-US" sz="2400" b="1" dirty="0" err="1" smtClean="0">
                <a:solidFill>
                  <a:schemeClr val="accent1">
                    <a:lumMod val="40000"/>
                    <a:lumOff val="60000"/>
                  </a:schemeClr>
                </a:solidFill>
              </a:rPr>
              <a:t>Hisham</a:t>
            </a:r>
            <a:r>
              <a:rPr lang="en-US" sz="2400" b="1" dirty="0" smtClean="0">
                <a:solidFill>
                  <a:schemeClr val="accent1">
                    <a:lumMod val="40000"/>
                    <a:lumOff val="60000"/>
                  </a:schemeClr>
                </a:solidFill>
              </a:rPr>
              <a:t> </a:t>
            </a:r>
            <a:r>
              <a:rPr lang="en-US" sz="2400" b="1" dirty="0" err="1" smtClean="0">
                <a:solidFill>
                  <a:schemeClr val="accent1">
                    <a:lumMod val="40000"/>
                    <a:lumOff val="60000"/>
                  </a:schemeClr>
                </a:solidFill>
              </a:rPr>
              <a:t>Ghabbani</a:t>
            </a:r>
            <a:endParaRPr lang="en-US" sz="2400" b="1" dirty="0" smtClean="0">
              <a:solidFill>
                <a:schemeClr val="accent1">
                  <a:lumMod val="40000"/>
                  <a:lumOff val="60000"/>
                </a:schemeClr>
              </a:solidFill>
            </a:endParaRPr>
          </a:p>
          <a:p>
            <a:r>
              <a:rPr lang="en-US" sz="2400" b="1" dirty="0" smtClean="0">
                <a:solidFill>
                  <a:schemeClr val="accent1">
                    <a:lumMod val="40000"/>
                    <a:lumOff val="60000"/>
                  </a:schemeClr>
                </a:solidFill>
              </a:rPr>
              <a:t>Faisal S. Al-</a:t>
            </a:r>
            <a:r>
              <a:rPr lang="en-US" sz="2400" b="1" dirty="0" err="1" smtClean="0">
                <a:solidFill>
                  <a:schemeClr val="accent1">
                    <a:lumMod val="40000"/>
                    <a:lumOff val="60000"/>
                  </a:schemeClr>
                </a:solidFill>
              </a:rPr>
              <a:t>Ghamdi</a:t>
            </a:r>
            <a:endParaRPr lang="en-US" sz="2400" b="1" dirty="0">
              <a:solidFill>
                <a:schemeClr val="accent1">
                  <a:lumMod val="40000"/>
                  <a:lumOff val="60000"/>
                </a:schemeClr>
              </a:solidFill>
            </a:endParaRPr>
          </a:p>
        </p:txBody>
      </p:sp>
    </p:spTree>
    <p:extLst>
      <p:ext uri="{BB962C8B-B14F-4D97-AF65-F5344CB8AC3E}">
        <p14:creationId xmlns:p14="http://schemas.microsoft.com/office/powerpoint/2010/main" val="327397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72666" y="2606729"/>
            <a:ext cx="3877315" cy="1050871"/>
          </a:xfrm>
          <a:prstGeom prst="rect">
            <a:avLst/>
          </a:prstGeom>
        </p:spPr>
        <p:txBody>
          <a:bodyPr wrap="square">
            <a:spAutoFit/>
          </a:bodyPr>
          <a:lstStyle/>
          <a:p>
            <a:pPr algn="ctr"/>
            <a:r>
              <a:rPr lang="en-US" sz="2000" b="1" dirty="0" smtClean="0">
                <a:solidFill>
                  <a:srgbClr val="0070C0"/>
                </a:solidFill>
              </a:rPr>
              <a:t>20</a:t>
            </a:r>
            <a:r>
              <a:rPr lang="en-US" sz="2000" dirty="0" smtClean="0">
                <a:solidFill>
                  <a:srgbClr val="0070C0"/>
                </a:solidFill>
              </a:rPr>
              <a:t> </a:t>
            </a:r>
            <a:r>
              <a:rPr lang="en-US" sz="2000" b="1" dirty="0">
                <a:solidFill>
                  <a:srgbClr val="0070C0"/>
                </a:solidFill>
              </a:rPr>
              <a:t>million</a:t>
            </a:r>
            <a:r>
              <a:rPr lang="en-US" sz="2000" dirty="0">
                <a:solidFill>
                  <a:srgbClr val="0070C0"/>
                </a:solidFill>
              </a:rPr>
              <a:t> </a:t>
            </a:r>
            <a:r>
              <a:rPr lang="en-US" sz="2000" dirty="0">
                <a:solidFill>
                  <a:schemeClr val="accent5"/>
                </a:solidFill>
              </a:rPr>
              <a:t>new infections every year in the United </a:t>
            </a:r>
            <a:r>
              <a:rPr lang="en-US" sz="2000" dirty="0" smtClean="0">
                <a:solidFill>
                  <a:schemeClr val="accent5"/>
                </a:solidFill>
              </a:rPr>
              <a:t>States.</a:t>
            </a:r>
            <a:r>
              <a:rPr lang="en-US" sz="1200" baseline="30000" dirty="0" smtClean="0">
                <a:solidFill>
                  <a:schemeClr val="accent5"/>
                </a:solidFill>
              </a:rPr>
              <a:t>2</a:t>
            </a:r>
            <a:endParaRPr lang="en-US" sz="1200" baseline="30000" dirty="0">
              <a:solidFill>
                <a:schemeClr val="accent5"/>
              </a:solidFill>
            </a:endParaRPr>
          </a:p>
        </p:txBody>
      </p:sp>
      <p:sp>
        <p:nvSpPr>
          <p:cNvPr id="5" name="TextBox 4"/>
          <p:cNvSpPr txBox="1"/>
          <p:nvPr/>
        </p:nvSpPr>
        <p:spPr>
          <a:xfrm>
            <a:off x="381001" y="2430482"/>
            <a:ext cx="4724399" cy="3970318"/>
          </a:xfrm>
          <a:prstGeom prst="rect">
            <a:avLst/>
          </a:prstGeom>
          <a:noFill/>
          <a:ln w="38100">
            <a:solidFill>
              <a:schemeClr val="accent5"/>
            </a:solidFill>
          </a:ln>
        </p:spPr>
        <p:txBody>
          <a:bodyPr wrap="square" rtlCol="0">
            <a:spAutoFit/>
          </a:bodyPr>
          <a:lstStyle/>
          <a:p>
            <a:pPr algn="ctr">
              <a:buClr>
                <a:schemeClr val="accent5"/>
              </a:buClr>
            </a:pPr>
            <a:r>
              <a:rPr lang="en-US" b="1" dirty="0">
                <a:solidFill>
                  <a:schemeClr val="accent5"/>
                </a:solidFill>
              </a:rPr>
              <a:t>O</a:t>
            </a:r>
            <a:r>
              <a:rPr lang="en-US" b="1" dirty="0" smtClean="0">
                <a:solidFill>
                  <a:schemeClr val="accent5"/>
                </a:solidFill>
              </a:rPr>
              <a:t>ften no signs or symptoms</a:t>
            </a:r>
          </a:p>
          <a:p>
            <a:pPr algn="ctr">
              <a:buClr>
                <a:schemeClr val="accent5"/>
              </a:buClr>
            </a:pPr>
            <a:endParaRPr lang="en-US" dirty="0" smtClean="0">
              <a:solidFill>
                <a:schemeClr val="accent5"/>
              </a:solidFill>
            </a:endParaRPr>
          </a:p>
          <a:p>
            <a:pPr algn="ctr">
              <a:buClr>
                <a:schemeClr val="accent5"/>
              </a:buClr>
            </a:pPr>
            <a:endParaRPr lang="en-US" dirty="0">
              <a:solidFill>
                <a:schemeClr val="accent5"/>
              </a:solidFill>
            </a:endParaRPr>
          </a:p>
          <a:p>
            <a:pPr algn="ctr">
              <a:buClr>
                <a:schemeClr val="accent5"/>
              </a:buClr>
            </a:pPr>
            <a:endParaRPr lang="en-US" dirty="0" smtClean="0">
              <a:solidFill>
                <a:schemeClr val="accent5"/>
              </a:solidFill>
            </a:endParaRPr>
          </a:p>
          <a:p>
            <a:pPr algn="ctr">
              <a:buClr>
                <a:schemeClr val="accent5"/>
              </a:buClr>
            </a:pPr>
            <a:r>
              <a:rPr lang="en-US" b="1" dirty="0" smtClean="0">
                <a:solidFill>
                  <a:schemeClr val="accent5"/>
                </a:solidFill>
              </a:rPr>
              <a:t>People are unaware of infection, and don’t receive treatment.</a:t>
            </a:r>
          </a:p>
          <a:p>
            <a:pPr algn="ctr">
              <a:buClr>
                <a:schemeClr val="accent5"/>
              </a:buClr>
            </a:pPr>
            <a:endParaRPr lang="en-US" dirty="0" smtClean="0">
              <a:solidFill>
                <a:schemeClr val="accent5"/>
              </a:solidFill>
            </a:endParaRPr>
          </a:p>
          <a:p>
            <a:pPr algn="ctr">
              <a:buClr>
                <a:schemeClr val="accent5"/>
              </a:buClr>
            </a:pPr>
            <a:endParaRPr lang="en-US" dirty="0">
              <a:solidFill>
                <a:schemeClr val="accent5"/>
              </a:solidFill>
            </a:endParaRPr>
          </a:p>
          <a:p>
            <a:pPr algn="ctr">
              <a:buClr>
                <a:schemeClr val="accent5"/>
              </a:buClr>
            </a:pPr>
            <a:endParaRPr lang="en-US" dirty="0" smtClean="0">
              <a:solidFill>
                <a:schemeClr val="accent5"/>
              </a:solidFill>
            </a:endParaRPr>
          </a:p>
          <a:p>
            <a:pPr algn="ctr">
              <a:buClr>
                <a:schemeClr val="accent5"/>
              </a:buClr>
            </a:pPr>
            <a:r>
              <a:rPr lang="en-US" b="1" dirty="0" smtClean="0">
                <a:solidFill>
                  <a:schemeClr val="accent5"/>
                </a:solidFill>
              </a:rPr>
              <a:t>Long-term damage</a:t>
            </a:r>
          </a:p>
          <a:p>
            <a:pPr algn="ctr">
              <a:buClr>
                <a:schemeClr val="accent5"/>
              </a:buClr>
            </a:pPr>
            <a:endParaRPr lang="en-US" b="1" dirty="0" smtClean="0">
              <a:solidFill>
                <a:schemeClr val="accent5"/>
              </a:solidFill>
            </a:endParaRPr>
          </a:p>
          <a:p>
            <a:pPr algn="ctr">
              <a:buClr>
                <a:schemeClr val="accent5"/>
              </a:buClr>
            </a:pPr>
            <a:endParaRPr lang="en-US" b="1" dirty="0" smtClean="0">
              <a:solidFill>
                <a:schemeClr val="accent5"/>
              </a:solidFill>
            </a:endParaRPr>
          </a:p>
          <a:p>
            <a:pPr algn="ctr">
              <a:buClr>
                <a:schemeClr val="accent5"/>
              </a:buClr>
            </a:pPr>
            <a:endParaRPr lang="en-US" b="1" dirty="0" smtClean="0">
              <a:solidFill>
                <a:schemeClr val="accent5"/>
              </a:solidFill>
            </a:endParaRPr>
          </a:p>
          <a:p>
            <a:pPr algn="ctr">
              <a:buClr>
                <a:schemeClr val="accent5"/>
              </a:buClr>
            </a:pPr>
            <a:r>
              <a:rPr lang="en-US" b="1" dirty="0" smtClean="0">
                <a:solidFill>
                  <a:schemeClr val="accent5"/>
                </a:solidFill>
              </a:rPr>
              <a:t>May have passed infection to others</a:t>
            </a:r>
          </a:p>
        </p:txBody>
      </p:sp>
      <p:sp>
        <p:nvSpPr>
          <p:cNvPr id="6" name="Down Arrow 5"/>
          <p:cNvSpPr/>
          <p:nvPr/>
        </p:nvSpPr>
        <p:spPr>
          <a:xfrm>
            <a:off x="2371114" y="2927142"/>
            <a:ext cx="744171" cy="420533"/>
          </a:xfrm>
          <a:prstGeom prst="downArrow">
            <a:avLst/>
          </a:prstGeom>
          <a:solidFill>
            <a:srgbClr val="0070C0"/>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2371114" y="4323525"/>
            <a:ext cx="734869" cy="470321"/>
          </a:xfrm>
          <a:prstGeom prst="downArrow">
            <a:avLst/>
          </a:prstGeom>
          <a:solidFill>
            <a:srgbClr val="0070C0"/>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63990" y="4398773"/>
            <a:ext cx="3352800" cy="1015663"/>
          </a:xfrm>
          <a:prstGeom prst="rect">
            <a:avLst/>
          </a:prstGeom>
          <a:noFill/>
        </p:spPr>
        <p:txBody>
          <a:bodyPr wrap="square" rtlCol="0">
            <a:spAutoFit/>
          </a:bodyPr>
          <a:lstStyle/>
          <a:p>
            <a:pPr lvl="0" algn="ctr"/>
            <a:r>
              <a:rPr lang="en-US" sz="2000" dirty="0">
                <a:solidFill>
                  <a:srgbClr val="0070C0"/>
                </a:solidFill>
              </a:rPr>
              <a:t>More than </a:t>
            </a:r>
            <a:r>
              <a:rPr lang="en-US" sz="2000" dirty="0" smtClean="0">
                <a:solidFill>
                  <a:srgbClr val="0070C0"/>
                </a:solidFill>
              </a:rPr>
              <a:t>1/2 </a:t>
            </a:r>
            <a:r>
              <a:rPr lang="en-US" sz="2000" dirty="0">
                <a:solidFill>
                  <a:prstClr val="black"/>
                </a:solidFill>
              </a:rPr>
              <a:t>of all people will have an </a:t>
            </a:r>
            <a:r>
              <a:rPr lang="en-US" sz="2000" dirty="0" smtClean="0">
                <a:solidFill>
                  <a:prstClr val="black"/>
                </a:solidFill>
              </a:rPr>
              <a:t>STD </a:t>
            </a:r>
            <a:r>
              <a:rPr lang="en-US" sz="2000" dirty="0">
                <a:solidFill>
                  <a:prstClr val="black"/>
                </a:solidFill>
              </a:rPr>
              <a:t>at some point in their </a:t>
            </a:r>
            <a:r>
              <a:rPr lang="en-US" sz="2000" dirty="0" smtClean="0">
                <a:solidFill>
                  <a:prstClr val="black"/>
                </a:solidFill>
              </a:rPr>
              <a:t>lifetime.</a:t>
            </a:r>
            <a:r>
              <a:rPr lang="en-US" sz="1200" baseline="30000" dirty="0" smtClean="0">
                <a:solidFill>
                  <a:prstClr val="black"/>
                </a:solidFill>
              </a:rPr>
              <a:t>3</a:t>
            </a:r>
            <a:endParaRPr lang="en-US" sz="1200" baseline="30000" dirty="0">
              <a:solidFill>
                <a:srgbClr val="221E1F"/>
              </a:solidFill>
            </a:endParaRPr>
          </a:p>
        </p:txBody>
      </p:sp>
      <p:sp>
        <p:nvSpPr>
          <p:cNvPr id="4" name="Down Arrow 3"/>
          <p:cNvSpPr/>
          <p:nvPr/>
        </p:nvSpPr>
        <p:spPr>
          <a:xfrm>
            <a:off x="2408323" y="5482232"/>
            <a:ext cx="706962" cy="470321"/>
          </a:xfrm>
          <a:prstGeom prst="downArrow">
            <a:avLst/>
          </a:prstGeom>
          <a:solidFill>
            <a:srgbClr val="0070C0"/>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457200" y="685800"/>
            <a:ext cx="8229600" cy="1066800"/>
          </a:xfrm>
        </p:spPr>
        <p:txBody>
          <a:bodyPr/>
          <a:lstStyle/>
          <a:p>
            <a:pPr algn="ctr" rtl="0"/>
            <a:r>
              <a:rPr lang="en-US" dirty="0" smtClean="0"/>
              <a:t>Why is </a:t>
            </a:r>
            <a:r>
              <a:rPr lang="en-US" smtClean="0"/>
              <a:t>this important?</a:t>
            </a:r>
            <a:endParaRPr lang="en-US" dirty="0"/>
          </a:p>
        </p:txBody>
      </p:sp>
    </p:spTree>
    <p:extLst>
      <p:ext uri="{BB962C8B-B14F-4D97-AF65-F5344CB8AC3E}">
        <p14:creationId xmlns:p14="http://schemas.microsoft.com/office/powerpoint/2010/main" val="263253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Taking Sexual </a:t>
            </a:r>
            <a:r>
              <a:rPr lang="en-US" dirty="0"/>
              <a:t>H</a:t>
            </a:r>
            <a:r>
              <a:rPr lang="en-US" dirty="0" smtClean="0"/>
              <a:t>istory </a:t>
            </a:r>
            <a:endParaRPr lang="en-US" dirty="0"/>
          </a:p>
        </p:txBody>
      </p:sp>
      <p:sp>
        <p:nvSpPr>
          <p:cNvPr id="3" name="Content Placeholder 2"/>
          <p:cNvSpPr>
            <a:spLocks noGrp="1"/>
          </p:cNvSpPr>
          <p:nvPr>
            <p:ph idx="1"/>
          </p:nvPr>
        </p:nvSpPr>
        <p:spPr/>
        <p:txBody>
          <a:bodyPr>
            <a:normAutofit fontScale="70000" lnSpcReduction="20000"/>
          </a:bodyPr>
          <a:lstStyle/>
          <a:p>
            <a:pPr algn="l" rtl="0"/>
            <a:r>
              <a:rPr lang="en-US" sz="3300" dirty="0" smtClean="0"/>
              <a:t>Reassurance</a:t>
            </a:r>
            <a:r>
              <a:rPr lang="en-US" sz="3300" dirty="0"/>
              <a:t>. </a:t>
            </a:r>
            <a:endParaRPr lang="en-US" sz="3300" dirty="0" smtClean="0"/>
          </a:p>
          <a:p>
            <a:pPr algn="l" rtl="0"/>
            <a:r>
              <a:rPr lang="en-US" sz="3300" dirty="0" smtClean="0"/>
              <a:t>Play the helper rule, not the judge rule.</a:t>
            </a:r>
          </a:p>
          <a:p>
            <a:pPr algn="l" rtl="0"/>
            <a:r>
              <a:rPr lang="en-US" sz="3300" dirty="0" smtClean="0"/>
              <a:t>History must cover the </a:t>
            </a:r>
            <a:r>
              <a:rPr lang="en-US" sz="3300" dirty="0" smtClean="0">
                <a:solidFill>
                  <a:srgbClr val="FF0000"/>
                </a:solidFill>
              </a:rPr>
              <a:t>5Ps</a:t>
            </a:r>
            <a:r>
              <a:rPr lang="en-US" sz="3300" dirty="0" smtClean="0"/>
              <a:t>:</a:t>
            </a:r>
          </a:p>
          <a:p>
            <a:pPr lvl="1" algn="l" rtl="0"/>
            <a:r>
              <a:rPr lang="en-US" sz="3300" dirty="0" smtClean="0">
                <a:solidFill>
                  <a:srgbClr val="FF0000"/>
                </a:solidFill>
              </a:rPr>
              <a:t>P</a:t>
            </a:r>
            <a:r>
              <a:rPr lang="en-US" sz="3300" dirty="0" smtClean="0"/>
              <a:t>ast STIs .</a:t>
            </a:r>
          </a:p>
          <a:p>
            <a:pPr lvl="1" algn="l" rtl="0"/>
            <a:r>
              <a:rPr lang="en-US" sz="3300" dirty="0" smtClean="0">
                <a:solidFill>
                  <a:srgbClr val="FF0000"/>
                </a:solidFill>
              </a:rPr>
              <a:t>P</a:t>
            </a:r>
            <a:r>
              <a:rPr lang="en-US" sz="3300" dirty="0" smtClean="0"/>
              <a:t>artners .</a:t>
            </a:r>
          </a:p>
          <a:p>
            <a:pPr lvl="1" algn="l" rtl="0"/>
            <a:r>
              <a:rPr lang="en-US" sz="3300" dirty="0" smtClean="0">
                <a:solidFill>
                  <a:srgbClr val="FF0000"/>
                </a:solidFill>
              </a:rPr>
              <a:t>P</a:t>
            </a:r>
            <a:r>
              <a:rPr lang="en-US" sz="3300" dirty="0" smtClean="0"/>
              <a:t>ractices .</a:t>
            </a:r>
          </a:p>
          <a:p>
            <a:pPr lvl="1" algn="l" rtl="0"/>
            <a:r>
              <a:rPr lang="en-US" sz="3300" dirty="0" smtClean="0">
                <a:solidFill>
                  <a:srgbClr val="FF0000"/>
                </a:solidFill>
              </a:rPr>
              <a:t>P</a:t>
            </a:r>
            <a:r>
              <a:rPr lang="en-US" sz="3300" dirty="0" smtClean="0"/>
              <a:t>revention of STIs and HIV.</a:t>
            </a:r>
          </a:p>
          <a:p>
            <a:pPr lvl="1" algn="l" rtl="0"/>
            <a:r>
              <a:rPr lang="en-US" sz="3300" dirty="0">
                <a:solidFill>
                  <a:srgbClr val="FF0000"/>
                </a:solidFill>
              </a:rPr>
              <a:t>P</a:t>
            </a:r>
            <a:r>
              <a:rPr lang="en-US" sz="3300" dirty="0"/>
              <a:t>regnancy history and </a:t>
            </a:r>
            <a:r>
              <a:rPr lang="en-US" sz="3300" dirty="0" smtClean="0"/>
              <a:t>plans . </a:t>
            </a:r>
          </a:p>
          <a:p>
            <a:pPr algn="l" rtl="0"/>
            <a:endParaRPr lang="en-US" sz="2800" dirty="0"/>
          </a:p>
        </p:txBody>
      </p:sp>
    </p:spTree>
    <p:extLst>
      <p:ext uri="{BB962C8B-B14F-4D97-AF65-F5344CB8AC3E}">
        <p14:creationId xmlns:p14="http://schemas.microsoft.com/office/powerpoint/2010/main" val="56513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Method of Taking </a:t>
            </a:r>
            <a:r>
              <a:rPr lang="en-US" dirty="0"/>
              <a:t>H</a:t>
            </a:r>
            <a:r>
              <a:rPr lang="en-US" dirty="0" smtClean="0"/>
              <a:t>istory</a:t>
            </a:r>
            <a:endParaRPr lang="en-US" dirty="0"/>
          </a:p>
        </p:txBody>
      </p:sp>
      <p:sp>
        <p:nvSpPr>
          <p:cNvPr id="3" name="Content Placeholder 2"/>
          <p:cNvSpPr>
            <a:spLocks noGrp="1"/>
          </p:cNvSpPr>
          <p:nvPr>
            <p:ph idx="1"/>
          </p:nvPr>
        </p:nvSpPr>
        <p:spPr/>
        <p:txBody>
          <a:bodyPr>
            <a:normAutofit/>
          </a:bodyPr>
          <a:lstStyle/>
          <a:p>
            <a:pPr algn="l" rtl="0"/>
            <a:r>
              <a:rPr lang="en-US" sz="2000" dirty="0" smtClean="0"/>
              <a:t>Use open ended questions.</a:t>
            </a:r>
          </a:p>
          <a:p>
            <a:pPr algn="l" rtl="0"/>
            <a:r>
              <a:rPr lang="en-US" sz="2000" dirty="0" smtClean="0"/>
              <a:t>Relieve pressure of patients.</a:t>
            </a:r>
          </a:p>
          <a:p>
            <a:pPr algn="l" rtl="0"/>
            <a:r>
              <a:rPr lang="en-US" sz="2000" dirty="0" smtClean="0"/>
              <a:t>Avoid medical terminologies . </a:t>
            </a:r>
          </a:p>
          <a:p>
            <a:pPr algn="l" rtl="0"/>
            <a:r>
              <a:rPr lang="en-US" sz="2000" dirty="0" smtClean="0"/>
              <a:t>Don’t make assumptions</a:t>
            </a:r>
            <a:r>
              <a:rPr lang="en-US" sz="2000" dirty="0"/>
              <a:t> </a:t>
            </a:r>
            <a:r>
              <a:rPr lang="en-US" sz="2000" dirty="0" smtClean="0"/>
              <a:t>.</a:t>
            </a:r>
          </a:p>
          <a:p>
            <a:pPr algn="l" rtl="0"/>
            <a:r>
              <a:rPr lang="en-US" sz="2000" dirty="0" smtClean="0"/>
              <a:t>Specific sexual practices: ask about anal, oral, or vaginal sex.</a:t>
            </a:r>
          </a:p>
          <a:p>
            <a:pPr algn="l" rtl="0"/>
            <a:endParaRPr lang="en-US" sz="2000" dirty="0"/>
          </a:p>
        </p:txBody>
      </p:sp>
    </p:spTree>
    <p:extLst>
      <p:ext uri="{BB962C8B-B14F-4D97-AF65-F5344CB8AC3E}">
        <p14:creationId xmlns:p14="http://schemas.microsoft.com/office/powerpoint/2010/main" val="206159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smtClean="0"/>
              <a:t>Why Sexual History is Important?</a:t>
            </a:r>
            <a:endParaRPr lang="en-US" dirty="0"/>
          </a:p>
        </p:txBody>
      </p:sp>
      <p:sp>
        <p:nvSpPr>
          <p:cNvPr id="3" name="Content Placeholder 2"/>
          <p:cNvSpPr>
            <a:spLocks noGrp="1"/>
          </p:cNvSpPr>
          <p:nvPr>
            <p:ph idx="1"/>
          </p:nvPr>
        </p:nvSpPr>
        <p:spPr>
          <a:xfrm>
            <a:off x="864382" y="2489200"/>
            <a:ext cx="6984218" cy="3530600"/>
          </a:xfrm>
        </p:spPr>
        <p:txBody>
          <a:bodyPr>
            <a:normAutofit/>
          </a:bodyPr>
          <a:lstStyle/>
          <a:p>
            <a:pPr algn="l" rtl="0"/>
            <a:r>
              <a:rPr lang="en-US" sz="2000" dirty="0" smtClean="0"/>
              <a:t>Diagnosis </a:t>
            </a:r>
            <a:r>
              <a:rPr lang="en-US" sz="2000" dirty="0"/>
              <a:t>&amp;</a:t>
            </a:r>
            <a:r>
              <a:rPr lang="en-US" sz="2000" dirty="0" smtClean="0"/>
              <a:t> treatment </a:t>
            </a:r>
          </a:p>
          <a:p>
            <a:pPr algn="l" rtl="0"/>
            <a:r>
              <a:rPr lang="en-US" sz="2000" dirty="0"/>
              <a:t>Detection of asymptomatic </a:t>
            </a:r>
            <a:r>
              <a:rPr lang="en-US" sz="2000" dirty="0" smtClean="0"/>
              <a:t>disease</a:t>
            </a:r>
          </a:p>
          <a:p>
            <a:pPr algn="l" rtl="0"/>
            <a:r>
              <a:rPr lang="en-US" sz="2000" dirty="0" smtClean="0"/>
              <a:t>Prevent serious complication (i.e. infertility, PID…)</a:t>
            </a:r>
          </a:p>
          <a:p>
            <a:pPr algn="l" rtl="0"/>
            <a:r>
              <a:rPr lang="en-US" sz="2000" dirty="0" smtClean="0"/>
              <a:t>Promote behavior changes to prevent future infections</a:t>
            </a:r>
            <a:endParaRPr lang="en-US" sz="2000" dirty="0"/>
          </a:p>
        </p:txBody>
      </p:sp>
    </p:spTree>
    <p:extLst>
      <p:ext uri="{BB962C8B-B14F-4D97-AF65-F5344CB8AC3E}">
        <p14:creationId xmlns:p14="http://schemas.microsoft.com/office/powerpoint/2010/main" val="171375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013898996"/>
              </p:ext>
            </p:extLst>
          </p:nvPr>
        </p:nvGraphicFramePr>
        <p:xfrm>
          <a:off x="457200" y="914400"/>
          <a:ext cx="8229600" cy="4629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9173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a:t>M</a:t>
            </a:r>
            <a:r>
              <a:rPr lang="en-US" dirty="0" smtClean="0"/>
              <a:t>ost </a:t>
            </a:r>
            <a:r>
              <a:rPr lang="en-US" dirty="0"/>
              <a:t>C</a:t>
            </a:r>
            <a:r>
              <a:rPr lang="en-US" dirty="0" smtClean="0"/>
              <a:t>ommon Sexual transmitted Infections: </a:t>
            </a:r>
            <a:endParaRPr lang="en-US" dirty="0"/>
          </a:p>
        </p:txBody>
      </p:sp>
      <p:sp>
        <p:nvSpPr>
          <p:cNvPr id="3" name="Content Placeholder 2"/>
          <p:cNvSpPr>
            <a:spLocks noGrp="1"/>
          </p:cNvSpPr>
          <p:nvPr>
            <p:ph idx="1"/>
          </p:nvPr>
        </p:nvSpPr>
        <p:spPr>
          <a:xfrm>
            <a:off x="711982" y="2514600"/>
            <a:ext cx="8432018" cy="3530600"/>
          </a:xfrm>
        </p:spPr>
        <p:txBody>
          <a:bodyPr>
            <a:normAutofit/>
          </a:bodyPr>
          <a:lstStyle/>
          <a:p>
            <a:pPr algn="l" rtl="0"/>
            <a:r>
              <a:rPr lang="en-US" b="1" dirty="0" smtClean="0"/>
              <a:t>Bacterial infections :</a:t>
            </a:r>
          </a:p>
          <a:p>
            <a:pPr marL="914400" lvl="1" indent="-457200" algn="l" rtl="0">
              <a:buFont typeface="+mj-lt"/>
              <a:buAutoNum type="arabicPeriod"/>
            </a:pPr>
            <a:r>
              <a:rPr lang="en-US" sz="1800" dirty="0" smtClean="0"/>
              <a:t>Chlamydia trachomatis (causes </a:t>
            </a:r>
            <a:r>
              <a:rPr lang="en-US" sz="1800" dirty="0" smtClean="0">
                <a:solidFill>
                  <a:srgbClr val="FF0000"/>
                </a:solidFill>
              </a:rPr>
              <a:t>chlamydial infections</a:t>
            </a:r>
            <a:r>
              <a:rPr lang="en-US" sz="1800" dirty="0" smtClean="0"/>
              <a:t>)</a:t>
            </a:r>
          </a:p>
          <a:p>
            <a:pPr marL="914400" lvl="1" indent="-457200" algn="l" rtl="0">
              <a:buFont typeface="+mj-lt"/>
              <a:buAutoNum type="arabicPeriod"/>
            </a:pPr>
            <a:r>
              <a:rPr lang="en-US" sz="1800" dirty="0" smtClean="0"/>
              <a:t>Neisseria gonorrhoeae (causes </a:t>
            </a:r>
            <a:r>
              <a:rPr lang="en-US" sz="1800" dirty="0" smtClean="0">
                <a:solidFill>
                  <a:srgbClr val="FF0000"/>
                </a:solidFill>
              </a:rPr>
              <a:t>gonorrhoea </a:t>
            </a:r>
            <a:r>
              <a:rPr lang="en-US" sz="1800" dirty="0" smtClean="0"/>
              <a:t>or gonococcal infection)</a:t>
            </a:r>
          </a:p>
          <a:p>
            <a:pPr marL="914400" lvl="1" indent="-457200" algn="l" rtl="0">
              <a:buFont typeface="+mj-lt"/>
              <a:buAutoNum type="arabicPeriod"/>
            </a:pPr>
            <a:r>
              <a:rPr lang="en-US" sz="1800" dirty="0" smtClean="0"/>
              <a:t>Treponema pallidum (causes </a:t>
            </a:r>
            <a:r>
              <a:rPr lang="en-US" sz="1800" dirty="0" smtClean="0">
                <a:solidFill>
                  <a:srgbClr val="FF0000"/>
                </a:solidFill>
              </a:rPr>
              <a:t>syphilis</a:t>
            </a:r>
            <a:r>
              <a:rPr lang="en-US" sz="1800" dirty="0" smtClean="0"/>
              <a:t>)</a:t>
            </a:r>
          </a:p>
          <a:p>
            <a:pPr marL="914400" lvl="1" indent="-457200" algn="l" rtl="0">
              <a:buFont typeface="+mj-lt"/>
              <a:buAutoNum type="arabicPeriod"/>
            </a:pPr>
            <a:r>
              <a:rPr lang="en-US" sz="1800" dirty="0" smtClean="0"/>
              <a:t>Haemophilus ducreyi (causes </a:t>
            </a:r>
            <a:r>
              <a:rPr lang="en-US" sz="1800" dirty="0" smtClean="0">
                <a:solidFill>
                  <a:srgbClr val="FF0000"/>
                </a:solidFill>
              </a:rPr>
              <a:t>chancroid</a:t>
            </a:r>
            <a:r>
              <a:rPr lang="en-US" sz="1800" dirty="0" smtClean="0"/>
              <a:t>)</a:t>
            </a:r>
          </a:p>
          <a:p>
            <a:pPr marL="914400" lvl="1" indent="-457200" algn="l" rtl="0">
              <a:buFont typeface="+mj-lt"/>
              <a:buAutoNum type="arabicPeriod"/>
            </a:pPr>
            <a:r>
              <a:rPr lang="en-US" sz="1800" dirty="0"/>
              <a:t>Klebsiella granulomatis (causes </a:t>
            </a:r>
            <a:r>
              <a:rPr lang="en-US" sz="1800" dirty="0">
                <a:solidFill>
                  <a:srgbClr val="FF0000"/>
                </a:solidFill>
              </a:rPr>
              <a:t>granuloma inguinale</a:t>
            </a:r>
            <a:r>
              <a:rPr lang="en-US" sz="1800" dirty="0"/>
              <a:t> or </a:t>
            </a:r>
            <a:r>
              <a:rPr lang="en-US" sz="1800" dirty="0">
                <a:solidFill>
                  <a:srgbClr val="FF0000"/>
                </a:solidFill>
              </a:rPr>
              <a:t>donovanosis</a:t>
            </a:r>
            <a:r>
              <a:rPr lang="en-US" sz="1800" dirty="0"/>
              <a:t>).</a:t>
            </a:r>
          </a:p>
          <a:p>
            <a:pPr marL="457200" lvl="1" indent="0" algn="l" rtl="0">
              <a:buNone/>
            </a:pPr>
            <a:endParaRPr lang="en-US" sz="1800" dirty="0" smtClean="0"/>
          </a:p>
          <a:p>
            <a:pPr marL="0" indent="0" algn="l" rtl="0">
              <a:buNone/>
            </a:pPr>
            <a:endParaRPr lang="en-US" dirty="0"/>
          </a:p>
        </p:txBody>
      </p:sp>
    </p:spTree>
    <p:extLst>
      <p:ext uri="{BB962C8B-B14F-4D97-AF65-F5344CB8AC3E}">
        <p14:creationId xmlns:p14="http://schemas.microsoft.com/office/powerpoint/2010/main" val="80399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491066"/>
            <a:ext cx="6798734" cy="1303867"/>
          </a:xfrm>
        </p:spPr>
        <p:txBody>
          <a:bodyPr>
            <a:normAutofit/>
          </a:bodyPr>
          <a:lstStyle/>
          <a:p>
            <a:pPr rtl="0"/>
            <a:r>
              <a:rPr lang="en-US" dirty="0"/>
              <a:t>M</a:t>
            </a:r>
            <a:r>
              <a:rPr lang="en-US" dirty="0" smtClean="0"/>
              <a:t>ost </a:t>
            </a:r>
            <a:r>
              <a:rPr lang="en-US" dirty="0"/>
              <a:t>C</a:t>
            </a:r>
            <a:r>
              <a:rPr lang="en-US" dirty="0" smtClean="0"/>
              <a:t>ommon Sexual Infections</a:t>
            </a:r>
            <a:endParaRPr lang="en-US" dirty="0"/>
          </a:p>
        </p:txBody>
      </p:sp>
      <p:sp>
        <p:nvSpPr>
          <p:cNvPr id="3" name="Content Placeholder 2"/>
          <p:cNvSpPr>
            <a:spLocks noGrp="1"/>
          </p:cNvSpPr>
          <p:nvPr>
            <p:ph idx="1"/>
          </p:nvPr>
        </p:nvSpPr>
        <p:spPr>
          <a:xfrm>
            <a:off x="457200" y="1905000"/>
            <a:ext cx="8382000" cy="4953000"/>
          </a:xfrm>
        </p:spPr>
        <p:txBody>
          <a:bodyPr>
            <a:noAutofit/>
          </a:bodyPr>
          <a:lstStyle/>
          <a:p>
            <a:pPr algn="l" rtl="0"/>
            <a:endParaRPr lang="en-US" b="1" dirty="0" smtClean="0"/>
          </a:p>
          <a:p>
            <a:pPr algn="l" rtl="0"/>
            <a:r>
              <a:rPr lang="en-US" b="1" dirty="0" smtClean="0"/>
              <a:t>Viral infections:</a:t>
            </a:r>
            <a:endParaRPr lang="en-US" b="1" dirty="0"/>
          </a:p>
          <a:p>
            <a:pPr marL="971550" lvl="1" indent="-514350" algn="l" rtl="0">
              <a:buFont typeface="+mj-lt"/>
              <a:buAutoNum type="arabicPeriod"/>
            </a:pPr>
            <a:r>
              <a:rPr lang="en-US" sz="1800" dirty="0" smtClean="0"/>
              <a:t>Human </a:t>
            </a:r>
            <a:r>
              <a:rPr lang="en-US" sz="1800" dirty="0"/>
              <a:t>papillomavirus (causes </a:t>
            </a:r>
            <a:r>
              <a:rPr lang="en-US" sz="1800" dirty="0">
                <a:solidFill>
                  <a:srgbClr val="FF0000"/>
                </a:solidFill>
              </a:rPr>
              <a:t>genital warts </a:t>
            </a:r>
            <a:r>
              <a:rPr lang="en-US" sz="1800" dirty="0"/>
              <a:t>and certain subtypes lead to cervical cancer in </a:t>
            </a:r>
            <a:r>
              <a:rPr lang="en-US" sz="1800" dirty="0" smtClean="0"/>
              <a:t>women).</a:t>
            </a:r>
          </a:p>
          <a:p>
            <a:pPr marL="971550" lvl="1" indent="-514350" algn="l" rtl="0">
              <a:buFont typeface="+mj-lt"/>
              <a:buAutoNum type="arabicPeriod"/>
            </a:pPr>
            <a:r>
              <a:rPr lang="en-US" sz="1800" dirty="0" smtClean="0"/>
              <a:t>Herpes </a:t>
            </a:r>
            <a:r>
              <a:rPr lang="en-US" sz="1800" dirty="0"/>
              <a:t>simplex </a:t>
            </a:r>
            <a:r>
              <a:rPr lang="en-US" sz="1800" dirty="0" smtClean="0"/>
              <a:t>virus type </a:t>
            </a:r>
            <a:r>
              <a:rPr lang="en-US" sz="1800" dirty="0"/>
              <a:t>1 and type 2 (causes </a:t>
            </a:r>
            <a:r>
              <a:rPr lang="en-US" sz="1800" dirty="0">
                <a:solidFill>
                  <a:srgbClr val="FF0000"/>
                </a:solidFill>
              </a:rPr>
              <a:t>genital </a:t>
            </a:r>
            <a:r>
              <a:rPr lang="en-US" sz="1800" dirty="0" smtClean="0">
                <a:solidFill>
                  <a:srgbClr val="FF0000"/>
                </a:solidFill>
              </a:rPr>
              <a:t>herpes</a:t>
            </a:r>
            <a:r>
              <a:rPr lang="en-US" sz="1800" dirty="0" smtClean="0"/>
              <a:t>)</a:t>
            </a:r>
            <a:endParaRPr lang="en-US" sz="1800" dirty="0"/>
          </a:p>
          <a:p>
            <a:pPr marL="971550" lvl="1" indent="-514350" algn="l" rtl="0">
              <a:buFont typeface="+mj-lt"/>
              <a:buAutoNum type="arabicPeriod"/>
            </a:pPr>
            <a:r>
              <a:rPr lang="en-US" sz="1800" dirty="0" smtClean="0"/>
              <a:t>Human </a:t>
            </a:r>
            <a:r>
              <a:rPr lang="en-US" sz="1800" dirty="0"/>
              <a:t>I</a:t>
            </a:r>
            <a:r>
              <a:rPr lang="en-US" sz="1800" dirty="0" smtClean="0"/>
              <a:t>mmunodeficiency </a:t>
            </a:r>
            <a:r>
              <a:rPr lang="en-US" sz="1800" dirty="0"/>
              <a:t>V</a:t>
            </a:r>
            <a:r>
              <a:rPr lang="en-US" sz="1800" dirty="0" smtClean="0"/>
              <a:t>irus (causes </a:t>
            </a:r>
            <a:r>
              <a:rPr lang="en-US" sz="1800" dirty="0" smtClean="0">
                <a:solidFill>
                  <a:srgbClr val="FF0000"/>
                </a:solidFill>
              </a:rPr>
              <a:t>HIV infection</a:t>
            </a:r>
            <a:r>
              <a:rPr lang="en-US" sz="1800" dirty="0" smtClean="0"/>
              <a:t>)</a:t>
            </a:r>
          </a:p>
          <a:p>
            <a:pPr marL="971550" lvl="1" indent="-514350" algn="l" rtl="0">
              <a:buFont typeface="+mj-lt"/>
              <a:buAutoNum type="arabicPeriod"/>
            </a:pPr>
            <a:r>
              <a:rPr lang="en-US" sz="1800" dirty="0"/>
              <a:t>Hepatitis B virus (causes hepatitis and chronic cases may lead to cancer of the liver</a:t>
            </a:r>
            <a:r>
              <a:rPr lang="en-US" sz="1800" dirty="0" smtClean="0"/>
              <a:t>)</a:t>
            </a:r>
          </a:p>
          <a:p>
            <a:pPr algn="l" rtl="0"/>
            <a:endParaRPr lang="en-US" b="1" dirty="0" smtClean="0"/>
          </a:p>
          <a:p>
            <a:pPr algn="l" rtl="0"/>
            <a:r>
              <a:rPr lang="en-US" b="1" dirty="0" smtClean="0"/>
              <a:t>Parasitic infections:</a:t>
            </a:r>
            <a:endParaRPr lang="en-US" b="1" dirty="0"/>
          </a:p>
          <a:p>
            <a:pPr lvl="1" algn="l" rtl="0"/>
            <a:r>
              <a:rPr lang="en-US" sz="1800" dirty="0" smtClean="0"/>
              <a:t>Trichomonas vaginalis (causes </a:t>
            </a:r>
            <a:r>
              <a:rPr lang="en-US" sz="1800" dirty="0" smtClean="0">
                <a:solidFill>
                  <a:srgbClr val="FF0000"/>
                </a:solidFill>
              </a:rPr>
              <a:t>trichomoniasis</a:t>
            </a:r>
            <a:r>
              <a:rPr lang="en-US" sz="1800" dirty="0" smtClean="0"/>
              <a:t>)</a:t>
            </a:r>
          </a:p>
          <a:p>
            <a:pPr algn="l" rtl="0"/>
            <a:endParaRPr lang="en-US" dirty="0"/>
          </a:p>
        </p:txBody>
      </p:sp>
    </p:spTree>
    <p:extLst>
      <p:ext uri="{BB962C8B-B14F-4D97-AF65-F5344CB8AC3E}">
        <p14:creationId xmlns:p14="http://schemas.microsoft.com/office/powerpoint/2010/main" val="78764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Bacterial STDs</a:t>
            </a:r>
            <a:endParaRPr lang="en-US" dirty="0"/>
          </a:p>
        </p:txBody>
      </p:sp>
      <p:sp>
        <p:nvSpPr>
          <p:cNvPr id="5" name="Rectangle 4"/>
          <p:cNvSpPr/>
          <p:nvPr/>
        </p:nvSpPr>
        <p:spPr>
          <a:xfrm>
            <a:off x="2057400" y="3505200"/>
            <a:ext cx="5370381" cy="707886"/>
          </a:xfrm>
          <a:prstGeom prst="rect">
            <a:avLst/>
          </a:prstGeom>
        </p:spPr>
        <p:txBody>
          <a:bodyPr wrap="none">
            <a:spAutoFit/>
          </a:bodyPr>
          <a:lstStyle/>
          <a:p>
            <a:r>
              <a:rPr lang="en-US" sz="4000" b="1" dirty="0">
                <a:solidFill>
                  <a:schemeClr val="tx2">
                    <a:lumMod val="60000"/>
                    <a:lumOff val="40000"/>
                  </a:schemeClr>
                </a:solidFill>
              </a:rPr>
              <a:t>Chlamydial Infection</a:t>
            </a:r>
          </a:p>
        </p:txBody>
      </p:sp>
    </p:spTree>
    <p:extLst>
      <p:ext uri="{BB962C8B-B14F-4D97-AF65-F5344CB8AC3E}">
        <p14:creationId xmlns:p14="http://schemas.microsoft.com/office/powerpoint/2010/main" val="1059446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83" t="12269" r="19326" b="12269"/>
          <a:stretch/>
        </p:blipFill>
        <p:spPr bwMode="auto">
          <a:xfrm>
            <a:off x="0" y="609600"/>
            <a:ext cx="89916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06948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Chlamydia Trachomatis</a:t>
            </a:r>
            <a:endParaRPr lang="en-US" dirty="0"/>
          </a:p>
        </p:txBody>
      </p:sp>
      <p:sp>
        <p:nvSpPr>
          <p:cNvPr id="3" name="Content Placeholder 2"/>
          <p:cNvSpPr>
            <a:spLocks noGrp="1"/>
          </p:cNvSpPr>
          <p:nvPr>
            <p:ph idx="1"/>
          </p:nvPr>
        </p:nvSpPr>
        <p:spPr/>
        <p:txBody>
          <a:bodyPr>
            <a:normAutofit/>
          </a:bodyPr>
          <a:lstStyle/>
          <a:p>
            <a:pPr algn="l" rtl="0"/>
            <a:r>
              <a:rPr lang="en-US" sz="1600" dirty="0" smtClean="0"/>
              <a:t>It is the most common </a:t>
            </a:r>
            <a:r>
              <a:rPr lang="en-US" sz="1600" dirty="0" smtClean="0">
                <a:solidFill>
                  <a:srgbClr val="FF0000"/>
                </a:solidFill>
              </a:rPr>
              <a:t>bacterial</a:t>
            </a:r>
            <a:r>
              <a:rPr lang="en-US" sz="1600" dirty="0" smtClean="0"/>
              <a:t> STI in the world.</a:t>
            </a:r>
          </a:p>
          <a:p>
            <a:pPr algn="l" rtl="0"/>
            <a:r>
              <a:rPr lang="en-US" sz="1600" dirty="0" smtClean="0">
                <a:solidFill>
                  <a:srgbClr val="FF0000"/>
                </a:solidFill>
              </a:rPr>
              <a:t>It is the most common STI in KSA</a:t>
            </a:r>
          </a:p>
          <a:p>
            <a:r>
              <a:rPr lang="en-US" sz="1600" dirty="0"/>
              <a:t>More in female </a:t>
            </a:r>
          </a:p>
          <a:p>
            <a:r>
              <a:rPr lang="en-US" sz="1600" dirty="0"/>
              <a:t>Large majority are asymptomatic </a:t>
            </a:r>
            <a:endParaRPr lang="en-US" sz="1600" dirty="0" smtClean="0">
              <a:solidFill>
                <a:srgbClr val="FF0000"/>
              </a:solidFill>
            </a:endParaRPr>
          </a:p>
          <a:p>
            <a:pPr algn="l" rtl="0"/>
            <a:r>
              <a:rPr lang="en-US" sz="1600" b="1" dirty="0"/>
              <a:t>Etiology</a:t>
            </a:r>
            <a:r>
              <a:rPr lang="en-US" sz="1600" dirty="0"/>
              <a:t>:</a:t>
            </a:r>
          </a:p>
          <a:p>
            <a:pPr lvl="1" algn="l" rtl="0"/>
            <a:r>
              <a:rPr lang="en-US" dirty="0" smtClean="0"/>
              <a:t>It is caused by the bacterium Chlamydia trachomatis.</a:t>
            </a:r>
            <a:endParaRPr lang="en-US" dirty="0"/>
          </a:p>
          <a:p>
            <a:pPr lvl="1" algn="l" rtl="0"/>
            <a:r>
              <a:rPr lang="en-US" dirty="0" smtClean="0"/>
              <a:t>It has an incubation period of 1–3 weeks.</a:t>
            </a:r>
          </a:p>
          <a:p>
            <a:pPr algn="l" rtl="0"/>
            <a:r>
              <a:rPr lang="en-US" sz="1600" b="1" dirty="0" smtClean="0"/>
              <a:t>Mode of transmission:</a:t>
            </a:r>
          </a:p>
          <a:p>
            <a:pPr lvl="1" algn="l" rtl="0"/>
            <a:r>
              <a:rPr lang="en-US" dirty="0" smtClean="0"/>
              <a:t>Sexual contact</a:t>
            </a:r>
          </a:p>
          <a:p>
            <a:pPr marL="0" indent="0" algn="l" rtl="0">
              <a:buNone/>
            </a:pPr>
            <a:endParaRPr lang="en-US" sz="1600" dirty="0" smtClean="0"/>
          </a:p>
          <a:p>
            <a:pPr algn="l" rtl="0"/>
            <a:endParaRPr lang="en-US" sz="1600" dirty="0"/>
          </a:p>
        </p:txBody>
      </p:sp>
    </p:spTree>
    <p:extLst>
      <p:ext uri="{BB962C8B-B14F-4D97-AF65-F5344CB8AC3E}">
        <p14:creationId xmlns:p14="http://schemas.microsoft.com/office/powerpoint/2010/main" val="92374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Question 1  </a:t>
            </a:r>
            <a:endParaRPr lang="en-US" dirty="0"/>
          </a:p>
        </p:txBody>
      </p:sp>
      <p:sp>
        <p:nvSpPr>
          <p:cNvPr id="3" name="Content Placeholder 2"/>
          <p:cNvSpPr>
            <a:spLocks noGrp="1"/>
          </p:cNvSpPr>
          <p:nvPr>
            <p:ph idx="1"/>
          </p:nvPr>
        </p:nvSpPr>
        <p:spPr>
          <a:xfrm>
            <a:off x="851682" y="2438400"/>
            <a:ext cx="6345260" cy="3530600"/>
          </a:xfrm>
        </p:spPr>
        <p:txBody>
          <a:bodyPr>
            <a:normAutofit/>
          </a:bodyPr>
          <a:lstStyle/>
          <a:p>
            <a:pPr algn="l" rtl="0"/>
            <a:r>
              <a:rPr lang="en-US" sz="2400" dirty="0" smtClean="0"/>
              <a:t>Most common STIs in KSA ?</a:t>
            </a:r>
          </a:p>
          <a:p>
            <a:pPr algn="l" rtl="0"/>
            <a:endParaRPr lang="en-US" sz="2400" dirty="0" smtClean="0"/>
          </a:p>
          <a:p>
            <a:pPr marL="880110" lvl="1" indent="-514350" algn="l" rtl="0">
              <a:buFont typeface="+mj-lt"/>
              <a:buAutoNum type="alphaUcPeriod"/>
            </a:pPr>
            <a:r>
              <a:rPr lang="en-US" sz="2400" dirty="0" smtClean="0"/>
              <a:t>HIV</a:t>
            </a:r>
          </a:p>
          <a:p>
            <a:pPr marL="880110" lvl="1" indent="-514350" algn="l" rtl="0">
              <a:buFont typeface="+mj-lt"/>
              <a:buAutoNum type="alphaUcPeriod"/>
            </a:pPr>
            <a:r>
              <a:rPr lang="en-US" sz="2400" dirty="0" smtClean="0"/>
              <a:t>Chlamydia</a:t>
            </a:r>
          </a:p>
          <a:p>
            <a:pPr marL="880110" lvl="1" indent="-514350" algn="l" rtl="0">
              <a:buFont typeface="+mj-lt"/>
              <a:buAutoNum type="alphaUcPeriod"/>
            </a:pPr>
            <a:r>
              <a:rPr lang="en-US" sz="2400" dirty="0" smtClean="0"/>
              <a:t>Gonorrhea</a:t>
            </a:r>
          </a:p>
          <a:p>
            <a:pPr marL="880110" lvl="1" indent="-514350" algn="l" rtl="0">
              <a:buFont typeface="+mj-lt"/>
              <a:buAutoNum type="alphaUcPeriod"/>
            </a:pPr>
            <a:r>
              <a:rPr lang="en-US" sz="2400" dirty="0" smtClean="0"/>
              <a:t>Syphilis</a:t>
            </a:r>
            <a:endParaRPr lang="en-US" sz="2400" dirty="0"/>
          </a:p>
        </p:txBody>
      </p:sp>
    </p:spTree>
    <p:extLst>
      <p:ext uri="{BB962C8B-B14F-4D97-AF65-F5344CB8AC3E}">
        <p14:creationId xmlns:p14="http://schemas.microsoft.com/office/powerpoint/2010/main" val="11702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994" y="762000"/>
            <a:ext cx="8915400" cy="1066800"/>
          </a:xfrm>
        </p:spPr>
        <p:txBody>
          <a:bodyPr>
            <a:normAutofit/>
          </a:bodyPr>
          <a:lstStyle/>
          <a:p>
            <a:pPr marL="571500" indent="-571500" rtl="0">
              <a:buFont typeface="Arial" pitchFamily="34" charset="0"/>
              <a:buChar char="•"/>
            </a:pPr>
            <a:r>
              <a:rPr lang="en-US" dirty="0" smtClean="0"/>
              <a:t>Clinical </a:t>
            </a:r>
            <a:r>
              <a:rPr lang="en-US" dirty="0"/>
              <a:t>P</a:t>
            </a:r>
            <a:r>
              <a:rPr lang="en-US" dirty="0" smtClean="0"/>
              <a:t>resentation of Chlamydial Infection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4605760"/>
              </p:ext>
            </p:extLst>
          </p:nvPr>
        </p:nvGraphicFramePr>
        <p:xfrm>
          <a:off x="1905000" y="2209800"/>
          <a:ext cx="5410200" cy="4409490"/>
        </p:xfrm>
        <a:graphic>
          <a:graphicData uri="http://schemas.openxmlformats.org/drawingml/2006/table">
            <a:tbl>
              <a:tblPr firstRow="1" bandRow="1">
                <a:tableStyleId>{5C22544A-7EE6-4342-B048-85BDC9FD1C3A}</a:tableStyleId>
              </a:tblPr>
              <a:tblGrid>
                <a:gridCol w="2705100"/>
                <a:gridCol w="2705100"/>
              </a:tblGrid>
              <a:tr h="80740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Males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baseline="0" dirty="0" smtClean="0"/>
                        <a:t>(asymptotic in 50%)</a:t>
                      </a:r>
                      <a:endParaRPr lang="en-US" sz="1600" dirty="0" smtClean="0"/>
                    </a:p>
                    <a:p>
                      <a:pPr algn="ctr" rtl="0"/>
                      <a:endParaRPr lang="en-US" sz="1600" dirty="0"/>
                    </a:p>
                  </a:txBody>
                  <a:tcPr marL="75547" marR="75547"/>
                </a:tc>
                <a:tc>
                  <a:txBody>
                    <a:bodyPr/>
                    <a:lstStyle/>
                    <a:p>
                      <a:pPr algn="ctr" rtl="0"/>
                      <a:r>
                        <a:rPr lang="en-US" sz="1600" dirty="0" smtClean="0"/>
                        <a:t>Female</a:t>
                      </a:r>
                      <a:r>
                        <a:rPr lang="en-US" sz="1600" baseline="0" dirty="0" smtClean="0"/>
                        <a:t> </a:t>
                      </a:r>
                    </a:p>
                    <a:p>
                      <a:pPr algn="ctr" rtl="0"/>
                      <a:r>
                        <a:rPr lang="en-US" sz="1600" baseline="0" dirty="0" smtClean="0"/>
                        <a:t>(asymptotic in 70%)</a:t>
                      </a:r>
                      <a:endParaRPr lang="en-US" sz="1600" dirty="0"/>
                    </a:p>
                  </a:txBody>
                  <a:tcPr marL="75547" marR="75547"/>
                </a:tc>
              </a:tr>
              <a:tr h="296048">
                <a:tc gridSpan="2">
                  <a:txBody>
                    <a:bodyPr/>
                    <a:lstStyle/>
                    <a:p>
                      <a:pPr algn="ctr" rtl="0"/>
                      <a:r>
                        <a:rPr lang="en-US" sz="1600" dirty="0" smtClean="0"/>
                        <a:t>Painful urination</a:t>
                      </a:r>
                      <a:endParaRPr lang="en-US" sz="1600" dirty="0"/>
                    </a:p>
                  </a:txBody>
                  <a:tcPr marL="75547" marR="75547"/>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500" dirty="0" smtClean="0"/>
                    </a:p>
                  </a:txBody>
                  <a:tcPr marL="90593" marR="90593"/>
                </a:tc>
              </a:tr>
              <a:tr h="296048">
                <a:tc gridSpan="2">
                  <a:txBody>
                    <a:bodyPr/>
                    <a:lstStyle/>
                    <a:p>
                      <a:pPr algn="ctr" rtl="0"/>
                      <a:r>
                        <a:rPr lang="en-US" sz="1600" dirty="0" smtClean="0"/>
                        <a:t>Burning  Sensation on</a:t>
                      </a:r>
                      <a:r>
                        <a:rPr lang="en-US" sz="1600" baseline="0" dirty="0" smtClean="0"/>
                        <a:t> the genitalia </a:t>
                      </a:r>
                    </a:p>
                  </a:txBody>
                  <a:tcPr marL="75547" marR="75547"/>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500" dirty="0" smtClean="0"/>
                    </a:p>
                  </a:txBody>
                  <a:tcPr marL="90593" marR="90593"/>
                </a:tc>
              </a:tr>
              <a:tr h="296048">
                <a:tc gridSpan="2">
                  <a:txBody>
                    <a:bodyPr/>
                    <a:lstStyle/>
                    <a:p>
                      <a:pPr algn="ctr" rtl="0"/>
                      <a:r>
                        <a:rPr lang="en-US" sz="1600" baseline="0" dirty="0" smtClean="0"/>
                        <a:t>Conjunctivitis </a:t>
                      </a:r>
                    </a:p>
                  </a:txBody>
                  <a:tcPr marL="75547" marR="75547"/>
                </a:tc>
                <a:tc hMerge="1">
                  <a:txBody>
                    <a:bodyPr/>
                    <a:lstStyle/>
                    <a:p>
                      <a:pPr rtl="1"/>
                      <a:endParaRPr lang="ar-SA"/>
                    </a:p>
                  </a:txBody>
                  <a:tcPr/>
                </a:tc>
              </a:tr>
              <a:tr h="296048">
                <a:tc gridSpan="2">
                  <a:txBody>
                    <a:bodyPr/>
                    <a:lstStyle/>
                    <a:p>
                      <a:pPr algn="ctr" rtl="0"/>
                      <a:r>
                        <a:rPr lang="en-US" sz="1600" baseline="0" dirty="0" smtClean="0"/>
                        <a:t>Pharyngitis </a:t>
                      </a:r>
                    </a:p>
                  </a:txBody>
                  <a:tcPr marL="75547" marR="75547"/>
                </a:tc>
                <a:tc hMerge="1">
                  <a:txBody>
                    <a:bodyPr/>
                    <a:lstStyle/>
                    <a:p>
                      <a:pPr rtl="1"/>
                      <a:endParaRPr lang="ar-SA"/>
                    </a:p>
                  </a:txBody>
                  <a:tcPr/>
                </a:tc>
              </a:tr>
              <a:tr h="640654">
                <a:tc>
                  <a:txBody>
                    <a:bodyPr/>
                    <a:lstStyle/>
                    <a:p>
                      <a:pPr algn="ctr" rtl="0"/>
                      <a:r>
                        <a:rPr lang="en-US" sz="1600" dirty="0" smtClean="0"/>
                        <a:t>Cloudy or clear discharge from the penis</a:t>
                      </a:r>
                      <a:endParaRPr lang="en-US" sz="1600" dirty="0"/>
                    </a:p>
                  </a:txBody>
                  <a:tcPr marL="75547" marR="75547"/>
                </a:tc>
                <a:tc>
                  <a:txBody>
                    <a:bodyPr/>
                    <a:lstStyle/>
                    <a:p>
                      <a:pPr algn="ctr" rtl="0"/>
                      <a:r>
                        <a:rPr lang="en-US" sz="1600" baseline="0" dirty="0" smtClean="0"/>
                        <a:t> Abnormal v</a:t>
                      </a:r>
                      <a:r>
                        <a:rPr lang="en-US" sz="1600" dirty="0" smtClean="0"/>
                        <a:t>aginal</a:t>
                      </a:r>
                      <a:r>
                        <a:rPr lang="en-US" sz="1600" baseline="0" dirty="0" smtClean="0"/>
                        <a:t> discharge</a:t>
                      </a:r>
                      <a:endParaRPr lang="en-US" sz="1600" dirty="0" smtClean="0"/>
                    </a:p>
                  </a:txBody>
                  <a:tcPr marL="75547" marR="75547"/>
                </a:tc>
              </a:tr>
              <a:tr h="511355">
                <a:tc>
                  <a:txBody>
                    <a:bodyPr/>
                    <a:lstStyle/>
                    <a:p>
                      <a:pPr algn="ctr" rtl="0"/>
                      <a:r>
                        <a:rPr lang="en-US" sz="1600" dirty="0" smtClean="0"/>
                        <a:t>Painful and  swollen testicles</a:t>
                      </a:r>
                      <a:r>
                        <a:rPr lang="en-US" sz="1600" baseline="0" dirty="0" smtClean="0"/>
                        <a:t> </a:t>
                      </a:r>
                      <a:endParaRPr lang="en-US" sz="1600" dirty="0"/>
                    </a:p>
                  </a:txBody>
                  <a:tcPr marL="75547" marR="75547"/>
                </a:tc>
                <a:tc>
                  <a:txBody>
                    <a:bodyPr/>
                    <a:lstStyle/>
                    <a:p>
                      <a:pPr algn="ctr" rtl="0"/>
                      <a:r>
                        <a:rPr lang="en-US" sz="1600" dirty="0" smtClean="0"/>
                        <a:t>Pain during intercourse</a:t>
                      </a:r>
                    </a:p>
                  </a:txBody>
                  <a:tcPr marL="75547" marR="75547"/>
                </a:tc>
              </a:tr>
              <a:tr h="504067">
                <a:tc>
                  <a:txBody>
                    <a:bodyPr/>
                    <a:lstStyle/>
                    <a:p>
                      <a:pPr algn="ctr" rtl="0"/>
                      <a:endParaRPr lang="en-US" sz="1600" dirty="0"/>
                    </a:p>
                  </a:txBody>
                  <a:tcPr marL="75547" marR="75547"/>
                </a:tc>
                <a:tc>
                  <a:txBody>
                    <a:bodyPr/>
                    <a:lstStyle/>
                    <a:p>
                      <a:pPr algn="ctr" rtl="0"/>
                      <a:r>
                        <a:rPr lang="en-US" sz="1600" dirty="0" smtClean="0"/>
                        <a:t>Abdominal pain with fever</a:t>
                      </a:r>
                      <a:endParaRPr lang="en-US" sz="1600" dirty="0"/>
                    </a:p>
                  </a:txBody>
                  <a:tcPr marL="75547" marR="75547"/>
                </a:tc>
              </a:tr>
              <a:tr h="446516">
                <a:tc>
                  <a:txBody>
                    <a:bodyPr/>
                    <a:lstStyle/>
                    <a:p>
                      <a:pPr algn="ctr" rtl="0"/>
                      <a:endParaRPr lang="en-US" sz="1600" dirty="0"/>
                    </a:p>
                  </a:txBody>
                  <a:tcPr marL="75547" marR="75547"/>
                </a:tc>
                <a:tc>
                  <a:txBody>
                    <a:bodyPr/>
                    <a:lstStyle/>
                    <a:p>
                      <a:pPr algn="ctr" rtl="0"/>
                      <a:r>
                        <a:rPr lang="en-US" sz="1600" dirty="0" smtClean="0"/>
                        <a:t>Intermenstrual</a:t>
                      </a:r>
                      <a:r>
                        <a:rPr lang="en-US" sz="1600" baseline="0" dirty="0" smtClean="0"/>
                        <a:t> bleeding</a:t>
                      </a:r>
                      <a:endParaRPr lang="en-US" sz="1600" dirty="0"/>
                    </a:p>
                  </a:txBody>
                  <a:tcPr marL="75547" marR="75547"/>
                </a:tc>
              </a:tr>
            </a:tbl>
          </a:graphicData>
        </a:graphic>
      </p:graphicFrame>
    </p:spTree>
    <p:extLst>
      <p:ext uri="{BB962C8B-B14F-4D97-AF65-F5344CB8AC3E}">
        <p14:creationId xmlns:p14="http://schemas.microsoft.com/office/powerpoint/2010/main" val="114222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smtClean="0"/>
              <a:t>Diagnosis</a:t>
            </a:r>
            <a:endParaRPr lang="en-US" dirty="0"/>
          </a:p>
        </p:txBody>
      </p:sp>
      <p:sp>
        <p:nvSpPr>
          <p:cNvPr id="3" name="Content Placeholder 2"/>
          <p:cNvSpPr>
            <a:spLocks noGrp="1"/>
          </p:cNvSpPr>
          <p:nvPr>
            <p:ph idx="1"/>
          </p:nvPr>
        </p:nvSpPr>
        <p:spPr>
          <a:xfrm>
            <a:off x="865970" y="2590800"/>
            <a:ext cx="7211230" cy="3530600"/>
          </a:xfrm>
        </p:spPr>
        <p:txBody>
          <a:bodyPr>
            <a:noAutofit/>
          </a:bodyPr>
          <a:lstStyle/>
          <a:p>
            <a:pPr algn="l" rtl="0"/>
            <a:r>
              <a:rPr lang="en-US" sz="2000" dirty="0" smtClean="0"/>
              <a:t>Diagnosis: Using the following methods after a </a:t>
            </a:r>
            <a:r>
              <a:rPr lang="en-US" sz="2000" u="sng" dirty="0" smtClean="0"/>
              <a:t>urine sample</a:t>
            </a:r>
            <a:r>
              <a:rPr lang="en-US" sz="2000" dirty="0" smtClean="0"/>
              <a:t> (specimen of choice) or </a:t>
            </a:r>
            <a:r>
              <a:rPr lang="en-US" sz="2000" u="sng" dirty="0" smtClean="0"/>
              <a:t>swab</a:t>
            </a:r>
            <a:r>
              <a:rPr lang="en-US" sz="2000" dirty="0" smtClean="0"/>
              <a:t> is obtained:</a:t>
            </a:r>
          </a:p>
          <a:p>
            <a:pPr lvl="1" algn="l" rtl="0"/>
            <a:r>
              <a:rPr lang="en-US" sz="2000" dirty="0" smtClean="0"/>
              <a:t>Nucleic acid amplification test (NAAT) .</a:t>
            </a:r>
          </a:p>
          <a:p>
            <a:pPr lvl="1"/>
            <a:r>
              <a:rPr lang="en-US" sz="2000" dirty="0"/>
              <a:t>Antigen </a:t>
            </a:r>
            <a:r>
              <a:rPr lang="en-US" sz="2000" dirty="0" smtClean="0"/>
              <a:t>detection</a:t>
            </a:r>
          </a:p>
          <a:p>
            <a:pPr lvl="1"/>
            <a:r>
              <a:rPr lang="en-US" sz="2000" dirty="0" smtClean="0"/>
              <a:t>Enzyme </a:t>
            </a:r>
            <a:r>
              <a:rPr lang="en-US" sz="2000" dirty="0"/>
              <a:t>immunoassays (EIAs) .</a:t>
            </a:r>
          </a:p>
          <a:p>
            <a:pPr lvl="1" algn="l" rtl="0"/>
            <a:endParaRPr lang="en-US" sz="2000" dirty="0" smtClean="0"/>
          </a:p>
          <a:p>
            <a:pPr marL="0" indent="0" algn="l" rtl="0">
              <a:buNone/>
            </a:pPr>
            <a:endParaRPr lang="en-US" sz="2000" dirty="0" smtClean="0"/>
          </a:p>
        </p:txBody>
      </p:sp>
    </p:spTree>
    <p:extLst>
      <p:ext uri="{BB962C8B-B14F-4D97-AF65-F5344CB8AC3E}">
        <p14:creationId xmlns:p14="http://schemas.microsoft.com/office/powerpoint/2010/main" val="99611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a:xfrm>
            <a:off x="864382" y="2336800"/>
            <a:ext cx="7289018" cy="3530600"/>
          </a:xfrm>
        </p:spPr>
        <p:txBody>
          <a:bodyPr>
            <a:normAutofit/>
          </a:bodyPr>
          <a:lstStyle/>
          <a:p>
            <a:pPr algn="l" rtl="0"/>
            <a:endParaRPr lang="en-US" sz="2000" dirty="0" smtClean="0"/>
          </a:p>
          <a:p>
            <a:pPr lvl="1" algn="l" rtl="0"/>
            <a:r>
              <a:rPr lang="en-US" sz="2000" dirty="0" smtClean="0"/>
              <a:t>Tetracyclines </a:t>
            </a:r>
            <a:r>
              <a:rPr lang="en-US" sz="2000" dirty="0"/>
              <a:t>or Macrolides antibiotics such as </a:t>
            </a:r>
            <a:r>
              <a:rPr lang="en-US" sz="2000" u="sng" dirty="0">
                <a:solidFill>
                  <a:srgbClr val="FF0000"/>
                </a:solidFill>
              </a:rPr>
              <a:t>Azithromycin</a:t>
            </a:r>
            <a:r>
              <a:rPr lang="en-US" sz="2000" dirty="0">
                <a:solidFill>
                  <a:srgbClr val="FF0000"/>
                </a:solidFill>
              </a:rPr>
              <a:t> </a:t>
            </a:r>
            <a:r>
              <a:rPr lang="en-US" sz="2000" dirty="0"/>
              <a:t>or </a:t>
            </a:r>
            <a:r>
              <a:rPr lang="en-US" sz="2000" u="sng" dirty="0" smtClean="0">
                <a:solidFill>
                  <a:srgbClr val="FF0000"/>
                </a:solidFill>
              </a:rPr>
              <a:t>Doxycycline</a:t>
            </a:r>
          </a:p>
          <a:p>
            <a:pPr lvl="1" algn="l" rtl="0"/>
            <a:endParaRPr lang="en-US" sz="2000" u="sng" dirty="0"/>
          </a:p>
          <a:p>
            <a:pPr lvl="1" algn="l" rtl="0"/>
            <a:r>
              <a:rPr lang="en-US" sz="2000" b="1" dirty="0"/>
              <a:t>In </a:t>
            </a:r>
            <a:r>
              <a:rPr lang="en-US" sz="2000" b="1" dirty="0">
                <a:solidFill>
                  <a:schemeClr val="tx1"/>
                </a:solidFill>
              </a:rPr>
              <a:t>pregnancy</a:t>
            </a:r>
            <a:r>
              <a:rPr lang="en-US" sz="2000" b="1" dirty="0"/>
              <a:t>, </a:t>
            </a:r>
            <a:r>
              <a:rPr lang="en-US" sz="2000" u="sng" dirty="0">
                <a:solidFill>
                  <a:srgbClr val="FF0000"/>
                </a:solidFill>
              </a:rPr>
              <a:t>Erythromycin</a:t>
            </a:r>
            <a:r>
              <a:rPr lang="en-US" sz="2000" dirty="0">
                <a:solidFill>
                  <a:srgbClr val="FF0000"/>
                </a:solidFill>
              </a:rPr>
              <a:t> </a:t>
            </a:r>
            <a:r>
              <a:rPr lang="en-US" sz="2000" dirty="0"/>
              <a:t>is the drug of choice.</a:t>
            </a:r>
            <a:endParaRPr lang="en-US" sz="2000" u="sng" dirty="0"/>
          </a:p>
          <a:p>
            <a:endParaRPr lang="en-US" sz="2000" dirty="0"/>
          </a:p>
        </p:txBody>
      </p:sp>
    </p:spTree>
    <p:extLst>
      <p:ext uri="{BB962C8B-B14F-4D97-AF65-F5344CB8AC3E}">
        <p14:creationId xmlns:p14="http://schemas.microsoft.com/office/powerpoint/2010/main" val="145104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Complications</a:t>
            </a:r>
            <a:endParaRPr lang="en-US" dirty="0"/>
          </a:p>
        </p:txBody>
      </p:sp>
      <p:sp>
        <p:nvSpPr>
          <p:cNvPr id="3" name="Content Placeholder 2"/>
          <p:cNvSpPr>
            <a:spLocks noGrp="1"/>
          </p:cNvSpPr>
          <p:nvPr>
            <p:ph idx="1"/>
          </p:nvPr>
        </p:nvSpPr>
        <p:spPr/>
        <p:txBody>
          <a:bodyPr>
            <a:normAutofit/>
          </a:bodyPr>
          <a:lstStyle/>
          <a:p>
            <a:pPr algn="l" rtl="0"/>
            <a:r>
              <a:rPr lang="en-US" dirty="0" smtClean="0"/>
              <a:t>Women</a:t>
            </a:r>
          </a:p>
          <a:p>
            <a:pPr lvl="1" algn="l" rtl="0"/>
            <a:r>
              <a:rPr lang="en-US" dirty="0" smtClean="0"/>
              <a:t>Pelvic inflammatory disease (PID)</a:t>
            </a:r>
          </a:p>
          <a:p>
            <a:pPr lvl="1" algn="l" rtl="0"/>
            <a:r>
              <a:rPr lang="en-US" dirty="0" smtClean="0"/>
              <a:t>Cervicitis</a:t>
            </a:r>
          </a:p>
          <a:p>
            <a:pPr lvl="1" algn="l" rtl="0"/>
            <a:r>
              <a:rPr lang="en-US" dirty="0" smtClean="0"/>
              <a:t>Salpingitis (causing ectopic pregnancy)</a:t>
            </a:r>
          </a:p>
          <a:p>
            <a:pPr lvl="1" algn="l" rtl="0"/>
            <a:endParaRPr lang="en-US" dirty="0"/>
          </a:p>
          <a:p>
            <a:pPr algn="l" rtl="0"/>
            <a:r>
              <a:rPr lang="en-US" dirty="0" smtClean="0"/>
              <a:t>Men</a:t>
            </a:r>
          </a:p>
          <a:p>
            <a:pPr lvl="1" algn="l" rtl="0"/>
            <a:r>
              <a:rPr lang="en-US" dirty="0" smtClean="0"/>
              <a:t>Urethritis</a:t>
            </a:r>
          </a:p>
          <a:p>
            <a:pPr lvl="1" algn="l" rtl="0"/>
            <a:r>
              <a:rPr lang="en-US" dirty="0" smtClean="0"/>
              <a:t>Epididymitis</a:t>
            </a:r>
          </a:p>
          <a:p>
            <a:pPr lvl="1" algn="l" rtl="0"/>
            <a:r>
              <a:rPr lang="en-US" dirty="0" smtClean="0"/>
              <a:t>Reactive arthritis</a:t>
            </a:r>
          </a:p>
        </p:txBody>
      </p:sp>
    </p:spTree>
    <p:extLst>
      <p:ext uri="{BB962C8B-B14F-4D97-AF65-F5344CB8AC3E}">
        <p14:creationId xmlns:p14="http://schemas.microsoft.com/office/powerpoint/2010/main" val="80537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Bacterial STDs</a:t>
            </a:r>
            <a:endParaRPr lang="en-US" dirty="0"/>
          </a:p>
        </p:txBody>
      </p:sp>
      <p:sp>
        <p:nvSpPr>
          <p:cNvPr id="5" name="Rectangle 4"/>
          <p:cNvSpPr/>
          <p:nvPr/>
        </p:nvSpPr>
        <p:spPr>
          <a:xfrm>
            <a:off x="3048000" y="3657600"/>
            <a:ext cx="2882520" cy="707886"/>
          </a:xfrm>
          <a:prstGeom prst="rect">
            <a:avLst/>
          </a:prstGeom>
        </p:spPr>
        <p:txBody>
          <a:bodyPr wrap="none">
            <a:spAutoFit/>
          </a:bodyPr>
          <a:lstStyle/>
          <a:p>
            <a:r>
              <a:rPr lang="en-US" sz="4000" b="1" dirty="0" smtClean="0">
                <a:solidFill>
                  <a:schemeClr val="tx2">
                    <a:lumMod val="60000"/>
                    <a:lumOff val="40000"/>
                  </a:schemeClr>
                </a:solidFill>
              </a:rPr>
              <a:t>Gonorrhea</a:t>
            </a:r>
            <a:endParaRPr lang="en-US" sz="4000" b="1" dirty="0">
              <a:solidFill>
                <a:schemeClr val="tx2">
                  <a:lumMod val="60000"/>
                  <a:lumOff val="40000"/>
                </a:schemeClr>
              </a:solidFill>
            </a:endParaRPr>
          </a:p>
        </p:txBody>
      </p:sp>
    </p:spTree>
    <p:extLst>
      <p:ext uri="{BB962C8B-B14F-4D97-AF65-F5344CB8AC3E}">
        <p14:creationId xmlns:p14="http://schemas.microsoft.com/office/powerpoint/2010/main" val="1929630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785" t="8995" r="20482" b="16414"/>
          <a:stretch/>
        </p:blipFill>
        <p:spPr bwMode="auto">
          <a:xfrm>
            <a:off x="17060" y="762000"/>
            <a:ext cx="90678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8837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Gonorrhea</a:t>
            </a:r>
            <a:endParaRPr lang="en-US" dirty="0"/>
          </a:p>
        </p:txBody>
      </p:sp>
      <p:sp>
        <p:nvSpPr>
          <p:cNvPr id="3" name="Content Placeholder 2"/>
          <p:cNvSpPr>
            <a:spLocks noGrp="1"/>
          </p:cNvSpPr>
          <p:nvPr>
            <p:ph idx="1"/>
          </p:nvPr>
        </p:nvSpPr>
        <p:spPr>
          <a:xfrm>
            <a:off x="1143000" y="2514600"/>
            <a:ext cx="6345260" cy="3530600"/>
          </a:xfrm>
        </p:spPr>
        <p:txBody>
          <a:bodyPr>
            <a:normAutofit/>
          </a:bodyPr>
          <a:lstStyle/>
          <a:p>
            <a:pPr algn="l" rtl="0"/>
            <a:r>
              <a:rPr lang="en-US" b="1" dirty="0" smtClean="0"/>
              <a:t>Etiology: </a:t>
            </a:r>
          </a:p>
          <a:p>
            <a:pPr lvl="1" algn="l" rtl="0"/>
            <a:r>
              <a:rPr lang="en-US" sz="1800" dirty="0" smtClean="0"/>
              <a:t>Neisseria </a:t>
            </a:r>
            <a:r>
              <a:rPr lang="en-US" sz="1800" dirty="0"/>
              <a:t>gonorrhea </a:t>
            </a:r>
            <a:r>
              <a:rPr lang="en-US" sz="1800" dirty="0" smtClean="0"/>
              <a:t>(Gram -</a:t>
            </a:r>
            <a:r>
              <a:rPr lang="en-US" sz="1800" dirty="0" err="1" smtClean="0"/>
              <a:t>ve</a:t>
            </a:r>
            <a:r>
              <a:rPr lang="en-US" sz="1800" dirty="0" smtClean="0"/>
              <a:t> intracellular </a:t>
            </a:r>
            <a:r>
              <a:rPr lang="en-US" sz="1800" dirty="0" err="1" smtClean="0"/>
              <a:t>diplococcus</a:t>
            </a:r>
            <a:r>
              <a:rPr lang="en-US" sz="1800" dirty="0" smtClean="0"/>
              <a:t>). </a:t>
            </a:r>
          </a:p>
          <a:p>
            <a:pPr lvl="1" algn="l" rtl="0"/>
            <a:r>
              <a:rPr lang="en-US" sz="1800" dirty="0" smtClean="0"/>
              <a:t>Incubation period is 2-14 days.</a:t>
            </a:r>
          </a:p>
          <a:p>
            <a:pPr algn="l" rtl="0"/>
            <a:r>
              <a:rPr lang="en-US" b="1" dirty="0" smtClean="0"/>
              <a:t>Modes of transmission:</a:t>
            </a:r>
          </a:p>
          <a:p>
            <a:pPr lvl="1" algn="l" rtl="0"/>
            <a:r>
              <a:rPr lang="en-US" sz="1800" dirty="0" smtClean="0"/>
              <a:t>Sexual contact (most symptoms present between 2-5 days) </a:t>
            </a:r>
          </a:p>
          <a:p>
            <a:pPr lvl="1" algn="l" rtl="0"/>
            <a:r>
              <a:rPr lang="en-US" sz="1800" dirty="0" smtClean="0"/>
              <a:t>Mother to child transmission </a:t>
            </a:r>
          </a:p>
          <a:p>
            <a:pPr lvl="1" algn="l" rtl="0"/>
            <a:endParaRPr lang="en-US" sz="1800" dirty="0" smtClean="0"/>
          </a:p>
          <a:p>
            <a:pPr algn="l" rtl="0"/>
            <a:endParaRPr lang="en-US" dirty="0"/>
          </a:p>
        </p:txBody>
      </p:sp>
    </p:spTree>
    <p:extLst>
      <p:ext uri="{BB962C8B-B14F-4D97-AF65-F5344CB8AC3E}">
        <p14:creationId xmlns:p14="http://schemas.microsoft.com/office/powerpoint/2010/main" val="209412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a:t>Gonorrhea Presentation</a:t>
            </a:r>
          </a:p>
        </p:txBody>
      </p:sp>
      <p:graphicFrame>
        <p:nvGraphicFramePr>
          <p:cNvPr id="4" name="Table 3"/>
          <p:cNvGraphicFramePr>
            <a:graphicFrameLocks noGrp="1"/>
          </p:cNvGraphicFramePr>
          <p:nvPr>
            <p:extLst>
              <p:ext uri="{D42A27DB-BD31-4B8C-83A1-F6EECF244321}">
                <p14:modId xmlns:p14="http://schemas.microsoft.com/office/powerpoint/2010/main" val="13895252"/>
              </p:ext>
            </p:extLst>
          </p:nvPr>
        </p:nvGraphicFramePr>
        <p:xfrm>
          <a:off x="533400" y="2286000"/>
          <a:ext cx="8229599" cy="3733800"/>
        </p:xfrm>
        <a:graphic>
          <a:graphicData uri="http://schemas.openxmlformats.org/drawingml/2006/table">
            <a:tbl>
              <a:tblPr firstRow="1" bandRow="1">
                <a:tableStyleId>{5C22544A-7EE6-4342-B048-85BDC9FD1C3A}</a:tableStyleId>
              </a:tblPr>
              <a:tblGrid>
                <a:gridCol w="1905000"/>
                <a:gridCol w="2895599"/>
                <a:gridCol w="3429000"/>
              </a:tblGrid>
              <a:tr h="439271">
                <a:tc>
                  <a:txBody>
                    <a:bodyPr/>
                    <a:lstStyle/>
                    <a:p>
                      <a:pPr algn="l" rtl="0"/>
                      <a:endParaRPr lang="en-US" sz="1800" dirty="0"/>
                    </a:p>
                  </a:txBody>
                  <a:tcPr/>
                </a:tc>
                <a:tc>
                  <a:txBody>
                    <a:bodyPr/>
                    <a:lstStyle/>
                    <a:p>
                      <a:pPr algn="ctr" rtl="0"/>
                      <a:r>
                        <a:rPr lang="en-US" sz="1800" dirty="0" smtClean="0"/>
                        <a:t>Men </a:t>
                      </a:r>
                      <a:endParaRPr lang="en-US" sz="1800" dirty="0"/>
                    </a:p>
                  </a:txBody>
                  <a:tcPr/>
                </a:tc>
                <a:tc>
                  <a:txBody>
                    <a:bodyPr/>
                    <a:lstStyle/>
                    <a:p>
                      <a:pPr algn="ctr" rtl="0"/>
                      <a:r>
                        <a:rPr lang="en-US" sz="1800" dirty="0" smtClean="0"/>
                        <a:t>Women </a:t>
                      </a:r>
                      <a:endParaRPr lang="en-US" sz="1800" dirty="0"/>
                    </a:p>
                  </a:txBody>
                  <a:tcPr/>
                </a:tc>
              </a:tr>
              <a:tr h="439271">
                <a:tc>
                  <a:txBody>
                    <a:bodyPr/>
                    <a:lstStyle/>
                    <a:p>
                      <a:pPr algn="ctr" rtl="0"/>
                      <a:r>
                        <a:rPr lang="en-US" sz="1800" dirty="0" smtClean="0"/>
                        <a:t>Asymptomatic</a:t>
                      </a:r>
                      <a:endParaRPr lang="en-US" sz="1800" dirty="0"/>
                    </a:p>
                  </a:txBody>
                  <a:tcPr/>
                </a:tc>
                <a:tc>
                  <a:txBody>
                    <a:bodyPr/>
                    <a:lstStyle/>
                    <a:p>
                      <a:pPr algn="ctr" rtl="0"/>
                      <a:r>
                        <a:rPr lang="en-US" sz="1800" dirty="0" smtClean="0"/>
                        <a:t>10%</a:t>
                      </a:r>
                      <a:endParaRPr lang="en-US" sz="1800" dirty="0"/>
                    </a:p>
                  </a:txBody>
                  <a:tcPr/>
                </a:tc>
                <a:tc>
                  <a:txBody>
                    <a:bodyPr/>
                    <a:lstStyle/>
                    <a:p>
                      <a:pPr algn="ctr" rtl="0"/>
                      <a:r>
                        <a:rPr lang="en-US" sz="1800" dirty="0" smtClean="0"/>
                        <a:t>50%</a:t>
                      </a:r>
                      <a:endParaRPr lang="en-US" sz="1800" dirty="0"/>
                    </a:p>
                  </a:txBody>
                  <a:tcPr/>
                </a:tc>
              </a:tr>
              <a:tr h="2855258">
                <a:tc>
                  <a:txBody>
                    <a:bodyPr/>
                    <a:lstStyle/>
                    <a:p>
                      <a:pPr algn="ctr" rtl="0"/>
                      <a:r>
                        <a:rPr lang="en-US" sz="1800" dirty="0" smtClean="0"/>
                        <a:t>Signs</a:t>
                      </a:r>
                      <a:r>
                        <a:rPr lang="en-US" sz="1800" baseline="0" dirty="0" smtClean="0"/>
                        <a:t> and symptoms </a:t>
                      </a:r>
                      <a:endParaRPr lang="en-US" sz="1800" dirty="0"/>
                    </a:p>
                  </a:txBody>
                  <a:tcPr/>
                </a:tc>
                <a:tc>
                  <a:txBody>
                    <a:bodyPr/>
                    <a:lstStyle/>
                    <a:p>
                      <a:pPr marL="285750" lvl="0" indent="-285750" algn="l" rtl="0">
                        <a:buFont typeface="Arial" panose="020B0604020202020204" pitchFamily="34" charset="0"/>
                        <a:buChar char="•"/>
                      </a:pPr>
                      <a:r>
                        <a:rPr lang="en-US" sz="1800" dirty="0" smtClean="0"/>
                        <a:t>Dysuria</a:t>
                      </a:r>
                    </a:p>
                    <a:p>
                      <a:pPr marL="285750" indent="-285750" algn="l" rtl="0">
                        <a:buFont typeface="Arial" panose="020B0604020202020204" pitchFamily="34" charset="0"/>
                        <a:buChar char="•"/>
                      </a:pPr>
                      <a:r>
                        <a:rPr lang="en-US" sz="1800" baseline="0" dirty="0" smtClean="0"/>
                        <a:t>Urethral discharge  </a:t>
                      </a:r>
                    </a:p>
                    <a:p>
                      <a:pPr marL="285750" indent="-285750" algn="l" rtl="0">
                        <a:buFont typeface="Arial" panose="020B0604020202020204" pitchFamily="34" charset="0"/>
                        <a:buChar char="•"/>
                      </a:pPr>
                      <a:r>
                        <a:rPr lang="en-US" sz="1800" baseline="0" dirty="0" smtClean="0"/>
                        <a:t>In MSM rectal infection may produce </a:t>
                      </a:r>
                      <a:r>
                        <a:rPr lang="en-US" sz="1800" baseline="0" dirty="0" err="1" smtClean="0"/>
                        <a:t>proctitis</a:t>
                      </a:r>
                      <a:r>
                        <a:rPr lang="en-US" sz="1800" baseline="0" dirty="0" smtClean="0"/>
                        <a:t>.</a:t>
                      </a:r>
                    </a:p>
                    <a:p>
                      <a:pPr marL="285750" indent="-285750" algn="l" rtl="0">
                        <a:buFont typeface="Arial" panose="020B0604020202020204" pitchFamily="34" charset="0"/>
                        <a:buChar char="•"/>
                      </a:pPr>
                      <a:r>
                        <a:rPr lang="en-US" sz="1800" baseline="0" dirty="0" smtClean="0"/>
                        <a:t>Pharyngitis (both)</a:t>
                      </a:r>
                    </a:p>
                    <a:p>
                      <a:pPr marL="285750" indent="-285750" algn="l" rtl="0">
                        <a:buFont typeface="Arial" panose="020B0604020202020204" pitchFamily="34" charset="0"/>
                        <a:buChar char="•"/>
                      </a:pPr>
                      <a:endParaRPr lang="en-US" sz="1800" baseline="0" dirty="0" smtClean="0"/>
                    </a:p>
                  </a:txBody>
                  <a:tcPr/>
                </a:tc>
                <a:tc>
                  <a:txBody>
                    <a:bodyPr/>
                    <a:lstStyle/>
                    <a:p>
                      <a:pPr marL="285750" indent="-285750" algn="l" rtl="0">
                        <a:buFont typeface="Arial" panose="020B0604020202020204" pitchFamily="34" charset="0"/>
                        <a:buChar char="•"/>
                      </a:pPr>
                      <a:r>
                        <a:rPr lang="en-US" sz="1800" dirty="0" smtClean="0"/>
                        <a:t>Dysuria</a:t>
                      </a:r>
                      <a:r>
                        <a:rPr lang="en-US" sz="1800" baseline="0" dirty="0" smtClean="0"/>
                        <a:t> </a:t>
                      </a:r>
                    </a:p>
                    <a:p>
                      <a:pPr marL="285750" indent="-285750" algn="l" rtl="0">
                        <a:buFont typeface="Arial" panose="020B0604020202020204" pitchFamily="34" charset="0"/>
                        <a:buChar char="•"/>
                      </a:pPr>
                      <a:r>
                        <a:rPr lang="en-US" sz="1800" baseline="0" dirty="0" smtClean="0"/>
                        <a:t>Pelvic pain</a:t>
                      </a:r>
                    </a:p>
                    <a:p>
                      <a:pPr marL="285750" indent="-285750" algn="l" rtl="0">
                        <a:buFont typeface="Arial" panose="020B0604020202020204" pitchFamily="34" charset="0"/>
                        <a:buChar char="•"/>
                      </a:pPr>
                      <a:r>
                        <a:rPr kumimoji="0" lang="en-US" sz="1800" b="0" i="0" u="none" strike="noStrike" kern="1200" baseline="0" dirty="0" smtClean="0">
                          <a:solidFill>
                            <a:schemeClr val="dk1"/>
                          </a:solidFill>
                          <a:latin typeface="+mn-lt"/>
                          <a:ea typeface="+mn-ea"/>
                          <a:cs typeface="+mn-cs"/>
                        </a:rPr>
                        <a:t>vaginal discharge </a:t>
                      </a:r>
                      <a:endParaRPr lang="en-US" sz="1800" baseline="0" dirty="0" smtClean="0"/>
                    </a:p>
                    <a:p>
                      <a:pPr marL="285750" indent="-285750" algn="l" rtl="0">
                        <a:buFont typeface="Arial" panose="020B0604020202020204" pitchFamily="34" charset="0"/>
                        <a:buChar char="•"/>
                      </a:pPr>
                      <a:r>
                        <a:rPr lang="en-US" sz="1800" baseline="0" dirty="0" smtClean="0"/>
                        <a:t>Intermenstrual bleeding </a:t>
                      </a:r>
                      <a:endParaRPr lang="en-US" sz="1800" dirty="0"/>
                    </a:p>
                    <a:p>
                      <a:pPr marL="285750" indent="-285750" algn="l" rtl="0">
                        <a:buFont typeface="Arial" panose="020B0604020202020204" pitchFamily="34" charset="0"/>
                        <a:buChar char="•"/>
                      </a:pPr>
                      <a:r>
                        <a:rPr lang="en-US" sz="1800" dirty="0" smtClean="0"/>
                        <a:t>Conjunctival</a:t>
                      </a:r>
                      <a:r>
                        <a:rPr lang="en-US" sz="1800" baseline="0" dirty="0" smtClean="0"/>
                        <a:t> infection: seen in neonates born to infected mothers.</a:t>
                      </a:r>
                    </a:p>
                  </a:txBody>
                  <a:tcPr/>
                </a:tc>
              </a:tr>
            </a:tbl>
          </a:graphicData>
        </a:graphic>
      </p:graphicFrame>
    </p:spTree>
    <p:extLst>
      <p:ext uri="{BB962C8B-B14F-4D97-AF65-F5344CB8AC3E}">
        <p14:creationId xmlns:p14="http://schemas.microsoft.com/office/powerpoint/2010/main" val="91955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1066800"/>
          </a:xfrm>
        </p:spPr>
        <p:txBody>
          <a:bodyPr/>
          <a:lstStyle/>
          <a:p>
            <a:pPr rtl="0"/>
            <a:r>
              <a:rPr lang="en-US" dirty="0" smtClean="0"/>
              <a:t>Diagnosis </a:t>
            </a:r>
            <a:r>
              <a:rPr lang="en-US" dirty="0"/>
              <a:t>of Gonorrhea </a:t>
            </a:r>
          </a:p>
        </p:txBody>
      </p:sp>
      <p:sp>
        <p:nvSpPr>
          <p:cNvPr id="3" name="Content Placeholder 2"/>
          <p:cNvSpPr>
            <a:spLocks noGrp="1"/>
          </p:cNvSpPr>
          <p:nvPr>
            <p:ph idx="1"/>
          </p:nvPr>
        </p:nvSpPr>
        <p:spPr>
          <a:xfrm>
            <a:off x="228600" y="1917700"/>
            <a:ext cx="8610600" cy="4572000"/>
          </a:xfrm>
        </p:spPr>
        <p:txBody>
          <a:bodyPr>
            <a:normAutofit/>
          </a:bodyPr>
          <a:lstStyle/>
          <a:p>
            <a:pPr lvl="1" algn="l" rtl="0"/>
            <a:endParaRPr lang="en-US" sz="2000" dirty="0" smtClean="0"/>
          </a:p>
          <a:p>
            <a:pPr lvl="1"/>
            <a:r>
              <a:rPr lang="en-US" sz="2000" dirty="0"/>
              <a:t>Gram-negative intracellular </a:t>
            </a:r>
            <a:r>
              <a:rPr lang="en-US" sz="2000" dirty="0" smtClean="0"/>
              <a:t>diplococcic may </a:t>
            </a:r>
            <a:r>
              <a:rPr lang="en-US" sz="2000" dirty="0"/>
              <a:t>be seen on </a:t>
            </a:r>
            <a:r>
              <a:rPr lang="en-US" sz="2000" b="1" dirty="0"/>
              <a:t>microscopy </a:t>
            </a:r>
            <a:r>
              <a:rPr lang="en-US" sz="2000" dirty="0"/>
              <a:t>of smears from infected sites</a:t>
            </a:r>
            <a:r>
              <a:rPr lang="en-US" sz="2000" dirty="0" smtClean="0"/>
              <a:t> </a:t>
            </a:r>
            <a:r>
              <a:rPr lang="en-US" sz="2000" dirty="0"/>
              <a:t>(see the Figure). </a:t>
            </a:r>
          </a:p>
          <a:p>
            <a:pPr lvl="1" algn="l" rtl="0"/>
            <a:endParaRPr lang="en-US" sz="2000" dirty="0" smtClean="0"/>
          </a:p>
          <a:p>
            <a:pPr lvl="1"/>
            <a:r>
              <a:rPr lang="en-US" sz="2000" dirty="0"/>
              <a:t>The diagnosis must be confirmed by culture or nucleic acid amplification test (NAAT) </a:t>
            </a:r>
            <a:endParaRPr lang="en-US" sz="2000" b="1" spc="50" dirty="0" smtClean="0">
              <a:ln w="13335" cmpd="sng">
                <a:solidFill>
                  <a:schemeClr val="accent1">
                    <a:lumMod val="50000"/>
                  </a:schemeClr>
                </a:solidFill>
                <a:prstDash val="solid"/>
              </a:ln>
              <a:solidFill>
                <a:schemeClr val="accent6">
                  <a:tint val="1000"/>
                </a:schemeClr>
              </a:solidFill>
              <a:latin typeface="+mj-lt"/>
              <a:ea typeface="+mj-ea"/>
              <a:cs typeface="+mj-cs"/>
            </a:endParaRPr>
          </a:p>
          <a:p>
            <a:pPr lvl="1" algn="l" rtl="0">
              <a:spcBef>
                <a:spcPct val="0"/>
              </a:spcBef>
              <a:tabLst>
                <a:tab pos="3830638" algn="l"/>
              </a:tabLst>
            </a:pPr>
            <a:endParaRPr lang="en-US" sz="2000" b="1" spc="50" dirty="0">
              <a:ln w="13335" cmpd="sng">
                <a:solidFill>
                  <a:schemeClr val="accent1">
                    <a:lumMod val="50000"/>
                  </a:schemeClr>
                </a:solidFill>
                <a:prstDash val="solid"/>
              </a:ln>
              <a:solidFill>
                <a:schemeClr val="accent6">
                  <a:tint val="1000"/>
                </a:schemeClr>
              </a:solidFill>
              <a:latin typeface="+mj-lt"/>
              <a:ea typeface="+mj-ea"/>
              <a:cs typeface="+mj-cs"/>
            </a:endParaRPr>
          </a:p>
          <a:p>
            <a:pPr marL="411480" lvl="1" indent="0" algn="l" rtl="0">
              <a:spcBef>
                <a:spcPct val="0"/>
              </a:spcBef>
              <a:buNone/>
              <a:tabLst>
                <a:tab pos="3830638" algn="l"/>
              </a:tabLst>
            </a:pPr>
            <a:endParaRPr lang="en-US" sz="2000" b="1" spc="50" dirty="0" smtClean="0">
              <a:ln w="13335" cmpd="sng">
                <a:solidFill>
                  <a:schemeClr val="accent1">
                    <a:lumMod val="50000"/>
                  </a:schemeClr>
                </a:solidFill>
                <a:prstDash val="solid"/>
              </a:ln>
              <a:solidFill>
                <a:schemeClr val="accent6">
                  <a:tint val="1000"/>
                </a:schemeClr>
              </a:solidFill>
              <a:latin typeface="+mj-lt"/>
              <a:ea typeface="+mj-ea"/>
              <a:cs typeface="+mj-cs"/>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2507" y="4062288"/>
            <a:ext cx="4689093" cy="1970212"/>
          </a:xfrm>
          <a:prstGeom prst="rect">
            <a:avLst/>
          </a:prstGeom>
        </p:spPr>
      </p:pic>
      <p:sp>
        <p:nvSpPr>
          <p:cNvPr id="5" name="Rectangle 4"/>
          <p:cNvSpPr/>
          <p:nvPr/>
        </p:nvSpPr>
        <p:spPr>
          <a:xfrm>
            <a:off x="5029200" y="6091535"/>
            <a:ext cx="3352800" cy="461665"/>
          </a:xfrm>
          <a:prstGeom prst="rect">
            <a:avLst/>
          </a:prstGeom>
        </p:spPr>
        <p:txBody>
          <a:bodyPr wrap="square">
            <a:spAutoFit/>
          </a:bodyPr>
          <a:lstStyle/>
          <a:p>
            <a:r>
              <a:rPr lang="en-US" sz="1200" b="1" u="sng" dirty="0">
                <a:solidFill>
                  <a:schemeClr val="accent1"/>
                </a:solidFill>
              </a:rPr>
              <a:t>Figure</a:t>
            </a:r>
            <a:r>
              <a:rPr lang="en-US" sz="1200" b="1" dirty="0"/>
              <a:t> This is gram stain urethral smear for men with </a:t>
            </a:r>
            <a:r>
              <a:rPr lang="en-US" sz="1200" b="1" dirty="0" err="1"/>
              <a:t>gonococcal</a:t>
            </a:r>
            <a:r>
              <a:rPr lang="en-US" sz="1200" b="1" dirty="0"/>
              <a:t> </a:t>
            </a:r>
            <a:r>
              <a:rPr lang="en-US" sz="1200" b="1" dirty="0" smtClean="0"/>
              <a:t>urethritis.</a:t>
            </a:r>
            <a:endParaRPr lang="en-US" sz="1200" b="1" dirty="0"/>
          </a:p>
        </p:txBody>
      </p:sp>
    </p:spTree>
    <p:extLst>
      <p:ext uri="{BB962C8B-B14F-4D97-AF65-F5344CB8AC3E}">
        <p14:creationId xmlns:p14="http://schemas.microsoft.com/office/powerpoint/2010/main" val="213437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229600" cy="4325112"/>
          </a:xfrm>
        </p:spPr>
        <p:txBody>
          <a:bodyPr/>
          <a:lstStyle/>
          <a:p>
            <a:pPr lvl="1">
              <a:spcBef>
                <a:spcPct val="0"/>
              </a:spcBef>
              <a:tabLst>
                <a:tab pos="3830638" algn="l"/>
              </a:tabLst>
            </a:pPr>
            <a:r>
              <a:rPr lang="en-US" sz="3600" b="1" spc="50" dirty="0">
                <a:ln w="13335" cmpd="sng">
                  <a:solidFill>
                    <a:schemeClr val="accent1">
                      <a:lumMod val="50000"/>
                    </a:schemeClr>
                  </a:solidFill>
                  <a:prstDash val="solid"/>
                </a:ln>
                <a:solidFill>
                  <a:schemeClr val="bg1"/>
                </a:solidFill>
              </a:rPr>
              <a:t>Treatment of Gonorrhea : </a:t>
            </a:r>
          </a:p>
          <a:p>
            <a:pPr lvl="1"/>
            <a:endParaRPr lang="en-US" dirty="0" smtClean="0"/>
          </a:p>
          <a:p>
            <a:pPr lvl="1"/>
            <a:endParaRPr lang="en-US" dirty="0" smtClean="0"/>
          </a:p>
          <a:p>
            <a:pPr lvl="1"/>
            <a:r>
              <a:rPr lang="en-US" sz="1800" dirty="0" smtClean="0"/>
              <a:t>Ceftriaxone (IM</a:t>
            </a:r>
            <a:r>
              <a:rPr lang="en-US" sz="1800" dirty="0"/>
              <a:t>) </a:t>
            </a:r>
            <a:r>
              <a:rPr lang="en-US" sz="1800" dirty="0" err="1" smtClean="0"/>
              <a:t>Cefixime</a:t>
            </a:r>
            <a:r>
              <a:rPr lang="en-US" sz="1800" dirty="0"/>
              <a:t> </a:t>
            </a:r>
            <a:r>
              <a:rPr lang="en-US" sz="1800" dirty="0" smtClean="0"/>
              <a:t>(oral)</a:t>
            </a:r>
            <a:endParaRPr lang="en-US" sz="1800" dirty="0"/>
          </a:p>
          <a:p>
            <a:pPr lvl="1"/>
            <a:r>
              <a:rPr lang="en-US" sz="1800" dirty="0"/>
              <a:t>Azithromycin or Doxycycline to cover Chlamydia.</a:t>
            </a:r>
          </a:p>
          <a:p>
            <a:endParaRPr lang="en-US" dirty="0"/>
          </a:p>
          <a:p>
            <a:endParaRPr lang="en-US" dirty="0"/>
          </a:p>
        </p:txBody>
      </p:sp>
    </p:spTree>
    <p:extLst>
      <p:ext uri="{BB962C8B-B14F-4D97-AF65-F5344CB8AC3E}">
        <p14:creationId xmlns:p14="http://schemas.microsoft.com/office/powerpoint/2010/main" val="749418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Question 2</a:t>
            </a:r>
            <a:endParaRPr lang="en-US" dirty="0"/>
          </a:p>
        </p:txBody>
      </p:sp>
      <p:sp>
        <p:nvSpPr>
          <p:cNvPr id="3" name="Content Placeholder 2"/>
          <p:cNvSpPr>
            <a:spLocks noGrp="1"/>
          </p:cNvSpPr>
          <p:nvPr>
            <p:ph idx="1"/>
          </p:nvPr>
        </p:nvSpPr>
        <p:spPr>
          <a:xfrm>
            <a:off x="864382" y="2489200"/>
            <a:ext cx="7517618" cy="3606800"/>
          </a:xfrm>
        </p:spPr>
        <p:txBody>
          <a:bodyPr>
            <a:normAutofit/>
          </a:bodyPr>
          <a:lstStyle/>
          <a:p>
            <a:pPr algn="l" rtl="0"/>
            <a:r>
              <a:rPr lang="en-US" sz="2400" dirty="0" smtClean="0"/>
              <a:t>A patient went 3 days ago to one of the gulf countries. He complains of </a:t>
            </a:r>
            <a:r>
              <a:rPr lang="en-US" sz="2400" dirty="0"/>
              <a:t>u</a:t>
            </a:r>
            <a:r>
              <a:rPr lang="en-US" sz="2400" dirty="0" smtClean="0"/>
              <a:t>rethral discharge. What do you expect : </a:t>
            </a:r>
          </a:p>
          <a:p>
            <a:pPr marL="880110" lvl="1" indent="-514350" algn="l" rtl="0">
              <a:buFont typeface="+mj-lt"/>
              <a:buAutoNum type="alphaUcPeriod"/>
            </a:pPr>
            <a:r>
              <a:rPr lang="en-US" sz="2400" dirty="0"/>
              <a:t>HIV</a:t>
            </a:r>
          </a:p>
          <a:p>
            <a:pPr marL="880110" lvl="1" indent="-514350" algn="l" rtl="0">
              <a:buFont typeface="+mj-lt"/>
              <a:buAutoNum type="alphaUcPeriod"/>
            </a:pPr>
            <a:r>
              <a:rPr lang="en-US" sz="2400" dirty="0"/>
              <a:t>Chlamydia</a:t>
            </a:r>
          </a:p>
          <a:p>
            <a:pPr marL="880110" lvl="1" indent="-514350" algn="l" rtl="0">
              <a:buFont typeface="+mj-lt"/>
              <a:buAutoNum type="alphaUcPeriod"/>
            </a:pPr>
            <a:r>
              <a:rPr lang="en-US" sz="2400" dirty="0"/>
              <a:t>Gonorrhea</a:t>
            </a:r>
          </a:p>
          <a:p>
            <a:pPr marL="880110" lvl="1" indent="-514350" algn="l" rtl="0">
              <a:buFont typeface="+mj-lt"/>
              <a:buAutoNum type="alphaUcPeriod"/>
            </a:pPr>
            <a:r>
              <a:rPr lang="en-US" sz="2400" dirty="0"/>
              <a:t>Syphilis</a:t>
            </a:r>
          </a:p>
          <a:p>
            <a:pPr algn="l" rtl="0"/>
            <a:endParaRPr lang="en-US" sz="2400" dirty="0" smtClean="0"/>
          </a:p>
          <a:p>
            <a:pPr algn="l" rtl="0"/>
            <a:endParaRPr lang="en-US" sz="2400" dirty="0"/>
          </a:p>
        </p:txBody>
      </p:sp>
    </p:spTree>
    <p:extLst>
      <p:ext uri="{BB962C8B-B14F-4D97-AF65-F5344CB8AC3E}">
        <p14:creationId xmlns:p14="http://schemas.microsoft.com/office/powerpoint/2010/main" val="125378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Complications of Gonorrhea </a:t>
            </a:r>
          </a:p>
        </p:txBody>
      </p:sp>
      <p:sp>
        <p:nvSpPr>
          <p:cNvPr id="3" name="Content Placeholder 2"/>
          <p:cNvSpPr>
            <a:spLocks noGrp="1"/>
          </p:cNvSpPr>
          <p:nvPr>
            <p:ph idx="1"/>
          </p:nvPr>
        </p:nvSpPr>
        <p:spPr>
          <a:xfrm>
            <a:off x="865970" y="2362200"/>
            <a:ext cx="6345260" cy="3530600"/>
          </a:xfrm>
        </p:spPr>
        <p:txBody>
          <a:bodyPr>
            <a:normAutofit/>
          </a:bodyPr>
          <a:lstStyle/>
          <a:p>
            <a:pPr algn="l" rtl="0"/>
            <a:r>
              <a:rPr lang="en-US" dirty="0" smtClean="0"/>
              <a:t>Women</a:t>
            </a:r>
          </a:p>
          <a:p>
            <a:pPr lvl="1" algn="l" rtl="0"/>
            <a:r>
              <a:rPr lang="en-US" sz="1800" dirty="0" smtClean="0"/>
              <a:t>Bartholin’s abscess</a:t>
            </a:r>
          </a:p>
          <a:p>
            <a:pPr lvl="1" algn="l" rtl="0"/>
            <a:r>
              <a:rPr lang="en-US" sz="1800" dirty="0" smtClean="0"/>
              <a:t>Pelvic inflammatory disease</a:t>
            </a:r>
          </a:p>
          <a:p>
            <a:pPr lvl="1" algn="l" rtl="0"/>
            <a:r>
              <a:rPr lang="en-US" sz="1800" dirty="0" smtClean="0"/>
              <a:t>Infertility</a:t>
            </a:r>
            <a:endParaRPr lang="en-US" sz="1800" dirty="0"/>
          </a:p>
          <a:p>
            <a:pPr algn="l" rtl="0"/>
            <a:r>
              <a:rPr lang="en-US" dirty="0" smtClean="0"/>
              <a:t>Men </a:t>
            </a:r>
          </a:p>
          <a:p>
            <a:pPr lvl="1" algn="l" rtl="0"/>
            <a:r>
              <a:rPr lang="en-US" sz="1800" dirty="0" smtClean="0"/>
              <a:t>Epididymitis</a:t>
            </a:r>
          </a:p>
          <a:p>
            <a:pPr lvl="1" algn="l" rtl="0"/>
            <a:r>
              <a:rPr lang="en-US" sz="1800" dirty="0" smtClean="0"/>
              <a:t>Prostatitis</a:t>
            </a:r>
          </a:p>
          <a:p>
            <a:pPr marL="0" indent="0" algn="l" rtl="0">
              <a:buNone/>
            </a:pPr>
            <a:endParaRPr lang="en-US" dirty="0" smtClean="0"/>
          </a:p>
          <a:p>
            <a:pPr lvl="1" algn="l" rtl="0"/>
            <a:endParaRPr lang="en-US" sz="1800" dirty="0" smtClean="0"/>
          </a:p>
        </p:txBody>
      </p:sp>
    </p:spTree>
    <p:extLst>
      <p:ext uri="{BB962C8B-B14F-4D97-AF65-F5344CB8AC3E}">
        <p14:creationId xmlns:p14="http://schemas.microsoft.com/office/powerpoint/2010/main" val="48085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3">
                                            <p:txEl>
                                              <p:pRg st="2" end="2"/>
                                            </p:txEl>
                                          </p:spTgt>
                                        </p:tgtEl>
                                      </p:cBhvr>
                                    </p:animEffect>
                                    <p:animScale>
                                      <p:cBhvr>
                                        <p:cTn id="27" dur="250" autoRev="1" fill="hold"/>
                                        <p:tgtEl>
                                          <p:spTgt spid="3">
                                            <p:txEl>
                                              <p:pRg st="2" end="2"/>
                                            </p:txEl>
                                          </p:spTgt>
                                        </p:tgtEl>
                                      </p:cBhvr>
                                      <p:by x="105000" y="105000"/>
                                    </p:animScale>
                                  </p:childTnLst>
                                </p:cTn>
                              </p:par>
                              <p:par>
                                <p:cTn id="28" presetID="26" presetClass="emph" presetSubtype="0" fill="hold" nodeType="withEffect">
                                  <p:stCondLst>
                                    <p:cond delay="0"/>
                                  </p:stCondLst>
                                  <p:childTnLst>
                                    <p:animEffect transition="out" filter="fade">
                                      <p:cBhvr>
                                        <p:cTn id="29" dur="500" tmFilter="0, 0; .2, .5; .8, .5; 1, 0"/>
                                        <p:tgtEl>
                                          <p:spTgt spid="3">
                                            <p:txEl>
                                              <p:pRg st="3" end="3"/>
                                            </p:txEl>
                                          </p:spTgt>
                                        </p:tgtEl>
                                      </p:cBhvr>
                                    </p:animEffect>
                                    <p:animScale>
                                      <p:cBhvr>
                                        <p:cTn id="30" dur="250" autoRev="1" fill="hold"/>
                                        <p:tgtEl>
                                          <p:spTgt spid="3">
                                            <p:txEl>
                                              <p:pRg st="3" end="3"/>
                                            </p:txEl>
                                          </p:spTgt>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dissolv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dissolve">
                                      <p:cBhvr>
                                        <p:cTn id="4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descr="C:\Users\saleh\Desktop\PHIL_4065_lo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4267200" cy="3962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81000" y="4648200"/>
            <a:ext cx="4267200" cy="923330"/>
          </a:xfrm>
          <a:prstGeom prst="rect">
            <a:avLst/>
          </a:prstGeom>
          <a:noFill/>
        </p:spPr>
        <p:txBody>
          <a:bodyPr wrap="square" rtlCol="0">
            <a:spAutoFit/>
          </a:bodyPr>
          <a:lstStyle/>
          <a:p>
            <a:r>
              <a:rPr lang="en-US" dirty="0"/>
              <a:t>purulent penile discharge due to gonorrhea with an overlying penile </a:t>
            </a:r>
            <a:r>
              <a:rPr lang="en-US" dirty="0" err="1"/>
              <a:t>pyodermal</a:t>
            </a:r>
            <a:r>
              <a:rPr lang="en-US" dirty="0"/>
              <a:t> lesion.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457201"/>
            <a:ext cx="4191000" cy="3962400"/>
          </a:xfrm>
          <a:prstGeom prst="rect">
            <a:avLst/>
          </a:prstGeom>
        </p:spPr>
      </p:pic>
      <p:sp>
        <p:nvSpPr>
          <p:cNvPr id="3" name="TextBox 2"/>
          <p:cNvSpPr txBox="1"/>
          <p:nvPr/>
        </p:nvSpPr>
        <p:spPr>
          <a:xfrm>
            <a:off x="5105400" y="4660900"/>
            <a:ext cx="4191000" cy="646331"/>
          </a:xfrm>
          <a:prstGeom prst="rect">
            <a:avLst/>
          </a:prstGeom>
          <a:noFill/>
        </p:spPr>
        <p:txBody>
          <a:bodyPr wrap="square" rtlCol="0">
            <a:spAutoFit/>
          </a:bodyPr>
          <a:lstStyle/>
          <a:p>
            <a:r>
              <a:rPr lang="en-US" dirty="0"/>
              <a:t>Gonococcal </a:t>
            </a:r>
            <a:r>
              <a:rPr lang="en-US" dirty="0" err="1"/>
              <a:t>ophthalmia</a:t>
            </a:r>
            <a:r>
              <a:rPr lang="en-US" dirty="0"/>
              <a:t> </a:t>
            </a:r>
            <a:r>
              <a:rPr lang="en-US" dirty="0" err="1"/>
              <a:t>neonatorum</a:t>
            </a:r>
            <a:r>
              <a:rPr lang="en-US" dirty="0"/>
              <a:t> </a:t>
            </a:r>
          </a:p>
          <a:p>
            <a:endParaRPr lang="en-US" dirty="0"/>
          </a:p>
        </p:txBody>
      </p:sp>
    </p:spTree>
    <p:extLst>
      <p:ext uri="{BB962C8B-B14F-4D97-AF65-F5344CB8AC3E}">
        <p14:creationId xmlns:p14="http://schemas.microsoft.com/office/powerpoint/2010/main" val="73322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Users\saleh\Desktop\1200px-Chancres_on_the_penile_shaft_due_to_a_primary_syphilitic_infection_caused_by_Treponema_pallidum_6803_lo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057400"/>
            <a:ext cx="7399867"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22867" y="1143000"/>
            <a:ext cx="7391400" cy="646331"/>
          </a:xfrm>
          <a:prstGeom prst="rect">
            <a:avLst/>
          </a:prstGeom>
          <a:noFill/>
        </p:spPr>
        <p:txBody>
          <a:bodyPr wrap="square" rtlCol="0">
            <a:spAutoFit/>
          </a:bodyPr>
          <a:lstStyle/>
          <a:p>
            <a:r>
              <a:rPr lang="en-US" sz="3600" b="1" dirty="0" smtClean="0">
                <a:solidFill>
                  <a:schemeClr val="tx2">
                    <a:lumMod val="60000"/>
                    <a:lumOff val="40000"/>
                  </a:schemeClr>
                </a:solidFill>
              </a:rPr>
              <a:t>Name of This Lesion?</a:t>
            </a:r>
            <a:endParaRPr lang="en-US" sz="3600" b="1" dirty="0">
              <a:solidFill>
                <a:schemeClr val="tx2">
                  <a:lumMod val="60000"/>
                  <a:lumOff val="40000"/>
                </a:schemeClr>
              </a:solidFill>
            </a:endParaRPr>
          </a:p>
        </p:txBody>
      </p:sp>
    </p:spTree>
    <p:extLst>
      <p:ext uri="{BB962C8B-B14F-4D97-AF65-F5344CB8AC3E}">
        <p14:creationId xmlns:p14="http://schemas.microsoft.com/office/powerpoint/2010/main" val="32459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Bacterial STDs</a:t>
            </a:r>
            <a:endParaRPr lang="en-US" dirty="0"/>
          </a:p>
        </p:txBody>
      </p:sp>
      <p:sp>
        <p:nvSpPr>
          <p:cNvPr id="5" name="Rectangle 4"/>
          <p:cNvSpPr/>
          <p:nvPr/>
        </p:nvSpPr>
        <p:spPr>
          <a:xfrm>
            <a:off x="3581400" y="3505200"/>
            <a:ext cx="1991251" cy="707886"/>
          </a:xfrm>
          <a:prstGeom prst="rect">
            <a:avLst/>
          </a:prstGeom>
        </p:spPr>
        <p:txBody>
          <a:bodyPr wrap="none">
            <a:spAutoFit/>
          </a:bodyPr>
          <a:lstStyle/>
          <a:p>
            <a:r>
              <a:rPr lang="en-US" sz="4000" b="1" smtClean="0">
                <a:solidFill>
                  <a:schemeClr val="tx2">
                    <a:lumMod val="60000"/>
                    <a:lumOff val="40000"/>
                  </a:schemeClr>
                </a:solidFill>
              </a:rPr>
              <a:t>Syphilis</a:t>
            </a:r>
            <a:endParaRPr lang="en-US" sz="4000" b="1" dirty="0">
              <a:solidFill>
                <a:schemeClr val="tx2">
                  <a:lumMod val="60000"/>
                  <a:lumOff val="40000"/>
                </a:schemeClr>
              </a:solidFill>
            </a:endParaRPr>
          </a:p>
        </p:txBody>
      </p:sp>
    </p:spTree>
    <p:extLst>
      <p:ext uri="{BB962C8B-B14F-4D97-AF65-F5344CB8AC3E}">
        <p14:creationId xmlns:p14="http://schemas.microsoft.com/office/powerpoint/2010/main" val="678514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Syphilis</a:t>
            </a:r>
            <a:endParaRPr lang="ar-SA" dirty="0"/>
          </a:p>
        </p:txBody>
      </p:sp>
      <p:sp>
        <p:nvSpPr>
          <p:cNvPr id="3" name="عنصر نائب للمحتوى 2"/>
          <p:cNvSpPr>
            <a:spLocks noGrp="1"/>
          </p:cNvSpPr>
          <p:nvPr>
            <p:ph idx="1"/>
          </p:nvPr>
        </p:nvSpPr>
        <p:spPr>
          <a:xfrm>
            <a:off x="864382" y="2286000"/>
            <a:ext cx="7898618" cy="3530600"/>
          </a:xfrm>
        </p:spPr>
        <p:txBody>
          <a:bodyPr>
            <a:normAutofit fontScale="92500"/>
          </a:bodyPr>
          <a:lstStyle/>
          <a:p>
            <a:pPr marL="0" indent="0">
              <a:lnSpc>
                <a:spcPct val="140000"/>
              </a:lnSpc>
              <a:buNone/>
            </a:pPr>
            <a:r>
              <a:rPr lang="en-US" b="1" dirty="0"/>
              <a:t>Etiology: </a:t>
            </a:r>
            <a:endParaRPr lang="en-US" b="1" dirty="0" smtClean="0"/>
          </a:p>
          <a:p>
            <a:pPr>
              <a:lnSpc>
                <a:spcPct val="140000"/>
              </a:lnSpc>
            </a:pPr>
            <a:r>
              <a:rPr lang="en-US" dirty="0" smtClean="0"/>
              <a:t>spirochete</a:t>
            </a:r>
            <a:r>
              <a:rPr lang="en-US" dirty="0"/>
              <a:t> </a:t>
            </a:r>
            <a:r>
              <a:rPr lang="en-US" i="1" dirty="0"/>
              <a:t>Treponema </a:t>
            </a:r>
            <a:r>
              <a:rPr lang="en-US" i="1" dirty="0" smtClean="0"/>
              <a:t>pallidum</a:t>
            </a:r>
          </a:p>
          <a:p>
            <a:pPr>
              <a:lnSpc>
                <a:spcPct val="140000"/>
              </a:lnSpc>
            </a:pPr>
            <a:r>
              <a:rPr lang="en-US" dirty="0" smtClean="0"/>
              <a:t>Disease </a:t>
            </a:r>
            <a:r>
              <a:rPr lang="en-US" dirty="0"/>
              <a:t>progresses in stages,(Primary , </a:t>
            </a:r>
            <a:r>
              <a:rPr lang="en-US" dirty="0" smtClean="0"/>
              <a:t>Secondary </a:t>
            </a:r>
            <a:r>
              <a:rPr lang="en-US" dirty="0"/>
              <a:t>, latent , Tertiary).</a:t>
            </a:r>
          </a:p>
          <a:p>
            <a:pPr marL="0" indent="0" algn="l">
              <a:lnSpc>
                <a:spcPct val="140000"/>
              </a:lnSpc>
              <a:buNone/>
            </a:pPr>
            <a:endParaRPr lang="en-US" dirty="0"/>
          </a:p>
          <a:p>
            <a:pPr marL="0" indent="0" algn="l">
              <a:lnSpc>
                <a:spcPct val="140000"/>
              </a:lnSpc>
              <a:buNone/>
            </a:pPr>
            <a:r>
              <a:rPr lang="en-US" b="1" dirty="0"/>
              <a:t>Modes of Transmission :</a:t>
            </a:r>
          </a:p>
          <a:p>
            <a:pPr>
              <a:lnSpc>
                <a:spcPct val="140000"/>
              </a:lnSpc>
            </a:pPr>
            <a:r>
              <a:rPr lang="en-US" dirty="0"/>
              <a:t>Sexual and vertical </a:t>
            </a:r>
          </a:p>
          <a:p>
            <a:pPr marL="0" indent="0" algn="l">
              <a:lnSpc>
                <a:spcPct val="140000"/>
              </a:lnSpc>
              <a:buNone/>
            </a:pPr>
            <a:r>
              <a:rPr lang="en-US" dirty="0"/>
              <a:t> </a:t>
            </a:r>
          </a:p>
          <a:p>
            <a:pPr marL="0" indent="0" algn="l">
              <a:lnSpc>
                <a:spcPct val="140000"/>
              </a:lnSpc>
              <a:buNone/>
            </a:pPr>
            <a:endParaRPr lang="en-US" dirty="0"/>
          </a:p>
          <a:p>
            <a:pPr marL="0" indent="0" algn="l">
              <a:lnSpc>
                <a:spcPct val="140000"/>
              </a:lnSpc>
              <a:buNone/>
            </a:pPr>
            <a:endParaRPr lang="en-US" dirty="0"/>
          </a:p>
        </p:txBody>
      </p:sp>
      <p:sp>
        <p:nvSpPr>
          <p:cNvPr id="4" name="مستطيل مستدير الزوايا 3"/>
          <p:cNvSpPr/>
          <p:nvPr/>
        </p:nvSpPr>
        <p:spPr>
          <a:xfrm>
            <a:off x="4648200" y="4254500"/>
            <a:ext cx="37338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dirty="0"/>
              <a:t>Most contagious to sex partners during the primary and secondary </a:t>
            </a:r>
            <a:r>
              <a:rPr lang="en-US" sz="2000" dirty="0" smtClean="0"/>
              <a:t>stages</a:t>
            </a:r>
            <a:endParaRPr lang="en-US" sz="2000" dirty="0"/>
          </a:p>
        </p:txBody>
      </p:sp>
    </p:spTree>
    <p:extLst>
      <p:ext uri="{BB962C8B-B14F-4D97-AF65-F5344CB8AC3E}">
        <p14:creationId xmlns:p14="http://schemas.microsoft.com/office/powerpoint/2010/main" val="19767627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pPr rtl="0"/>
            <a:r>
              <a:rPr lang="en-US" dirty="0"/>
              <a:t>Primary Syphilis</a:t>
            </a:r>
          </a:p>
        </p:txBody>
      </p:sp>
      <p:sp>
        <p:nvSpPr>
          <p:cNvPr id="3" name="Content Placeholder 2"/>
          <p:cNvSpPr>
            <a:spLocks noGrp="1"/>
          </p:cNvSpPr>
          <p:nvPr>
            <p:ph idx="1"/>
          </p:nvPr>
        </p:nvSpPr>
        <p:spPr>
          <a:xfrm>
            <a:off x="457200" y="2188464"/>
            <a:ext cx="8229600" cy="4669536"/>
          </a:xfrm>
        </p:spPr>
        <p:txBody>
          <a:bodyPr>
            <a:normAutofit/>
          </a:bodyPr>
          <a:lstStyle/>
          <a:p>
            <a:pPr algn="l" rtl="0"/>
            <a:r>
              <a:rPr lang="en-US" dirty="0"/>
              <a:t>The first stage present with chancre (a firm, painless, non-itchy skin ulceration) form at the site of infection about 2-3 weeks after you are first infected. </a:t>
            </a:r>
          </a:p>
          <a:p>
            <a:pPr algn="l" rtl="0"/>
            <a:endParaRPr lang="en-US" dirty="0"/>
          </a:p>
        </p:txBody>
      </p:sp>
      <p:pic>
        <p:nvPicPr>
          <p:cNvPr id="4" name="Picture 2" descr="C:\Users\saleh\Desktop\1200px-Chancres_on_the_penile_shaft_due_to_a_primary_syphilitic_infection_caused_by_Treponema_pallidum_6803_lo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505200"/>
            <a:ext cx="70104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06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Secondary Syphilis</a:t>
            </a:r>
          </a:p>
        </p:txBody>
      </p:sp>
      <p:sp>
        <p:nvSpPr>
          <p:cNvPr id="3" name="Content Placeholder 2"/>
          <p:cNvSpPr>
            <a:spLocks noGrp="1"/>
          </p:cNvSpPr>
          <p:nvPr>
            <p:ph idx="1"/>
          </p:nvPr>
        </p:nvSpPr>
        <p:spPr>
          <a:xfrm>
            <a:off x="762000" y="2489200"/>
            <a:ext cx="7772400" cy="3530600"/>
          </a:xfrm>
        </p:spPr>
        <p:txBody>
          <a:bodyPr>
            <a:noAutofit/>
          </a:bodyPr>
          <a:lstStyle/>
          <a:p>
            <a:r>
              <a:rPr lang="en-US" dirty="0"/>
              <a:t>Within weeks to a few months after the chancre develops, approximately 25 percent of individuals with untreated infection develop a systemic illness that represents secondary </a:t>
            </a:r>
            <a:r>
              <a:rPr lang="en-US" dirty="0" smtClean="0"/>
              <a:t>syphilis</a:t>
            </a:r>
            <a:endParaRPr lang="en-US" dirty="0"/>
          </a:p>
          <a:p>
            <a:pPr algn="l" rtl="0"/>
            <a:r>
              <a:rPr lang="en-US" dirty="0"/>
              <a:t>These symptoms (diffuse rash which frequently involves the palms of the hands and soles of the feet).  “ if you see this type of rash think of two </a:t>
            </a:r>
            <a:r>
              <a:rPr lang="en-US" dirty="0" err="1"/>
              <a:t>diffrentials</a:t>
            </a:r>
            <a:r>
              <a:rPr lang="en-US" dirty="0" smtClean="0"/>
              <a:t>!!”</a:t>
            </a:r>
            <a:endParaRPr lang="en-US" b="1" dirty="0"/>
          </a:p>
          <a:p>
            <a:r>
              <a:rPr lang="en-US" dirty="0" smtClean="0"/>
              <a:t>● </a:t>
            </a:r>
            <a:r>
              <a:rPr lang="en-US" b="1" dirty="0" smtClean="0"/>
              <a:t>Constitutional </a:t>
            </a:r>
            <a:r>
              <a:rPr lang="en-US" b="1" dirty="0"/>
              <a:t>symptoms</a:t>
            </a:r>
            <a:r>
              <a:rPr lang="en-US" dirty="0"/>
              <a:t> — Patients with secondary syphilis may develop systemic symptoms including fever, headache, malaise, anorexia, sore throat, </a:t>
            </a:r>
            <a:r>
              <a:rPr lang="en-US" dirty="0" err="1"/>
              <a:t>myalgias</a:t>
            </a:r>
            <a:r>
              <a:rPr lang="en-US" dirty="0"/>
              <a:t>, and weight loss. </a:t>
            </a:r>
          </a:p>
          <a:p>
            <a:r>
              <a:rPr lang="en-US" dirty="0" smtClean="0"/>
              <a:t>● </a:t>
            </a:r>
            <a:r>
              <a:rPr lang="en-US" b="1" dirty="0" smtClean="0"/>
              <a:t>Adenopathy</a:t>
            </a:r>
            <a:r>
              <a:rPr lang="en-US" b="1" dirty="0"/>
              <a:t> </a:t>
            </a:r>
            <a:r>
              <a:rPr lang="en-US" dirty="0"/>
              <a:t>— Most patients with secondary syphilis have lymph node enlargement with palpable nodes present in the posterior cervical, axillary, inguinal, and femoral region</a:t>
            </a:r>
          </a:p>
          <a:p>
            <a:pPr algn="l" rtl="0"/>
            <a:endParaRPr lang="en-US" dirty="0"/>
          </a:p>
        </p:txBody>
      </p:sp>
    </p:spTree>
    <p:extLst>
      <p:ext uri="{BB962C8B-B14F-4D97-AF65-F5344CB8AC3E}">
        <p14:creationId xmlns:p14="http://schemas.microsoft.com/office/powerpoint/2010/main" val="46288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Secondary syphilis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464" y="2173652"/>
            <a:ext cx="4267902" cy="21697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64" y="4394200"/>
            <a:ext cx="4267902" cy="233894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4310" r="4618"/>
          <a:stretch/>
        </p:blipFill>
        <p:spPr>
          <a:xfrm>
            <a:off x="4953000" y="2244472"/>
            <a:ext cx="4038600" cy="3013328"/>
          </a:xfrm>
          <a:prstGeom prst="rect">
            <a:avLst/>
          </a:prstGeom>
        </p:spPr>
      </p:pic>
      <p:sp>
        <p:nvSpPr>
          <p:cNvPr id="6" name="TextBox 5"/>
          <p:cNvSpPr txBox="1"/>
          <p:nvPr/>
        </p:nvSpPr>
        <p:spPr>
          <a:xfrm>
            <a:off x="5562600" y="5363615"/>
            <a:ext cx="2819400" cy="400110"/>
          </a:xfrm>
          <a:prstGeom prst="rect">
            <a:avLst/>
          </a:prstGeom>
          <a:noFill/>
        </p:spPr>
        <p:txBody>
          <a:bodyPr wrap="square" rtlCol="0">
            <a:spAutoFit/>
          </a:bodyPr>
          <a:lstStyle/>
          <a:p>
            <a:r>
              <a:rPr lang="en-US" sz="2000" b="1" dirty="0" smtClean="0">
                <a:solidFill>
                  <a:schemeClr val="tx2">
                    <a:lumMod val="60000"/>
                    <a:lumOff val="40000"/>
                  </a:schemeClr>
                </a:solidFill>
              </a:rPr>
              <a:t>Erythema </a:t>
            </a:r>
            <a:r>
              <a:rPr lang="en-US" sz="2000" b="1" dirty="0" err="1" smtClean="0">
                <a:solidFill>
                  <a:schemeClr val="tx2">
                    <a:lumMod val="60000"/>
                    <a:lumOff val="40000"/>
                  </a:schemeClr>
                </a:solidFill>
              </a:rPr>
              <a:t>Multiforms</a:t>
            </a:r>
            <a:endParaRPr lang="en-US" sz="2000" b="1" dirty="0">
              <a:solidFill>
                <a:schemeClr val="tx2">
                  <a:lumMod val="60000"/>
                  <a:lumOff val="40000"/>
                </a:schemeClr>
              </a:solidFill>
            </a:endParaRPr>
          </a:p>
        </p:txBody>
      </p:sp>
    </p:spTree>
    <p:extLst>
      <p:ext uri="{BB962C8B-B14F-4D97-AF65-F5344CB8AC3E}">
        <p14:creationId xmlns:p14="http://schemas.microsoft.com/office/powerpoint/2010/main" val="204454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1" y="1066800"/>
            <a:ext cx="8686800" cy="5334000"/>
          </a:xfrm>
        </p:spPr>
      </p:pic>
    </p:spTree>
    <p:extLst>
      <p:ext uri="{BB962C8B-B14F-4D97-AF65-F5344CB8AC3E}">
        <p14:creationId xmlns:p14="http://schemas.microsoft.com/office/powerpoint/2010/main" val="19879139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test</a:t>
            </a:r>
          </a:p>
        </p:txBody>
      </p:sp>
      <p:sp>
        <p:nvSpPr>
          <p:cNvPr id="3" name="Content Placeholder 2"/>
          <p:cNvSpPr>
            <a:spLocks noGrp="1"/>
          </p:cNvSpPr>
          <p:nvPr>
            <p:ph idx="1"/>
          </p:nvPr>
        </p:nvSpPr>
        <p:spPr>
          <a:xfrm>
            <a:off x="457200" y="2438400"/>
            <a:ext cx="8077200" cy="3530600"/>
          </a:xfrm>
        </p:spPr>
        <p:txBody>
          <a:bodyPr>
            <a:noAutofit/>
          </a:bodyPr>
          <a:lstStyle/>
          <a:p>
            <a:r>
              <a:rPr lang="en-US" sz="1600" b="1" dirty="0"/>
              <a:t>Serologic tests</a:t>
            </a:r>
            <a:r>
              <a:rPr lang="en-US" sz="1600" dirty="0"/>
              <a:t> — Serologic tests provide a presumptive diagnosis of syphilis. There are two types of serologic tests for syphilis: nontreponemal tests and treponemal-specific tests. The use of only one test is insufficient for diagnosis since serologic testing (especially nontreponemal tests) can be associated with false positive results.</a:t>
            </a:r>
          </a:p>
          <a:p>
            <a:r>
              <a:rPr lang="en-US" sz="1600" b="1" dirty="0"/>
              <a:t>Nontreponemal tests :</a:t>
            </a:r>
            <a:r>
              <a:rPr lang="en-US" sz="1600" dirty="0"/>
              <a:t>these screening tests are nonspecific, and therefore not definitive, they have traditionally been used for initial syphilis screening due to their relatively low cost, ease of performance, and ability to be quantified for the purpose of following response to therapy</a:t>
            </a:r>
            <a:endParaRPr lang="en-US" sz="1600" b="1" dirty="0"/>
          </a:p>
          <a:p>
            <a:r>
              <a:rPr lang="en-US" sz="1600" b="1" dirty="0"/>
              <a:t>Treponemal </a:t>
            </a:r>
            <a:r>
              <a:rPr lang="en-US" sz="1600" b="1" dirty="0" err="1"/>
              <a:t>tests:</a:t>
            </a:r>
            <a:r>
              <a:rPr lang="en-US" sz="1600" dirty="0" err="1"/>
              <a:t>more</a:t>
            </a:r>
            <a:r>
              <a:rPr lang="en-US" sz="1600" dirty="0"/>
              <a:t> complex and expensive to perform than nontreponemal tests. Thus, they have traditionally been used as confirmatory tests for syphilis when the nontreponemal tests are reactive</a:t>
            </a:r>
          </a:p>
        </p:txBody>
      </p:sp>
    </p:spTree>
    <p:extLst>
      <p:ext uri="{BB962C8B-B14F-4D97-AF65-F5344CB8AC3E}">
        <p14:creationId xmlns:p14="http://schemas.microsoft.com/office/powerpoint/2010/main" val="319429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Question 3</a:t>
            </a:r>
            <a:endParaRPr lang="en-US" dirty="0"/>
          </a:p>
        </p:txBody>
      </p:sp>
      <p:sp>
        <p:nvSpPr>
          <p:cNvPr id="3" name="Content Placeholder 2"/>
          <p:cNvSpPr>
            <a:spLocks noGrp="1"/>
          </p:cNvSpPr>
          <p:nvPr>
            <p:ph idx="1"/>
          </p:nvPr>
        </p:nvSpPr>
        <p:spPr>
          <a:xfrm>
            <a:off x="762000" y="2438400"/>
            <a:ext cx="7898618" cy="3606800"/>
          </a:xfrm>
        </p:spPr>
        <p:txBody>
          <a:bodyPr>
            <a:noAutofit/>
          </a:bodyPr>
          <a:lstStyle/>
          <a:p>
            <a:pPr algn="l" rtl="0"/>
            <a:r>
              <a:rPr lang="en-US" sz="2000" dirty="0" smtClean="0"/>
              <a:t>Patient comes to you complaining of urinary frequency. When you examined her you found Frothy </a:t>
            </a:r>
            <a:r>
              <a:rPr lang="en-US" sz="2000" dirty="0"/>
              <a:t>yellowish vaginal </a:t>
            </a:r>
            <a:r>
              <a:rPr lang="en-US" sz="2000" dirty="0" smtClean="0"/>
              <a:t>discharge and strawberry cervix: </a:t>
            </a:r>
          </a:p>
          <a:p>
            <a:pPr algn="l" rtl="0"/>
            <a:r>
              <a:rPr lang="en-US" sz="2000" dirty="0" smtClean="0"/>
              <a:t>What is the most likely diagnosis?</a:t>
            </a:r>
          </a:p>
          <a:p>
            <a:pPr marL="880110" lvl="1" indent="-514350" algn="l" rtl="0">
              <a:buFont typeface="+mj-lt"/>
              <a:buAutoNum type="alphaUcPeriod"/>
            </a:pPr>
            <a:r>
              <a:rPr lang="en-US" sz="2000" dirty="0"/>
              <a:t>HIV</a:t>
            </a:r>
          </a:p>
          <a:p>
            <a:pPr marL="880110" lvl="1" indent="-514350" algn="l" rtl="0">
              <a:buFont typeface="+mj-lt"/>
              <a:buAutoNum type="alphaUcPeriod"/>
            </a:pPr>
            <a:r>
              <a:rPr lang="en-US" sz="2000" dirty="0"/>
              <a:t>Trichomoniasis</a:t>
            </a:r>
          </a:p>
          <a:p>
            <a:pPr marL="880110" lvl="1" indent="-514350" algn="l" rtl="0">
              <a:buFont typeface="+mj-lt"/>
              <a:buAutoNum type="alphaUcPeriod"/>
            </a:pPr>
            <a:r>
              <a:rPr lang="en-US" sz="2000" dirty="0"/>
              <a:t>Gonorrhea</a:t>
            </a:r>
          </a:p>
          <a:p>
            <a:pPr marL="880110" lvl="1" indent="-514350" algn="l" rtl="0">
              <a:buFont typeface="+mj-lt"/>
              <a:buAutoNum type="alphaUcPeriod"/>
            </a:pPr>
            <a:r>
              <a:rPr lang="en-US" sz="2000" dirty="0"/>
              <a:t>Syphilis</a:t>
            </a:r>
          </a:p>
          <a:p>
            <a:pPr algn="l" rtl="0"/>
            <a:endParaRPr lang="en-US" sz="2000" dirty="0"/>
          </a:p>
        </p:txBody>
      </p:sp>
    </p:spTree>
    <p:extLst>
      <p:ext uri="{BB962C8B-B14F-4D97-AF65-F5344CB8AC3E}">
        <p14:creationId xmlns:p14="http://schemas.microsoft.com/office/powerpoint/2010/main" val="302434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15025"/>
            <a:ext cx="8382000" cy="1813821"/>
          </a:xfrm>
        </p:spPr>
        <p:txBody>
          <a:bodyPr>
            <a:normAutofit/>
          </a:bodyPr>
          <a:lstStyle/>
          <a:p>
            <a:r>
              <a:rPr lang="en-US" dirty="0"/>
              <a:t>Diagnosis of Syphilis:</a:t>
            </a:r>
            <a:br>
              <a:rPr lang="en-US" dirty="0"/>
            </a:br>
            <a:endParaRPr lang="en-US" dirty="0"/>
          </a:p>
        </p:txBody>
      </p:sp>
      <p:sp>
        <p:nvSpPr>
          <p:cNvPr id="4" name="Rectangle 3"/>
          <p:cNvSpPr/>
          <p:nvPr/>
        </p:nvSpPr>
        <p:spPr>
          <a:xfrm>
            <a:off x="762000" y="2439326"/>
            <a:ext cx="4259499" cy="369332"/>
          </a:xfrm>
          <a:prstGeom prst="rect">
            <a:avLst/>
          </a:prstGeom>
        </p:spPr>
        <p:txBody>
          <a:bodyPr wrap="none">
            <a:spAutoFit/>
          </a:bodyPr>
          <a:lstStyle/>
          <a:p>
            <a:r>
              <a:rPr lang="en-US" b="1" dirty="0"/>
              <a:t>a- Dark field microscopy of smear </a:t>
            </a:r>
            <a:endParaRPr lang="en-US" dirty="0"/>
          </a:p>
        </p:txBody>
      </p:sp>
      <p:sp>
        <p:nvSpPr>
          <p:cNvPr id="5" name="Rectangle 4"/>
          <p:cNvSpPr/>
          <p:nvPr/>
        </p:nvSpPr>
        <p:spPr>
          <a:xfrm>
            <a:off x="990600" y="2782669"/>
            <a:ext cx="4572000" cy="646331"/>
          </a:xfrm>
          <a:prstGeom prst="rect">
            <a:avLst/>
          </a:prstGeom>
        </p:spPr>
        <p:txBody>
          <a:bodyPr>
            <a:spAutoFit/>
          </a:bodyPr>
          <a:lstStyle/>
          <a:p>
            <a:r>
              <a:rPr lang="en-US" dirty="0"/>
              <a:t>from primary or secondary lesions. May be negative. </a:t>
            </a:r>
          </a:p>
        </p:txBody>
      </p:sp>
      <p:sp>
        <p:nvSpPr>
          <p:cNvPr id="6" name="Rectangle 5"/>
          <p:cNvSpPr/>
          <p:nvPr/>
        </p:nvSpPr>
        <p:spPr>
          <a:xfrm>
            <a:off x="762000" y="3440668"/>
            <a:ext cx="6670344" cy="369332"/>
          </a:xfrm>
          <a:prstGeom prst="rect">
            <a:avLst/>
          </a:prstGeom>
        </p:spPr>
        <p:txBody>
          <a:bodyPr wrap="square">
            <a:spAutoFit/>
          </a:bodyPr>
          <a:lstStyle/>
          <a:p>
            <a:r>
              <a:rPr lang="en-US" b="1" dirty="0"/>
              <a:t>b- Serologic tests: </a:t>
            </a:r>
            <a:r>
              <a:rPr lang="en-US" dirty="0"/>
              <a:t>(</a:t>
            </a:r>
            <a:r>
              <a:rPr lang="en-US" dirty="0">
                <a:solidFill>
                  <a:srgbClr val="FF0000"/>
                </a:solidFill>
              </a:rPr>
              <a:t>commonly used</a:t>
            </a:r>
            <a:r>
              <a:rPr lang="en-US" dirty="0"/>
              <a:t>) </a:t>
            </a:r>
            <a:r>
              <a:rPr lang="en-US" b="1" dirty="0"/>
              <a:t>VDRL and TPHA</a:t>
            </a:r>
          </a:p>
        </p:txBody>
      </p:sp>
      <p:graphicFrame>
        <p:nvGraphicFramePr>
          <p:cNvPr id="7" name="Diagram 6"/>
          <p:cNvGraphicFramePr/>
          <p:nvPr>
            <p:extLst>
              <p:ext uri="{D42A27DB-BD31-4B8C-83A1-F6EECF244321}">
                <p14:modId xmlns:p14="http://schemas.microsoft.com/office/powerpoint/2010/main" val="34218414"/>
              </p:ext>
            </p:extLst>
          </p:nvPr>
        </p:nvGraphicFramePr>
        <p:xfrm>
          <a:off x="228600" y="3886200"/>
          <a:ext cx="8534400" cy="2750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492456" y="2085503"/>
            <a:ext cx="8382000" cy="369332"/>
          </a:xfrm>
          <a:prstGeom prst="rect">
            <a:avLst/>
          </a:prstGeom>
        </p:spPr>
        <p:txBody>
          <a:bodyPr wrap="square">
            <a:spAutoFit/>
          </a:bodyPr>
          <a:lstStyle/>
          <a:p>
            <a:r>
              <a:rPr lang="en-US" dirty="0"/>
              <a:t>The diagnosis of syphilis is most commonly made by serologic testing</a:t>
            </a:r>
          </a:p>
        </p:txBody>
      </p:sp>
    </p:spTree>
    <p:extLst>
      <p:ext uri="{BB962C8B-B14F-4D97-AF65-F5344CB8AC3E}">
        <p14:creationId xmlns:p14="http://schemas.microsoft.com/office/powerpoint/2010/main" val="425867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Treatment of syphilis</a:t>
            </a:r>
          </a:p>
        </p:txBody>
      </p:sp>
      <p:sp>
        <p:nvSpPr>
          <p:cNvPr id="3" name="Content Placeholder 2"/>
          <p:cNvSpPr>
            <a:spLocks noGrp="1"/>
          </p:cNvSpPr>
          <p:nvPr>
            <p:ph idx="1"/>
          </p:nvPr>
        </p:nvSpPr>
        <p:spPr>
          <a:xfrm>
            <a:off x="685800" y="2514600"/>
            <a:ext cx="8051018" cy="3530600"/>
          </a:xfrm>
        </p:spPr>
        <p:txBody>
          <a:bodyPr>
            <a:normAutofit/>
          </a:bodyPr>
          <a:lstStyle/>
          <a:p>
            <a:pPr algn="l" rtl="0"/>
            <a:r>
              <a:rPr lang="en-US" b="1" dirty="0">
                <a:solidFill>
                  <a:schemeClr val="tx2">
                    <a:lumMod val="60000"/>
                    <a:lumOff val="40000"/>
                  </a:schemeClr>
                </a:solidFill>
              </a:rPr>
              <a:t>Antibiotics: effective early </a:t>
            </a:r>
          </a:p>
          <a:p>
            <a:pPr algn="l" rtl="0"/>
            <a:r>
              <a:rPr lang="en-US" b="1" dirty="0" err="1"/>
              <a:t>Penicilen</a:t>
            </a:r>
            <a:r>
              <a:rPr lang="en-US" dirty="0"/>
              <a:t> is treatment of choice</a:t>
            </a:r>
          </a:p>
          <a:p>
            <a:pPr algn="l" rtl="0"/>
            <a:r>
              <a:rPr lang="en-US" b="1" dirty="0" err="1"/>
              <a:t>Benzathine</a:t>
            </a:r>
            <a:r>
              <a:rPr lang="en-US" b="1" dirty="0"/>
              <a:t> penicillin </a:t>
            </a:r>
            <a:r>
              <a:rPr lang="en-US" dirty="0" smtClean="0"/>
              <a:t>(</a:t>
            </a:r>
            <a:r>
              <a:rPr lang="en-US" dirty="0" smtClean="0">
                <a:solidFill>
                  <a:srgbClr val="FF0000"/>
                </a:solidFill>
              </a:rPr>
              <a:t>2.4 million unit </a:t>
            </a:r>
            <a:r>
              <a:rPr lang="en-US" dirty="0" smtClean="0"/>
              <a:t>1 </a:t>
            </a:r>
            <a:r>
              <a:rPr lang="en-US" dirty="0"/>
              <a:t>dose, IM), if allergic: </a:t>
            </a:r>
            <a:r>
              <a:rPr lang="en-US" b="1" dirty="0"/>
              <a:t>doxycycline</a:t>
            </a:r>
            <a:r>
              <a:rPr lang="en-US" dirty="0"/>
              <a:t> (2 weeks)</a:t>
            </a:r>
          </a:p>
          <a:p>
            <a:pPr algn="l" rtl="0"/>
            <a:endParaRPr lang="en-US" dirty="0"/>
          </a:p>
          <a:p>
            <a:pPr algn="l" rtl="0"/>
            <a:endParaRPr lang="en-US" dirty="0"/>
          </a:p>
        </p:txBody>
      </p:sp>
    </p:spTree>
    <p:extLst>
      <p:ext uri="{BB962C8B-B14F-4D97-AF65-F5344CB8AC3E}">
        <p14:creationId xmlns:p14="http://schemas.microsoft.com/office/powerpoint/2010/main" val="6436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Viral STDs</a:t>
            </a:r>
            <a:endParaRPr lang="en-US" dirty="0"/>
          </a:p>
        </p:txBody>
      </p:sp>
      <p:sp>
        <p:nvSpPr>
          <p:cNvPr id="5" name="Rectangle 4"/>
          <p:cNvSpPr/>
          <p:nvPr/>
        </p:nvSpPr>
        <p:spPr>
          <a:xfrm>
            <a:off x="2743200" y="3429000"/>
            <a:ext cx="3869970" cy="707886"/>
          </a:xfrm>
          <a:prstGeom prst="rect">
            <a:avLst/>
          </a:prstGeom>
        </p:spPr>
        <p:txBody>
          <a:bodyPr wrap="none">
            <a:spAutoFit/>
          </a:bodyPr>
          <a:lstStyle/>
          <a:p>
            <a:r>
              <a:rPr lang="en-US" sz="4000" b="1" dirty="0" smtClean="0">
                <a:solidFill>
                  <a:schemeClr val="tx2">
                    <a:lumMod val="60000"/>
                    <a:lumOff val="40000"/>
                  </a:schemeClr>
                </a:solidFill>
              </a:rPr>
              <a:t>Genital Herpes</a:t>
            </a:r>
            <a:endParaRPr lang="en-US" sz="4000" b="1" dirty="0">
              <a:solidFill>
                <a:schemeClr val="tx2">
                  <a:lumMod val="60000"/>
                  <a:lumOff val="40000"/>
                </a:schemeClr>
              </a:solidFill>
            </a:endParaRPr>
          </a:p>
        </p:txBody>
      </p:sp>
    </p:spTree>
    <p:extLst>
      <p:ext uri="{BB962C8B-B14F-4D97-AF65-F5344CB8AC3E}">
        <p14:creationId xmlns:p14="http://schemas.microsoft.com/office/powerpoint/2010/main" val="3807605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a:t>Genital Herpes</a:t>
            </a:r>
          </a:p>
        </p:txBody>
      </p:sp>
      <p:sp>
        <p:nvSpPr>
          <p:cNvPr id="3" name="Content Placeholder 2"/>
          <p:cNvSpPr>
            <a:spLocks noGrp="1"/>
          </p:cNvSpPr>
          <p:nvPr>
            <p:ph idx="1"/>
          </p:nvPr>
        </p:nvSpPr>
        <p:spPr>
          <a:xfrm>
            <a:off x="685800" y="2286000"/>
            <a:ext cx="7746218" cy="3530600"/>
          </a:xfrm>
        </p:spPr>
        <p:txBody>
          <a:bodyPr>
            <a:noAutofit/>
          </a:bodyPr>
          <a:lstStyle/>
          <a:p>
            <a:pPr algn="l" rtl="0"/>
            <a:r>
              <a:rPr lang="en-US" b="1" dirty="0"/>
              <a:t>Etiology</a:t>
            </a:r>
          </a:p>
          <a:p>
            <a:pPr lvl="1" algn="l" rtl="0"/>
            <a:r>
              <a:rPr lang="en-US" sz="1800" dirty="0"/>
              <a:t>Genital Herpes caused by </a:t>
            </a:r>
            <a:r>
              <a:rPr lang="en-US" sz="1800" i="1" dirty="0"/>
              <a:t>Herpes Simplex Virus </a:t>
            </a:r>
            <a:r>
              <a:rPr lang="en-US" sz="1800" dirty="0"/>
              <a:t>type 2 (HSV-2)</a:t>
            </a:r>
          </a:p>
          <a:p>
            <a:pPr lvl="1" algn="l" rtl="0"/>
            <a:r>
              <a:rPr lang="en-US" sz="1800" dirty="0"/>
              <a:t>Oral Herpes caused by HSV-1</a:t>
            </a:r>
          </a:p>
          <a:p>
            <a:pPr lvl="1" algn="l" rtl="0"/>
            <a:r>
              <a:rPr lang="en-US" sz="1800" dirty="0"/>
              <a:t>HSV-1 can cause genital lesions</a:t>
            </a:r>
          </a:p>
          <a:p>
            <a:pPr algn="l" rtl="0"/>
            <a:r>
              <a:rPr lang="en-US" b="1" dirty="0"/>
              <a:t>Mode of transmission</a:t>
            </a:r>
          </a:p>
          <a:p>
            <a:pPr lvl="1" algn="l" rtl="0"/>
            <a:r>
              <a:rPr lang="en-US" sz="1800" dirty="0"/>
              <a:t>Contact with person who is  infected (either sexual contact of regular physical contact)</a:t>
            </a:r>
          </a:p>
          <a:p>
            <a:pPr lvl="1" algn="l" rtl="0"/>
            <a:r>
              <a:rPr lang="en-US" sz="1800" dirty="0"/>
              <a:t>Vertical transmission (very rare)</a:t>
            </a:r>
          </a:p>
          <a:p>
            <a:pPr lvl="1" algn="l" rtl="0"/>
            <a:r>
              <a:rPr lang="en-US" sz="1800" dirty="0"/>
              <a:t>Through the birth canal</a:t>
            </a:r>
          </a:p>
        </p:txBody>
      </p:sp>
    </p:spTree>
    <p:extLst>
      <p:ext uri="{BB962C8B-B14F-4D97-AF65-F5344CB8AC3E}">
        <p14:creationId xmlns:p14="http://schemas.microsoft.com/office/powerpoint/2010/main" val="118292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a:t>Signs and symptoms of Genital Herpes</a:t>
            </a:r>
          </a:p>
        </p:txBody>
      </p:sp>
      <p:sp>
        <p:nvSpPr>
          <p:cNvPr id="3" name="Content Placeholder 2"/>
          <p:cNvSpPr>
            <a:spLocks noGrp="1"/>
          </p:cNvSpPr>
          <p:nvPr>
            <p:ph idx="1"/>
          </p:nvPr>
        </p:nvSpPr>
        <p:spPr>
          <a:xfrm>
            <a:off x="864382" y="2489200"/>
            <a:ext cx="7517618" cy="3530600"/>
          </a:xfrm>
        </p:spPr>
        <p:txBody>
          <a:bodyPr>
            <a:normAutofit/>
          </a:bodyPr>
          <a:lstStyle/>
          <a:p>
            <a:pPr algn="l" rtl="0"/>
            <a:r>
              <a:rPr lang="en-US" dirty="0"/>
              <a:t>It is a lifelong infection with exacerbations and remissions</a:t>
            </a:r>
          </a:p>
          <a:p>
            <a:pPr algn="l" rtl="0"/>
            <a:r>
              <a:rPr lang="en-US" b="1" dirty="0"/>
              <a:t>Primary Herpes Infection:</a:t>
            </a:r>
          </a:p>
          <a:p>
            <a:pPr lvl="1" algn="l" rtl="0"/>
            <a:r>
              <a:rPr lang="en-US" sz="1800" dirty="0"/>
              <a:t>Painful shallow ulcers (Around the mouth or on genitalia)</a:t>
            </a:r>
          </a:p>
          <a:p>
            <a:pPr lvl="1"/>
            <a:r>
              <a:rPr lang="en-US" sz="1800" dirty="0"/>
              <a:t>Dysuria, fever, tender local inguinal lymphadenopathy, and headache</a:t>
            </a:r>
          </a:p>
          <a:p>
            <a:pPr algn="l" rtl="0"/>
            <a:r>
              <a:rPr lang="en-US" dirty="0"/>
              <a:t>In Immunocompromised patients, symptoms are more severe with increased instances of shedding . </a:t>
            </a:r>
          </a:p>
          <a:p>
            <a:pPr marL="365760" lvl="1" indent="0" algn="l" rtl="0">
              <a:buNone/>
            </a:pPr>
            <a:r>
              <a:rPr lang="en-US" sz="1800" dirty="0"/>
              <a:t> </a:t>
            </a:r>
          </a:p>
        </p:txBody>
      </p:sp>
    </p:spTree>
    <p:extLst>
      <p:ext uri="{BB962C8B-B14F-4D97-AF65-F5344CB8AC3E}">
        <p14:creationId xmlns:p14="http://schemas.microsoft.com/office/powerpoint/2010/main" val="115300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a:t>Diagnosis and Complications of Genital Herpes</a:t>
            </a:r>
          </a:p>
        </p:txBody>
      </p:sp>
      <p:sp>
        <p:nvSpPr>
          <p:cNvPr id="3" name="Content Placeholder 2"/>
          <p:cNvSpPr>
            <a:spLocks noGrp="1"/>
          </p:cNvSpPr>
          <p:nvPr>
            <p:ph idx="1"/>
          </p:nvPr>
        </p:nvSpPr>
        <p:spPr>
          <a:xfrm>
            <a:off x="609600" y="2133600"/>
            <a:ext cx="8051018" cy="3530600"/>
          </a:xfrm>
        </p:spPr>
        <p:txBody>
          <a:bodyPr>
            <a:noAutofit/>
          </a:bodyPr>
          <a:lstStyle/>
          <a:p>
            <a:pPr algn="l" rtl="0"/>
            <a:r>
              <a:rPr lang="en-US" b="1" dirty="0"/>
              <a:t>Diagnosis:</a:t>
            </a:r>
          </a:p>
          <a:p>
            <a:pPr lvl="1" algn="l" rtl="0"/>
            <a:r>
              <a:rPr lang="en-US" sz="1800" dirty="0"/>
              <a:t>Clinical presentation and history</a:t>
            </a:r>
          </a:p>
          <a:p>
            <a:pPr lvl="1" algn="l" rtl="0"/>
            <a:r>
              <a:rPr lang="en-US" sz="1800" dirty="0"/>
              <a:t>Viral culture</a:t>
            </a:r>
          </a:p>
          <a:p>
            <a:pPr lvl="1" algn="l" rtl="0"/>
            <a:r>
              <a:rPr lang="en-US" sz="1800" dirty="0"/>
              <a:t>PCR ( most sensitive and specific) </a:t>
            </a:r>
          </a:p>
          <a:p>
            <a:pPr lvl="1" algn="l" rtl="0"/>
            <a:endParaRPr lang="en-US" sz="1800" dirty="0"/>
          </a:p>
          <a:p>
            <a:pPr algn="l" rtl="0"/>
            <a:r>
              <a:rPr lang="en-US" b="1" dirty="0"/>
              <a:t>Complications:</a:t>
            </a:r>
          </a:p>
          <a:p>
            <a:pPr lvl="1" algn="l" rtl="0"/>
            <a:r>
              <a:rPr lang="en-US" sz="1800" dirty="0"/>
              <a:t>Rectal infection may lead to </a:t>
            </a:r>
            <a:r>
              <a:rPr lang="en-US" sz="1800" dirty="0" err="1"/>
              <a:t>proctitis</a:t>
            </a:r>
            <a:r>
              <a:rPr lang="en-US" sz="1800" dirty="0"/>
              <a:t> (specially in men to men)</a:t>
            </a:r>
          </a:p>
          <a:p>
            <a:pPr lvl="1" algn="l" rtl="0"/>
            <a:r>
              <a:rPr lang="en-US" sz="1800" dirty="0"/>
              <a:t>Aseptic meningitis</a:t>
            </a:r>
          </a:p>
          <a:p>
            <a:pPr lvl="1" algn="l" rtl="0"/>
            <a:r>
              <a:rPr lang="en-US" sz="1800" dirty="0"/>
              <a:t>Involvement of sacral autonomic plexus leading to urine retention</a:t>
            </a:r>
          </a:p>
        </p:txBody>
      </p:sp>
    </p:spTree>
    <p:extLst>
      <p:ext uri="{BB962C8B-B14F-4D97-AF65-F5344CB8AC3E}">
        <p14:creationId xmlns:p14="http://schemas.microsoft.com/office/powerpoint/2010/main" val="96336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Transmission of Genital Herpes from mother to baby  </a:t>
            </a:r>
            <a:endParaRPr lang="ar-SA" dirty="0"/>
          </a:p>
        </p:txBody>
      </p:sp>
      <p:sp>
        <p:nvSpPr>
          <p:cNvPr id="3" name="Content Placeholder 2"/>
          <p:cNvSpPr>
            <a:spLocks noGrp="1"/>
          </p:cNvSpPr>
          <p:nvPr>
            <p:ph idx="1"/>
          </p:nvPr>
        </p:nvSpPr>
        <p:spPr>
          <a:xfrm>
            <a:off x="685800" y="2514600"/>
            <a:ext cx="7746218" cy="3530600"/>
          </a:xfrm>
        </p:spPr>
        <p:txBody>
          <a:bodyPr>
            <a:normAutofit/>
          </a:bodyPr>
          <a:lstStyle/>
          <a:p>
            <a:pPr algn="l" rtl="0"/>
            <a:r>
              <a:rPr lang="en-US" dirty="0"/>
              <a:t>If a woman with genital herpes has virus present in the birth canal during delivery, herpes simplex virus (HSV) can be spread to an infant, causing </a:t>
            </a:r>
            <a:r>
              <a:rPr lang="en-US" b="1" dirty="0"/>
              <a:t>neonatal herpes</a:t>
            </a:r>
            <a:r>
              <a:rPr lang="en-US" dirty="0"/>
              <a:t>, a serious and sometimes fatal condition. </a:t>
            </a:r>
          </a:p>
          <a:p>
            <a:pPr algn="l" rtl="0"/>
            <a:endParaRPr lang="en-US" dirty="0"/>
          </a:p>
          <a:p>
            <a:pPr algn="l" rtl="0"/>
            <a:r>
              <a:rPr lang="en-US" dirty="0"/>
              <a:t>Neonatal herpes can cause an overwhelming infection resulting in lasting damage to the central nervous system, mental retardation, or death. Medication, if given early, may help prevent </a:t>
            </a:r>
            <a:r>
              <a:rPr lang="en-GB" dirty="0"/>
              <a:t>the infection .</a:t>
            </a:r>
            <a:endParaRPr lang="ar-SA" dirty="0"/>
          </a:p>
        </p:txBody>
      </p:sp>
    </p:spTree>
    <p:extLst>
      <p:ext uri="{BB962C8B-B14F-4D97-AF65-F5344CB8AC3E}">
        <p14:creationId xmlns:p14="http://schemas.microsoft.com/office/powerpoint/2010/main" val="146785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Delivery in a mother with genital herpes </a:t>
            </a:r>
            <a:endParaRPr lang="ar-SA" dirty="0"/>
          </a:p>
        </p:txBody>
      </p:sp>
      <p:sp>
        <p:nvSpPr>
          <p:cNvPr id="3" name="Content Placeholder 2"/>
          <p:cNvSpPr>
            <a:spLocks noGrp="1"/>
          </p:cNvSpPr>
          <p:nvPr>
            <p:ph idx="1"/>
          </p:nvPr>
        </p:nvSpPr>
        <p:spPr>
          <a:xfrm>
            <a:off x="685800" y="2819400"/>
            <a:ext cx="7746218" cy="3530600"/>
          </a:xfrm>
        </p:spPr>
        <p:txBody>
          <a:bodyPr>
            <a:normAutofit/>
          </a:bodyPr>
          <a:lstStyle/>
          <a:p>
            <a:pPr algn="l" rtl="0"/>
            <a:r>
              <a:rPr lang="en-US" dirty="0"/>
              <a:t>If you have an active outbreak at the time of delivery, the safest course is a Cesarean section to prevent the baby from coming into contact with virus in the birth canal. If you do not have an active outbreak, you can have a vaginal delivery.</a:t>
            </a:r>
          </a:p>
          <a:p>
            <a:endParaRPr lang="ar-SA" dirty="0"/>
          </a:p>
        </p:txBody>
      </p:sp>
    </p:spTree>
    <p:extLst>
      <p:ext uri="{BB962C8B-B14F-4D97-AF65-F5344CB8AC3E}">
        <p14:creationId xmlns:p14="http://schemas.microsoft.com/office/powerpoint/2010/main" val="207839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a:t>Treatment and management of Genital Herpes</a:t>
            </a:r>
          </a:p>
        </p:txBody>
      </p:sp>
      <p:sp>
        <p:nvSpPr>
          <p:cNvPr id="3" name="Content Placeholder 2"/>
          <p:cNvSpPr>
            <a:spLocks noGrp="1"/>
          </p:cNvSpPr>
          <p:nvPr>
            <p:ph idx="1"/>
          </p:nvPr>
        </p:nvSpPr>
        <p:spPr>
          <a:xfrm>
            <a:off x="940582" y="2438400"/>
            <a:ext cx="7517618" cy="3530600"/>
          </a:xfrm>
        </p:spPr>
        <p:txBody>
          <a:bodyPr>
            <a:normAutofit/>
          </a:bodyPr>
          <a:lstStyle/>
          <a:p>
            <a:pPr algn="l" rtl="0"/>
            <a:r>
              <a:rPr lang="en-US" b="1" dirty="0"/>
              <a:t>Primary</a:t>
            </a:r>
          </a:p>
          <a:p>
            <a:pPr lvl="1" algn="l" rtl="0"/>
            <a:r>
              <a:rPr lang="en-US" sz="1800" dirty="0"/>
              <a:t>Acyclovir for 5 days when new lesions are still forming</a:t>
            </a:r>
          </a:p>
          <a:p>
            <a:pPr algn="l" rtl="0"/>
            <a:r>
              <a:rPr lang="en-US" b="1" dirty="0"/>
              <a:t>Recurrence</a:t>
            </a:r>
          </a:p>
          <a:p>
            <a:pPr lvl="1" algn="l" rtl="0"/>
            <a:r>
              <a:rPr lang="en-US" sz="1800" dirty="0"/>
              <a:t>Caring for patients mental health</a:t>
            </a:r>
          </a:p>
          <a:p>
            <a:pPr lvl="1" algn="l" rtl="0"/>
            <a:r>
              <a:rPr lang="en-US" sz="1800" dirty="0"/>
              <a:t>Long term suppressive therapy (Acyclovir 6-12 months) therapy should be discontinued after 12 months</a:t>
            </a:r>
          </a:p>
          <a:p>
            <a:pPr lvl="1" algn="l" rtl="0"/>
            <a:endParaRPr lang="en-US" sz="1800" dirty="0"/>
          </a:p>
        </p:txBody>
      </p:sp>
    </p:spTree>
    <p:extLst>
      <p:ext uri="{BB962C8B-B14F-4D97-AF65-F5344CB8AC3E}">
        <p14:creationId xmlns:p14="http://schemas.microsoft.com/office/powerpoint/2010/main" val="192574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8229600" cy="1066800"/>
          </a:xfrm>
        </p:spPr>
        <p:txBody>
          <a:bodyPr/>
          <a:lstStyle/>
          <a:p>
            <a:pPr rtl="0"/>
            <a:r>
              <a:rPr lang="en-US" dirty="0"/>
              <a:t>Consultation</a:t>
            </a:r>
          </a:p>
        </p:txBody>
      </p:sp>
      <p:sp>
        <p:nvSpPr>
          <p:cNvPr id="3" name="Content Placeholder 2"/>
          <p:cNvSpPr>
            <a:spLocks noGrp="1"/>
          </p:cNvSpPr>
          <p:nvPr>
            <p:ph idx="1"/>
          </p:nvPr>
        </p:nvSpPr>
        <p:spPr>
          <a:xfrm>
            <a:off x="533400" y="2286000"/>
            <a:ext cx="8229600" cy="4325112"/>
          </a:xfrm>
        </p:spPr>
        <p:txBody>
          <a:bodyPr>
            <a:normAutofit/>
          </a:bodyPr>
          <a:lstStyle/>
          <a:p>
            <a:pPr algn="l" rtl="0"/>
            <a:r>
              <a:rPr lang="en-US" dirty="0"/>
              <a:t>Sexual intercourse must be avoided during times of exacerbations</a:t>
            </a:r>
          </a:p>
          <a:p>
            <a:pPr algn="l" rtl="0"/>
            <a:endParaRPr lang="en-US" dirty="0"/>
          </a:p>
          <a:p>
            <a:pPr algn="l" rtl="0"/>
            <a:r>
              <a:rPr lang="en-US" dirty="0"/>
              <a:t>Condoms may not be effective (Lesions may be present outside the covered area)</a:t>
            </a:r>
          </a:p>
          <a:p>
            <a:pPr marL="109728" indent="0" algn="l" rtl="0">
              <a:buNone/>
            </a:pPr>
            <a:endParaRPr lang="en-US" dirty="0"/>
          </a:p>
          <a:p>
            <a:pPr algn="l" rtl="0"/>
            <a:r>
              <a:rPr lang="en-US" dirty="0"/>
              <a:t>Partners must be tested</a:t>
            </a:r>
          </a:p>
          <a:p>
            <a:pPr algn="l" rtl="0"/>
            <a:endParaRPr lang="en-US" dirty="0"/>
          </a:p>
          <a:p>
            <a:pPr algn="l" rtl="0"/>
            <a:r>
              <a:rPr lang="en-US" dirty="0"/>
              <a:t>Mothers who are expecting are encouraged to give birth via Caesarean section</a:t>
            </a:r>
          </a:p>
        </p:txBody>
      </p:sp>
    </p:spTree>
    <p:extLst>
      <p:ext uri="{BB962C8B-B14F-4D97-AF65-F5344CB8AC3E}">
        <p14:creationId xmlns:p14="http://schemas.microsoft.com/office/powerpoint/2010/main" val="127596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Question 4</a:t>
            </a:r>
            <a:endParaRPr lang="en-US" dirty="0"/>
          </a:p>
        </p:txBody>
      </p:sp>
      <p:sp>
        <p:nvSpPr>
          <p:cNvPr id="3" name="Content Placeholder 2"/>
          <p:cNvSpPr>
            <a:spLocks noGrp="1"/>
          </p:cNvSpPr>
          <p:nvPr>
            <p:ph idx="1"/>
          </p:nvPr>
        </p:nvSpPr>
        <p:spPr>
          <a:xfrm>
            <a:off x="811212" y="2438400"/>
            <a:ext cx="7746218" cy="3454400"/>
          </a:xfrm>
        </p:spPr>
        <p:txBody>
          <a:bodyPr>
            <a:noAutofit/>
          </a:bodyPr>
          <a:lstStyle/>
          <a:p>
            <a:pPr algn="l" rtl="0"/>
            <a:r>
              <a:rPr lang="en-US" sz="2400" dirty="0"/>
              <a:t>Which of the following is required to diagnose a patient with AIDS?</a:t>
            </a:r>
          </a:p>
          <a:p>
            <a:pPr algn="l" rtl="0"/>
            <a:endParaRPr lang="en-US" sz="2400" dirty="0"/>
          </a:p>
          <a:p>
            <a:pPr marL="880110" lvl="1" indent="-514350" algn="l" rtl="0">
              <a:buFont typeface="+mj-lt"/>
              <a:buAutoNum type="alphaUcPeriod"/>
            </a:pPr>
            <a:r>
              <a:rPr lang="en-US" sz="2400" dirty="0"/>
              <a:t>A CD4 count of less than 200 cells/mm3 </a:t>
            </a:r>
          </a:p>
          <a:p>
            <a:pPr marL="880110" lvl="1" indent="-514350" algn="l" rtl="0">
              <a:buFont typeface="+mj-lt"/>
              <a:buAutoNum type="alphaUcPeriod"/>
            </a:pPr>
            <a:r>
              <a:rPr lang="en-US" sz="2400" dirty="0"/>
              <a:t>A CD4 count of less than 1000 cells/mm3 </a:t>
            </a:r>
          </a:p>
          <a:p>
            <a:pPr marL="880110" lvl="1" indent="-514350" algn="l" rtl="0">
              <a:buFont typeface="+mj-lt"/>
              <a:buAutoNum type="alphaUcPeriod"/>
            </a:pPr>
            <a:r>
              <a:rPr lang="en-US" sz="2400" dirty="0"/>
              <a:t>A CD4 count of less than 2000 cells/mm3 </a:t>
            </a:r>
          </a:p>
          <a:p>
            <a:pPr marL="880110" lvl="1" indent="-514350" algn="l" rtl="0">
              <a:buFont typeface="+mj-lt"/>
              <a:buAutoNum type="alphaUcPeriod"/>
            </a:pPr>
            <a:r>
              <a:rPr lang="en-US" sz="2400" dirty="0"/>
              <a:t>A CD4 count of less than 100 cells/mm3 </a:t>
            </a:r>
          </a:p>
          <a:p>
            <a:pPr lvl="1" algn="l" rtl="0"/>
            <a:endParaRPr lang="en-US" sz="2400" dirty="0"/>
          </a:p>
          <a:p>
            <a:pPr lvl="1" algn="l" rtl="0"/>
            <a:endParaRPr lang="en-US" sz="2400" dirty="0"/>
          </a:p>
          <a:p>
            <a:pPr algn="l" rtl="0"/>
            <a:endParaRPr lang="en-US" sz="2400" dirty="0"/>
          </a:p>
        </p:txBody>
      </p:sp>
    </p:spTree>
    <p:extLst>
      <p:ext uri="{BB962C8B-B14F-4D97-AF65-F5344CB8AC3E}">
        <p14:creationId xmlns:p14="http://schemas.microsoft.com/office/powerpoint/2010/main" val="10870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a:t>Genital Herpes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2438400"/>
            <a:ext cx="5715000" cy="3751256"/>
          </a:xfrm>
        </p:spPr>
      </p:pic>
    </p:spTree>
    <p:extLst>
      <p:ext uri="{BB962C8B-B14F-4D97-AF65-F5344CB8AC3E}">
        <p14:creationId xmlns:p14="http://schemas.microsoft.com/office/powerpoint/2010/main" val="44731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Oral Herpes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4651" y="2249488"/>
            <a:ext cx="5774697" cy="4324350"/>
          </a:xfrm>
        </p:spPr>
      </p:pic>
    </p:spTree>
    <p:extLst>
      <p:ext uri="{BB962C8B-B14F-4D97-AF65-F5344CB8AC3E}">
        <p14:creationId xmlns:p14="http://schemas.microsoft.com/office/powerpoint/2010/main" val="187756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Parasitic STDs</a:t>
            </a:r>
            <a:endParaRPr lang="en-US" dirty="0"/>
          </a:p>
        </p:txBody>
      </p:sp>
      <p:sp>
        <p:nvSpPr>
          <p:cNvPr id="5" name="Rectangle 4"/>
          <p:cNvSpPr/>
          <p:nvPr/>
        </p:nvSpPr>
        <p:spPr>
          <a:xfrm>
            <a:off x="2667000" y="3429000"/>
            <a:ext cx="3807453" cy="707886"/>
          </a:xfrm>
          <a:prstGeom prst="rect">
            <a:avLst/>
          </a:prstGeom>
        </p:spPr>
        <p:txBody>
          <a:bodyPr wrap="none">
            <a:spAutoFit/>
          </a:bodyPr>
          <a:lstStyle/>
          <a:p>
            <a:r>
              <a:rPr lang="en-US" sz="4000" b="1" dirty="0" err="1" smtClean="0">
                <a:solidFill>
                  <a:schemeClr val="tx2">
                    <a:lumMod val="60000"/>
                    <a:lumOff val="40000"/>
                  </a:schemeClr>
                </a:solidFill>
              </a:rPr>
              <a:t>Trichomoniasis</a:t>
            </a:r>
            <a:endParaRPr lang="en-US" sz="4000" b="1" dirty="0">
              <a:solidFill>
                <a:schemeClr val="tx2">
                  <a:lumMod val="60000"/>
                  <a:lumOff val="40000"/>
                </a:schemeClr>
              </a:solidFill>
            </a:endParaRPr>
          </a:p>
        </p:txBody>
      </p:sp>
    </p:spTree>
    <p:extLst>
      <p:ext uri="{BB962C8B-B14F-4D97-AF65-F5344CB8AC3E}">
        <p14:creationId xmlns:p14="http://schemas.microsoft.com/office/powerpoint/2010/main" val="10981314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Trichomoniasis</a:t>
            </a:r>
            <a:endParaRPr lang="en-US" dirty="0"/>
          </a:p>
        </p:txBody>
      </p:sp>
      <p:sp>
        <p:nvSpPr>
          <p:cNvPr id="3" name="Content Placeholder 2"/>
          <p:cNvSpPr>
            <a:spLocks noGrp="1"/>
          </p:cNvSpPr>
          <p:nvPr>
            <p:ph sz="half" idx="1"/>
          </p:nvPr>
        </p:nvSpPr>
        <p:spPr>
          <a:xfrm>
            <a:off x="1255400" y="2514600"/>
            <a:ext cx="5943600" cy="3223022"/>
          </a:xfrm>
        </p:spPr>
        <p:txBody>
          <a:bodyPr>
            <a:normAutofit/>
          </a:bodyPr>
          <a:lstStyle/>
          <a:p>
            <a:pPr algn="l" rtl="0"/>
            <a:r>
              <a:rPr lang="en-US" b="1" dirty="0"/>
              <a:t>Etiology:</a:t>
            </a:r>
          </a:p>
          <a:p>
            <a:pPr lvl="1" algn="l" rtl="0"/>
            <a:r>
              <a:rPr lang="en-US" sz="1800" i="1" dirty="0"/>
              <a:t>Trichomonas Vaginalis </a:t>
            </a:r>
            <a:r>
              <a:rPr lang="en-US" sz="1800" dirty="0"/>
              <a:t>(Flagellated protozoa).</a:t>
            </a:r>
          </a:p>
          <a:p>
            <a:pPr algn="l" rtl="0"/>
            <a:r>
              <a:rPr lang="en-US" b="1" dirty="0" smtClean="0"/>
              <a:t>Mode of transmission:</a:t>
            </a:r>
          </a:p>
          <a:p>
            <a:pPr lvl="1" algn="l" rtl="0"/>
            <a:r>
              <a:rPr lang="en-US" sz="1800" dirty="0"/>
              <a:t>Sexual contact.</a:t>
            </a:r>
          </a:p>
          <a:p>
            <a:pPr lvl="1" algn="l" rtl="0"/>
            <a:r>
              <a:rPr lang="en-US" sz="1800" dirty="0"/>
              <a:t>Perinatally, from mother to child.</a:t>
            </a:r>
          </a:p>
        </p:txBody>
      </p:sp>
    </p:spTree>
    <p:extLst>
      <p:ext uri="{BB962C8B-B14F-4D97-AF65-F5344CB8AC3E}">
        <p14:creationId xmlns:p14="http://schemas.microsoft.com/office/powerpoint/2010/main" val="31565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Signs and symptoms</a:t>
            </a:r>
            <a:endParaRPr lang="en-US" dirty="0"/>
          </a:p>
        </p:txBody>
      </p:sp>
      <p:sp>
        <p:nvSpPr>
          <p:cNvPr id="3" name="Content Placeholder 2"/>
          <p:cNvSpPr>
            <a:spLocks noGrp="1"/>
          </p:cNvSpPr>
          <p:nvPr>
            <p:ph sz="half" idx="1"/>
          </p:nvPr>
        </p:nvSpPr>
        <p:spPr>
          <a:xfrm>
            <a:off x="609600" y="2133600"/>
            <a:ext cx="8077200" cy="3086100"/>
          </a:xfrm>
        </p:spPr>
        <p:txBody>
          <a:bodyPr>
            <a:noAutofit/>
          </a:bodyPr>
          <a:lstStyle/>
          <a:p>
            <a:pPr algn="l" rtl="0"/>
            <a:r>
              <a:rPr lang="en-US" b="1" dirty="0" smtClean="0"/>
              <a:t>Men:</a:t>
            </a:r>
          </a:p>
          <a:p>
            <a:pPr lvl="1"/>
            <a:r>
              <a:rPr lang="en-US" sz="1800" dirty="0" smtClean="0"/>
              <a:t>Usually present asymptomatic (three-quarters of cases)</a:t>
            </a:r>
          </a:p>
          <a:p>
            <a:pPr lvl="1"/>
            <a:r>
              <a:rPr lang="en-US" sz="1800" dirty="0"/>
              <a:t>clear or mucopurulent urethral </a:t>
            </a:r>
            <a:r>
              <a:rPr lang="en-US" sz="1800" dirty="0" smtClean="0"/>
              <a:t>discharge.</a:t>
            </a:r>
          </a:p>
          <a:p>
            <a:pPr lvl="1" algn="l" rtl="0"/>
            <a:r>
              <a:rPr lang="en-US" sz="1800" dirty="0" smtClean="0"/>
              <a:t>urinary frequency, dysuria</a:t>
            </a:r>
            <a:endParaRPr lang="en-US" sz="1800" dirty="0"/>
          </a:p>
          <a:p>
            <a:pPr algn="l" rtl="0"/>
            <a:r>
              <a:rPr lang="en-US" b="1" dirty="0" smtClean="0"/>
              <a:t>Women:</a:t>
            </a:r>
          </a:p>
          <a:p>
            <a:pPr lvl="1" algn="l" rtl="0"/>
            <a:r>
              <a:rPr lang="en-US" sz="1800" dirty="0" smtClean="0"/>
              <a:t>The major complaint are vaginal discharge </a:t>
            </a:r>
          </a:p>
          <a:p>
            <a:pPr lvl="1" algn="l" rtl="0"/>
            <a:r>
              <a:rPr lang="en-US" sz="1800" dirty="0" smtClean="0"/>
              <a:t>Local irritation.</a:t>
            </a:r>
          </a:p>
          <a:p>
            <a:pPr lvl="1"/>
            <a:r>
              <a:rPr lang="en-US" sz="1800" dirty="0"/>
              <a:t>Examination often reveals </a:t>
            </a:r>
            <a:r>
              <a:rPr lang="en-US" sz="1800" dirty="0">
                <a:solidFill>
                  <a:srgbClr val="FF0000"/>
                </a:solidFill>
              </a:rPr>
              <a:t>green-yellow, frothy, malodorous </a:t>
            </a:r>
            <a:r>
              <a:rPr lang="en-US" sz="1800" dirty="0" smtClean="0">
                <a:solidFill>
                  <a:srgbClr val="FF0000"/>
                </a:solidFill>
              </a:rPr>
              <a:t>discharge</a:t>
            </a:r>
          </a:p>
          <a:p>
            <a:pPr lvl="1"/>
            <a:r>
              <a:rPr lang="en-US" sz="1800" dirty="0" smtClean="0"/>
              <a:t>The </a:t>
            </a:r>
            <a:r>
              <a:rPr lang="en-US" sz="1800" dirty="0"/>
              <a:t>cervix may </a:t>
            </a:r>
            <a:r>
              <a:rPr lang="en-US" sz="1800" dirty="0" smtClean="0"/>
              <a:t>have multiple </a:t>
            </a:r>
            <a:r>
              <a:rPr lang="en-US" sz="1800" dirty="0"/>
              <a:t>small </a:t>
            </a:r>
            <a:r>
              <a:rPr lang="en-US" sz="1800" dirty="0" smtClean="0"/>
              <a:t>hemorrhagic </a:t>
            </a:r>
            <a:r>
              <a:rPr lang="en-US" sz="1800" dirty="0"/>
              <a:t>areas which lead to the </a:t>
            </a:r>
            <a:r>
              <a:rPr lang="en-US" sz="1800" dirty="0" smtClean="0"/>
              <a:t>description </a:t>
            </a:r>
            <a:r>
              <a:rPr lang="en-US" sz="1800" dirty="0" smtClean="0">
                <a:solidFill>
                  <a:srgbClr val="FF0000"/>
                </a:solidFill>
              </a:rPr>
              <a:t>‘strawberry </a:t>
            </a:r>
            <a:r>
              <a:rPr lang="en-US" sz="1800" dirty="0">
                <a:solidFill>
                  <a:srgbClr val="FF0000"/>
                </a:solidFill>
              </a:rPr>
              <a:t>cervix</a:t>
            </a:r>
            <a:r>
              <a:rPr lang="en-US" sz="1800" dirty="0" smtClean="0">
                <a:solidFill>
                  <a:srgbClr val="FF0000"/>
                </a:solidFill>
              </a:rPr>
              <a:t>’.</a:t>
            </a:r>
            <a:endParaRPr lang="en-US" sz="1800" dirty="0">
              <a:solidFill>
                <a:srgbClr val="FF0000"/>
              </a:solidFill>
            </a:endParaRPr>
          </a:p>
          <a:p>
            <a:pPr algn="l" rtl="0"/>
            <a:endParaRPr lang="en-US" dirty="0" smtClean="0"/>
          </a:p>
          <a:p>
            <a:pPr algn="l" rtl="0"/>
            <a:endParaRPr lang="en-US" dirty="0"/>
          </a:p>
          <a:p>
            <a:pPr algn="l" rtl="0"/>
            <a:endParaRPr lang="en-US" dirty="0" smtClean="0"/>
          </a:p>
          <a:p>
            <a:pPr marL="274320" lvl="1" indent="0">
              <a:buNone/>
            </a:pPr>
            <a:endParaRPr lang="en-US" sz="1800" dirty="0" smtClean="0"/>
          </a:p>
          <a:p>
            <a:pPr algn="l" rtl="0"/>
            <a:endParaRPr lang="en-US" dirty="0"/>
          </a:p>
        </p:txBody>
      </p:sp>
    </p:spTree>
    <p:extLst>
      <p:ext uri="{BB962C8B-B14F-4D97-AF65-F5344CB8AC3E}">
        <p14:creationId xmlns:p14="http://schemas.microsoft.com/office/powerpoint/2010/main" val="97519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52600" y="1485900"/>
            <a:ext cx="5548237" cy="4076700"/>
          </a:xfrm>
        </p:spPr>
      </p:pic>
      <p:sp>
        <p:nvSpPr>
          <p:cNvPr id="4" name="Content Placeholder 3"/>
          <p:cNvSpPr>
            <a:spLocks noGrp="1"/>
          </p:cNvSpPr>
          <p:nvPr>
            <p:ph sz="half" idx="2"/>
          </p:nvPr>
        </p:nvSpPr>
        <p:spPr>
          <a:xfrm>
            <a:off x="2667000" y="800100"/>
            <a:ext cx="5105400" cy="563525"/>
          </a:xfrm>
        </p:spPr>
        <p:txBody>
          <a:bodyPr>
            <a:noAutofit/>
          </a:bodyPr>
          <a:lstStyle/>
          <a:p>
            <a:pPr marL="0" indent="0">
              <a:buNone/>
            </a:pPr>
            <a:r>
              <a:rPr lang="en-US" sz="3200" b="1" smtClean="0">
                <a:solidFill>
                  <a:schemeClr val="tx2">
                    <a:lumMod val="60000"/>
                    <a:lumOff val="40000"/>
                  </a:schemeClr>
                </a:solidFill>
              </a:rPr>
              <a:t>Strawberry </a:t>
            </a:r>
            <a:r>
              <a:rPr lang="en-US" sz="3200" b="1" dirty="0" smtClean="0">
                <a:solidFill>
                  <a:schemeClr val="tx2">
                    <a:lumMod val="60000"/>
                    <a:lumOff val="40000"/>
                  </a:schemeClr>
                </a:solidFill>
              </a:rPr>
              <a:t>cervix</a:t>
            </a:r>
            <a:endParaRPr lang="en-US" sz="3200" b="1" dirty="0">
              <a:solidFill>
                <a:schemeClr val="tx2">
                  <a:lumMod val="60000"/>
                  <a:lumOff val="40000"/>
                </a:schemeClr>
              </a:solidFill>
            </a:endParaRPr>
          </a:p>
        </p:txBody>
      </p:sp>
    </p:spTree>
    <p:extLst>
      <p:ext uri="{BB962C8B-B14F-4D97-AF65-F5344CB8AC3E}">
        <p14:creationId xmlns:p14="http://schemas.microsoft.com/office/powerpoint/2010/main" val="52666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Diagnosis and Treatment</a:t>
            </a:r>
            <a:endParaRPr lang="en-US" dirty="0"/>
          </a:p>
        </p:txBody>
      </p:sp>
      <p:sp>
        <p:nvSpPr>
          <p:cNvPr id="3" name="Content Placeholder 2"/>
          <p:cNvSpPr>
            <a:spLocks noGrp="1"/>
          </p:cNvSpPr>
          <p:nvPr>
            <p:ph sz="half" idx="1"/>
          </p:nvPr>
        </p:nvSpPr>
        <p:spPr>
          <a:xfrm>
            <a:off x="609600" y="2667000"/>
            <a:ext cx="4693227" cy="3429000"/>
          </a:xfrm>
        </p:spPr>
        <p:txBody>
          <a:bodyPr>
            <a:normAutofit/>
          </a:bodyPr>
          <a:lstStyle/>
          <a:p>
            <a:pPr algn="l" rtl="0"/>
            <a:r>
              <a:rPr lang="en-US" b="1" dirty="0" smtClean="0"/>
              <a:t>Diagnosis:</a:t>
            </a:r>
          </a:p>
          <a:p>
            <a:pPr lvl="1" algn="l" rtl="0"/>
            <a:r>
              <a:rPr lang="en-US" sz="1800" b="1" dirty="0">
                <a:solidFill>
                  <a:srgbClr val="FF0000"/>
                </a:solidFill>
              </a:rPr>
              <a:t>D</a:t>
            </a:r>
            <a:r>
              <a:rPr lang="en-US" sz="1800" b="1" dirty="0" smtClean="0">
                <a:solidFill>
                  <a:srgbClr val="FF0000"/>
                </a:solidFill>
              </a:rPr>
              <a:t>ark-ground microscopy:</a:t>
            </a:r>
          </a:p>
          <a:p>
            <a:pPr lvl="2" algn="l" rtl="0"/>
            <a:r>
              <a:rPr lang="en-US" sz="1800" dirty="0" smtClean="0"/>
              <a:t>Positive in 40-80% of women.</a:t>
            </a:r>
          </a:p>
          <a:p>
            <a:pPr lvl="2" algn="l" rtl="0"/>
            <a:r>
              <a:rPr lang="en-US" sz="1800" dirty="0" smtClean="0"/>
              <a:t>Positive in 30% of men.</a:t>
            </a:r>
          </a:p>
          <a:p>
            <a:pPr lvl="1" algn="l" rtl="0"/>
            <a:r>
              <a:rPr lang="en-US" sz="1800" b="1" dirty="0" smtClean="0"/>
              <a:t>Culture techniques </a:t>
            </a:r>
            <a:r>
              <a:rPr lang="en-US" sz="1800" b="1" dirty="0"/>
              <a:t>are good and confirm the </a:t>
            </a:r>
            <a:r>
              <a:rPr lang="en-US" sz="1800" b="1" dirty="0" smtClean="0"/>
              <a:t>diagnosis.</a:t>
            </a:r>
          </a:p>
          <a:p>
            <a:pPr lvl="1"/>
            <a:r>
              <a:rPr lang="en-US" sz="1800" b="1" dirty="0" smtClean="0">
                <a:solidFill>
                  <a:schemeClr val="bg1">
                    <a:lumMod val="50000"/>
                  </a:schemeClr>
                </a:solidFill>
              </a:rPr>
              <a:t>Elevated </a:t>
            </a:r>
            <a:r>
              <a:rPr lang="en-US" sz="1800" b="1" dirty="0">
                <a:solidFill>
                  <a:schemeClr val="bg1">
                    <a:lumMod val="50000"/>
                  </a:schemeClr>
                </a:solidFill>
              </a:rPr>
              <a:t>vaginal pH (&gt;4.5)</a:t>
            </a:r>
            <a:endParaRPr lang="en-US" sz="1800" b="1" dirty="0" smtClean="0">
              <a:solidFill>
                <a:schemeClr val="bg1">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679700"/>
            <a:ext cx="2884095" cy="2884095"/>
          </a:xfrm>
          <a:prstGeom prst="rect">
            <a:avLst/>
          </a:prstGeom>
        </p:spPr>
      </p:pic>
    </p:spTree>
    <p:extLst>
      <p:ext uri="{BB962C8B-B14F-4D97-AF65-F5344CB8AC3E}">
        <p14:creationId xmlns:p14="http://schemas.microsoft.com/office/powerpoint/2010/main" val="191579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990600"/>
            <a:ext cx="6343672" cy="709865"/>
          </a:xfrm>
        </p:spPr>
        <p:txBody>
          <a:bodyPr>
            <a:normAutofit fontScale="90000"/>
          </a:bodyPr>
          <a:lstStyle/>
          <a:p>
            <a:pPr algn="ctr"/>
            <a:r>
              <a:rPr lang="en-US" sz="3975" dirty="0"/>
              <a:t>Treatment</a:t>
            </a:r>
            <a:r>
              <a:rPr lang="en-US" dirty="0"/>
              <a:t/>
            </a:r>
            <a:br>
              <a:rPr lang="en-US" dirty="0"/>
            </a:br>
            <a:endParaRPr lang="ar-SA" dirty="0"/>
          </a:p>
        </p:txBody>
      </p:sp>
      <p:sp>
        <p:nvSpPr>
          <p:cNvPr id="6" name="Content Placeholder 5"/>
          <p:cNvSpPr>
            <a:spLocks noGrp="1"/>
          </p:cNvSpPr>
          <p:nvPr>
            <p:ph idx="1"/>
          </p:nvPr>
        </p:nvSpPr>
        <p:spPr>
          <a:xfrm>
            <a:off x="864382" y="2489200"/>
            <a:ext cx="8127218" cy="3530600"/>
          </a:xfrm>
        </p:spPr>
        <p:txBody>
          <a:bodyPr/>
          <a:lstStyle/>
          <a:p>
            <a:pPr marL="0" lvl="1" indent="0">
              <a:buNone/>
            </a:pPr>
            <a:r>
              <a:rPr lang="en-US" sz="2400" dirty="0">
                <a:solidFill>
                  <a:srgbClr val="FF0000"/>
                </a:solidFill>
              </a:rPr>
              <a:t>Metronidazole</a:t>
            </a:r>
            <a:r>
              <a:rPr lang="en-US" sz="2400" dirty="0"/>
              <a:t> is the treatment of choice.</a:t>
            </a:r>
            <a:endParaRPr lang="ar-SA" sz="2400" dirty="0"/>
          </a:p>
          <a:p>
            <a:pPr marL="0" lvl="1" indent="0">
              <a:buNone/>
            </a:pPr>
            <a:endParaRPr lang="en-US" sz="2400" dirty="0"/>
          </a:p>
          <a:p>
            <a:pPr marL="342900" lvl="1" indent="-342900"/>
            <a:r>
              <a:rPr lang="en-US" sz="2400" dirty="0"/>
              <a:t>(Both symptomatic and asymptomatic) + partner</a:t>
            </a:r>
          </a:p>
          <a:p>
            <a:pPr marL="342900" lvl="1" indent="-342900"/>
            <a:r>
              <a:rPr lang="en-US" sz="2400" dirty="0"/>
              <a:t>screened for other STDs</a:t>
            </a:r>
          </a:p>
          <a:p>
            <a:pPr marL="0" lvl="1" indent="0">
              <a:buNone/>
            </a:pPr>
            <a:endParaRPr lang="en-US" dirty="0"/>
          </a:p>
          <a:p>
            <a:pPr marL="0" lvl="1" indent="0">
              <a:buNone/>
            </a:pPr>
            <a:endParaRPr lang="en-US" dirty="0" smtClean="0"/>
          </a:p>
          <a:p>
            <a:pPr marL="0" lvl="1" indent="0">
              <a:buNone/>
            </a:pPr>
            <a:endParaRPr lang="en-US" dirty="0"/>
          </a:p>
          <a:p>
            <a:pPr marL="0" lvl="1" indent="0">
              <a:buNone/>
            </a:pPr>
            <a:endParaRPr lang="en-US" dirty="0" smtClean="0"/>
          </a:p>
          <a:p>
            <a:pPr marL="0" indent="0">
              <a:buNone/>
            </a:pPr>
            <a:endParaRPr lang="ar-SA" dirty="0"/>
          </a:p>
        </p:txBody>
      </p:sp>
    </p:spTree>
    <p:extLst>
      <p:ext uri="{BB962C8B-B14F-4D97-AF65-F5344CB8AC3E}">
        <p14:creationId xmlns:p14="http://schemas.microsoft.com/office/powerpoint/2010/main" val="146063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dissolve">
                                      <p:cBhvr>
                                        <p:cTn id="10" dur="500"/>
                                        <p:tgtEl>
                                          <p:spTgt spid="6">
                                            <p:txEl>
                                              <p:pRg st="2" end="2"/>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dissolve">
                                      <p:cBhvr>
                                        <p:cTn id="1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5099051" cy="977900"/>
          </a:xfrm>
        </p:spPr>
        <p:txBody>
          <a:bodyPr/>
          <a:lstStyle/>
          <a:p>
            <a:pPr rtl="0"/>
            <a:r>
              <a:rPr lang="en-US" dirty="0" smtClean="0"/>
              <a:t>Complications</a:t>
            </a:r>
            <a:endParaRPr lang="en-US" dirty="0"/>
          </a:p>
        </p:txBody>
      </p:sp>
      <p:sp>
        <p:nvSpPr>
          <p:cNvPr id="3" name="Content Placeholder 2"/>
          <p:cNvSpPr>
            <a:spLocks noGrp="1"/>
          </p:cNvSpPr>
          <p:nvPr>
            <p:ph sz="half" idx="1"/>
          </p:nvPr>
        </p:nvSpPr>
        <p:spPr>
          <a:xfrm>
            <a:off x="1066800" y="2667000"/>
            <a:ext cx="5886450" cy="3429000"/>
          </a:xfrm>
        </p:spPr>
        <p:txBody>
          <a:bodyPr>
            <a:normAutofit/>
          </a:bodyPr>
          <a:lstStyle/>
          <a:p>
            <a:pPr algn="l" rtl="0"/>
            <a:r>
              <a:rPr lang="en-US" b="1" dirty="0" smtClean="0"/>
              <a:t>Genital inflammation, UTI </a:t>
            </a:r>
          </a:p>
          <a:p>
            <a:pPr algn="l" rtl="0"/>
            <a:r>
              <a:rPr lang="en-US" b="1" dirty="0" smtClean="0"/>
              <a:t>During pregnancy</a:t>
            </a:r>
          </a:p>
          <a:p>
            <a:pPr lvl="1" algn="l" rtl="0"/>
            <a:r>
              <a:rPr lang="en-US" sz="1800" b="1" dirty="0" smtClean="0"/>
              <a:t>Preterm delivery</a:t>
            </a:r>
          </a:p>
          <a:p>
            <a:pPr lvl="1" algn="l" rtl="0"/>
            <a:r>
              <a:rPr lang="en-US" sz="1800" b="1" dirty="0" smtClean="0"/>
              <a:t>Low birth weight</a:t>
            </a:r>
            <a:endParaRPr lang="en-US" sz="1800" b="1" dirty="0"/>
          </a:p>
        </p:txBody>
      </p:sp>
    </p:spTree>
    <p:extLst>
      <p:ext uri="{BB962C8B-B14F-4D97-AF65-F5344CB8AC3E}">
        <p14:creationId xmlns:p14="http://schemas.microsoft.com/office/powerpoint/2010/main" val="93467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Viral STDs</a:t>
            </a:r>
            <a:endParaRPr lang="en-US" dirty="0"/>
          </a:p>
        </p:txBody>
      </p:sp>
      <p:sp>
        <p:nvSpPr>
          <p:cNvPr id="5" name="Rectangle 4"/>
          <p:cNvSpPr/>
          <p:nvPr/>
        </p:nvSpPr>
        <p:spPr>
          <a:xfrm>
            <a:off x="3886200" y="3276600"/>
            <a:ext cx="1460656" cy="1015663"/>
          </a:xfrm>
          <a:prstGeom prst="rect">
            <a:avLst/>
          </a:prstGeom>
        </p:spPr>
        <p:txBody>
          <a:bodyPr wrap="none">
            <a:spAutoFit/>
          </a:bodyPr>
          <a:lstStyle/>
          <a:p>
            <a:r>
              <a:rPr lang="en-US" sz="6000" b="1" dirty="0" smtClean="0">
                <a:solidFill>
                  <a:schemeClr val="tx2">
                    <a:lumMod val="60000"/>
                    <a:lumOff val="40000"/>
                  </a:schemeClr>
                </a:solidFill>
              </a:rPr>
              <a:t>HIV</a:t>
            </a:r>
            <a:endParaRPr lang="en-US" sz="6000" b="1" dirty="0">
              <a:solidFill>
                <a:schemeClr val="tx2">
                  <a:lumMod val="60000"/>
                  <a:lumOff val="40000"/>
                </a:schemeClr>
              </a:solidFill>
            </a:endParaRPr>
          </a:p>
        </p:txBody>
      </p:sp>
    </p:spTree>
    <p:extLst>
      <p:ext uri="{BB962C8B-B14F-4D97-AF65-F5344CB8AC3E}">
        <p14:creationId xmlns:p14="http://schemas.microsoft.com/office/powerpoint/2010/main" val="260505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Question 5</a:t>
            </a:r>
            <a:endParaRPr lang="en-US" dirty="0"/>
          </a:p>
        </p:txBody>
      </p:sp>
      <p:sp>
        <p:nvSpPr>
          <p:cNvPr id="3" name="Content Placeholder 2"/>
          <p:cNvSpPr>
            <a:spLocks noGrp="1"/>
          </p:cNvSpPr>
          <p:nvPr>
            <p:ph idx="1"/>
          </p:nvPr>
        </p:nvSpPr>
        <p:spPr>
          <a:xfrm>
            <a:off x="864382" y="2489200"/>
            <a:ext cx="7517618" cy="3454400"/>
          </a:xfrm>
        </p:spPr>
        <p:txBody>
          <a:bodyPr>
            <a:normAutofit/>
          </a:bodyPr>
          <a:lstStyle/>
          <a:p>
            <a:pPr algn="l" rtl="0"/>
            <a:r>
              <a:rPr lang="en-US" sz="2400" dirty="0"/>
              <a:t>Which of the </a:t>
            </a:r>
            <a:r>
              <a:rPr lang="en-US" sz="2400" dirty="0" smtClean="0"/>
              <a:t>following is the drug of choice in the </a:t>
            </a:r>
            <a:r>
              <a:rPr lang="en-US" sz="2400" dirty="0"/>
              <a:t>treatment of </a:t>
            </a:r>
            <a:r>
              <a:rPr lang="en-US" sz="2400" dirty="0" smtClean="0"/>
              <a:t>Trichomoniasis : </a:t>
            </a:r>
            <a:endParaRPr lang="en-US" sz="2400" dirty="0"/>
          </a:p>
          <a:p>
            <a:pPr marL="880110" lvl="1" indent="-514350" algn="l" rtl="0">
              <a:buFont typeface="+mj-lt"/>
              <a:buAutoNum type="alphaUcPeriod"/>
            </a:pPr>
            <a:r>
              <a:rPr lang="en-US" sz="2400" dirty="0"/>
              <a:t>Azithromycin </a:t>
            </a:r>
          </a:p>
          <a:p>
            <a:pPr marL="880110" lvl="1" indent="-514350" algn="l" rtl="0">
              <a:buFont typeface="+mj-lt"/>
              <a:buAutoNum type="alphaUcPeriod"/>
            </a:pPr>
            <a:r>
              <a:rPr lang="en-US" sz="2400" dirty="0"/>
              <a:t> Doxycycline</a:t>
            </a:r>
          </a:p>
          <a:p>
            <a:pPr marL="880110" lvl="1" indent="-514350" algn="l" rtl="0">
              <a:buFont typeface="+mj-lt"/>
              <a:buAutoNum type="alphaUcPeriod"/>
            </a:pPr>
            <a:r>
              <a:rPr lang="en-US" sz="2400" dirty="0" smtClean="0"/>
              <a:t>Ceftriaxone</a:t>
            </a:r>
          </a:p>
          <a:p>
            <a:pPr marL="880110" lvl="1" indent="-514350" algn="l" rtl="0">
              <a:buFont typeface="+mj-lt"/>
              <a:buAutoNum type="alphaUcPeriod"/>
            </a:pPr>
            <a:r>
              <a:rPr lang="en-US" sz="2400" dirty="0" smtClean="0"/>
              <a:t>Metronidazole</a:t>
            </a:r>
            <a:endParaRPr lang="en-US" sz="2400" dirty="0"/>
          </a:p>
        </p:txBody>
      </p:sp>
    </p:spTree>
    <p:extLst>
      <p:ext uri="{BB962C8B-B14F-4D97-AF65-F5344CB8AC3E}">
        <p14:creationId xmlns:p14="http://schemas.microsoft.com/office/powerpoint/2010/main" val="33546984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HIV</a:t>
            </a:r>
            <a:endParaRPr lang="en-US" dirty="0"/>
          </a:p>
        </p:txBody>
      </p:sp>
      <p:sp>
        <p:nvSpPr>
          <p:cNvPr id="3" name="Content Placeholder 2"/>
          <p:cNvSpPr>
            <a:spLocks noGrp="1"/>
          </p:cNvSpPr>
          <p:nvPr>
            <p:ph idx="1"/>
          </p:nvPr>
        </p:nvSpPr>
        <p:spPr>
          <a:xfrm>
            <a:off x="951706" y="2500694"/>
            <a:ext cx="6172200" cy="3243834"/>
          </a:xfrm>
        </p:spPr>
        <p:txBody>
          <a:bodyPr>
            <a:noAutofit/>
          </a:bodyPr>
          <a:lstStyle/>
          <a:p>
            <a:pPr algn="l" rtl="0"/>
            <a:r>
              <a:rPr lang="en-US" b="1" dirty="0" smtClean="0"/>
              <a:t>Etiology:</a:t>
            </a:r>
          </a:p>
          <a:p>
            <a:pPr lvl="1" algn="l" rtl="0"/>
            <a:r>
              <a:rPr lang="en-US" sz="1800" dirty="0"/>
              <a:t>Retrovirus, either HIV-1 or HIV-2 </a:t>
            </a:r>
          </a:p>
          <a:p>
            <a:pPr lvl="1" algn="l" rtl="0"/>
            <a:r>
              <a:rPr lang="en-US" sz="1800" dirty="0"/>
              <a:t>HIV-2 is almost entirely confined to West Africa</a:t>
            </a:r>
          </a:p>
          <a:p>
            <a:pPr algn="l" rtl="0"/>
            <a:r>
              <a:rPr lang="en-US" b="1" dirty="0" smtClean="0"/>
              <a:t>Modes of Transmission:</a:t>
            </a:r>
          </a:p>
        </p:txBody>
      </p:sp>
      <p:sp>
        <p:nvSpPr>
          <p:cNvPr id="4" name="Rectangle 3"/>
          <p:cNvSpPr/>
          <p:nvPr/>
        </p:nvSpPr>
        <p:spPr>
          <a:xfrm>
            <a:off x="951706" y="4122611"/>
            <a:ext cx="7391400" cy="1477328"/>
          </a:xfrm>
          <a:prstGeom prst="rect">
            <a:avLst/>
          </a:prstGeom>
        </p:spPr>
        <p:txBody>
          <a:bodyPr wrap="square">
            <a:spAutoFit/>
          </a:bodyPr>
          <a:lstStyle/>
          <a:p>
            <a:pPr marL="742950" lvl="1" indent="-285750">
              <a:buFont typeface="Wingdings" charset="2"/>
              <a:buChar char="Ø"/>
            </a:pPr>
            <a:r>
              <a:rPr lang="en-US" dirty="0"/>
              <a:t>Sexual intercourse (Vaginal or Anal)</a:t>
            </a:r>
          </a:p>
          <a:p>
            <a:pPr marL="742950" lvl="1" indent="-285750">
              <a:buFont typeface="Wingdings" charset="2"/>
              <a:buChar char="Ø"/>
            </a:pPr>
            <a:r>
              <a:rPr lang="en-US" dirty="0"/>
              <a:t>Mother-to-child (</a:t>
            </a:r>
            <a:r>
              <a:rPr lang="en-US" dirty="0" err="1"/>
              <a:t>transplacental</a:t>
            </a:r>
            <a:r>
              <a:rPr lang="en-US" dirty="0"/>
              <a:t>, perinatal, breastfeeding).</a:t>
            </a:r>
          </a:p>
          <a:p>
            <a:pPr marL="742950" lvl="1" indent="-285750">
              <a:buFont typeface="Wingdings" charset="2"/>
              <a:buChar char="Ø"/>
            </a:pPr>
            <a:r>
              <a:rPr lang="en-US" dirty="0"/>
              <a:t>Contaminated blood, blood products and organ transplantation</a:t>
            </a:r>
          </a:p>
          <a:p>
            <a:pPr marL="742950" lvl="1" indent="-285750">
              <a:buFont typeface="Wingdings" charset="2"/>
              <a:buChar char="Ø"/>
            </a:pPr>
            <a:r>
              <a:rPr lang="en-US" dirty="0"/>
              <a:t>Contaminated needles</a:t>
            </a:r>
          </a:p>
        </p:txBody>
      </p:sp>
    </p:spTree>
    <p:extLst>
      <p:ext uri="{BB962C8B-B14F-4D97-AF65-F5344CB8AC3E}">
        <p14:creationId xmlns:p14="http://schemas.microsoft.com/office/powerpoint/2010/main" val="10624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smtClean="0"/>
              <a:t>Risk factors and stages of HIV infection</a:t>
            </a:r>
            <a:endParaRPr lang="en-US" dirty="0"/>
          </a:p>
        </p:txBody>
      </p:sp>
      <p:sp>
        <p:nvSpPr>
          <p:cNvPr id="3" name="Content Placeholder 2"/>
          <p:cNvSpPr>
            <a:spLocks noGrp="1"/>
          </p:cNvSpPr>
          <p:nvPr>
            <p:ph idx="1"/>
          </p:nvPr>
        </p:nvSpPr>
        <p:spPr>
          <a:xfrm>
            <a:off x="904070" y="2514600"/>
            <a:ext cx="6345260" cy="3530600"/>
          </a:xfrm>
        </p:spPr>
        <p:txBody>
          <a:bodyPr>
            <a:normAutofit/>
          </a:bodyPr>
          <a:lstStyle/>
          <a:p>
            <a:pPr algn="l" rtl="0"/>
            <a:r>
              <a:rPr lang="en-US" b="1" dirty="0"/>
              <a:t>Risk factors:</a:t>
            </a:r>
          </a:p>
          <a:p>
            <a:pPr lvl="1" algn="l" rtl="0">
              <a:lnSpc>
                <a:spcPct val="150000"/>
              </a:lnSpc>
            </a:pPr>
            <a:r>
              <a:rPr lang="en-US" sz="1800" dirty="0"/>
              <a:t>STIs (due to open </a:t>
            </a:r>
            <a:r>
              <a:rPr lang="en-US" sz="1800" dirty="0" smtClean="0"/>
              <a:t>sores)</a:t>
            </a:r>
            <a:endParaRPr lang="en-US" sz="1800" dirty="0"/>
          </a:p>
          <a:p>
            <a:pPr lvl="1" algn="l" rtl="0">
              <a:lnSpc>
                <a:spcPct val="150000"/>
              </a:lnSpc>
            </a:pPr>
            <a:r>
              <a:rPr lang="en-US" sz="1800" dirty="0" smtClean="0"/>
              <a:t>Unprotected sexual intercourse</a:t>
            </a:r>
            <a:endParaRPr lang="en-US" sz="1800" dirty="0"/>
          </a:p>
          <a:p>
            <a:pPr lvl="1" algn="l" rtl="0">
              <a:lnSpc>
                <a:spcPct val="150000"/>
              </a:lnSpc>
            </a:pPr>
            <a:r>
              <a:rPr lang="en-US" sz="1800" dirty="0"/>
              <a:t>Multiple sexual partners</a:t>
            </a:r>
          </a:p>
          <a:p>
            <a:pPr lvl="1" algn="l" rtl="0">
              <a:lnSpc>
                <a:spcPct val="150000"/>
              </a:lnSpc>
            </a:pPr>
            <a:r>
              <a:rPr lang="en-US" sz="1800" dirty="0" smtClean="0"/>
              <a:t>Uncircumcised </a:t>
            </a:r>
            <a:r>
              <a:rPr lang="en-US" sz="1800" dirty="0"/>
              <a:t>males</a:t>
            </a:r>
          </a:p>
          <a:p>
            <a:pPr algn="l" rtl="0">
              <a:lnSpc>
                <a:spcPct val="150000"/>
              </a:lnSpc>
            </a:pPr>
            <a:endParaRPr lang="en-US" dirty="0"/>
          </a:p>
        </p:txBody>
      </p:sp>
    </p:spTree>
    <p:extLst>
      <p:ext uri="{BB962C8B-B14F-4D97-AF65-F5344CB8AC3E}">
        <p14:creationId xmlns:p14="http://schemas.microsoft.com/office/powerpoint/2010/main" val="193439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609600"/>
            <a:ext cx="8458200" cy="4866748"/>
          </a:xfrm>
        </p:spPr>
      </p:pic>
    </p:spTree>
    <p:extLst>
      <p:ext uri="{BB962C8B-B14F-4D97-AF65-F5344CB8AC3E}">
        <p14:creationId xmlns:p14="http://schemas.microsoft.com/office/powerpoint/2010/main" val="10346588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6172200" cy="800100"/>
          </a:xfrm>
        </p:spPr>
        <p:txBody>
          <a:bodyPr/>
          <a:lstStyle/>
          <a:p>
            <a:pPr rtl="0"/>
            <a:r>
              <a:rPr lang="en-US" dirty="0" smtClean="0"/>
              <a:t>Diagnosis of HIV </a:t>
            </a:r>
            <a:endParaRPr lang="en-US" dirty="0"/>
          </a:p>
        </p:txBody>
      </p:sp>
      <p:graphicFrame>
        <p:nvGraphicFramePr>
          <p:cNvPr id="4" name="Diagram 3"/>
          <p:cNvGraphicFramePr/>
          <p:nvPr>
            <p:extLst>
              <p:ext uri="{D42A27DB-BD31-4B8C-83A1-F6EECF244321}">
                <p14:modId xmlns:p14="http://schemas.microsoft.com/office/powerpoint/2010/main" val="967614975"/>
              </p:ext>
            </p:extLst>
          </p:nvPr>
        </p:nvGraphicFramePr>
        <p:xfrm>
          <a:off x="1492250" y="2698750"/>
          <a:ext cx="622935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541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use ELISA</a:t>
            </a:r>
            <a:endParaRPr lang="ar-SA" dirty="0"/>
          </a:p>
        </p:txBody>
      </p:sp>
      <p:sp>
        <p:nvSpPr>
          <p:cNvPr id="3" name="Content Placeholder 2"/>
          <p:cNvSpPr>
            <a:spLocks noGrp="1"/>
          </p:cNvSpPr>
          <p:nvPr>
            <p:ph idx="1"/>
          </p:nvPr>
        </p:nvSpPr>
        <p:spPr>
          <a:xfrm>
            <a:off x="864382" y="2489200"/>
            <a:ext cx="7746218" cy="3530600"/>
          </a:xfrm>
        </p:spPr>
        <p:txBody>
          <a:bodyPr>
            <a:normAutofit/>
          </a:bodyPr>
          <a:lstStyle/>
          <a:p>
            <a:pPr algn="l" rtl="0"/>
            <a:r>
              <a:rPr lang="en-US" dirty="0" smtClean="0"/>
              <a:t>This test is the initial test to detect infection with HIV (</a:t>
            </a:r>
            <a:r>
              <a:rPr lang="en-US" smtClean="0"/>
              <a:t>Antibodies)</a:t>
            </a:r>
            <a:endParaRPr lang="en-US" dirty="0" smtClean="0"/>
          </a:p>
          <a:p>
            <a:pPr marL="214313" lvl="1"/>
            <a:r>
              <a:rPr lang="en-US" sz="1800" dirty="0"/>
              <a:t>2 weeks after infection </a:t>
            </a:r>
            <a:endParaRPr lang="en-US" sz="1800" dirty="0" smtClean="0"/>
          </a:p>
          <a:p>
            <a:pPr marL="214313" lvl="1"/>
            <a:r>
              <a:rPr lang="en-US" sz="1800" dirty="0" smtClean="0"/>
              <a:t>If </a:t>
            </a:r>
            <a:r>
              <a:rPr lang="en-US" sz="1800" dirty="0"/>
              <a:t>antibodies to HIV are present (positive</a:t>
            </a:r>
            <a:r>
              <a:rPr lang="en-US" sz="1800" dirty="0" smtClean="0"/>
              <a:t>), if not (negative) </a:t>
            </a:r>
            <a:r>
              <a:rPr lang="en-US" sz="1800" dirty="0"/>
              <a:t>the test is usually repeated to confirm the diagnosis. </a:t>
            </a:r>
            <a:endParaRPr lang="ar-SA" sz="1800" dirty="0"/>
          </a:p>
        </p:txBody>
      </p:sp>
    </p:spTree>
    <p:extLst>
      <p:ext uri="{BB962C8B-B14F-4D97-AF65-F5344CB8AC3E}">
        <p14:creationId xmlns:p14="http://schemas.microsoft.com/office/powerpoint/2010/main" val="92229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GB" dirty="0" smtClean="0"/>
              <a:t>When to use Western blot</a:t>
            </a:r>
            <a:endParaRPr lang="ar-SA" dirty="0"/>
          </a:p>
        </p:txBody>
      </p:sp>
      <p:sp>
        <p:nvSpPr>
          <p:cNvPr id="3" name="Content Placeholder 2"/>
          <p:cNvSpPr>
            <a:spLocks noGrp="1"/>
          </p:cNvSpPr>
          <p:nvPr>
            <p:ph idx="1"/>
          </p:nvPr>
        </p:nvSpPr>
        <p:spPr>
          <a:xfrm>
            <a:off x="853270" y="2895600"/>
            <a:ext cx="7696200" cy="3530600"/>
          </a:xfrm>
        </p:spPr>
        <p:txBody>
          <a:bodyPr>
            <a:normAutofit/>
          </a:bodyPr>
          <a:lstStyle/>
          <a:p>
            <a:pPr algn="l" rtl="0"/>
            <a:r>
              <a:rPr lang="en-US" sz="2000" dirty="0" smtClean="0"/>
              <a:t>It </a:t>
            </a:r>
            <a:r>
              <a:rPr lang="en-US" sz="2000" dirty="0"/>
              <a:t>is done to confirm the results of two positive ELISA tests.</a:t>
            </a:r>
          </a:p>
          <a:p>
            <a:endParaRPr lang="ar-SA" sz="2000" dirty="0"/>
          </a:p>
        </p:txBody>
      </p:sp>
    </p:spTree>
    <p:extLst>
      <p:ext uri="{BB962C8B-B14F-4D97-AF65-F5344CB8AC3E}">
        <p14:creationId xmlns:p14="http://schemas.microsoft.com/office/powerpoint/2010/main" val="43538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GB" dirty="0" smtClean="0"/>
              <a:t>When to use PCR</a:t>
            </a:r>
            <a:endParaRPr lang="ar-SA" dirty="0"/>
          </a:p>
        </p:txBody>
      </p:sp>
      <p:sp>
        <p:nvSpPr>
          <p:cNvPr id="3" name="Content Placeholder 2"/>
          <p:cNvSpPr>
            <a:spLocks noGrp="1"/>
          </p:cNvSpPr>
          <p:nvPr>
            <p:ph idx="1"/>
          </p:nvPr>
        </p:nvSpPr>
        <p:spPr>
          <a:xfrm>
            <a:off x="864382" y="2489200"/>
            <a:ext cx="7593818" cy="3530600"/>
          </a:xfrm>
        </p:spPr>
        <p:txBody>
          <a:bodyPr>
            <a:normAutofit/>
          </a:bodyPr>
          <a:lstStyle/>
          <a:p>
            <a:pPr algn="l" rtl="0"/>
            <a:r>
              <a:rPr lang="en-US" dirty="0" smtClean="0"/>
              <a:t>This </a:t>
            </a:r>
            <a:r>
              <a:rPr lang="en-US" dirty="0"/>
              <a:t>test may be done in the days or weeks after exposure to the </a:t>
            </a:r>
            <a:r>
              <a:rPr lang="en-US" dirty="0" smtClean="0"/>
              <a:t>virus, before development of the antibodies.</a:t>
            </a:r>
          </a:p>
          <a:p>
            <a:pPr algn="l" rtl="0"/>
            <a:endParaRPr lang="en-US" dirty="0"/>
          </a:p>
          <a:p>
            <a:pPr algn="l" rtl="0"/>
            <a:r>
              <a:rPr lang="en-US" dirty="0" smtClean="0"/>
              <a:t>This test is done to confirm the presence of virus RNA and viral Load.</a:t>
            </a:r>
          </a:p>
        </p:txBody>
      </p:sp>
    </p:spTree>
    <p:extLst>
      <p:ext uri="{BB962C8B-B14F-4D97-AF65-F5344CB8AC3E}">
        <p14:creationId xmlns:p14="http://schemas.microsoft.com/office/powerpoint/2010/main" val="105593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Treatment of HIV </a:t>
            </a:r>
            <a:endParaRPr lang="en-US" dirty="0"/>
          </a:p>
        </p:txBody>
      </p:sp>
      <p:sp>
        <p:nvSpPr>
          <p:cNvPr id="3" name="Content Placeholder 2"/>
          <p:cNvSpPr>
            <a:spLocks noGrp="1"/>
          </p:cNvSpPr>
          <p:nvPr>
            <p:ph idx="1"/>
          </p:nvPr>
        </p:nvSpPr>
        <p:spPr>
          <a:xfrm>
            <a:off x="685800" y="2971800"/>
            <a:ext cx="6115050" cy="2400300"/>
          </a:xfrm>
        </p:spPr>
        <p:txBody>
          <a:bodyPr>
            <a:noAutofit/>
          </a:bodyPr>
          <a:lstStyle/>
          <a:p>
            <a:pPr marL="0" indent="0">
              <a:buNone/>
            </a:pPr>
            <a:r>
              <a:rPr lang="en-US" b="1" dirty="0">
                <a:cs typeface="Tahoma" pitchFamily="34" charset="0"/>
              </a:rPr>
              <a:t>Antiviral Therapy</a:t>
            </a:r>
          </a:p>
          <a:p>
            <a:pPr algn="l" rtl="0"/>
            <a:r>
              <a:rPr lang="en-GB" b="1" i="1" dirty="0">
                <a:solidFill>
                  <a:schemeClr val="tx2">
                    <a:lumMod val="60000"/>
                    <a:lumOff val="40000"/>
                  </a:schemeClr>
                </a:solidFill>
              </a:rPr>
              <a:t>Triple therapy HAART: </a:t>
            </a:r>
          </a:p>
          <a:p>
            <a:pPr lvl="1" algn="l" rtl="0"/>
            <a:r>
              <a:rPr lang="en-GB" sz="1800" b="1" dirty="0" smtClean="0">
                <a:solidFill>
                  <a:schemeClr val="accent3">
                    <a:lumMod val="60000"/>
                    <a:lumOff val="40000"/>
                  </a:schemeClr>
                </a:solidFill>
              </a:rPr>
              <a:t>Reverse transcriptase </a:t>
            </a:r>
            <a:r>
              <a:rPr lang="en-GB" sz="1800" b="1" dirty="0">
                <a:solidFill>
                  <a:schemeClr val="accent3">
                    <a:lumMod val="60000"/>
                    <a:lumOff val="40000"/>
                  </a:schemeClr>
                </a:solidFill>
              </a:rPr>
              <a:t>inhibitors</a:t>
            </a:r>
          </a:p>
          <a:p>
            <a:pPr lvl="2" algn="l" rtl="0"/>
            <a:r>
              <a:rPr lang="en-GB" sz="1800" dirty="0" err="1"/>
              <a:t>Zidovudine</a:t>
            </a:r>
            <a:r>
              <a:rPr lang="en-GB" sz="1800" dirty="0"/>
              <a:t>, </a:t>
            </a:r>
            <a:r>
              <a:rPr lang="en-GB" sz="1800" dirty="0" err="1"/>
              <a:t>Nevirapine</a:t>
            </a:r>
            <a:endParaRPr lang="en-GB" sz="1800" dirty="0"/>
          </a:p>
          <a:p>
            <a:pPr lvl="1" algn="l" rtl="0"/>
            <a:r>
              <a:rPr lang="en-GB" sz="1800" b="1" dirty="0">
                <a:solidFill>
                  <a:schemeClr val="accent3">
                    <a:lumMod val="60000"/>
                    <a:lumOff val="40000"/>
                  </a:schemeClr>
                </a:solidFill>
              </a:rPr>
              <a:t>Protease inhibitor</a:t>
            </a:r>
          </a:p>
          <a:p>
            <a:pPr lvl="2" algn="l" rtl="0"/>
            <a:r>
              <a:rPr lang="en-US" sz="1800" dirty="0" err="1"/>
              <a:t>Saquinavir</a:t>
            </a:r>
            <a:r>
              <a:rPr lang="en-US" sz="1800" dirty="0"/>
              <a:t>, </a:t>
            </a:r>
            <a:r>
              <a:rPr lang="en-US" sz="1800" dirty="0" err="1"/>
              <a:t>Indiniavir</a:t>
            </a:r>
            <a:endParaRPr lang="en-GB" sz="1800" i="1" dirty="0"/>
          </a:p>
          <a:p>
            <a:pPr algn="l" rtl="0"/>
            <a:endParaRPr lang="en-US" dirty="0"/>
          </a:p>
        </p:txBody>
      </p:sp>
      <p:sp>
        <p:nvSpPr>
          <p:cNvPr id="4" name="Rectangle 3"/>
          <p:cNvSpPr/>
          <p:nvPr/>
        </p:nvSpPr>
        <p:spPr>
          <a:xfrm>
            <a:off x="5715000" y="2971800"/>
            <a:ext cx="3429000" cy="1477328"/>
          </a:xfrm>
          <a:prstGeom prst="rect">
            <a:avLst/>
          </a:prstGeom>
        </p:spPr>
        <p:txBody>
          <a:bodyPr>
            <a:spAutoFit/>
          </a:bodyPr>
          <a:lstStyle/>
          <a:p>
            <a:pPr marL="257175" indent="-257175">
              <a:buClr>
                <a:schemeClr val="accent1"/>
              </a:buClr>
              <a:buFont typeface="Arial" panose="020B0604020202020204" pitchFamily="34" charset="0"/>
              <a:buChar char="•"/>
            </a:pPr>
            <a:r>
              <a:rPr lang="en-GB" b="1" dirty="0"/>
              <a:t>Opportunistic infection prophylaxis</a:t>
            </a:r>
          </a:p>
          <a:p>
            <a:pPr marL="600075" lvl="1" indent="-257175">
              <a:buClr>
                <a:schemeClr val="accent1"/>
              </a:buClr>
              <a:buFont typeface="Arial" panose="020B0604020202020204" pitchFamily="34" charset="0"/>
              <a:buChar char="•"/>
            </a:pPr>
            <a:r>
              <a:rPr lang="en-GB" dirty="0"/>
              <a:t>TB</a:t>
            </a:r>
          </a:p>
          <a:p>
            <a:pPr marL="600075" lvl="1" indent="-257175">
              <a:buClr>
                <a:schemeClr val="accent1"/>
              </a:buClr>
              <a:buFont typeface="Arial" panose="020B0604020202020204" pitchFamily="34" charset="0"/>
              <a:buChar char="•"/>
            </a:pPr>
            <a:r>
              <a:rPr lang="en-GB" dirty="0"/>
              <a:t>PCP</a:t>
            </a:r>
          </a:p>
          <a:p>
            <a:pPr marL="600075" lvl="1" indent="-257175">
              <a:buClr>
                <a:schemeClr val="accent1"/>
              </a:buClr>
              <a:buFont typeface="Arial" panose="020B0604020202020204" pitchFamily="34" charset="0"/>
              <a:buChar char="•"/>
            </a:pPr>
            <a:r>
              <a:rPr lang="en-GB" dirty="0"/>
              <a:t>Toxoplasmosis </a:t>
            </a:r>
            <a:endParaRPr lang="x-none" dirty="0"/>
          </a:p>
        </p:txBody>
      </p:sp>
    </p:spTree>
    <p:extLst>
      <p:ext uri="{BB962C8B-B14F-4D97-AF65-F5344CB8AC3E}">
        <p14:creationId xmlns:p14="http://schemas.microsoft.com/office/powerpoint/2010/main" val="29740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fade">
                                      <p:cBhvr>
                                        <p:cTn id="34" dur="500"/>
                                        <p:tgtEl>
                                          <p:spTgt spid="4">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fade">
                                      <p:cBhvr>
                                        <p:cTn id="40" dur="500"/>
                                        <p:tgtEl>
                                          <p:spTgt spid="4">
                                            <p:txEl>
                                              <p:pRg st="2" end="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fade">
                                      <p:cBhvr>
                                        <p:cTn id="4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0600"/>
            <a:ext cx="6819900" cy="800100"/>
          </a:xfrm>
        </p:spPr>
        <p:txBody>
          <a:bodyPr>
            <a:normAutofit fontScale="90000"/>
          </a:bodyPr>
          <a:lstStyle/>
          <a:p>
            <a:pPr rtl="0"/>
            <a:r>
              <a:rPr lang="en-US" b="1" dirty="0" smtClean="0"/>
              <a:t/>
            </a:r>
            <a:br>
              <a:rPr lang="en-US" b="1" dirty="0" smtClean="0"/>
            </a:br>
            <a:r>
              <a:rPr lang="en-US" b="1" dirty="0" smtClean="0">
                <a:solidFill>
                  <a:srgbClr val="C00000"/>
                </a:solidFill>
              </a:rPr>
              <a:t>Treatments </a:t>
            </a:r>
            <a:r>
              <a:rPr lang="en-US" b="1" dirty="0">
                <a:solidFill>
                  <a:srgbClr val="C00000"/>
                </a:solidFill>
              </a:rPr>
              <a:t>to </a:t>
            </a:r>
            <a:r>
              <a:rPr lang="en-US" b="1">
                <a:solidFill>
                  <a:srgbClr val="C00000"/>
                </a:solidFill>
              </a:rPr>
              <a:t>prevent </a:t>
            </a:r>
            <a:r>
              <a:rPr lang="en-US" b="1" smtClean="0">
                <a:solidFill>
                  <a:srgbClr val="C00000"/>
                </a:solidFill>
              </a:rPr>
              <a:t/>
            </a:r>
            <a:br>
              <a:rPr lang="en-US" b="1" smtClean="0">
                <a:solidFill>
                  <a:srgbClr val="C00000"/>
                </a:solidFill>
              </a:rPr>
            </a:br>
            <a:r>
              <a:rPr lang="en-US" b="1" smtClean="0">
                <a:solidFill>
                  <a:srgbClr val="C00000"/>
                </a:solidFill>
              </a:rPr>
              <a:t>mother-to-baby </a:t>
            </a:r>
            <a:r>
              <a:rPr lang="en-US" b="1" dirty="0" smtClean="0">
                <a:solidFill>
                  <a:srgbClr val="C00000"/>
                </a:solidFill>
              </a:rPr>
              <a:t>transmission :</a:t>
            </a:r>
            <a:br>
              <a:rPr lang="en-US" b="1" dirty="0" smtClean="0">
                <a:solidFill>
                  <a:srgbClr val="C00000"/>
                </a:solidFill>
              </a:rPr>
            </a:br>
            <a:r>
              <a:rPr lang="en-US" b="1" dirty="0" smtClean="0"/>
              <a:t> </a:t>
            </a:r>
            <a:r>
              <a:rPr lang="en-US" b="1" dirty="0"/>
              <a:t/>
            </a:r>
            <a:br>
              <a:rPr lang="en-US" b="1" dirty="0"/>
            </a:br>
            <a:endParaRPr lang="ar-SA" b="1" dirty="0"/>
          </a:p>
        </p:txBody>
      </p:sp>
      <p:sp>
        <p:nvSpPr>
          <p:cNvPr id="3" name="Content Placeholder 2"/>
          <p:cNvSpPr>
            <a:spLocks noGrp="1"/>
          </p:cNvSpPr>
          <p:nvPr>
            <p:ph idx="1"/>
          </p:nvPr>
        </p:nvSpPr>
        <p:spPr>
          <a:xfrm>
            <a:off x="990600" y="2057400"/>
            <a:ext cx="6972300" cy="3394472"/>
          </a:xfrm>
        </p:spPr>
        <p:txBody>
          <a:bodyPr>
            <a:normAutofit/>
          </a:bodyPr>
          <a:lstStyle/>
          <a:p>
            <a:pPr algn="l" rtl="0"/>
            <a:endParaRPr lang="en-US" dirty="0" smtClean="0"/>
          </a:p>
          <a:p>
            <a:pPr algn="l" rtl="0"/>
            <a:r>
              <a:rPr lang="en-US" dirty="0" smtClean="0"/>
              <a:t>UK </a:t>
            </a:r>
            <a:r>
              <a:rPr lang="en-US" dirty="0"/>
              <a:t>guidelines recommend that you start taking </a:t>
            </a:r>
            <a:r>
              <a:rPr lang="en-US" b="1" dirty="0">
                <a:solidFill>
                  <a:schemeClr val="tx2">
                    <a:lumMod val="60000"/>
                    <a:lumOff val="40000"/>
                  </a:schemeClr>
                </a:solidFill>
                <a:hlinkClick r:id="rId2"/>
              </a:rPr>
              <a:t>AZT</a:t>
            </a:r>
            <a:r>
              <a:rPr lang="en-US" dirty="0"/>
              <a:t> (zidovudine) in the final three months (third trimester) of your pregnancy</a:t>
            </a:r>
            <a:r>
              <a:rPr lang="en-US" dirty="0" smtClean="0"/>
              <a:t>.</a:t>
            </a:r>
          </a:p>
          <a:p>
            <a:pPr algn="l" rtl="0"/>
            <a:endParaRPr lang="en-US" dirty="0" smtClean="0"/>
          </a:p>
          <a:p>
            <a:pPr algn="l" rtl="0"/>
            <a:r>
              <a:rPr lang="en-US" dirty="0" smtClean="0"/>
              <a:t> </a:t>
            </a:r>
            <a:r>
              <a:rPr lang="en-US" dirty="0"/>
              <a:t>You will also need to take an intravenous injection of AZT during delivery and have a </a:t>
            </a:r>
            <a:r>
              <a:rPr lang="en-US" dirty="0" smtClean="0"/>
              <a:t>caesarean .</a:t>
            </a:r>
            <a:endParaRPr lang="ar-SA" dirty="0"/>
          </a:p>
        </p:txBody>
      </p:sp>
    </p:spTree>
    <p:extLst>
      <p:ext uri="{BB962C8B-B14F-4D97-AF65-F5344CB8AC3E}">
        <p14:creationId xmlns:p14="http://schemas.microsoft.com/office/powerpoint/2010/main" val="135737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3705" y="995181"/>
            <a:ext cx="6172200" cy="800100"/>
          </a:xfrm>
        </p:spPr>
        <p:txBody>
          <a:bodyPr/>
          <a:lstStyle/>
          <a:p>
            <a:pPr algn="ctr" rtl="0"/>
            <a:r>
              <a:rPr lang="en-US" dirty="0" smtClean="0"/>
              <a:t>Prevention Of STDs</a:t>
            </a:r>
            <a:endParaRPr lang="en-US" dirty="0"/>
          </a:p>
        </p:txBody>
      </p:sp>
      <p:cxnSp>
        <p:nvCxnSpPr>
          <p:cNvPr id="7" name="Straight Connector 6"/>
          <p:cNvCxnSpPr/>
          <p:nvPr/>
        </p:nvCxnSpPr>
        <p:spPr>
          <a:xfrm>
            <a:off x="4419600" y="2133600"/>
            <a:ext cx="30349" cy="68650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221099" y="2820100"/>
            <a:ext cx="451485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221099" y="2820101"/>
            <a:ext cx="0" cy="41839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449949" y="2820100"/>
            <a:ext cx="0" cy="41839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735949" y="2820100"/>
            <a:ext cx="0" cy="41839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706749" y="3219733"/>
            <a:ext cx="1085850" cy="47596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b="1" dirty="0"/>
              <a:t>Sexual Behavior</a:t>
            </a:r>
          </a:p>
        </p:txBody>
      </p:sp>
      <p:sp>
        <p:nvSpPr>
          <p:cNvPr id="16" name="Rounded Rectangle 15"/>
          <p:cNvSpPr/>
          <p:nvPr/>
        </p:nvSpPr>
        <p:spPr>
          <a:xfrm>
            <a:off x="3878449" y="3238499"/>
            <a:ext cx="1371600" cy="45720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b="1" dirty="0"/>
              <a:t>Vaccination</a:t>
            </a:r>
          </a:p>
        </p:txBody>
      </p:sp>
      <p:sp>
        <p:nvSpPr>
          <p:cNvPr id="17" name="Rounded Rectangle 16"/>
          <p:cNvSpPr/>
          <p:nvPr/>
        </p:nvSpPr>
        <p:spPr>
          <a:xfrm>
            <a:off x="5967601" y="3238499"/>
            <a:ext cx="1168399" cy="45720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b="1" dirty="0"/>
              <a:t>Screening </a:t>
            </a:r>
          </a:p>
        </p:txBody>
      </p:sp>
      <p:sp>
        <p:nvSpPr>
          <p:cNvPr id="3" name="Rectangle 2"/>
          <p:cNvSpPr/>
          <p:nvPr/>
        </p:nvSpPr>
        <p:spPr>
          <a:xfrm>
            <a:off x="1310410" y="3962684"/>
            <a:ext cx="2568039" cy="923330"/>
          </a:xfrm>
          <a:prstGeom prst="rect">
            <a:avLst/>
          </a:prstGeom>
        </p:spPr>
        <p:txBody>
          <a:bodyPr wrap="square">
            <a:spAutoFit/>
          </a:bodyPr>
          <a:lstStyle/>
          <a:p>
            <a:r>
              <a:rPr lang="en-US" sz="1350" dirty="0"/>
              <a:t>Abstinence.</a:t>
            </a:r>
          </a:p>
          <a:p>
            <a:r>
              <a:rPr lang="en-US" sz="1350" dirty="0"/>
              <a:t>Mutual monogamy.</a:t>
            </a:r>
          </a:p>
          <a:p>
            <a:r>
              <a:rPr lang="en-US" sz="1350" dirty="0"/>
              <a:t>Consistent use of latex condom.</a:t>
            </a:r>
          </a:p>
        </p:txBody>
      </p:sp>
      <p:sp>
        <p:nvSpPr>
          <p:cNvPr id="4" name="Rectangle 3"/>
          <p:cNvSpPr/>
          <p:nvPr/>
        </p:nvSpPr>
        <p:spPr>
          <a:xfrm>
            <a:off x="3878449" y="3956591"/>
            <a:ext cx="1874231" cy="300082"/>
          </a:xfrm>
          <a:prstGeom prst="rect">
            <a:avLst/>
          </a:prstGeom>
        </p:spPr>
        <p:txBody>
          <a:bodyPr wrap="square">
            <a:spAutoFit/>
          </a:bodyPr>
          <a:lstStyle/>
          <a:p>
            <a:pPr marL="0" lvl="1">
              <a:defRPr/>
            </a:pPr>
            <a:r>
              <a:rPr lang="en-US" sz="1350" dirty="0"/>
              <a:t>hepatitis B, and HPV</a:t>
            </a:r>
          </a:p>
        </p:txBody>
      </p:sp>
    </p:spTree>
    <p:extLst>
      <p:ext uri="{BB962C8B-B14F-4D97-AF65-F5344CB8AC3E}">
        <p14:creationId xmlns:p14="http://schemas.microsoft.com/office/powerpoint/2010/main" val="64440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heckerboard(across)">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checkerboard(across)">
                                      <p:cBhvr>
                                        <p:cTn id="3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Question 6</a:t>
            </a:r>
            <a:endParaRPr lang="en-US" dirty="0"/>
          </a:p>
        </p:txBody>
      </p:sp>
      <p:sp>
        <p:nvSpPr>
          <p:cNvPr id="3" name="Content Placeholder 2"/>
          <p:cNvSpPr>
            <a:spLocks noGrp="1"/>
          </p:cNvSpPr>
          <p:nvPr>
            <p:ph idx="1"/>
          </p:nvPr>
        </p:nvSpPr>
        <p:spPr>
          <a:xfrm>
            <a:off x="864382" y="2489200"/>
            <a:ext cx="7898618" cy="3530600"/>
          </a:xfrm>
        </p:spPr>
        <p:txBody>
          <a:bodyPr>
            <a:normAutofit/>
          </a:bodyPr>
          <a:lstStyle/>
          <a:p>
            <a:r>
              <a:rPr lang="en-US" sz="2400" dirty="0"/>
              <a:t>Which is the most common STD caused by </a:t>
            </a:r>
            <a:r>
              <a:rPr lang="en-US" sz="2400" dirty="0" smtClean="0"/>
              <a:t>bacteria?</a:t>
            </a:r>
            <a:endParaRPr lang="en-US" sz="2400" dirty="0"/>
          </a:p>
          <a:p>
            <a:endParaRPr lang="en-US" sz="2400" dirty="0"/>
          </a:p>
          <a:p>
            <a:pPr marL="880110" lvl="1" indent="-514350">
              <a:buFont typeface="+mj-lt"/>
              <a:buAutoNum type="alphaUcPeriod"/>
            </a:pPr>
            <a:r>
              <a:rPr lang="en-US" sz="2400" dirty="0"/>
              <a:t>Gonorrhea</a:t>
            </a:r>
          </a:p>
          <a:p>
            <a:pPr marL="880110" lvl="1" indent="-514350">
              <a:buFont typeface="+mj-lt"/>
              <a:buAutoNum type="alphaUcPeriod"/>
            </a:pPr>
            <a:r>
              <a:rPr lang="en-US" sz="2400" dirty="0"/>
              <a:t>Syphilis</a:t>
            </a:r>
          </a:p>
          <a:p>
            <a:pPr marL="880110" lvl="1" indent="-514350">
              <a:buFont typeface="+mj-lt"/>
              <a:buAutoNum type="alphaUcPeriod"/>
            </a:pPr>
            <a:r>
              <a:rPr lang="en-US" sz="2400" dirty="0"/>
              <a:t>Chlamydia</a:t>
            </a:r>
          </a:p>
          <a:p>
            <a:pPr marL="880110" lvl="1" indent="-514350">
              <a:buFont typeface="+mj-lt"/>
              <a:buAutoNum type="alphaUcPeriod"/>
            </a:pPr>
            <a:r>
              <a:rPr lang="en-US" sz="2400" dirty="0"/>
              <a:t>Genital </a:t>
            </a:r>
            <a:r>
              <a:rPr lang="en-US" sz="2400" dirty="0" smtClean="0"/>
              <a:t>warts</a:t>
            </a:r>
            <a:endParaRPr lang="en-US" sz="2400" dirty="0"/>
          </a:p>
        </p:txBody>
      </p:sp>
    </p:spTree>
    <p:extLst>
      <p:ext uri="{BB962C8B-B14F-4D97-AF65-F5344CB8AC3E}">
        <p14:creationId xmlns:p14="http://schemas.microsoft.com/office/powerpoint/2010/main" val="83312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6798734" cy="3097860"/>
          </a:xfrm>
        </p:spPr>
        <p:txBody>
          <a:bodyPr>
            <a:normAutofit/>
          </a:bodyPr>
          <a:lstStyle/>
          <a:p>
            <a:pPr rtl="0"/>
            <a:r>
              <a:rPr lang="en-US" sz="9600" dirty="0" smtClean="0"/>
              <a:t>Questions</a:t>
            </a:r>
            <a:endParaRPr lang="en-US" sz="9600" dirty="0"/>
          </a:p>
        </p:txBody>
      </p:sp>
    </p:spTree>
    <p:extLst>
      <p:ext uri="{BB962C8B-B14F-4D97-AF65-F5344CB8AC3E}">
        <p14:creationId xmlns:p14="http://schemas.microsoft.com/office/powerpoint/2010/main" val="7758941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Question 1  </a:t>
            </a:r>
            <a:endParaRPr lang="en-US" dirty="0"/>
          </a:p>
        </p:txBody>
      </p:sp>
      <p:sp>
        <p:nvSpPr>
          <p:cNvPr id="3" name="Content Placeholder 2"/>
          <p:cNvSpPr>
            <a:spLocks noGrp="1"/>
          </p:cNvSpPr>
          <p:nvPr>
            <p:ph idx="1"/>
          </p:nvPr>
        </p:nvSpPr>
        <p:spPr/>
        <p:txBody>
          <a:bodyPr>
            <a:normAutofit/>
          </a:bodyPr>
          <a:lstStyle/>
          <a:p>
            <a:pPr algn="l" rtl="0"/>
            <a:r>
              <a:rPr lang="en-US" sz="2000" b="1" dirty="0" smtClean="0"/>
              <a:t>Most common STIs in KSA ?</a:t>
            </a:r>
          </a:p>
          <a:p>
            <a:pPr algn="l" rtl="0"/>
            <a:endParaRPr lang="en-US" sz="2000" dirty="0" smtClean="0"/>
          </a:p>
          <a:p>
            <a:pPr marL="880110" lvl="1" indent="-514350" algn="l" rtl="0">
              <a:buFont typeface="+mj-lt"/>
              <a:buAutoNum type="alphaUcPeriod"/>
            </a:pPr>
            <a:r>
              <a:rPr lang="en-US" sz="2000" dirty="0" smtClean="0"/>
              <a:t>HIV</a:t>
            </a:r>
          </a:p>
          <a:p>
            <a:pPr marL="880110" lvl="1" indent="-514350">
              <a:buFont typeface="+mj-lt"/>
              <a:buAutoNum type="alphaUcPeriod"/>
            </a:pPr>
            <a:r>
              <a:rPr lang="en-US" sz="2000" dirty="0"/>
              <a:t>Chlamydia</a:t>
            </a:r>
          </a:p>
          <a:p>
            <a:pPr marL="880110" lvl="1" indent="-514350">
              <a:buFont typeface="+mj-lt"/>
              <a:buAutoNum type="alphaUcPeriod"/>
            </a:pPr>
            <a:r>
              <a:rPr lang="en-US" sz="2000" dirty="0"/>
              <a:t>Gonorrhea</a:t>
            </a:r>
          </a:p>
          <a:p>
            <a:pPr marL="880110" lvl="1" indent="-514350" algn="l" rtl="0">
              <a:buFont typeface="+mj-lt"/>
              <a:buAutoNum type="alphaUcPeriod"/>
            </a:pPr>
            <a:r>
              <a:rPr lang="en-US" sz="2000" dirty="0" smtClean="0"/>
              <a:t>Syphilis</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3200400"/>
            <a:ext cx="1809421" cy="1809421"/>
          </a:xfrm>
          <a:prstGeom prst="rect">
            <a:avLst/>
          </a:prstGeom>
        </p:spPr>
      </p:pic>
    </p:spTree>
    <p:extLst>
      <p:ext uri="{BB962C8B-B14F-4D97-AF65-F5344CB8AC3E}">
        <p14:creationId xmlns:p14="http://schemas.microsoft.com/office/powerpoint/2010/main" val="93304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rgbClr val="C00000"/>
                                      </p:to>
                                    </p:animClr>
                                    <p:animClr clrSpc="rgb" dir="cw">
                                      <p:cBhvr>
                                        <p:cTn id="7" dur="500" fill="hold"/>
                                        <p:tgtEl>
                                          <p:spTgt spid="3">
                                            <p:txEl>
                                              <p:pRg st="3" end="3"/>
                                            </p:txEl>
                                          </p:spTgt>
                                        </p:tgtEl>
                                        <p:attrNameLst>
                                          <p:attrName>fillcolor</p:attrName>
                                        </p:attrNameLst>
                                      </p:cBhvr>
                                      <p:to>
                                        <a:srgbClr val="C00000"/>
                                      </p:to>
                                    </p:animClr>
                                    <p:set>
                                      <p:cBhvr>
                                        <p:cTn id="8" dur="500" fill="hold"/>
                                        <p:tgtEl>
                                          <p:spTgt spid="3">
                                            <p:txEl>
                                              <p:pRg st="3" end="3"/>
                                            </p:txEl>
                                          </p:spTgt>
                                        </p:tgtEl>
                                        <p:attrNameLst>
                                          <p:attrName>fill.type</p:attrName>
                                        </p:attrNameLst>
                                      </p:cBhvr>
                                      <p:to>
                                        <p:strVal val="solid"/>
                                      </p:to>
                                    </p:set>
                                    <p:set>
                                      <p:cBhvr>
                                        <p:cTn id="9"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Question </a:t>
            </a:r>
            <a:r>
              <a:rPr lang="en-US" dirty="0"/>
              <a:t>2</a:t>
            </a:r>
            <a:r>
              <a:rPr lang="en-US" dirty="0" smtClean="0"/>
              <a:t> </a:t>
            </a:r>
            <a:endParaRPr lang="en-US" dirty="0"/>
          </a:p>
        </p:txBody>
      </p:sp>
      <p:sp>
        <p:nvSpPr>
          <p:cNvPr id="3" name="Content Placeholder 2"/>
          <p:cNvSpPr>
            <a:spLocks noGrp="1"/>
          </p:cNvSpPr>
          <p:nvPr>
            <p:ph idx="1"/>
          </p:nvPr>
        </p:nvSpPr>
        <p:spPr>
          <a:xfrm>
            <a:off x="827870" y="2362200"/>
            <a:ext cx="7670018" cy="3530600"/>
          </a:xfrm>
        </p:spPr>
        <p:txBody>
          <a:bodyPr/>
          <a:lstStyle/>
          <a:p>
            <a:pPr algn="l" rtl="0"/>
            <a:r>
              <a:rPr lang="en-US" b="1" dirty="0"/>
              <a:t>A patient went 3 days ago to one of the gulf countries. He complains of urethral discharge. What </a:t>
            </a:r>
            <a:r>
              <a:rPr lang="en-US" b="1" dirty="0" smtClean="0"/>
              <a:t>do you </a:t>
            </a:r>
            <a:r>
              <a:rPr lang="en-US" b="1" dirty="0"/>
              <a:t>expect: </a:t>
            </a:r>
          </a:p>
          <a:p>
            <a:pPr marL="880110" lvl="1" indent="-514350" algn="l" rtl="0">
              <a:buFont typeface="+mj-lt"/>
              <a:buAutoNum type="alphaUcPeriod"/>
            </a:pPr>
            <a:r>
              <a:rPr lang="en-US" dirty="0"/>
              <a:t>HIV</a:t>
            </a:r>
          </a:p>
          <a:p>
            <a:pPr marL="880110" lvl="1" indent="-514350" algn="l" rtl="0">
              <a:buFont typeface="+mj-lt"/>
              <a:buAutoNum type="alphaUcPeriod"/>
            </a:pPr>
            <a:r>
              <a:rPr lang="en-US" dirty="0"/>
              <a:t>Chlamydia</a:t>
            </a:r>
          </a:p>
          <a:p>
            <a:pPr marL="880110" lvl="1" indent="-514350" algn="l" rtl="0">
              <a:buFont typeface="+mj-lt"/>
              <a:buAutoNum type="alphaUcPeriod"/>
            </a:pPr>
            <a:r>
              <a:rPr lang="en-US" dirty="0"/>
              <a:t>Gonorrhea</a:t>
            </a:r>
          </a:p>
          <a:p>
            <a:pPr marL="880110" lvl="1" indent="-514350" algn="l" rtl="0">
              <a:buFont typeface="+mj-lt"/>
              <a:buAutoNum type="alphaUcPeriod"/>
            </a:pPr>
            <a:r>
              <a:rPr lang="en-US" dirty="0"/>
              <a:t>Syphilis</a:t>
            </a:r>
          </a:p>
          <a:p>
            <a:pPr algn="l" rtl="0"/>
            <a:endParaRPr lang="en-US" dirty="0"/>
          </a:p>
          <a:p>
            <a:pPr algn="l" rtl="0"/>
            <a:endParaRPr lang="en-US" dirty="0"/>
          </a:p>
          <a:p>
            <a:pPr algn="l" rtl="0"/>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7806" y="3222789"/>
            <a:ext cx="1809421" cy="1809421"/>
          </a:xfrm>
          <a:prstGeom prst="rect">
            <a:avLst/>
          </a:prstGeom>
        </p:spPr>
      </p:pic>
    </p:spTree>
    <p:extLst>
      <p:ext uri="{BB962C8B-B14F-4D97-AF65-F5344CB8AC3E}">
        <p14:creationId xmlns:p14="http://schemas.microsoft.com/office/powerpoint/2010/main" val="80522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rgbClr val="C00000"/>
                                      </p:to>
                                    </p:animClr>
                                    <p:animClr clrSpc="rgb" dir="cw">
                                      <p:cBhvr>
                                        <p:cTn id="7" dur="500" fill="hold"/>
                                        <p:tgtEl>
                                          <p:spTgt spid="3">
                                            <p:txEl>
                                              <p:pRg st="3" end="3"/>
                                            </p:txEl>
                                          </p:spTgt>
                                        </p:tgtEl>
                                        <p:attrNameLst>
                                          <p:attrName>fillcolor</p:attrName>
                                        </p:attrNameLst>
                                      </p:cBhvr>
                                      <p:to>
                                        <a:srgbClr val="C00000"/>
                                      </p:to>
                                    </p:animClr>
                                    <p:set>
                                      <p:cBhvr>
                                        <p:cTn id="8" dur="500" fill="hold"/>
                                        <p:tgtEl>
                                          <p:spTgt spid="3">
                                            <p:txEl>
                                              <p:pRg st="3" end="3"/>
                                            </p:txEl>
                                          </p:spTgt>
                                        </p:tgtEl>
                                        <p:attrNameLst>
                                          <p:attrName>fill.type</p:attrName>
                                        </p:attrNameLst>
                                      </p:cBhvr>
                                      <p:to>
                                        <p:strVal val="solid"/>
                                      </p:to>
                                    </p:set>
                                    <p:set>
                                      <p:cBhvr>
                                        <p:cTn id="9"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Question 3  </a:t>
            </a:r>
            <a:endParaRPr lang="en-US" dirty="0"/>
          </a:p>
        </p:txBody>
      </p:sp>
      <p:sp>
        <p:nvSpPr>
          <p:cNvPr id="3" name="Content Placeholder 2"/>
          <p:cNvSpPr>
            <a:spLocks noGrp="1"/>
          </p:cNvSpPr>
          <p:nvPr>
            <p:ph idx="1"/>
          </p:nvPr>
        </p:nvSpPr>
        <p:spPr>
          <a:xfrm>
            <a:off x="762000" y="2273300"/>
            <a:ext cx="7670018" cy="3530600"/>
          </a:xfrm>
        </p:spPr>
        <p:txBody>
          <a:bodyPr>
            <a:normAutofit/>
          </a:bodyPr>
          <a:lstStyle/>
          <a:p>
            <a:pPr algn="l" rtl="0"/>
            <a:r>
              <a:rPr lang="en-US" dirty="0"/>
              <a:t>Patient comes to you complaining of urinary frequency. When you examined </a:t>
            </a:r>
            <a:r>
              <a:rPr lang="en-US" dirty="0" smtClean="0"/>
              <a:t>her, </a:t>
            </a:r>
            <a:r>
              <a:rPr lang="en-US" dirty="0"/>
              <a:t>you found Frothy yellowish vaginal discharge and strawberry cervix: </a:t>
            </a:r>
            <a:endParaRPr lang="en-US" dirty="0" smtClean="0"/>
          </a:p>
          <a:p>
            <a:pPr algn="l" rtl="0"/>
            <a:r>
              <a:rPr lang="en-US" b="1" dirty="0" smtClean="0"/>
              <a:t>What is the most likely diagnosis?</a:t>
            </a:r>
            <a:endParaRPr lang="en-US" b="1" dirty="0"/>
          </a:p>
          <a:p>
            <a:pPr marL="880110" lvl="1" indent="-514350" algn="l" rtl="0">
              <a:buFont typeface="+mj-lt"/>
              <a:buAutoNum type="alphaUcPeriod"/>
            </a:pPr>
            <a:r>
              <a:rPr lang="en-US" sz="1800" dirty="0"/>
              <a:t>HIV</a:t>
            </a:r>
          </a:p>
          <a:p>
            <a:pPr marL="880110" lvl="1" indent="-514350" algn="l" rtl="0">
              <a:buFont typeface="+mj-lt"/>
              <a:buAutoNum type="alphaUcPeriod"/>
            </a:pPr>
            <a:r>
              <a:rPr lang="en-US" sz="1800" dirty="0" err="1"/>
              <a:t>Trichomoniasis</a:t>
            </a:r>
            <a:endParaRPr lang="en-US" sz="1800" dirty="0"/>
          </a:p>
          <a:p>
            <a:pPr marL="880110" lvl="1" indent="-514350" algn="l" rtl="0">
              <a:buFont typeface="+mj-lt"/>
              <a:buAutoNum type="alphaUcPeriod"/>
            </a:pPr>
            <a:r>
              <a:rPr lang="en-US" sz="1800" dirty="0"/>
              <a:t>Gonorrhea</a:t>
            </a:r>
          </a:p>
          <a:p>
            <a:pPr marL="880110" lvl="1" indent="-514350" algn="l" rtl="0">
              <a:buFont typeface="+mj-lt"/>
              <a:buAutoNum type="alphaUcPeriod"/>
            </a:pPr>
            <a:r>
              <a:rPr lang="en-US" sz="1800" dirty="0"/>
              <a:t>Syphilis</a:t>
            </a:r>
          </a:p>
          <a:p>
            <a:pPr algn="l" rtl="0"/>
            <a:endParaRPr lang="en-US" dirty="0"/>
          </a:p>
          <a:p>
            <a:pPr algn="l" rtl="0"/>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4038600"/>
            <a:ext cx="1809421" cy="1727199"/>
          </a:xfrm>
          <a:prstGeom prst="rect">
            <a:avLst/>
          </a:prstGeom>
        </p:spPr>
      </p:pic>
    </p:spTree>
    <p:extLst>
      <p:ext uri="{BB962C8B-B14F-4D97-AF65-F5344CB8AC3E}">
        <p14:creationId xmlns:p14="http://schemas.microsoft.com/office/powerpoint/2010/main" val="205693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rgbClr val="C00000"/>
                                      </p:to>
                                    </p:animClr>
                                    <p:animClr clrSpc="rgb" dir="cw">
                                      <p:cBhvr>
                                        <p:cTn id="7" dur="500" fill="hold"/>
                                        <p:tgtEl>
                                          <p:spTgt spid="3">
                                            <p:txEl>
                                              <p:pRg st="3" end="3"/>
                                            </p:txEl>
                                          </p:spTgt>
                                        </p:tgtEl>
                                        <p:attrNameLst>
                                          <p:attrName>fillcolor</p:attrName>
                                        </p:attrNameLst>
                                      </p:cBhvr>
                                      <p:to>
                                        <a:srgbClr val="C00000"/>
                                      </p:to>
                                    </p:animClr>
                                    <p:set>
                                      <p:cBhvr>
                                        <p:cTn id="8" dur="500" fill="hold"/>
                                        <p:tgtEl>
                                          <p:spTgt spid="3">
                                            <p:txEl>
                                              <p:pRg st="3" end="3"/>
                                            </p:txEl>
                                          </p:spTgt>
                                        </p:tgtEl>
                                        <p:attrNameLst>
                                          <p:attrName>fill.type</p:attrName>
                                        </p:attrNameLst>
                                      </p:cBhvr>
                                      <p:to>
                                        <p:strVal val="solid"/>
                                      </p:to>
                                    </p:set>
                                    <p:set>
                                      <p:cBhvr>
                                        <p:cTn id="9"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Question 4  </a:t>
            </a:r>
            <a:endParaRPr lang="en-US" dirty="0"/>
          </a:p>
        </p:txBody>
      </p:sp>
      <p:sp>
        <p:nvSpPr>
          <p:cNvPr id="3" name="Content Placeholder 2"/>
          <p:cNvSpPr>
            <a:spLocks noGrp="1"/>
          </p:cNvSpPr>
          <p:nvPr>
            <p:ph idx="1"/>
          </p:nvPr>
        </p:nvSpPr>
        <p:spPr>
          <a:xfrm>
            <a:off x="685800" y="2514600"/>
            <a:ext cx="7898618" cy="3530600"/>
          </a:xfrm>
        </p:spPr>
        <p:txBody>
          <a:bodyPr>
            <a:normAutofit/>
          </a:bodyPr>
          <a:lstStyle/>
          <a:p>
            <a:pPr algn="l" rtl="0"/>
            <a:r>
              <a:rPr lang="en-US" b="1" dirty="0"/>
              <a:t>Which of the following is required to diagnose a patient with AIDS?</a:t>
            </a:r>
          </a:p>
          <a:p>
            <a:pPr algn="l" rtl="0"/>
            <a:endParaRPr lang="en-US" dirty="0"/>
          </a:p>
          <a:p>
            <a:pPr marL="880110" lvl="1" indent="-514350" algn="l" rtl="0">
              <a:buFont typeface="+mj-lt"/>
              <a:buAutoNum type="alphaUcPeriod"/>
            </a:pPr>
            <a:r>
              <a:rPr lang="en-US" sz="1800" dirty="0"/>
              <a:t>A CD4 count of less than 200 cells/mm3 </a:t>
            </a:r>
          </a:p>
          <a:p>
            <a:pPr marL="880110" lvl="1" indent="-514350" algn="l" rtl="0">
              <a:buFont typeface="+mj-lt"/>
              <a:buAutoNum type="alphaUcPeriod"/>
            </a:pPr>
            <a:r>
              <a:rPr lang="en-US" sz="1800" dirty="0"/>
              <a:t>A CD4 count of less than 1000 cells/mm3 </a:t>
            </a:r>
          </a:p>
          <a:p>
            <a:pPr marL="880110" lvl="1" indent="-514350" algn="l" rtl="0">
              <a:buFont typeface="+mj-lt"/>
              <a:buAutoNum type="alphaUcPeriod"/>
            </a:pPr>
            <a:r>
              <a:rPr lang="en-US" sz="1800" dirty="0"/>
              <a:t>A CD4 count of less than 2000 cells/mm3 </a:t>
            </a:r>
          </a:p>
          <a:p>
            <a:pPr marL="880110" lvl="1" indent="-514350" algn="l" rtl="0">
              <a:buFont typeface="+mj-lt"/>
              <a:buAutoNum type="alphaUcPeriod"/>
            </a:pPr>
            <a:r>
              <a:rPr lang="en-US" sz="1800" dirty="0"/>
              <a:t>A CD4 count of less than 100 cells/mm3 </a:t>
            </a:r>
          </a:p>
          <a:p>
            <a:pPr lvl="1" algn="l" rtl="0"/>
            <a:endParaRPr lang="en-US" sz="1800" dirty="0"/>
          </a:p>
          <a:p>
            <a:pPr lvl="1" algn="l" rtl="0"/>
            <a:endParaRPr lang="en-US" sz="1800" dirty="0"/>
          </a:p>
          <a:p>
            <a:pPr algn="l" rtl="0"/>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4997" y="3429000"/>
            <a:ext cx="1809421" cy="1524000"/>
          </a:xfrm>
          <a:prstGeom prst="rect">
            <a:avLst/>
          </a:prstGeom>
        </p:spPr>
      </p:pic>
    </p:spTree>
    <p:extLst>
      <p:ext uri="{BB962C8B-B14F-4D97-AF65-F5344CB8AC3E}">
        <p14:creationId xmlns:p14="http://schemas.microsoft.com/office/powerpoint/2010/main" val="76029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rgbClr val="C00000"/>
                                      </p:to>
                                    </p:animClr>
                                    <p:animClr clrSpc="rgb" dir="cw">
                                      <p:cBhvr>
                                        <p:cTn id="7" dur="500" fill="hold"/>
                                        <p:tgtEl>
                                          <p:spTgt spid="3">
                                            <p:txEl>
                                              <p:pRg st="2" end="2"/>
                                            </p:txEl>
                                          </p:spTgt>
                                        </p:tgtEl>
                                        <p:attrNameLst>
                                          <p:attrName>fillcolor</p:attrName>
                                        </p:attrNameLst>
                                      </p:cBhvr>
                                      <p:to>
                                        <a:srgbClr val="C00000"/>
                                      </p:to>
                                    </p:animClr>
                                    <p:set>
                                      <p:cBhvr>
                                        <p:cTn id="8" dur="500" fill="hold"/>
                                        <p:tgtEl>
                                          <p:spTgt spid="3">
                                            <p:txEl>
                                              <p:pRg st="2" end="2"/>
                                            </p:txEl>
                                          </p:spTgt>
                                        </p:tgtEl>
                                        <p:attrNameLst>
                                          <p:attrName>fill.type</p:attrName>
                                        </p:attrNameLst>
                                      </p:cBhvr>
                                      <p:to>
                                        <p:strVal val="solid"/>
                                      </p:to>
                                    </p:set>
                                    <p:set>
                                      <p:cBhvr>
                                        <p:cTn id="9"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Question 5  </a:t>
            </a:r>
            <a:endParaRPr lang="en-US" dirty="0"/>
          </a:p>
        </p:txBody>
      </p:sp>
      <p:sp>
        <p:nvSpPr>
          <p:cNvPr id="3" name="Content Placeholder 2"/>
          <p:cNvSpPr>
            <a:spLocks noGrp="1"/>
          </p:cNvSpPr>
          <p:nvPr>
            <p:ph idx="1"/>
          </p:nvPr>
        </p:nvSpPr>
        <p:spPr>
          <a:xfrm>
            <a:off x="864382" y="2489200"/>
            <a:ext cx="7517618" cy="3530600"/>
          </a:xfrm>
        </p:spPr>
        <p:txBody>
          <a:bodyPr>
            <a:normAutofit/>
          </a:bodyPr>
          <a:lstStyle/>
          <a:p>
            <a:pPr algn="l" rtl="0"/>
            <a:r>
              <a:rPr lang="en-US" b="1" dirty="0"/>
              <a:t>Which of the following is the drug of choice in the treatment of </a:t>
            </a:r>
            <a:r>
              <a:rPr lang="en-US" b="1" dirty="0" err="1"/>
              <a:t>Trichomoniasis</a:t>
            </a:r>
            <a:r>
              <a:rPr lang="en-US" b="1" dirty="0"/>
              <a:t> : </a:t>
            </a:r>
          </a:p>
          <a:p>
            <a:pPr marL="880110" lvl="1" indent="-514350" algn="l" rtl="0">
              <a:buFont typeface="+mj-lt"/>
              <a:buAutoNum type="alphaUcPeriod"/>
            </a:pPr>
            <a:r>
              <a:rPr lang="en-US" sz="1800" dirty="0"/>
              <a:t>Azithromycin</a:t>
            </a:r>
            <a:r>
              <a:rPr lang="en-US" sz="1800" u="sng" dirty="0">
                <a:solidFill>
                  <a:srgbClr val="FF0000"/>
                </a:solidFill>
              </a:rPr>
              <a:t> </a:t>
            </a:r>
            <a:endParaRPr lang="en-US" sz="1800" dirty="0"/>
          </a:p>
          <a:p>
            <a:pPr marL="880110" lvl="1" indent="-514350" algn="l" rtl="0">
              <a:buFont typeface="+mj-lt"/>
              <a:buAutoNum type="alphaUcPeriod"/>
            </a:pPr>
            <a:r>
              <a:rPr lang="en-US" sz="1800" dirty="0"/>
              <a:t> Doxycycline</a:t>
            </a:r>
          </a:p>
          <a:p>
            <a:pPr marL="880110" lvl="1" indent="-514350" algn="l" rtl="0">
              <a:buFont typeface="+mj-lt"/>
              <a:buAutoNum type="alphaUcPeriod"/>
            </a:pPr>
            <a:r>
              <a:rPr lang="en-US" sz="1800" dirty="0"/>
              <a:t>Ceftriaxone</a:t>
            </a:r>
          </a:p>
          <a:p>
            <a:pPr marL="880110" lvl="1" indent="-514350" algn="l" rtl="0">
              <a:buFont typeface="+mj-lt"/>
              <a:buAutoNum type="alphaUcPeriod"/>
            </a:pPr>
            <a:r>
              <a:rPr lang="en-US" sz="1800" dirty="0"/>
              <a:t>Metronidazole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3200400"/>
            <a:ext cx="1809421" cy="1816100"/>
          </a:xfrm>
          <a:prstGeom prst="rect">
            <a:avLst/>
          </a:prstGeom>
        </p:spPr>
      </p:pic>
    </p:spTree>
    <p:extLst>
      <p:ext uri="{BB962C8B-B14F-4D97-AF65-F5344CB8AC3E}">
        <p14:creationId xmlns:p14="http://schemas.microsoft.com/office/powerpoint/2010/main" val="702347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rgbClr val="C00000"/>
                                      </p:to>
                                    </p:animClr>
                                    <p:animClr clrSpc="rgb" dir="cw">
                                      <p:cBhvr>
                                        <p:cTn id="7" dur="500" fill="hold"/>
                                        <p:tgtEl>
                                          <p:spTgt spid="3">
                                            <p:txEl>
                                              <p:pRg st="4" end="4"/>
                                            </p:txEl>
                                          </p:spTgt>
                                        </p:tgtEl>
                                        <p:attrNameLst>
                                          <p:attrName>fillcolor</p:attrName>
                                        </p:attrNameLst>
                                      </p:cBhvr>
                                      <p:to>
                                        <a:srgbClr val="C00000"/>
                                      </p:to>
                                    </p:animClr>
                                    <p:set>
                                      <p:cBhvr>
                                        <p:cTn id="8" dur="500" fill="hold"/>
                                        <p:tgtEl>
                                          <p:spTgt spid="3">
                                            <p:txEl>
                                              <p:pRg st="4" end="4"/>
                                            </p:txEl>
                                          </p:spTgt>
                                        </p:tgtEl>
                                        <p:attrNameLst>
                                          <p:attrName>fill.type</p:attrName>
                                        </p:attrNameLst>
                                      </p:cBhvr>
                                      <p:to>
                                        <p:strVal val="solid"/>
                                      </p:to>
                                    </p:set>
                                    <p:set>
                                      <p:cBhvr>
                                        <p:cTn id="9" dur="500" fill="hold"/>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Question 6</a:t>
            </a:r>
            <a:endParaRPr lang="en-US" dirty="0"/>
          </a:p>
        </p:txBody>
      </p:sp>
      <p:sp>
        <p:nvSpPr>
          <p:cNvPr id="3" name="Content Placeholder 2"/>
          <p:cNvSpPr>
            <a:spLocks noGrp="1"/>
          </p:cNvSpPr>
          <p:nvPr>
            <p:ph idx="1"/>
          </p:nvPr>
        </p:nvSpPr>
        <p:spPr>
          <a:xfrm>
            <a:off x="864382" y="2489200"/>
            <a:ext cx="7898618" cy="3530600"/>
          </a:xfrm>
        </p:spPr>
        <p:txBody>
          <a:bodyPr>
            <a:normAutofit/>
          </a:bodyPr>
          <a:lstStyle/>
          <a:p>
            <a:r>
              <a:rPr lang="en-US" b="1" dirty="0"/>
              <a:t>Which is the most common STD caused by </a:t>
            </a:r>
            <a:r>
              <a:rPr lang="en-US" b="1" dirty="0" smtClean="0"/>
              <a:t>bacteria?</a:t>
            </a:r>
            <a:endParaRPr lang="en-US" b="1" dirty="0"/>
          </a:p>
          <a:p>
            <a:pPr marL="880110" lvl="1" indent="-514350">
              <a:buFont typeface="+mj-lt"/>
              <a:buAutoNum type="alphaUcPeriod"/>
            </a:pPr>
            <a:r>
              <a:rPr lang="en-US" sz="1800" dirty="0"/>
              <a:t>Gonorrhea</a:t>
            </a:r>
          </a:p>
          <a:p>
            <a:pPr marL="880110" lvl="1" indent="-514350">
              <a:buFont typeface="+mj-lt"/>
              <a:buAutoNum type="alphaUcPeriod"/>
            </a:pPr>
            <a:r>
              <a:rPr lang="en-US" sz="1800" dirty="0"/>
              <a:t>Syphilis</a:t>
            </a:r>
          </a:p>
          <a:p>
            <a:pPr marL="880110" lvl="1" indent="-514350">
              <a:buFont typeface="+mj-lt"/>
              <a:buAutoNum type="alphaUcPeriod"/>
            </a:pPr>
            <a:r>
              <a:rPr lang="en-US" sz="1800" dirty="0"/>
              <a:t>Chlamydia</a:t>
            </a:r>
          </a:p>
          <a:p>
            <a:pPr marL="880110" lvl="1" indent="-514350">
              <a:buFont typeface="+mj-lt"/>
              <a:buAutoNum type="alphaUcPeriod"/>
            </a:pPr>
            <a:r>
              <a:rPr lang="en-US" sz="1800" dirty="0"/>
              <a:t>Genital </a:t>
            </a:r>
            <a:r>
              <a:rPr lang="en-US" sz="1800" dirty="0" smtClean="0"/>
              <a:t>warts</a:t>
            </a:r>
            <a:endParaRPr lang="en-US" sz="1800" dirty="0"/>
          </a:p>
        </p:txBody>
      </p:sp>
    </p:spTree>
    <p:extLst>
      <p:ext uri="{BB962C8B-B14F-4D97-AF65-F5344CB8AC3E}">
        <p14:creationId xmlns:p14="http://schemas.microsoft.com/office/powerpoint/2010/main" val="154649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pPr rtl="0"/>
            <a:r>
              <a:rPr lang="en-US" dirty="0" smtClean="0"/>
              <a:t>References  </a:t>
            </a:r>
            <a:endParaRPr lang="en-US" dirty="0"/>
          </a:p>
        </p:txBody>
      </p:sp>
      <p:sp>
        <p:nvSpPr>
          <p:cNvPr id="3" name="Content Placeholder 2"/>
          <p:cNvSpPr>
            <a:spLocks noGrp="1"/>
          </p:cNvSpPr>
          <p:nvPr>
            <p:ph idx="1"/>
          </p:nvPr>
        </p:nvSpPr>
        <p:spPr>
          <a:xfrm>
            <a:off x="457200" y="1905000"/>
            <a:ext cx="8305800" cy="3733799"/>
          </a:xfrm>
        </p:spPr>
        <p:txBody>
          <a:bodyPr>
            <a:noAutofit/>
          </a:bodyPr>
          <a:lstStyle/>
          <a:p>
            <a:pPr algn="l" rtl="0"/>
            <a:endParaRPr lang="nl-NL" sz="1600" dirty="0" smtClean="0"/>
          </a:p>
          <a:p>
            <a:pPr algn="l" rtl="0"/>
            <a:r>
              <a:rPr lang="nl-NL" sz="1600" dirty="0" smtClean="0"/>
              <a:t>Chlamydia </a:t>
            </a:r>
            <a:r>
              <a:rPr lang="nl-NL" sz="1600" dirty="0"/>
              <a:t>trachomatis UK Testing </a:t>
            </a:r>
            <a:r>
              <a:rPr lang="nl-NL" sz="1600" dirty="0" smtClean="0"/>
              <a:t>Guidelines  </a:t>
            </a:r>
            <a:r>
              <a:rPr lang="en-US" sz="1600" dirty="0"/>
              <a:t>  </a:t>
            </a:r>
            <a:endParaRPr lang="en-US" sz="1600" dirty="0" smtClean="0"/>
          </a:p>
          <a:p>
            <a:pPr algn="l" rtl="0"/>
            <a:r>
              <a:rPr lang="en-US" sz="1600" dirty="0" smtClean="0"/>
              <a:t>British</a:t>
            </a:r>
            <a:r>
              <a:rPr lang="en-US" sz="1600" dirty="0"/>
              <a:t> Association of Sexual Health and HIV </a:t>
            </a:r>
            <a:r>
              <a:rPr lang="en-US" sz="1600" dirty="0" smtClean="0"/>
              <a:t>(BASHH) </a:t>
            </a:r>
            <a:r>
              <a:rPr lang="en-US" sz="1600" dirty="0"/>
              <a:t> </a:t>
            </a:r>
            <a:endParaRPr lang="en-US" sz="1600" dirty="0" smtClean="0"/>
          </a:p>
          <a:p>
            <a:pPr algn="l" rtl="0"/>
            <a:r>
              <a:rPr lang="en-US" sz="1600" dirty="0" smtClean="0"/>
              <a:t>Kumar </a:t>
            </a:r>
            <a:r>
              <a:rPr lang="en-US" sz="1600" dirty="0"/>
              <a:t>and Clark's Clinical Medicine </a:t>
            </a:r>
            <a:r>
              <a:rPr lang="en-US" sz="1600" dirty="0" smtClean="0"/>
              <a:t>(9th Ed)</a:t>
            </a:r>
          </a:p>
          <a:p>
            <a:pPr algn="l" rtl="0"/>
            <a:r>
              <a:rPr lang="en-US" sz="1600" dirty="0"/>
              <a:t>CDC website</a:t>
            </a:r>
          </a:p>
          <a:p>
            <a:pPr algn="l" rtl="0"/>
            <a:r>
              <a:rPr lang="en-US" sz="1600" dirty="0"/>
              <a:t>AVERT.org</a:t>
            </a:r>
          </a:p>
          <a:p>
            <a:pPr algn="l" rtl="0"/>
            <a:r>
              <a:rPr lang="en-US" sz="1600" dirty="0" smtClean="0"/>
              <a:t>World </a:t>
            </a:r>
            <a:r>
              <a:rPr lang="en-US" sz="1600" dirty="0"/>
              <a:t>Health Organization </a:t>
            </a:r>
            <a:endParaRPr lang="en-US" sz="1600" dirty="0" smtClean="0"/>
          </a:p>
          <a:p>
            <a:pPr algn="l" rtl="0"/>
            <a:r>
              <a:rPr lang="en-US" sz="1600" dirty="0"/>
              <a:t>AVERT. </a:t>
            </a:r>
            <a:r>
              <a:rPr lang="en-US" sz="1600" i="1" dirty="0" smtClean="0"/>
              <a:t>STD </a:t>
            </a:r>
            <a:r>
              <a:rPr lang="en-US" sz="1600" i="1" dirty="0"/>
              <a:t>Pictures</a:t>
            </a:r>
            <a:r>
              <a:rPr lang="en-US" sz="1600" dirty="0" smtClean="0"/>
              <a:t>. </a:t>
            </a:r>
            <a:r>
              <a:rPr lang="en-US" sz="1600" dirty="0"/>
              <a:t>from AVERT: </a:t>
            </a:r>
            <a:r>
              <a:rPr lang="en-US" sz="1600" dirty="0">
                <a:hlinkClick r:id="rId2"/>
              </a:rPr>
              <a:t>http://www.avert.org/std-pictures.htm</a:t>
            </a:r>
            <a:r>
              <a:rPr lang="en-US" sz="1600" dirty="0"/>
              <a:t> </a:t>
            </a:r>
          </a:p>
          <a:p>
            <a:pPr algn="l" rtl="0"/>
            <a:r>
              <a:rPr lang="en-US" sz="1600" dirty="0" smtClean="0"/>
              <a:t>American </a:t>
            </a:r>
            <a:r>
              <a:rPr lang="en-US" sz="1600" dirty="0"/>
              <a:t>Academy of Family </a:t>
            </a:r>
            <a:r>
              <a:rPr lang="en-US" sz="1600" dirty="0" smtClean="0"/>
              <a:t>Physicians</a:t>
            </a:r>
          </a:p>
          <a:p>
            <a:pPr algn="l" rtl="0"/>
            <a:r>
              <a:rPr lang="en-US" sz="1600" dirty="0">
                <a:hlinkClick r:id="rId3"/>
              </a:rPr>
              <a:t>http://www.webmd.com/hiv-aids/human-immunodeficiency-virus-hiv-test</a:t>
            </a:r>
            <a:endParaRPr lang="en-US" sz="1600" dirty="0"/>
          </a:p>
          <a:p>
            <a:pPr algn="l" rtl="0"/>
            <a:r>
              <a:rPr lang="en-US" sz="1600" dirty="0"/>
              <a:t>http://www.aidsmap.com/Mother-to-baby-transmission/page/1044918/</a:t>
            </a:r>
          </a:p>
          <a:p>
            <a:pPr algn="l" rtl="0"/>
            <a:endParaRPr lang="en-US" sz="1600" dirty="0"/>
          </a:p>
          <a:p>
            <a:pPr algn="l" rtl="0"/>
            <a:endParaRPr lang="en-US" sz="1600" dirty="0"/>
          </a:p>
          <a:p>
            <a:pPr algn="l" rtl="0"/>
            <a:endParaRPr lang="en-US" sz="1600" dirty="0" smtClean="0"/>
          </a:p>
          <a:p>
            <a:pPr algn="l" rtl="0"/>
            <a:endParaRPr lang="en-US" sz="1600" dirty="0" smtClean="0"/>
          </a:p>
        </p:txBody>
      </p:sp>
    </p:spTree>
    <p:extLst>
      <p:ext uri="{BB962C8B-B14F-4D97-AF65-F5344CB8AC3E}">
        <p14:creationId xmlns:p14="http://schemas.microsoft.com/office/powerpoint/2010/main" val="407574094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676400"/>
            <a:ext cx="8458200" cy="1470025"/>
          </a:xfrm>
        </p:spPr>
        <p:txBody>
          <a:bodyPr>
            <a:noAutofit/>
          </a:bodyPr>
          <a:lstStyle/>
          <a:p>
            <a:pPr algn="ctr" rtl="0"/>
            <a:r>
              <a:rPr lang="en-US" sz="8800" dirty="0" smtClean="0"/>
              <a:t>Thank you</a:t>
            </a:r>
            <a:endParaRPr lang="ar-SA" sz="8800" dirty="0"/>
          </a:p>
        </p:txBody>
      </p:sp>
      <p:sp>
        <p:nvSpPr>
          <p:cNvPr id="3" name="Content Placeholder 2"/>
          <p:cNvSpPr>
            <a:spLocks noGrp="1"/>
          </p:cNvSpPr>
          <p:nvPr>
            <p:ph type="subTitle" idx="1"/>
          </p:nvPr>
        </p:nvSpPr>
        <p:spPr>
          <a:xfrm>
            <a:off x="1981200" y="3352799"/>
            <a:ext cx="4953000" cy="1752600"/>
          </a:xfrm>
        </p:spPr>
        <p:txBody>
          <a:bodyPr>
            <a:normAutofit/>
          </a:bodyPr>
          <a:lstStyle/>
          <a:p>
            <a:pPr algn="ctr" rtl="0"/>
            <a:r>
              <a:rPr lang="en-US" sz="4400" dirty="0" smtClean="0">
                <a:effectLst>
                  <a:outerShdw blurRad="38100" dist="38100" dir="2700000" algn="tl">
                    <a:srgbClr val="000000">
                      <a:alpha val="43137"/>
                    </a:srgbClr>
                  </a:outerShdw>
                </a:effectLst>
              </a:rPr>
              <a:t>Any questions ?</a:t>
            </a:r>
            <a:endParaRPr lang="ar-SA" sz="4400" dirty="0">
              <a:effectLst>
                <a:outerShdw blurRad="38100" dist="38100" dir="2700000" algn="tl">
                  <a:srgbClr val="000000">
                    <a:alpha val="43137"/>
                  </a:srgbClr>
                </a:outerShdw>
              </a:effectLst>
            </a:endParaRPr>
          </a:p>
        </p:txBody>
      </p:sp>
      <p:sp>
        <p:nvSpPr>
          <p:cNvPr id="4" name="TextBox 3"/>
          <p:cNvSpPr txBox="1"/>
          <p:nvPr/>
        </p:nvSpPr>
        <p:spPr>
          <a:xfrm>
            <a:off x="762000" y="4800600"/>
            <a:ext cx="6477000" cy="1323439"/>
          </a:xfrm>
          <a:prstGeom prst="rect">
            <a:avLst/>
          </a:prstGeom>
          <a:noFill/>
        </p:spPr>
        <p:txBody>
          <a:bodyPr wrap="square" rtlCol="0">
            <a:spAutoFit/>
          </a:bodyPr>
          <a:lstStyle/>
          <a:p>
            <a:r>
              <a:rPr lang="en-US" sz="2000" b="1" dirty="0" smtClean="0">
                <a:solidFill>
                  <a:schemeClr val="bg1">
                    <a:lumMod val="85000"/>
                  </a:schemeClr>
                </a:solidFill>
              </a:rPr>
              <a:t>Abdullah Al-</a:t>
            </a:r>
            <a:r>
              <a:rPr lang="en-US" sz="2000" b="1" dirty="0" err="1" smtClean="0">
                <a:solidFill>
                  <a:schemeClr val="bg1">
                    <a:lumMod val="85000"/>
                  </a:schemeClr>
                </a:solidFill>
              </a:rPr>
              <a:t>Atar</a:t>
            </a:r>
            <a:endParaRPr lang="en-US" sz="2000" b="1" dirty="0" smtClean="0">
              <a:solidFill>
                <a:schemeClr val="bg1">
                  <a:lumMod val="85000"/>
                </a:schemeClr>
              </a:solidFill>
            </a:endParaRPr>
          </a:p>
          <a:p>
            <a:r>
              <a:rPr lang="en-US" sz="2000" b="1" dirty="0" smtClean="0">
                <a:solidFill>
                  <a:schemeClr val="bg1">
                    <a:lumMod val="85000"/>
                  </a:schemeClr>
                </a:solidFill>
              </a:rPr>
              <a:t>Alwaleed Al-</a:t>
            </a:r>
            <a:r>
              <a:rPr lang="en-US" sz="2000" b="1" dirty="0" err="1" smtClean="0">
                <a:solidFill>
                  <a:schemeClr val="bg1">
                    <a:lumMod val="85000"/>
                  </a:schemeClr>
                </a:solidFill>
              </a:rPr>
              <a:t>Subaie</a:t>
            </a:r>
            <a:endParaRPr lang="en-US" sz="2000" b="1" dirty="0" smtClean="0">
              <a:solidFill>
                <a:schemeClr val="bg1">
                  <a:lumMod val="85000"/>
                </a:schemeClr>
              </a:solidFill>
            </a:endParaRPr>
          </a:p>
          <a:p>
            <a:r>
              <a:rPr lang="en-US" sz="2000" b="1" dirty="0" err="1" smtClean="0">
                <a:solidFill>
                  <a:schemeClr val="bg1">
                    <a:lumMod val="85000"/>
                  </a:schemeClr>
                </a:solidFill>
              </a:rPr>
              <a:t>Hisham</a:t>
            </a:r>
            <a:r>
              <a:rPr lang="en-US" sz="2000" b="1" dirty="0" smtClean="0">
                <a:solidFill>
                  <a:schemeClr val="bg1">
                    <a:lumMod val="85000"/>
                  </a:schemeClr>
                </a:solidFill>
              </a:rPr>
              <a:t> </a:t>
            </a:r>
            <a:r>
              <a:rPr lang="en-US" sz="2000" b="1" dirty="0" err="1" smtClean="0">
                <a:solidFill>
                  <a:schemeClr val="bg1">
                    <a:lumMod val="85000"/>
                  </a:schemeClr>
                </a:solidFill>
              </a:rPr>
              <a:t>Ghabbani</a:t>
            </a:r>
            <a:endParaRPr lang="en-US" sz="2000" b="1" dirty="0" smtClean="0">
              <a:solidFill>
                <a:schemeClr val="bg1">
                  <a:lumMod val="85000"/>
                </a:schemeClr>
              </a:solidFill>
            </a:endParaRPr>
          </a:p>
          <a:p>
            <a:r>
              <a:rPr lang="en-US" sz="2000" b="1" dirty="0" smtClean="0">
                <a:solidFill>
                  <a:schemeClr val="bg1">
                    <a:lumMod val="85000"/>
                  </a:schemeClr>
                </a:solidFill>
              </a:rPr>
              <a:t>Faisal S. Al-</a:t>
            </a:r>
            <a:r>
              <a:rPr lang="en-US" sz="2000" b="1" dirty="0" err="1" smtClean="0">
                <a:solidFill>
                  <a:schemeClr val="bg1">
                    <a:lumMod val="85000"/>
                  </a:schemeClr>
                </a:solidFill>
              </a:rPr>
              <a:t>Ghamdi</a:t>
            </a:r>
            <a:endParaRPr lang="en-US" sz="2000" b="1" dirty="0">
              <a:solidFill>
                <a:schemeClr val="bg1">
                  <a:lumMod val="85000"/>
                </a:schemeClr>
              </a:solidFill>
            </a:endParaRPr>
          </a:p>
        </p:txBody>
      </p:sp>
    </p:spTree>
    <p:extLst>
      <p:ext uri="{BB962C8B-B14F-4D97-AF65-F5344CB8AC3E}">
        <p14:creationId xmlns:p14="http://schemas.microsoft.com/office/powerpoint/2010/main" val="2883057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pPr algn="ctr" rtl="0"/>
            <a:r>
              <a:rPr lang="en-US" dirty="0" smtClean="0"/>
              <a:t>What is an STD?</a:t>
            </a:r>
            <a:endParaRPr lang="en-US" dirty="0"/>
          </a:p>
        </p:txBody>
      </p:sp>
      <p:sp>
        <p:nvSpPr>
          <p:cNvPr id="3" name="Content Placeholder 2"/>
          <p:cNvSpPr>
            <a:spLocks noGrp="1"/>
          </p:cNvSpPr>
          <p:nvPr>
            <p:ph idx="1"/>
          </p:nvPr>
        </p:nvSpPr>
        <p:spPr>
          <a:xfrm>
            <a:off x="864382" y="2489200"/>
            <a:ext cx="7517618" cy="3149600"/>
          </a:xfrm>
        </p:spPr>
        <p:txBody>
          <a:bodyPr>
            <a:normAutofit/>
          </a:bodyPr>
          <a:lstStyle/>
          <a:p>
            <a:r>
              <a:rPr lang="en-US" sz="2000" dirty="0" smtClean="0"/>
              <a:t>An </a:t>
            </a:r>
            <a:r>
              <a:rPr lang="en-US" sz="2000" dirty="0"/>
              <a:t>infection that can be transmitted through sexual contact with an infected individual. </a:t>
            </a:r>
            <a:endParaRPr lang="en-US" sz="2000" dirty="0" smtClean="0"/>
          </a:p>
          <a:p>
            <a:r>
              <a:rPr lang="en-US" sz="2000" dirty="0"/>
              <a:t>S</a:t>
            </a:r>
            <a:r>
              <a:rPr lang="en-US" sz="2000" dirty="0" smtClean="0"/>
              <a:t>ometimes </a:t>
            </a:r>
            <a:r>
              <a:rPr lang="en-US" sz="2000" dirty="0"/>
              <a:t>called sexually transmitted infections (STIs</a:t>
            </a:r>
            <a:r>
              <a:rPr lang="en-US" sz="2000" dirty="0" smtClean="0"/>
              <a:t>).</a:t>
            </a:r>
          </a:p>
          <a:p>
            <a:r>
              <a:rPr lang="en-US" sz="2000" dirty="0" smtClean="0"/>
              <a:t>There are more than </a:t>
            </a:r>
            <a:r>
              <a:rPr lang="en-US" sz="2000" dirty="0" smtClean="0">
                <a:solidFill>
                  <a:srgbClr val="FF0000"/>
                </a:solidFill>
              </a:rPr>
              <a:t>30</a:t>
            </a:r>
            <a:r>
              <a:rPr lang="en-US" sz="2000" dirty="0" smtClean="0"/>
              <a:t> different sexually transmissible bacteria, viruses and parasites.</a:t>
            </a:r>
          </a:p>
          <a:p>
            <a:pPr marL="0" indent="0" algn="l" rtl="0">
              <a:buNone/>
            </a:pPr>
            <a:endParaRPr lang="en-US" sz="2000" b="1" dirty="0" smtClean="0"/>
          </a:p>
          <a:p>
            <a:pPr marL="0" indent="0" algn="l" rtl="0">
              <a:buNone/>
            </a:pPr>
            <a:r>
              <a:rPr lang="en-US" sz="2000" b="1" dirty="0"/>
              <a:t>	</a:t>
            </a:r>
            <a:r>
              <a:rPr lang="en-US" sz="2000" b="1" dirty="0" smtClean="0"/>
              <a:t>World Health Organization (WHO)</a:t>
            </a:r>
          </a:p>
        </p:txBody>
      </p:sp>
    </p:spTree>
    <p:extLst>
      <p:ext uri="{BB962C8B-B14F-4D97-AF65-F5344CB8AC3E}">
        <p14:creationId xmlns:p14="http://schemas.microsoft.com/office/powerpoint/2010/main" val="213532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pPr algn="ctr" rtl="0"/>
            <a:r>
              <a:rPr lang="en-US" dirty="0" smtClean="0"/>
              <a:t>Ways of Transmission</a:t>
            </a:r>
            <a:endParaRPr lang="en-US" dirty="0"/>
          </a:p>
        </p:txBody>
      </p:sp>
      <p:sp>
        <p:nvSpPr>
          <p:cNvPr id="3" name="Content Placeholder 2"/>
          <p:cNvSpPr>
            <a:spLocks noGrp="1"/>
          </p:cNvSpPr>
          <p:nvPr>
            <p:ph idx="1"/>
          </p:nvPr>
        </p:nvSpPr>
        <p:spPr>
          <a:xfrm>
            <a:off x="660791" y="2438400"/>
            <a:ext cx="7822418" cy="3302000"/>
          </a:xfrm>
        </p:spPr>
        <p:txBody>
          <a:bodyPr>
            <a:normAutofit/>
          </a:bodyPr>
          <a:lstStyle/>
          <a:p>
            <a:pPr marL="342900" lvl="0" indent="-342900">
              <a:buFont typeface="Arial" panose="020B0604020202020204" pitchFamily="34" charset="0"/>
              <a:buChar char="•"/>
            </a:pPr>
            <a:r>
              <a:rPr lang="en-US" sz="2000" dirty="0">
                <a:solidFill>
                  <a:srgbClr val="000000"/>
                </a:solidFill>
              </a:rPr>
              <a:t>STDs can be transmitted many different ways, but most can be passed by</a:t>
            </a:r>
            <a:r>
              <a:rPr lang="en-US" sz="2000" dirty="0" smtClean="0">
                <a:solidFill>
                  <a:srgbClr val="000000"/>
                </a:solidFill>
              </a:rPr>
              <a:t>:</a:t>
            </a:r>
          </a:p>
          <a:p>
            <a:pPr marL="342900" lvl="0" indent="-342900">
              <a:buFont typeface="Arial" panose="020B0604020202020204" pitchFamily="34" charset="0"/>
              <a:buChar char="•"/>
            </a:pPr>
            <a:endParaRPr lang="en-US" sz="2000" dirty="0">
              <a:solidFill>
                <a:srgbClr val="000000"/>
              </a:solidFill>
            </a:endParaRPr>
          </a:p>
          <a:p>
            <a:pPr marL="342900" lvl="0" indent="-342900">
              <a:buFont typeface="Arial" panose="020B0604020202020204" pitchFamily="34" charset="0"/>
              <a:buChar char="•"/>
            </a:pPr>
            <a:r>
              <a:rPr lang="en-US" sz="2000" dirty="0" smtClean="0">
                <a:solidFill>
                  <a:srgbClr val="000000"/>
                </a:solidFill>
              </a:rPr>
              <a:t>Vaginal </a:t>
            </a:r>
            <a:r>
              <a:rPr lang="en-US" sz="2000" dirty="0">
                <a:solidFill>
                  <a:srgbClr val="000000"/>
                </a:solidFill>
              </a:rPr>
              <a:t>sex</a:t>
            </a:r>
          </a:p>
          <a:p>
            <a:pPr marL="342900" lvl="0" indent="-342900">
              <a:buFont typeface="Arial" panose="020B0604020202020204" pitchFamily="34" charset="0"/>
              <a:buChar char="•"/>
            </a:pPr>
            <a:r>
              <a:rPr lang="en-US" sz="2000" dirty="0">
                <a:solidFill>
                  <a:srgbClr val="000000"/>
                </a:solidFill>
              </a:rPr>
              <a:t>Anal sex</a:t>
            </a:r>
          </a:p>
          <a:p>
            <a:pPr marL="342900" lvl="0" indent="-342900">
              <a:buFont typeface="Arial" panose="020B0604020202020204" pitchFamily="34" charset="0"/>
              <a:buChar char="•"/>
            </a:pPr>
            <a:r>
              <a:rPr lang="en-US" sz="2000" dirty="0">
                <a:solidFill>
                  <a:srgbClr val="000000"/>
                </a:solidFill>
              </a:rPr>
              <a:t>Oral sex</a:t>
            </a:r>
          </a:p>
          <a:p>
            <a:pPr marL="342900" lvl="0" indent="-342900">
              <a:buFont typeface="Arial" panose="020B0604020202020204" pitchFamily="34" charset="0"/>
              <a:buChar char="•"/>
            </a:pPr>
            <a:r>
              <a:rPr lang="en-US" sz="2000" dirty="0">
                <a:solidFill>
                  <a:srgbClr val="000000"/>
                </a:solidFill>
              </a:rPr>
              <a:t>Skin-to-skin contact</a:t>
            </a:r>
          </a:p>
          <a:p>
            <a:pPr marL="342900" lvl="0" indent="-342900">
              <a:buFont typeface="Arial" panose="020B0604020202020204" pitchFamily="34" charset="0"/>
              <a:buChar char="•"/>
            </a:pPr>
            <a:r>
              <a:rPr lang="en-US" sz="2000" dirty="0">
                <a:solidFill>
                  <a:srgbClr val="000000"/>
                </a:solidFill>
              </a:rPr>
              <a:t>Infected Mother to </a:t>
            </a:r>
            <a:r>
              <a:rPr lang="en-US" sz="2000" dirty="0" smtClean="0">
                <a:solidFill>
                  <a:srgbClr val="000000"/>
                </a:solidFill>
              </a:rPr>
              <a:t>child</a:t>
            </a:r>
            <a:endParaRPr lang="en-US" sz="2000" dirty="0">
              <a:solidFill>
                <a:srgbClr val="000000"/>
              </a:solidFill>
            </a:endParaRPr>
          </a:p>
        </p:txBody>
      </p:sp>
    </p:spTree>
    <p:extLst>
      <p:ext uri="{BB962C8B-B14F-4D97-AF65-F5344CB8AC3E}">
        <p14:creationId xmlns:p14="http://schemas.microsoft.com/office/powerpoint/2010/main" val="179816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6771</TotalTime>
  <Words>2339</Words>
  <Application>Microsoft Macintosh PowerPoint</Application>
  <PresentationFormat>On-screen Show (4:3)</PresentationFormat>
  <Paragraphs>510</Paragraphs>
  <Slides>78</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78</vt:i4>
      </vt:variant>
    </vt:vector>
  </HeadingPairs>
  <TitlesOfParts>
    <vt:vector size="87" baseType="lpstr">
      <vt:lpstr>Calibri</vt:lpstr>
      <vt:lpstr>Century Gothic</vt:lpstr>
      <vt:lpstr>Myriad Web Pro</vt:lpstr>
      <vt:lpstr>Tahoma</vt:lpstr>
      <vt:lpstr>Times New Roman</vt:lpstr>
      <vt:lpstr>Wingdings</vt:lpstr>
      <vt:lpstr>Wingdings 3</vt:lpstr>
      <vt:lpstr>Arial</vt:lpstr>
      <vt:lpstr>Ion Boardroom</vt:lpstr>
      <vt:lpstr>Sexually Transmitted disease </vt:lpstr>
      <vt:lpstr>Question 1  </vt:lpstr>
      <vt:lpstr>Question 2</vt:lpstr>
      <vt:lpstr>Question 3</vt:lpstr>
      <vt:lpstr>Question 4</vt:lpstr>
      <vt:lpstr>Question 5</vt:lpstr>
      <vt:lpstr>Question 6</vt:lpstr>
      <vt:lpstr>What is an STD?</vt:lpstr>
      <vt:lpstr>Ways of Transmission</vt:lpstr>
      <vt:lpstr>Why is this important?</vt:lpstr>
      <vt:lpstr>Taking Sexual History </vt:lpstr>
      <vt:lpstr>Method of Taking History</vt:lpstr>
      <vt:lpstr>Why Sexual History is Important?</vt:lpstr>
      <vt:lpstr>PowerPoint Presentation</vt:lpstr>
      <vt:lpstr>Most Common Sexual transmitted Infections: </vt:lpstr>
      <vt:lpstr>Most Common Sexual Infections</vt:lpstr>
      <vt:lpstr>Bacterial STDs</vt:lpstr>
      <vt:lpstr>PowerPoint Presentation</vt:lpstr>
      <vt:lpstr>Chlamydia Trachomatis</vt:lpstr>
      <vt:lpstr>Clinical Presentation of Chlamydial Infection</vt:lpstr>
      <vt:lpstr>Diagnosis</vt:lpstr>
      <vt:lpstr>Treatment</vt:lpstr>
      <vt:lpstr>Complications</vt:lpstr>
      <vt:lpstr>Bacterial STDs</vt:lpstr>
      <vt:lpstr>PowerPoint Presentation</vt:lpstr>
      <vt:lpstr>Gonorrhea</vt:lpstr>
      <vt:lpstr>Gonorrhea Presentation</vt:lpstr>
      <vt:lpstr>Diagnosis of Gonorrhea </vt:lpstr>
      <vt:lpstr>PowerPoint Presentation</vt:lpstr>
      <vt:lpstr>Complications of Gonorrhea </vt:lpstr>
      <vt:lpstr>PowerPoint Presentation</vt:lpstr>
      <vt:lpstr>PowerPoint Presentation</vt:lpstr>
      <vt:lpstr>Bacterial STDs</vt:lpstr>
      <vt:lpstr>Syphilis</vt:lpstr>
      <vt:lpstr>Primary Syphilis</vt:lpstr>
      <vt:lpstr>Secondary Syphilis</vt:lpstr>
      <vt:lpstr>Secondary syphilis </vt:lpstr>
      <vt:lpstr>PowerPoint Presentation</vt:lpstr>
      <vt:lpstr>Diagnostic test</vt:lpstr>
      <vt:lpstr>Diagnosis of Syphilis: </vt:lpstr>
      <vt:lpstr>Treatment of syphilis</vt:lpstr>
      <vt:lpstr>Viral STDs</vt:lpstr>
      <vt:lpstr>Genital Herpes</vt:lpstr>
      <vt:lpstr>Signs and symptoms of Genital Herpes</vt:lpstr>
      <vt:lpstr>Diagnosis and Complications of Genital Herpes</vt:lpstr>
      <vt:lpstr>Transmission of Genital Herpes from mother to baby  </vt:lpstr>
      <vt:lpstr>Delivery in a mother with genital herpes </vt:lpstr>
      <vt:lpstr>Treatment and management of Genital Herpes</vt:lpstr>
      <vt:lpstr>Consultation</vt:lpstr>
      <vt:lpstr>Genital Herpes</vt:lpstr>
      <vt:lpstr>Oral Herpes</vt:lpstr>
      <vt:lpstr>Parasitic STDs</vt:lpstr>
      <vt:lpstr>Trichomoniasis</vt:lpstr>
      <vt:lpstr>Signs and symptoms</vt:lpstr>
      <vt:lpstr>PowerPoint Presentation</vt:lpstr>
      <vt:lpstr>Diagnosis and Treatment</vt:lpstr>
      <vt:lpstr>Treatment </vt:lpstr>
      <vt:lpstr>Complications</vt:lpstr>
      <vt:lpstr>Viral STDs</vt:lpstr>
      <vt:lpstr>HIV</vt:lpstr>
      <vt:lpstr>Risk factors and stages of HIV infection</vt:lpstr>
      <vt:lpstr>PowerPoint Presentation</vt:lpstr>
      <vt:lpstr>Diagnosis of HIV </vt:lpstr>
      <vt:lpstr>When to use ELISA</vt:lpstr>
      <vt:lpstr>When to use Western blot</vt:lpstr>
      <vt:lpstr>When to use PCR</vt:lpstr>
      <vt:lpstr>Treatment of HIV </vt:lpstr>
      <vt:lpstr> Treatments to prevent  mother-to-baby transmission :   </vt:lpstr>
      <vt:lpstr>Prevention Of STDs</vt:lpstr>
      <vt:lpstr>Questions</vt:lpstr>
      <vt:lpstr>Question 1  </vt:lpstr>
      <vt:lpstr>Question 2 </vt:lpstr>
      <vt:lpstr>Question 3  </vt:lpstr>
      <vt:lpstr>Question 4  </vt:lpstr>
      <vt:lpstr>Question 5  </vt:lpstr>
      <vt:lpstr>Question 6</vt:lpstr>
      <vt:lpstr>References  </vt:lpstr>
      <vt:lpstr>Thank you</vt:lpstr>
    </vt:vector>
  </TitlesOfParts>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Sexually Transmitted disease</dc:title>
  <dc:creator>sj</dc:creator>
  <cp:lastModifiedBy>Faisal S. AlGhamdi</cp:lastModifiedBy>
  <cp:revision>255</cp:revision>
  <dcterms:created xsi:type="dcterms:W3CDTF">2015-01-05T16:00:11Z</dcterms:created>
  <dcterms:modified xsi:type="dcterms:W3CDTF">2016-12-27T19:42:14Z</dcterms:modified>
</cp:coreProperties>
</file>