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63"/>
  </p:notesMasterIdLst>
  <p:sldIdLst>
    <p:sldId id="256" r:id="rId2"/>
    <p:sldId id="266" r:id="rId3"/>
    <p:sldId id="320" r:id="rId4"/>
    <p:sldId id="321" r:id="rId5"/>
    <p:sldId id="322" r:id="rId6"/>
    <p:sldId id="323" r:id="rId7"/>
    <p:sldId id="257" r:id="rId8"/>
    <p:sldId id="258" r:id="rId9"/>
    <p:sldId id="318" r:id="rId10"/>
    <p:sldId id="362" r:id="rId11"/>
    <p:sldId id="363" r:id="rId12"/>
    <p:sldId id="264" r:id="rId13"/>
    <p:sldId id="263" r:id="rId14"/>
    <p:sldId id="319" r:id="rId15"/>
    <p:sldId id="265" r:id="rId16"/>
    <p:sldId id="260" r:id="rId17"/>
    <p:sldId id="259" r:id="rId18"/>
    <p:sldId id="267" r:id="rId19"/>
    <p:sldId id="268" r:id="rId20"/>
    <p:sldId id="359" r:id="rId21"/>
    <p:sldId id="361" r:id="rId22"/>
    <p:sldId id="273" r:id="rId23"/>
    <p:sldId id="271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60" r:id="rId54"/>
    <p:sldId id="347" r:id="rId55"/>
    <p:sldId id="348" r:id="rId56"/>
    <p:sldId id="354" r:id="rId57"/>
    <p:sldId id="355" r:id="rId58"/>
    <p:sldId id="356" r:id="rId59"/>
    <p:sldId id="357" r:id="rId60"/>
    <p:sldId id="358" r:id="rId61"/>
    <p:sldId id="30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9"/>
    <p:restoredTop sz="94624"/>
  </p:normalViewPr>
  <p:slideViewPr>
    <p:cSldViewPr snapToGrid="0" snapToObjects="1">
      <p:cViewPr>
        <p:scale>
          <a:sx n="84" d="100"/>
          <a:sy n="84" d="100"/>
        </p:scale>
        <p:origin x="1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81681-4D60-C14E-B8A7-EBF4A2276D09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4696D-4CB5-D645-A46B-C84165D70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6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s://www.endocrineweb.com/conditions/osteoporosis/osteoporosis-prevention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bones contain 99.5% of the total calcium in your body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Vitamin D enhances intestinal absorption of calcium and phosphate. Low concentrations of vitamin D are associated with impaired calcium absorption, a negative calcium balance, and a compensatory rise in parathyroid hormone (PTH), which results in excessive bone resorption.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dirty="0" err="1" smtClean="0"/>
              <a:t>calcuim</a:t>
            </a:r>
            <a:r>
              <a:rPr lang="en-US" dirty="0" smtClean="0"/>
              <a:t> has</a:t>
            </a:r>
            <a:r>
              <a:rPr lang="en-US" baseline="0" dirty="0" smtClean="0"/>
              <a:t> to be within normal levels </a:t>
            </a:r>
            <a:r>
              <a:rPr lang="en-US" baseline="0" dirty="0" err="1" smtClean="0"/>
              <a:t>throught</a:t>
            </a:r>
            <a:r>
              <a:rPr lang="en-US" baseline="0" dirty="0" smtClean="0"/>
              <a:t> life .</a:t>
            </a:r>
            <a:r>
              <a:rPr lang="en-US" baseline="0" dirty="0" err="1" smtClean="0"/>
              <a:t>espicially</a:t>
            </a:r>
            <a:r>
              <a:rPr lang="en-US" baseline="0" dirty="0" smtClean="0"/>
              <a:t> as you 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9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>
                <a:solidFill>
                  <a:srgbClr val="666666"/>
                </a:solidFill>
                <a:effectLst/>
                <a:latin typeface="Lato" charset="0"/>
              </a:rPr>
              <a:t>Getting enough calcium and vitamin D—either through your diet or a supplement—is an essential part of any </a:t>
            </a:r>
            <a:r>
              <a:rPr lang="en-US" b="0" i="0" dirty="0" smtClean="0">
                <a:solidFill>
                  <a:srgbClr val="5594B4"/>
                </a:solidFill>
                <a:effectLst/>
                <a:latin typeface="Lato" charset="0"/>
                <a:hlinkClick r:id="rId3"/>
              </a:rPr>
              <a:t>osteoporosis prevention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Lato" charset="0"/>
              </a:rPr>
              <a:t> plan.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: senile , postmenopausal</a:t>
            </a:r>
          </a:p>
          <a:p>
            <a:r>
              <a:rPr lang="en-US" dirty="0" smtClean="0"/>
              <a:t>2ry: drug induced,</a:t>
            </a:r>
            <a:r>
              <a:rPr lang="en-US" baseline="0" dirty="0" smtClean="0"/>
              <a:t> chronic disease, malignancy.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r>
              <a:rPr lang="en-US" baseline="0" dirty="0" smtClean="0"/>
              <a:t> : affect bone formation + high risk of falling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sources of calcium due to their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C122-92BE-1749-9995-F57E0B89B5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19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4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6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195553-AFA8-5F46-ABD6-221B587CE0D6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5B11E8-B868-6346-A809-396D14FFFA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3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75000"/>
                  </a:schemeClr>
                </a:solidFill>
              </a:rPr>
              <a:t>Osteoporosis and Vitamin D deficiency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SLS Presentation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Types: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93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Primary </a:t>
            </a:r>
            <a:r>
              <a:rPr lang="en-US" b="1" dirty="0" smtClean="0"/>
              <a:t>osteoporosis:</a:t>
            </a:r>
          </a:p>
          <a:p>
            <a:pPr>
              <a:buFont typeface="Arial" charset="0"/>
              <a:buChar char="•"/>
            </a:pPr>
            <a:r>
              <a:rPr lang="en-US" dirty="0"/>
              <a:t>most common type of </a:t>
            </a:r>
            <a:r>
              <a:rPr lang="en-US" dirty="0" smtClean="0"/>
              <a:t>osteoporosis.</a:t>
            </a:r>
          </a:p>
          <a:p>
            <a:pPr>
              <a:buFont typeface="Arial" charset="0"/>
              <a:buChar char="•"/>
            </a:pPr>
            <a:r>
              <a:rPr lang="en-US" dirty="0"/>
              <a:t>A person reaches peak bone mass (density) at about age 30. After that, the rate of bone loss slowly increases, while the rate of bone building decreases. 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b="1" dirty="0"/>
              <a:t>Secondary </a:t>
            </a:r>
            <a:r>
              <a:rPr lang="en-US" b="1" dirty="0" smtClean="0"/>
              <a:t>osteoporosis:</a:t>
            </a:r>
          </a:p>
          <a:p>
            <a:pPr>
              <a:buFont typeface="Arial" charset="0"/>
              <a:buChar char="•"/>
            </a:pPr>
            <a:r>
              <a:rPr lang="en-US" dirty="0"/>
              <a:t>same symptoms as primary osteoporosis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occurs as a result of hyperparathyroidism, hyperthyroidism, or leukemia.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Osteogenesis </a:t>
            </a:r>
            <a:r>
              <a:rPr lang="en-US" b="1" dirty="0" smtClean="0"/>
              <a:t>imperfecta:</a:t>
            </a:r>
          </a:p>
          <a:p>
            <a:pPr>
              <a:buFont typeface="Arial" charset="0"/>
              <a:buChar char="•"/>
            </a:pPr>
            <a:r>
              <a:rPr lang="en-US" dirty="0"/>
              <a:t>is a rare </a:t>
            </a:r>
            <a:r>
              <a:rPr lang="en-US" dirty="0" smtClean="0"/>
              <a:t>form </a:t>
            </a:r>
            <a:r>
              <a:rPr lang="en-US" dirty="0"/>
              <a:t>of osteoporosis that is present at birth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Break the bones </a:t>
            </a:r>
            <a:r>
              <a:rPr lang="en-US" dirty="0"/>
              <a:t>for no apparent reason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b="1" dirty="0"/>
              <a:t>Idiopathic juvenile </a:t>
            </a:r>
            <a:r>
              <a:rPr lang="en-US" b="1" dirty="0" smtClean="0"/>
              <a:t>osteoporosis: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Is a rare disease that occurs </a:t>
            </a:r>
            <a:r>
              <a:rPr lang="en-US" dirty="0"/>
              <a:t>in children between the ages of 8 and 14 or during times of rapid growth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There is no known cause for this type of </a:t>
            </a:r>
            <a:r>
              <a:rPr lang="en-US" dirty="0" smtClean="0"/>
              <a:t>osteoporosis.</a:t>
            </a:r>
            <a:endParaRPr lang="en-US" b="1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Vitamin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2027331"/>
            <a:ext cx="10515600" cy="4351338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</a:pP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5749" r="18578" b="11502"/>
          <a:stretch/>
        </p:blipFill>
        <p:spPr>
          <a:xfrm>
            <a:off x="904539" y="2027331"/>
            <a:ext cx="106655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Essential </a:t>
            </a:r>
            <a:r>
              <a:rPr lang="en-US" sz="2400" dirty="0"/>
              <a:t>for skeletal growth and bone health. 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On 2008 a study shown the prevalence of vitamin D deficiency worldwide is still uncertain, as there is data lacking from many countries. About 1 billion people have low vitamin D levels and this is found in all ethnicities and age groups.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endParaRPr lang="it-IT" sz="2800" u="sng" dirty="0" err="1"/>
          </a:p>
        </p:txBody>
      </p:sp>
    </p:spTree>
    <p:extLst>
      <p:ext uri="{BB962C8B-B14F-4D97-AF65-F5344CB8AC3E}">
        <p14:creationId xmlns:p14="http://schemas.microsoft.com/office/powerpoint/2010/main" val="8193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US, 2011 estimated that the overall prevalence rate of vitamin D deficiency is 41.6%. </a:t>
            </a:r>
          </a:p>
          <a:p>
            <a:pPr>
              <a:buFont typeface="Arial" charset="0"/>
              <a:buChar char="•"/>
            </a:pPr>
            <a:endParaRPr lang="it-IT" sz="2400" dirty="0"/>
          </a:p>
          <a:p>
            <a:pPr>
              <a:buFont typeface="Arial" charset="0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study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done</a:t>
            </a:r>
            <a:r>
              <a:rPr lang="it-IT" sz="2400" dirty="0"/>
              <a:t> on 2013 shows </a:t>
            </a:r>
            <a:r>
              <a:rPr lang="en-US" sz="2400" dirty="0"/>
              <a:t>Twenty-nine percent were vitamin D deficiency, 22.7% were in relative insufficiency, and 47.5% had normal levels of 25-hydroxy vitamin D.</a:t>
            </a:r>
          </a:p>
          <a:p>
            <a:endParaRPr lang="en-US" sz="2800" u="sng" dirty="0"/>
          </a:p>
          <a:p>
            <a: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0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29" y="566831"/>
            <a:ext cx="1133374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</a:rPr>
              <a:t>Osteomalacia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Rickets</a:t>
            </a:r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357563"/>
            <a:ext cx="4953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Inadequate </a:t>
            </a:r>
            <a:r>
              <a:rPr lang="en-US" sz="2400" dirty="0"/>
              <a:t>or defective mineralization of the skeleton.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Soft or fragile bones.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Vitamin D – </a:t>
            </a:r>
            <a:r>
              <a:rPr lang="en-US" sz="2400" dirty="0" err="1"/>
              <a:t>Calcuim</a:t>
            </a:r>
            <a:r>
              <a:rPr lang="en-US" sz="2400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3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Vitamin </a:t>
            </a:r>
            <a:r>
              <a:rPr lang="en-US" sz="52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 Deficiency:</a:t>
            </a:r>
            <a:endParaRPr lang="en-US" sz="52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600" dirty="0"/>
              <a:t>Causes: 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Decreased intake or absorption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Reduced sun exposure,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Increased hepatic catabolism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Decreased endogenous synthesis (via decreased 25-hydroxylation in the liver or 1-hydroxylation in the kidney),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End-organ resistance to vitamin D </a:t>
            </a:r>
          </a:p>
        </p:txBody>
      </p:sp>
    </p:spTree>
    <p:extLst>
      <p:ext uri="{BB962C8B-B14F-4D97-AF65-F5344CB8AC3E}">
        <p14:creationId xmlns:p14="http://schemas.microsoft.com/office/powerpoint/2010/main" val="20760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748" y="705789"/>
            <a:ext cx="10712531" cy="544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Groups at high </a:t>
            </a:r>
            <a:r>
              <a:rPr lang="en-US" sz="48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risk of </a:t>
            </a:r>
            <a:r>
              <a:rPr lang="en-US" sz="4800" b="1" spc="-5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Vit</a:t>
            </a:r>
            <a:r>
              <a:rPr lang="en-US" sz="48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 deficiency:</a:t>
            </a:r>
            <a:endParaRPr lang="en-US" sz="48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en-US" sz="4200" b="1" u="sng" spc="-50" dirty="0">
              <a:latin typeface="+mj-lt"/>
              <a:ea typeface="+mj-ea"/>
              <a:cs typeface="+mj-cs"/>
            </a:endParaRPr>
          </a:p>
          <a:p>
            <a:pPr lvl="0">
              <a:buFont typeface="Arial" charset="0"/>
              <a:buChar char="•"/>
            </a:pPr>
            <a:r>
              <a:rPr lang="en-US" sz="2600" dirty="0"/>
              <a:t>Older people (Cutaneous production of vitamin D decline, dietary vitamin D intake is lower).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Dark skinned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Obese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Medications such as phenytoin (increase metabolism of vitamin D)</a:t>
            </a:r>
          </a:p>
          <a:p>
            <a:pPr lvl="0">
              <a:buFont typeface="Arial" charset="0"/>
              <a:buChar char="•"/>
            </a:pPr>
            <a:r>
              <a:rPr lang="en-US" sz="2600" dirty="0" smtClean="0"/>
              <a:t>Limited </a:t>
            </a:r>
            <a:r>
              <a:rPr lang="en-US" sz="2600" dirty="0"/>
              <a:t>effective sun exposure (clothing and sun screens)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Osteoporosis</a:t>
            </a:r>
          </a:p>
          <a:p>
            <a:pPr lvl="0">
              <a:buFont typeface="Arial" charset="0"/>
              <a:buChar char="•"/>
            </a:pPr>
            <a:r>
              <a:rPr lang="en-US" sz="2600" dirty="0"/>
              <a:t>Malabsorption (IBD and celiac)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Q1:</a:t>
            </a:r>
          </a:p>
          <a:p>
            <a:r>
              <a:rPr lang="en-US" b="1" dirty="0" smtClean="0"/>
              <a:t>10 </a:t>
            </a:r>
            <a:r>
              <a:rPr lang="en-US" b="1" dirty="0"/>
              <a:t>months Old female, presented to the clinic with bowed legs, dental problems and her growth profile is disturbed, what is the most likely diagnoses?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A. </a:t>
            </a:r>
            <a:r>
              <a:rPr lang="en-US" b="1" dirty="0" err="1" smtClean="0"/>
              <a:t>Osteomalacia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B. Rickets.</a:t>
            </a:r>
          </a:p>
          <a:p>
            <a:r>
              <a:rPr lang="en-US" b="1" dirty="0" smtClean="0"/>
              <a:t>C. Osteoporosis.</a:t>
            </a:r>
            <a:endParaRPr lang="en-US" dirty="0"/>
          </a:p>
          <a:p>
            <a:r>
              <a:rPr lang="en-US" b="1" dirty="0" smtClean="0"/>
              <a:t>D. Hypothyroidism.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1" y="1173480"/>
            <a:ext cx="11033760" cy="583692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44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Clinical manifestations: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b="1" dirty="0" smtClean="0"/>
              <a:t>Depend </a:t>
            </a:r>
            <a:r>
              <a:rPr lang="en-US" b="1" dirty="0"/>
              <a:t>upon the severity and duration of the deficiency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dirty="0" smtClean="0"/>
              <a:t>1- The </a:t>
            </a:r>
            <a:r>
              <a:rPr lang="en-US" dirty="0"/>
              <a:t>majority of patients with </a:t>
            </a:r>
            <a:r>
              <a:rPr lang="en-US" dirty="0">
                <a:solidFill>
                  <a:srgbClr val="FF0000"/>
                </a:solidFill>
              </a:rPr>
              <a:t>moderate to mild </a:t>
            </a:r>
            <a:r>
              <a:rPr lang="en-US" dirty="0"/>
              <a:t>vitamin D deficiency (15-20 ng/mL [37.5 to 50 </a:t>
            </a:r>
            <a:r>
              <a:rPr lang="en-US" dirty="0" err="1"/>
              <a:t>nmol</a:t>
            </a:r>
            <a:r>
              <a:rPr lang="en-US" dirty="0"/>
              <a:t>/L]) are </a:t>
            </a:r>
            <a:r>
              <a:rPr lang="en-US" dirty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Serum </a:t>
            </a:r>
            <a:r>
              <a:rPr lang="en-US" dirty="0"/>
              <a:t>calcium, phosphorus, and alkaline phosphatase are </a:t>
            </a:r>
            <a:r>
              <a:rPr lang="en-US" dirty="0">
                <a:solidFill>
                  <a:srgbClr val="FF0000"/>
                </a:solidFill>
              </a:rPr>
              <a:t>normal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Serum </a:t>
            </a:r>
            <a:r>
              <a:rPr lang="en-US" dirty="0"/>
              <a:t>parathyroid hormone (PTH) levels </a:t>
            </a:r>
            <a:r>
              <a:rPr lang="en-US" dirty="0" smtClean="0"/>
              <a:t>is sometimes elevated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2-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evere</a:t>
            </a:r>
            <a:r>
              <a:rPr lang="en-US" dirty="0" smtClean="0"/>
              <a:t> </a:t>
            </a:r>
            <a:r>
              <a:rPr lang="en-US" dirty="0"/>
              <a:t>vitamin D </a:t>
            </a:r>
            <a:r>
              <a:rPr lang="en-US" dirty="0" smtClean="0"/>
              <a:t>deficiency: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Hypocalcemia</a:t>
            </a:r>
            <a:r>
              <a:rPr lang="en-US" dirty="0" smtClean="0"/>
              <a:t> occurs, </a:t>
            </a:r>
            <a:r>
              <a:rPr lang="en-US" dirty="0"/>
              <a:t>causing secondary </a:t>
            </a:r>
            <a:r>
              <a:rPr lang="en-US" dirty="0">
                <a:solidFill>
                  <a:srgbClr val="FF0000"/>
                </a:solidFill>
              </a:rPr>
              <a:t>hyperparathyroidism</a:t>
            </a:r>
            <a:r>
              <a:rPr lang="en-US" dirty="0"/>
              <a:t>, which leads to </a:t>
            </a:r>
            <a:r>
              <a:rPr lang="en-US" dirty="0" err="1">
                <a:solidFill>
                  <a:srgbClr val="FF0000"/>
                </a:solidFill>
              </a:rPr>
              <a:t>phosphaturia</a:t>
            </a:r>
            <a:r>
              <a:rPr lang="en-US" dirty="0"/>
              <a:t>, demineralization of </a:t>
            </a:r>
            <a:r>
              <a:rPr lang="en-US" dirty="0" smtClean="0"/>
              <a:t>bones which leads to </a:t>
            </a:r>
            <a:r>
              <a:rPr lang="en-US" dirty="0" err="1"/>
              <a:t>osteomalacia</a:t>
            </a:r>
            <a:r>
              <a:rPr lang="en-US" dirty="0"/>
              <a:t> in adults and rickets and </a:t>
            </a:r>
            <a:r>
              <a:rPr lang="en-US" dirty="0" smtClean="0"/>
              <a:t>in </a:t>
            </a:r>
            <a:r>
              <a:rPr lang="en-US" dirty="0"/>
              <a:t>children. S</a:t>
            </a:r>
            <a:r>
              <a:rPr lang="en-US" dirty="0" smtClean="0"/>
              <a:t>ymptoms </a:t>
            </a:r>
            <a:r>
              <a:rPr lang="en-US" dirty="0"/>
              <a:t>may then include bone pain and tenderness, muscle weakness, fracture, and difficulty walking.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9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2481163"/>
            <a:ext cx="10058400" cy="1450757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Osteoporosis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4" y="1162395"/>
            <a:ext cx="10605655" cy="4846927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000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Risk factors</a:t>
            </a:r>
            <a:r>
              <a:rPr lang="en-US" sz="40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lang="en-US" sz="4000" b="1" spc="-5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Arial" charset="0"/>
              <a:buChar char="•"/>
            </a:pPr>
            <a:r>
              <a:rPr lang="en-US" sz="2400" dirty="0"/>
              <a:t>Advanced age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Previous fracture or low trauma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Long-term glucocorticoid therapy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Low body weight (less than 58 kg)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Family history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moking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Alcohol 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8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216" y="1097280"/>
            <a:ext cx="10581904" cy="52625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Clinical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manifestations </a:t>
            </a:r>
            <a:r>
              <a:rPr lang="en-US" sz="4400" b="1" spc="-5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—</a:t>
            </a:r>
            <a:r>
              <a:rPr lang="en-US" sz="2400" dirty="0"/>
              <a:t> </a:t>
            </a:r>
            <a:r>
              <a:rPr lang="en-US" sz="2400" dirty="0">
                <a:solidFill>
                  <a:schemeClr val="tx1"/>
                </a:solidFill>
              </a:rPr>
              <a:t>Osteoporosis has </a:t>
            </a:r>
            <a:r>
              <a:rPr lang="en-US" sz="2400" dirty="0">
                <a:solidFill>
                  <a:srgbClr val="FF0000"/>
                </a:solidFill>
              </a:rPr>
              <a:t>no clinical manifestations until there is a fracture.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u="sng" dirty="0"/>
              <a:t>Vertebral fracture</a:t>
            </a:r>
            <a:r>
              <a:rPr lang="en-US" dirty="0"/>
              <a:t> — Vertebral fracture is 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clinical manifestation of osteoporosis. Most of these fractures are </a:t>
            </a:r>
            <a:r>
              <a:rPr lang="en-US" dirty="0">
                <a:solidFill>
                  <a:srgbClr val="FF0000"/>
                </a:solidFill>
              </a:rPr>
              <a:t>asymptomatic</a:t>
            </a:r>
            <a:r>
              <a:rPr lang="en-US" dirty="0"/>
              <a:t>; they are diagnosed as an incidental finding on chest or abdominal radiograph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u="sng" dirty="0"/>
              <a:t>Other fractures:</a:t>
            </a:r>
            <a:endParaRPr lang="en-US" sz="2400" u="sng" dirty="0"/>
          </a:p>
          <a:p>
            <a:pPr lvl="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Hip fractures </a:t>
            </a:r>
            <a:r>
              <a:rPr lang="en-US" dirty="0"/>
              <a:t>are relatively common in elderly.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Subchondral insufficiency </a:t>
            </a:r>
            <a:r>
              <a:rPr lang="en-US" dirty="0">
                <a:solidFill>
                  <a:srgbClr val="FF0000"/>
                </a:solidFill>
              </a:rPr>
              <a:t>fractures of the femoral head</a:t>
            </a:r>
            <a:r>
              <a:rPr lang="en-US" dirty="0"/>
              <a:t>.</a:t>
            </a:r>
          </a:p>
          <a:p>
            <a:pPr lvl="0">
              <a:buFont typeface="Arial" charset="0"/>
              <a:buChar char="•"/>
            </a:pPr>
            <a:r>
              <a:rPr lang="en-US" dirty="0"/>
              <a:t>Distal radius fractures (</a:t>
            </a:r>
            <a:r>
              <a:rPr lang="en-US" dirty="0" err="1">
                <a:solidFill>
                  <a:srgbClr val="FF0000"/>
                </a:solidFill>
              </a:rPr>
              <a:t>Colles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fractures).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to diagnose osteoporosis??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75" y="2361290"/>
            <a:ext cx="4104456" cy="32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028" y="0"/>
            <a:ext cx="10058400" cy="356616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DEXA Scan (Dual X-ray Absorptiometry)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2800" dirty="0"/>
              <a:t>The gold standard test to diagnose osteoporosis is dual X-ray absorptiometry.</a:t>
            </a:r>
            <a:br>
              <a:rPr lang="en-US" sz="2800" dirty="0"/>
            </a:br>
            <a:r>
              <a:rPr lang="en-US" sz="2800" dirty="0"/>
              <a:t> It measures people’s spine, hip, or total body bone density to help gauge fracture risk.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8" y="4414664"/>
            <a:ext cx="4591780" cy="18402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414665"/>
            <a:ext cx="3719553" cy="184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8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DEXA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Scan Results: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/>
              <a:t>DEXA scores are reported as "T-scores" and "Z-scores."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The T-score is a comparison of a person's bone density with that of a healthy 30-year-old of the same sex.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The Z-score is a comparison of a person's bone density with that of an average person of the same age and </a:t>
            </a:r>
            <a:r>
              <a:rPr lang="en-US" sz="2400" u="sng" dirty="0"/>
              <a:t>sex.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862527"/>
            <a:ext cx="9144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51" y="0"/>
            <a:ext cx="8803573" cy="63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1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77428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When It's Time to Treat: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The National Osteoporosis Foundation recommends treatment for: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Postmenopausal women with T-scores less than -2.0, regardless of risk factors.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Postmenopausal women with T-scores less than -1.5, with osteoporosis risk factors present.</a:t>
            </a:r>
          </a:p>
          <a:p>
            <a:pPr>
              <a:buFont typeface="Wingdings" charset="2"/>
              <a:buChar char="ü"/>
            </a:pPr>
            <a:endParaRPr lang="en-US" b="1" dirty="0"/>
          </a:p>
          <a:p>
            <a:pPr>
              <a:buFont typeface="Wingdings" charset="2"/>
              <a:buChar char="ü"/>
            </a:pPr>
            <a:r>
              <a:rPr lang="en-US" b="1" dirty="0"/>
              <a:t>In addition, anyone with a fragility fracture (a fracture from a minor injury) should be treated for osteoporosis. regardless of the DEXA scan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Q2. </a:t>
            </a:r>
          </a:p>
          <a:p>
            <a:r>
              <a:rPr lang="en-US" b="1" dirty="0"/>
              <a:t>Which of the following is the optimal daily intake of calcium for postmenopausal women?</a:t>
            </a:r>
          </a:p>
          <a:p>
            <a:endParaRPr lang="en-US" b="1" dirty="0"/>
          </a:p>
          <a:p>
            <a:r>
              <a:rPr lang="en-US" b="1" dirty="0"/>
              <a:t>A- 1200 mg</a:t>
            </a:r>
          </a:p>
          <a:p>
            <a:r>
              <a:rPr lang="en-US" b="1" dirty="0"/>
              <a:t>B- 1000 mg </a:t>
            </a:r>
          </a:p>
          <a:p>
            <a:r>
              <a:rPr lang="en-US" b="1" dirty="0"/>
              <a:t>C- 1500 mg</a:t>
            </a:r>
          </a:p>
          <a:p>
            <a:r>
              <a:rPr lang="en-US" b="1" dirty="0"/>
              <a:t>D- 900 mg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72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Management: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Non-pharmacological</a:t>
            </a:r>
            <a:endParaRPr lang="en-US" sz="2800" dirty="0"/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Pharmacological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57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37" y="-313143"/>
            <a:ext cx="4330824" cy="7281157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/>
              <a:t>The first drug to start with is </a:t>
            </a:r>
            <a:r>
              <a:rPr lang="en-US" sz="3100" b="1" u="sng" dirty="0">
                <a:solidFill>
                  <a:srgbClr val="FF0000"/>
                </a:solidFill>
              </a:rPr>
              <a:t>B</a:t>
            </a:r>
            <a:r>
              <a:rPr lang="en-US" sz="3100" b="1" u="sng" dirty="0" smtClean="0">
                <a:solidFill>
                  <a:srgbClr val="FF0000"/>
                </a:solidFill>
              </a:rPr>
              <a:t>isphosphonate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b="1" u="sng" dirty="0">
                <a:latin typeface="+mn-lt"/>
                <a:ea typeface="+mn-ea"/>
                <a:cs typeface="+mn-cs"/>
              </a:rPr>
              <a:t>O</a:t>
            </a:r>
            <a:r>
              <a:rPr lang="en-US" sz="2400" b="1" u="sng" dirty="0" smtClean="0">
                <a:latin typeface="+mn-lt"/>
                <a:ea typeface="+mn-ea"/>
                <a:cs typeface="+mn-cs"/>
              </a:rPr>
              <a:t>ther </a:t>
            </a:r>
            <a:r>
              <a:rPr lang="en-US" sz="2400" b="1" u="sng" dirty="0">
                <a:latin typeface="+mn-lt"/>
                <a:ea typeface="+mn-ea"/>
                <a:cs typeface="+mn-cs"/>
              </a:rPr>
              <a:t>choices are:</a:t>
            </a: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200" dirty="0" smtClean="0">
                <a:latin typeface="+mn-lt"/>
                <a:ea typeface="+mn-ea"/>
                <a:cs typeface="+mn-cs"/>
              </a:rPr>
              <a:t>1- Estrogens</a:t>
            </a:r>
            <a:r>
              <a:rPr lang="en-US" sz="2200" dirty="0">
                <a:latin typeface="+mn-lt"/>
                <a:ea typeface="+mn-ea"/>
                <a:cs typeface="+mn-cs"/>
              </a:rPr>
              <a:t> (hormone </a:t>
            </a:r>
            <a:r>
              <a:rPr lang="en-US" sz="2200" dirty="0" smtClean="0">
                <a:latin typeface="+mn-lt"/>
                <a:ea typeface="+mn-ea"/>
                <a:cs typeface="+mn-cs"/>
              </a:rPr>
              <a:t>replacement therapy).</a:t>
            </a: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200" dirty="0" smtClean="0">
                <a:latin typeface="+mn-lt"/>
                <a:ea typeface="+mn-ea"/>
                <a:cs typeface="+mn-cs"/>
              </a:rPr>
              <a:t>2- Calcitonin.</a:t>
            </a: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200" dirty="0" smtClean="0">
                <a:latin typeface="+mn-lt"/>
                <a:ea typeface="+mn-ea"/>
                <a:cs typeface="+mn-cs"/>
              </a:rPr>
              <a:t>3- </a:t>
            </a:r>
            <a:r>
              <a:rPr lang="en-US" sz="2200" dirty="0" err="1" smtClean="0">
                <a:latin typeface="+mn-lt"/>
                <a:ea typeface="+mn-ea"/>
                <a:cs typeface="+mn-cs"/>
              </a:rPr>
              <a:t>Teriparatide</a:t>
            </a:r>
            <a:r>
              <a:rPr lang="en-US" sz="2200" dirty="0" smtClean="0">
                <a:latin typeface="+mn-lt"/>
                <a:ea typeface="+mn-ea"/>
                <a:cs typeface="+mn-cs"/>
              </a:rPr>
              <a:t>.</a:t>
            </a: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200" dirty="0" smtClean="0">
                <a:latin typeface="+mn-lt"/>
                <a:ea typeface="+mn-ea"/>
                <a:cs typeface="+mn-cs"/>
              </a:rPr>
              <a:t>4- </a:t>
            </a:r>
            <a:r>
              <a:rPr lang="en-US" sz="2200" dirty="0" err="1" smtClean="0">
                <a:latin typeface="+mn-lt"/>
                <a:ea typeface="+mn-ea"/>
                <a:cs typeface="+mn-cs"/>
              </a:rPr>
              <a:t>Raloxifene</a:t>
            </a:r>
            <a:r>
              <a:rPr lang="en-US" sz="2200" dirty="0" smtClean="0">
                <a:latin typeface="+mn-lt"/>
                <a:ea typeface="+mn-ea"/>
                <a:cs typeface="+mn-cs"/>
              </a:rPr>
              <a:t>.</a:t>
            </a:r>
            <a:r>
              <a:rPr lang="en-US" sz="2200" dirty="0"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latin typeface="+mn-lt"/>
                <a:ea typeface="+mn-ea"/>
                <a:cs typeface="+mn-cs"/>
              </a:rPr>
            </a:br>
            <a:r>
              <a:rPr lang="en-US" sz="2700" b="1" u="sng" dirty="0"/>
              <a:t/>
            </a:r>
            <a:br>
              <a:rPr lang="en-US" sz="2700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endParaRPr lang="en-US" b="1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65" y="1898686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Examples, who to treat 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844824"/>
            <a:ext cx="662473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Who should get tested??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28589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spc="-50" dirty="0"/>
              <a:t>Depends on:</a:t>
            </a:r>
          </a:p>
          <a:p>
            <a:pPr>
              <a:buFont typeface="Arial" charset="0"/>
              <a:buChar char="•"/>
            </a:pPr>
            <a:r>
              <a:rPr lang="en-US" sz="2200" spc="-50" dirty="0"/>
              <a:t> age</a:t>
            </a:r>
          </a:p>
          <a:p>
            <a:pPr>
              <a:buFont typeface="Arial" charset="0"/>
              <a:buChar char="•"/>
            </a:pPr>
            <a:r>
              <a:rPr lang="en-US" sz="2200" spc="-50" dirty="0"/>
              <a:t> risk factors</a:t>
            </a:r>
          </a:p>
          <a:p>
            <a:pPr>
              <a:buFont typeface="Arial" charset="0"/>
              <a:buChar char="•"/>
            </a:pPr>
            <a:r>
              <a:rPr lang="en-US" sz="2200" spc="-50" dirty="0"/>
              <a:t> if diagnosed with thinning bones.</a:t>
            </a:r>
          </a:p>
          <a:p>
            <a:endParaRPr lang="en-US" sz="3200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spc="-50" dirty="0">
                <a:solidFill>
                  <a:srgbClr val="FF0000"/>
                </a:solidFill>
              </a:rPr>
              <a:t>But we can say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spc="-50" dirty="0"/>
              <a:t>All Women over age 65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spc="-50" dirty="0"/>
              <a:t>Postmenopausal women under age 65 and having one of the following:</a:t>
            </a:r>
          </a:p>
          <a:p>
            <a:pPr>
              <a:buFont typeface="Arial" charset="0"/>
              <a:buChar char="•"/>
            </a:pPr>
            <a:r>
              <a:rPr lang="en-US" sz="2200" spc="-50" dirty="0" smtClean="0"/>
              <a:t>History </a:t>
            </a:r>
            <a:r>
              <a:rPr lang="en-US" sz="2200" spc="-50" dirty="0"/>
              <a:t>of bone fracture as an adult</a:t>
            </a:r>
          </a:p>
          <a:p>
            <a:pPr>
              <a:buFont typeface="Arial" charset="0"/>
              <a:buChar char="•"/>
            </a:pPr>
            <a:r>
              <a:rPr lang="en-US" sz="2200" spc="-50" dirty="0" smtClean="0"/>
              <a:t>Current</a:t>
            </a:r>
            <a:r>
              <a:rPr lang="en-US" sz="2200" spc="-50" dirty="0"/>
              <a:t> smoking</a:t>
            </a:r>
          </a:p>
          <a:p>
            <a:pPr>
              <a:buFont typeface="Arial" charset="0"/>
              <a:buChar char="•"/>
            </a:pPr>
            <a:r>
              <a:rPr lang="en-US" sz="2200" spc="-50" dirty="0" smtClean="0"/>
              <a:t>History </a:t>
            </a:r>
            <a:r>
              <a:rPr lang="en-US" sz="2200" spc="-50" dirty="0"/>
              <a:t>of ever taking oral steroids for more than 3 months</a:t>
            </a:r>
          </a:p>
          <a:p>
            <a:pPr>
              <a:buFont typeface="Arial" charset="0"/>
              <a:buChar char="•"/>
            </a:pPr>
            <a:r>
              <a:rPr lang="en-US" sz="2200" spc="-50" dirty="0" smtClean="0"/>
              <a:t>Body </a:t>
            </a:r>
            <a:r>
              <a:rPr lang="en-US" sz="2200" spc="-50" dirty="0"/>
              <a:t>weight under 127 pounds</a:t>
            </a:r>
          </a:p>
          <a:p>
            <a:pPr>
              <a:buFont typeface="Arial" charset="0"/>
              <a:buChar char="•"/>
            </a:pPr>
            <a:r>
              <a:rPr lang="en-US" sz="2200" spc="-50" dirty="0" smtClean="0"/>
              <a:t>Having </a:t>
            </a:r>
            <a:r>
              <a:rPr lang="en-US" sz="2200" spc="-50" dirty="0"/>
              <a:t>an immediate family member with a fragility fracture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Fractures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158206"/>
            <a:ext cx="48291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48681"/>
            <a:ext cx="7307743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37032"/>
            <a:ext cx="10058400" cy="35661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Role of vitamin D and calcium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pc="-50" dirty="0">
                <a:solidFill>
                  <a:srgbClr val="FF0000"/>
                </a:solidFill>
              </a:rPr>
              <a:t>Ca </a:t>
            </a:r>
            <a:r>
              <a:rPr lang="en-US" sz="2400" spc="-50" dirty="0"/>
              <a:t>: building block of bones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spc="-50" dirty="0">
                <a:solidFill>
                  <a:srgbClr val="FF0000"/>
                </a:solidFill>
              </a:rPr>
              <a:t>Vitamin D </a:t>
            </a:r>
            <a:r>
              <a:rPr lang="en-US" sz="2400" spc="-50" dirty="0"/>
              <a:t>: Help in absorbing Ca.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spc="-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u="sng" spc="-50" dirty="0">
                <a:solidFill>
                  <a:srgbClr val="FF0000"/>
                </a:solidFill>
              </a:rPr>
              <a:t>They work </a:t>
            </a:r>
            <a:r>
              <a:rPr lang="en-US" sz="2200" b="1" u="sng" spc="-50" dirty="0" smtClean="0">
                <a:solidFill>
                  <a:srgbClr val="FF0000"/>
                </a:solidFill>
              </a:rPr>
              <a:t>together </a:t>
            </a:r>
            <a:r>
              <a:rPr lang="en-US" sz="2200" b="1" u="sng" spc="-50" dirty="0">
                <a:solidFill>
                  <a:srgbClr val="FF0000"/>
                </a:solidFill>
              </a:rPr>
              <a:t>to maintain your bones health.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2172786"/>
            <a:ext cx="3378200" cy="3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Q3</a:t>
            </a:r>
            <a:r>
              <a:rPr lang="en-US" b="1" dirty="0" smtClean="0"/>
              <a:t>. </a:t>
            </a:r>
            <a:r>
              <a:rPr lang="en-US" b="1" dirty="0"/>
              <a:t>Which of the following is the best way for adequate vitamin D levels:</a:t>
            </a:r>
          </a:p>
          <a:p>
            <a:endParaRPr lang="en-US" b="1" dirty="0"/>
          </a:p>
          <a:p>
            <a:r>
              <a:rPr lang="en-US" b="1" dirty="0"/>
              <a:t>A- Using sunscreens</a:t>
            </a:r>
          </a:p>
          <a:p>
            <a:r>
              <a:rPr lang="en-US" b="1" dirty="0"/>
              <a:t>B- Exposure to sunlight </a:t>
            </a:r>
          </a:p>
          <a:p>
            <a:r>
              <a:rPr lang="en-US" b="1" dirty="0"/>
              <a:t>C- Using supplements</a:t>
            </a:r>
          </a:p>
          <a:p>
            <a:r>
              <a:rPr lang="en-US" b="1" dirty="0"/>
              <a:t>D- Smoking cessation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Calcium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spc="-50" dirty="0" smtClean="0"/>
          </a:p>
          <a:p>
            <a:pPr>
              <a:buFont typeface="Arial" charset="0"/>
              <a:buChar char="•"/>
            </a:pPr>
            <a:r>
              <a:rPr lang="en-US" sz="2400" spc="-50" dirty="0"/>
              <a:t> </a:t>
            </a:r>
            <a:r>
              <a:rPr lang="en-US" sz="2400" spc="-50" dirty="0" smtClean="0"/>
              <a:t>Bones </a:t>
            </a:r>
            <a:r>
              <a:rPr lang="en-US" sz="2400" spc="-50" dirty="0"/>
              <a:t>are the reservoir of calcium in the body.</a:t>
            </a:r>
          </a:p>
          <a:p>
            <a:pPr>
              <a:buFont typeface="Arial" charset="0"/>
              <a:buChar char="•"/>
            </a:pPr>
            <a:r>
              <a:rPr lang="en-US" sz="2400" spc="-50" dirty="0" smtClean="0"/>
              <a:t> When </a:t>
            </a:r>
            <a:r>
              <a:rPr lang="en-US" sz="2400" spc="-50" dirty="0"/>
              <a:t>other calcium-dependent organs need it, they get it form the main storehouse.</a:t>
            </a:r>
          </a:p>
        </p:txBody>
      </p:sp>
    </p:spTree>
    <p:extLst>
      <p:ext uri="{BB962C8B-B14F-4D97-AF65-F5344CB8AC3E}">
        <p14:creationId xmlns:p14="http://schemas.microsoft.com/office/powerpoint/2010/main" val="1959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889760"/>
            <a:ext cx="46609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7" y="1918494"/>
            <a:ext cx="7937500" cy="3911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Optimal intake of calcium: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557" y="5873234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national osteoporosis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91" y="2220687"/>
            <a:ext cx="9628488" cy="22206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Optimal intake of Calcitriol: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557" y="5920740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national osteoporosis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2" y="251460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6000" b="1" spc="-5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Prevention and advice</a:t>
            </a:r>
          </a:p>
        </p:txBody>
      </p:sp>
    </p:spTree>
    <p:extLst>
      <p:ext uri="{BB962C8B-B14F-4D97-AF65-F5344CB8AC3E}">
        <p14:creationId xmlns:p14="http://schemas.microsoft.com/office/powerpoint/2010/main" val="17395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spc="-50" dirty="0"/>
              <a:t>Prevention starts from </a:t>
            </a:r>
            <a:r>
              <a:rPr lang="en-US" sz="2800" spc="-50" dirty="0" smtClean="0"/>
              <a:t>childhood</a:t>
            </a:r>
            <a:r>
              <a:rPr lang="en-US" sz="2400" spc="-50" dirty="0"/>
              <a:t>.</a:t>
            </a:r>
            <a:endParaRPr lang="en-US" sz="2800" spc="-50" dirty="0"/>
          </a:p>
          <a:p>
            <a:pPr>
              <a:buFont typeface="Arial" charset="0"/>
              <a:buChar char="•"/>
            </a:pPr>
            <a:r>
              <a:rPr lang="en-US" sz="2800" spc="-50" dirty="0"/>
              <a:t>Primary VS secondary causes of the disease</a:t>
            </a:r>
            <a:r>
              <a:rPr lang="en-US" sz="2800" spc="-50" dirty="0" smtClean="0"/>
              <a:t>.</a:t>
            </a:r>
            <a:endParaRPr lang="en-US" sz="2800" spc="-50" dirty="0"/>
          </a:p>
          <a:p>
            <a:pPr>
              <a:buFont typeface="Arial" charset="0"/>
              <a:buChar char="•"/>
            </a:pPr>
            <a:r>
              <a:rPr lang="en-US" sz="2800" spc="-50" dirty="0"/>
              <a:t>HRT in postmenopausal women?</a:t>
            </a:r>
          </a:p>
        </p:txBody>
      </p:sp>
    </p:spTree>
    <p:extLst>
      <p:ext uri="{BB962C8B-B14F-4D97-AF65-F5344CB8AC3E}">
        <p14:creationId xmlns:p14="http://schemas.microsoft.com/office/powerpoint/2010/main" val="21286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472440"/>
            <a:ext cx="10149840" cy="56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Weight-bearing exercise: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2160"/>
            <a:ext cx="10058400" cy="382693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Walking</a:t>
            </a:r>
            <a:r>
              <a:rPr lang="en-US" sz="2800" dirty="0"/>
              <a:t>, jogging, stair climbing, dancing, or weight lifting are effective in increasing bone density and strength.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Aerobics</a:t>
            </a:r>
            <a:r>
              <a:rPr lang="en-US" sz="2800" dirty="0"/>
              <a:t>, and resistance exercises using weights or elastic bands to help improve muscle strength (support </a:t>
            </a:r>
            <a:r>
              <a:rPr lang="en-US" sz="2800" dirty="0" smtClean="0"/>
              <a:t>bones).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9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26661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Meta analysis of 43 RCT (4320 participants) :</a:t>
            </a:r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FRACTURE: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7 women out of 100 who exercised had a fracture.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11 women out of 100 who did not exercise had a fracture.</a:t>
            </a:r>
          </a:p>
          <a:p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Bone </a:t>
            </a:r>
            <a:r>
              <a:rPr lang="en-US" sz="2800" b="1" dirty="0"/>
              <a:t>loss</a:t>
            </a:r>
          </a:p>
          <a:p>
            <a:pPr>
              <a:buFont typeface="Arial" charset="0"/>
              <a:buChar char="•"/>
            </a:pPr>
            <a:r>
              <a:rPr lang="en-US" sz="2100" dirty="0" smtClean="0"/>
              <a:t> People </a:t>
            </a:r>
            <a:r>
              <a:rPr lang="en-US" sz="2100" dirty="0"/>
              <a:t>who exercised had on average 0.85% less bone loss than those who didn't exercise.</a:t>
            </a:r>
          </a:p>
          <a:p>
            <a:pPr>
              <a:buFont typeface="Arial" charset="0"/>
              <a:buChar char="•"/>
            </a:pPr>
            <a:r>
              <a:rPr lang="en-US" sz="2100" dirty="0" smtClean="0"/>
              <a:t> People </a:t>
            </a:r>
            <a:r>
              <a:rPr lang="en-US" sz="2100" dirty="0"/>
              <a:t>who engaged in combinations of exercise types had on average 3.2% less bone loss than those who did not exercise.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Stop smoking and alcohol: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580 postmenopausal women aged 45–59 </a:t>
            </a:r>
            <a:r>
              <a:rPr lang="en-US" sz="2400" dirty="0" smtClean="0"/>
              <a:t>years were recruited.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The aim was to compare the effects of different measures of cigarette, alcohol and caffeine consumption upon BMD.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DEXA was used to monitor.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BMD was more strongly related to the number of months spent smoking (p &lt;0.05)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Heaviest beer drinkers in the sample had a particularly low bone density.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Caffeine consumption at various ages was not associated with BMD</a:t>
            </a:r>
          </a:p>
        </p:txBody>
      </p:sp>
    </p:spTree>
    <p:extLst>
      <p:ext uri="{BB962C8B-B14F-4D97-AF65-F5344CB8AC3E}">
        <p14:creationId xmlns:p14="http://schemas.microsoft.com/office/powerpoint/2010/main" val="8683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Q4. Which </a:t>
            </a:r>
            <a:r>
              <a:rPr lang="en-US" b="1" dirty="0"/>
              <a:t>one of the following isn't a risk factor for osteoporosis?</a:t>
            </a:r>
          </a:p>
          <a:p>
            <a:endParaRPr lang="en-US" b="1" dirty="0"/>
          </a:p>
          <a:p>
            <a:r>
              <a:rPr lang="en-US" b="1" dirty="0"/>
              <a:t>1-smoking</a:t>
            </a:r>
          </a:p>
          <a:p>
            <a:r>
              <a:rPr lang="en-US" b="1" dirty="0"/>
              <a:t>2-post-menopause</a:t>
            </a:r>
          </a:p>
          <a:p>
            <a:r>
              <a:rPr lang="en-US" b="1" dirty="0"/>
              <a:t>3-history of fragility fracture</a:t>
            </a:r>
          </a:p>
          <a:p>
            <a:r>
              <a:rPr lang="fr-FR" b="1" dirty="0"/>
              <a:t>4-D.M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Adequate Ca intake: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/>
              <a:t>Dietary sources</a:t>
            </a:r>
            <a:r>
              <a:rPr lang="en-US" sz="2400" dirty="0"/>
              <a:t>: dairy products (milk, cheese, yogurt) and some green vegetables (high elemental calcium content, high absorptive rate, and relative low cost)</a:t>
            </a:r>
          </a:p>
          <a:p>
            <a:pPr>
              <a:buFont typeface="Arial" charset="0"/>
              <a:buChar char="•"/>
            </a:pPr>
            <a:r>
              <a:rPr lang="en-US" sz="2400" b="1" dirty="0"/>
              <a:t>Supplements</a:t>
            </a:r>
            <a:r>
              <a:rPr lang="en-US" sz="2400" dirty="0"/>
              <a:t>: 2 forms, calcium carbonate and calcium citrate.</a:t>
            </a:r>
          </a:p>
        </p:txBody>
      </p:sp>
    </p:spTree>
    <p:extLst>
      <p:ext uri="{BB962C8B-B14F-4D97-AF65-F5344CB8AC3E}">
        <p14:creationId xmlns:p14="http://schemas.microsoft.com/office/powerpoint/2010/main" val="13351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Adequate Vitamin D level: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Sunlight.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Diet </a:t>
            </a:r>
            <a:r>
              <a:rPr lang="en-US" sz="2800" dirty="0"/>
              <a:t>(fatty fish such as salmon, mackerel, and sardines, fortified foods such as </a:t>
            </a:r>
            <a:r>
              <a:rPr lang="en-US" sz="2800" dirty="0" smtClean="0"/>
              <a:t>milk)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Supplements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6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Sunlight exposure: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Sunlight </a:t>
            </a:r>
            <a:r>
              <a:rPr lang="en-US" sz="2400" dirty="0"/>
              <a:t>is the most common source of vitamin D.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Serum 25(OH)D levels are lower in individuals who use sunscreens and in those with pigmented skin.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Recommendation for adequate vitamin D from sunlight is five to 15 minutes of sun exposure from the hours of 10 AM to 3 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3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781300"/>
            <a:ext cx="8407400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Prevent falls: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Outdoors: 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Wear low-heeled shoes with rubber </a:t>
            </a:r>
            <a:r>
              <a:rPr lang="en-US" sz="2400" dirty="0" smtClean="0"/>
              <a:t>soles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Turn on the light outside your front </a:t>
            </a:r>
            <a:r>
              <a:rPr lang="en-US" sz="2400" dirty="0" smtClean="0"/>
              <a:t>door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Use a walker or cane as needed.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Consider wearing hip protectors or hip pads for added protection should you fall.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164683"/>
            <a:ext cx="10058400" cy="1450757"/>
          </a:xfrm>
        </p:spPr>
        <p:txBody>
          <a:bodyPr anchor="t"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Indoors: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295400"/>
            <a:ext cx="1178052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Q1:</a:t>
            </a:r>
          </a:p>
          <a:p>
            <a:r>
              <a:rPr lang="en-US" b="1" dirty="0" smtClean="0"/>
              <a:t>10 </a:t>
            </a:r>
            <a:r>
              <a:rPr lang="en-US" b="1" dirty="0"/>
              <a:t>months Old female, presented to the clinic with bowed legs, dental problems and her growth profile is disturbed, what is the most likely diagnoses?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A. </a:t>
            </a:r>
            <a:r>
              <a:rPr lang="en-US" b="1" dirty="0" err="1" smtClean="0"/>
              <a:t>Osteomalacia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B. Rickets.</a:t>
            </a:r>
          </a:p>
          <a:p>
            <a:r>
              <a:rPr lang="en-US" b="1" dirty="0" smtClean="0"/>
              <a:t>C. </a:t>
            </a:r>
            <a:r>
              <a:rPr lang="en-US" b="1" dirty="0"/>
              <a:t>Osteoporosis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b="1" dirty="0" smtClean="0"/>
              <a:t>D. Hypothyroidism.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53440" y="3779520"/>
            <a:ext cx="243840" cy="2624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Q2. </a:t>
            </a:r>
          </a:p>
          <a:p>
            <a:r>
              <a:rPr lang="en-US" b="1" dirty="0"/>
              <a:t>Which of the following is the optimal daily intake of calcium for postmenopausal women?</a:t>
            </a:r>
          </a:p>
          <a:p>
            <a:endParaRPr lang="en-US" b="1" dirty="0"/>
          </a:p>
          <a:p>
            <a:r>
              <a:rPr lang="en-US" b="1" dirty="0"/>
              <a:t>A- 1200 mg</a:t>
            </a:r>
          </a:p>
          <a:p>
            <a:r>
              <a:rPr lang="en-US" b="1" dirty="0"/>
              <a:t>B- 1000 mg </a:t>
            </a:r>
          </a:p>
          <a:p>
            <a:r>
              <a:rPr lang="en-US" b="1" dirty="0"/>
              <a:t>C- 1500 mg</a:t>
            </a:r>
          </a:p>
          <a:p>
            <a:r>
              <a:rPr lang="en-US" b="1" dirty="0"/>
              <a:t>D- 900 mg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53440" y="3246120"/>
            <a:ext cx="243840" cy="2624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Q3.</a:t>
            </a:r>
          </a:p>
          <a:p>
            <a:r>
              <a:rPr lang="en-US" b="1" dirty="0"/>
              <a:t> Which of the following is the best way for adequate vitamin D levels:</a:t>
            </a:r>
          </a:p>
          <a:p>
            <a:endParaRPr lang="en-US" b="1" dirty="0"/>
          </a:p>
          <a:p>
            <a:r>
              <a:rPr lang="en-US" b="1" dirty="0"/>
              <a:t>A- Using sunscreens</a:t>
            </a:r>
          </a:p>
          <a:p>
            <a:r>
              <a:rPr lang="en-US" b="1" dirty="0"/>
              <a:t>B- Exposure to sunlight </a:t>
            </a:r>
          </a:p>
          <a:p>
            <a:r>
              <a:rPr lang="en-US" b="1" dirty="0"/>
              <a:t>C- Using supplements</a:t>
            </a:r>
          </a:p>
          <a:p>
            <a:r>
              <a:rPr lang="en-US" b="1" dirty="0"/>
              <a:t>D- Smoking cessation </a:t>
            </a:r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53440" y="3726180"/>
            <a:ext cx="243840" cy="2624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Q4.</a:t>
            </a:r>
          </a:p>
          <a:p>
            <a:r>
              <a:rPr lang="en-US" b="1" dirty="0"/>
              <a:t>Which one of the following isn't a risk factor for osteoporosis?</a:t>
            </a:r>
          </a:p>
          <a:p>
            <a:endParaRPr lang="en-US" b="1" dirty="0"/>
          </a:p>
          <a:p>
            <a:r>
              <a:rPr lang="en-US" b="1" dirty="0"/>
              <a:t>1-smoking</a:t>
            </a:r>
          </a:p>
          <a:p>
            <a:r>
              <a:rPr lang="en-US" b="1" dirty="0"/>
              <a:t>2-post-menopause</a:t>
            </a:r>
          </a:p>
          <a:p>
            <a:r>
              <a:rPr lang="en-US" b="1" dirty="0"/>
              <a:t>3-history of fragility fracture</a:t>
            </a:r>
          </a:p>
          <a:p>
            <a:r>
              <a:rPr lang="fr-FR" b="1" dirty="0"/>
              <a:t>4-D.M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853440" y="4587240"/>
            <a:ext cx="243840" cy="2624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Q5</a:t>
            </a:r>
            <a:r>
              <a:rPr lang="en-US" b="1" dirty="0"/>
              <a:t>. Which of the following DEXA values is </a:t>
            </a:r>
            <a:r>
              <a:rPr lang="en-US" b="1" dirty="0" smtClean="0"/>
              <a:t>diagnostic </a:t>
            </a:r>
            <a:r>
              <a:rPr lang="en-US" b="1" dirty="0"/>
              <a:t>for osteopenia?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A- -1.5 SD</a:t>
            </a:r>
          </a:p>
          <a:p>
            <a:r>
              <a:rPr lang="en-US" b="1" dirty="0"/>
              <a:t>B- -2.5 SD</a:t>
            </a:r>
          </a:p>
          <a:p>
            <a:r>
              <a:rPr lang="en-US" b="1" dirty="0"/>
              <a:t>C- -3</a:t>
            </a:r>
          </a:p>
          <a:p>
            <a:r>
              <a:rPr lang="en-US" b="1" dirty="0"/>
              <a:t>D- -0.9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Q5. Which of the following DEXA values is a diagnostic for osteopenia? </a:t>
            </a:r>
          </a:p>
          <a:p>
            <a:endParaRPr lang="en-US" dirty="0"/>
          </a:p>
          <a:p>
            <a:r>
              <a:rPr lang="en-US" dirty="0" smtClean="0"/>
              <a:t>A- -1.5 SD</a:t>
            </a:r>
          </a:p>
          <a:p>
            <a:r>
              <a:rPr lang="en-US" dirty="0" smtClean="0"/>
              <a:t>B- -2.5 SD</a:t>
            </a:r>
          </a:p>
          <a:p>
            <a:r>
              <a:rPr lang="en-US" dirty="0" smtClean="0"/>
              <a:t>C- -3</a:t>
            </a:r>
          </a:p>
          <a:p>
            <a:r>
              <a:rPr lang="en-US" dirty="0" smtClean="0"/>
              <a:t>D- -0.9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853440" y="2773680"/>
            <a:ext cx="243840" cy="2624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err="1"/>
              <a:t>Vitamin</a:t>
            </a:r>
            <a:r>
              <a:rPr lang="it-IT" dirty="0"/>
              <a:t> D </a:t>
            </a:r>
            <a:r>
              <a:rPr lang="it-IT" dirty="0" err="1"/>
              <a:t>deficiency</a:t>
            </a:r>
            <a:r>
              <a:rPr lang="it-IT" dirty="0"/>
              <a:t>. </a:t>
            </a:r>
            <a:r>
              <a:rPr lang="it-IT" dirty="0" err="1"/>
              <a:t>N</a:t>
            </a:r>
            <a:r>
              <a:rPr lang="it-IT" dirty="0"/>
              <a:t> </a:t>
            </a:r>
            <a:r>
              <a:rPr lang="it-IT" dirty="0" err="1"/>
              <a:t>Engl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Med</a:t>
            </a:r>
            <a:r>
              <a:rPr lang="it-IT" dirty="0"/>
              <a:t>. 2007 </a:t>
            </a:r>
            <a:r>
              <a:rPr lang="it-IT" dirty="0" err="1"/>
              <a:t>Jul</a:t>
            </a:r>
            <a:r>
              <a:rPr lang="it-IT" dirty="0"/>
              <a:t> 19;357(3):266-81.</a:t>
            </a:r>
          </a:p>
          <a:p>
            <a:pPr marL="457200" indent="-457200">
              <a:buFont typeface="+mj-lt"/>
              <a:buAutoNum type="arabicPeriod"/>
            </a:pPr>
            <a:r>
              <a:rPr lang="it-IT" u="sng" dirty="0" err="1"/>
              <a:t>Saudi</a:t>
            </a:r>
            <a:r>
              <a:rPr lang="it-IT" u="sng" dirty="0"/>
              <a:t> </a:t>
            </a:r>
            <a:r>
              <a:rPr lang="it-IT" u="sng" dirty="0" err="1"/>
              <a:t>Med</a:t>
            </a:r>
            <a:r>
              <a:rPr lang="it-IT" u="sng" dirty="0"/>
              <a:t> </a:t>
            </a:r>
            <a:r>
              <a:rPr lang="it-IT" u="sng" dirty="0" err="1"/>
              <a:t>J</a:t>
            </a:r>
            <a:r>
              <a:rPr lang="it-IT" u="sng" dirty="0"/>
              <a:t>. 2015 </a:t>
            </a:r>
            <a:r>
              <a:rPr lang="it-IT" u="sng" dirty="0" err="1"/>
              <a:t>Oct</a:t>
            </a:r>
            <a:r>
              <a:rPr lang="it-IT" u="sng" dirty="0"/>
              <a:t>; 36(10): 1149–1150.</a:t>
            </a:r>
          </a:p>
          <a:p>
            <a:pPr marL="457200" indent="-457200">
              <a:buFont typeface="+mj-lt"/>
              <a:buAutoNum type="arabicPeriod"/>
            </a:pPr>
            <a:r>
              <a:rPr lang="it-IT" u="sng" dirty="0" err="1"/>
              <a:t>Iofbonehealth.org</a:t>
            </a:r>
            <a:endParaRPr lang="it-IT" u="sng" dirty="0"/>
          </a:p>
          <a:p>
            <a:pPr marL="457200" indent="-457200">
              <a:buFont typeface="+mj-lt"/>
              <a:buAutoNum type="arabicPeriod"/>
            </a:pPr>
            <a:r>
              <a:rPr lang="it-IT" u="sng" dirty="0" err="1"/>
              <a:t>Saudi</a:t>
            </a:r>
            <a:r>
              <a:rPr lang="it-IT" u="sng" dirty="0"/>
              <a:t> </a:t>
            </a:r>
            <a:r>
              <a:rPr lang="it-IT" u="sng" dirty="0" err="1"/>
              <a:t>Med</a:t>
            </a:r>
            <a:r>
              <a:rPr lang="it-IT" u="sng" dirty="0"/>
              <a:t> </a:t>
            </a:r>
            <a:r>
              <a:rPr lang="it-IT" u="sng" dirty="0" err="1"/>
              <a:t>J</a:t>
            </a:r>
            <a:r>
              <a:rPr lang="it-IT" u="sng" dirty="0"/>
              <a:t>. 2013 Aug;34(8):814-8.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Holick</a:t>
            </a:r>
            <a:r>
              <a:rPr lang="en-US" dirty="0"/>
              <a:t> MF, Chen TC. Vitamin D deficiency: a worldwide problem with health consequences. Am. J.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Nutr</a:t>
            </a:r>
            <a:r>
              <a:rPr lang="en-US" dirty="0"/>
              <a:t>. 2008;87(4):1080S–1086S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https://</a:t>
            </a:r>
            <a:r>
              <a:rPr lang="en-US" b="1" dirty="0" err="1"/>
              <a:t>www.nof.org</a:t>
            </a:r>
            <a:r>
              <a:rPr lang="en-US" b="1" dirty="0"/>
              <a:t>/patients/</a:t>
            </a:r>
            <a:r>
              <a:rPr lang="en-US" b="1" dirty="0" err="1"/>
              <a:t>fracturesfall</a:t>
            </a:r>
            <a:r>
              <a:rPr lang="en-US" b="1" dirty="0"/>
              <a:t>-prevention/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58" y="362585"/>
            <a:ext cx="10515600" cy="1325563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Osteoporosis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061" y="1997075"/>
            <a:ext cx="556379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2164080"/>
            <a:ext cx="10225144" cy="57912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</a:rPr>
              <a:t>Low </a:t>
            </a:r>
            <a:r>
              <a:rPr lang="en-US" sz="2400" b="1" u="sng" dirty="0">
                <a:solidFill>
                  <a:srgbClr val="FF0000"/>
                </a:solidFill>
              </a:rPr>
              <a:t>bone mass </a:t>
            </a:r>
            <a:r>
              <a:rPr lang="en-US" sz="2400" dirty="0"/>
              <a:t>and structural deterioration of bone </a:t>
            </a:r>
            <a:r>
              <a:rPr lang="en-US" sz="2400" dirty="0" smtClean="0"/>
              <a:t>tissue.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Consequent </a:t>
            </a:r>
            <a:r>
              <a:rPr lang="en-US" sz="2400" dirty="0"/>
              <a:t>increase in bone fragility and susceptibility to </a:t>
            </a:r>
            <a:r>
              <a:rPr lang="en-US" sz="2400" dirty="0" smtClean="0"/>
              <a:t>fracture.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/>
              <a:t>200 million people worldwide suffer from this </a:t>
            </a:r>
            <a:r>
              <a:rPr lang="en-US" sz="2400" dirty="0" smtClean="0"/>
              <a:t>disease.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Osteoporosis </a:t>
            </a:r>
            <a:r>
              <a:rPr lang="en-US" sz="2400" dirty="0"/>
              <a:t>leads to nearly 9 million fractures annually </a:t>
            </a:r>
            <a:r>
              <a:rPr lang="en-US" sz="2400" dirty="0" smtClean="0"/>
              <a:t>worldwide.</a:t>
            </a:r>
          </a:p>
          <a:p>
            <a:pPr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9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study done 2015 the epidemiological analysis showed that 34% of healthy Saudi women, and 30.7% of men.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With a reported increased life expectancy in KSA increasing to 75.7 years.</a:t>
            </a:r>
          </a:p>
          <a:p>
            <a: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1552</TotalTime>
  <Words>1514</Words>
  <Application>Microsoft Macintosh PowerPoint</Application>
  <PresentationFormat>Widescreen</PresentationFormat>
  <Paragraphs>268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Lato</vt:lpstr>
      <vt:lpstr>Wingdings</vt:lpstr>
      <vt:lpstr>Retrospect</vt:lpstr>
      <vt:lpstr>Osteoporosis and Vitamin D deficiency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Osteoporosis</vt:lpstr>
      <vt:lpstr>PowerPoint Presentation</vt:lpstr>
      <vt:lpstr>PowerPoint Presentation</vt:lpstr>
      <vt:lpstr>Types:</vt:lpstr>
      <vt:lpstr>Cont.</vt:lpstr>
      <vt:lpstr>Vitamin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Osteoporosis </vt:lpstr>
      <vt:lpstr>PowerPoint Presentation</vt:lpstr>
      <vt:lpstr>PowerPoint Presentation</vt:lpstr>
      <vt:lpstr>How to diagnose osteoporosis??</vt:lpstr>
      <vt:lpstr>DEXA Scan (Dual X-ray Absorptiometry)  The gold standard test to diagnose osteoporosis is dual X-ray absorptiometry.  It measures people’s spine, hip, or total body bone density to help gauge fracture risk. </vt:lpstr>
      <vt:lpstr>DEXA Scan Results: </vt:lpstr>
      <vt:lpstr>PowerPoint Presentation</vt:lpstr>
      <vt:lpstr>PowerPoint Presentation</vt:lpstr>
      <vt:lpstr>When It's Time to Treat: </vt:lpstr>
      <vt:lpstr>Management: </vt:lpstr>
      <vt:lpstr>The first drug to start with is Bisphosphonate  Other choices are:  1- Estrogens (hormone replacement therapy). 2- Calcitonin. 3- Teriparatide. 4- Raloxifene.     </vt:lpstr>
      <vt:lpstr>Examples, who to treat ?</vt:lpstr>
      <vt:lpstr>Who should get tested??</vt:lpstr>
      <vt:lpstr>PowerPoint Presentation</vt:lpstr>
      <vt:lpstr>Fractures:</vt:lpstr>
      <vt:lpstr>PowerPoint Presentation</vt:lpstr>
      <vt:lpstr>PowerPoint Presentation</vt:lpstr>
      <vt:lpstr>Role of vitamin D and calcium </vt:lpstr>
      <vt:lpstr>PowerPoint Presentation</vt:lpstr>
      <vt:lpstr>Calcium:</vt:lpstr>
      <vt:lpstr>PowerPoint Presentation</vt:lpstr>
      <vt:lpstr>Optimal intake of calcium:</vt:lpstr>
      <vt:lpstr>Optimal intake of Calcitriol:</vt:lpstr>
      <vt:lpstr>PowerPoint Presentation</vt:lpstr>
      <vt:lpstr>PowerPoint Presentation</vt:lpstr>
      <vt:lpstr>PowerPoint Presentation</vt:lpstr>
      <vt:lpstr>Weight-bearing exercise:</vt:lpstr>
      <vt:lpstr>PowerPoint Presentation</vt:lpstr>
      <vt:lpstr>Stop smoking and alcohol:</vt:lpstr>
      <vt:lpstr>Adequate Ca intake:</vt:lpstr>
      <vt:lpstr>Adequate Vitamin D level:</vt:lpstr>
      <vt:lpstr>Sunlight exposure:</vt:lpstr>
      <vt:lpstr>PowerPoint Presentation</vt:lpstr>
      <vt:lpstr>Prevent falls:</vt:lpstr>
      <vt:lpstr>Indoors:</vt:lpstr>
      <vt:lpstr>PowerPoint Presentation</vt:lpstr>
      <vt:lpstr>PowerPoint Presentation</vt:lpstr>
      <vt:lpstr> </vt:lpstr>
      <vt:lpstr>PowerPoint Presentation</vt:lpstr>
      <vt:lpstr>PowerPoint Presentation</vt:lpstr>
      <vt:lpstr>References: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عبدالله</dc:creator>
  <cp:lastModifiedBy>أحمد</cp:lastModifiedBy>
  <cp:revision>36</cp:revision>
  <cp:lastPrinted>2017-01-01T18:47:08Z</cp:lastPrinted>
  <dcterms:created xsi:type="dcterms:W3CDTF">2016-12-31T21:50:43Z</dcterms:created>
  <dcterms:modified xsi:type="dcterms:W3CDTF">2017-01-09T13:31:39Z</dcterms:modified>
</cp:coreProperties>
</file>