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1270000" y="2705100"/>
            <a:ext cx="10464800" cy="1380381"/>
          </a:xfrm>
          <a:prstGeom prst="rect">
            <a:avLst/>
          </a:prstGeom>
        </p:spPr>
        <p:txBody>
          <a:bodyPr/>
          <a:lstStyle>
            <a:lvl1pPr defTabSz="362204">
              <a:defRPr sz="4960"/>
            </a:lvl1pPr>
          </a:lstStyle>
          <a:p>
            <a:pPr/>
            <a:r>
              <a:t>Approach to different types of shock 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Dr.Abdulaziz Alrabiah, MD </a:t>
            </a:r>
          </a:p>
          <a:p>
            <a:pPr/>
            <a:r>
              <a:t>Emergency Medicine, Trauma &amp; EMS specialist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xfrm>
            <a:off x="1270000" y="3818168"/>
            <a:ext cx="10464800" cy="2117263"/>
          </a:xfrm>
          <a:prstGeom prst="rect">
            <a:avLst/>
          </a:prstGeom>
        </p:spPr>
        <p:txBody>
          <a:bodyPr/>
          <a:lstStyle/>
          <a:p>
            <a:pPr/>
            <a:r>
              <a:t>Management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xfrm>
            <a:off x="952500" y="406400"/>
            <a:ext cx="11099800" cy="1262658"/>
          </a:xfrm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/>
            <a:r>
              <a:t>Management of Hypovolemic shock 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8911" indent="-438911" defTabSz="560831">
              <a:spcBef>
                <a:spcPts val="4000"/>
              </a:spcBef>
              <a:defRPr sz="3648"/>
            </a:pPr>
            <a:r>
              <a:t>stop fluid loss i.e. bleeding control</a:t>
            </a:r>
          </a:p>
          <a:p>
            <a:pPr marL="438911" indent="-438911" defTabSz="560831">
              <a:spcBef>
                <a:spcPts val="4000"/>
              </a:spcBef>
              <a:defRPr sz="3648"/>
            </a:pPr>
            <a:r>
              <a:t>IV fluid </a:t>
            </a:r>
          </a:p>
          <a:p>
            <a:pPr lvl="1" marL="877823" indent="-438911" defTabSz="560831">
              <a:spcBef>
                <a:spcPts val="4000"/>
              </a:spcBef>
              <a:defRPr sz="3648"/>
            </a:pPr>
            <a:r>
              <a:t>Normal saline / ringer lactate</a:t>
            </a:r>
          </a:p>
          <a:p>
            <a:pPr lvl="1" marL="877823" indent="-438911" defTabSz="560831">
              <a:spcBef>
                <a:spcPts val="4000"/>
              </a:spcBef>
              <a:defRPr sz="3648"/>
            </a:pPr>
            <a:r>
              <a:t>blood </a:t>
            </a:r>
          </a:p>
          <a:p>
            <a:pPr marL="438911" indent="-438911" defTabSz="560831">
              <a:spcBef>
                <a:spcPts val="4000"/>
              </a:spcBef>
              <a:defRPr sz="3648"/>
            </a:pPr>
            <a:r>
              <a:t>IV hydrocortisone 200 mg i.e. adrenal insufficiency</a:t>
            </a:r>
          </a:p>
          <a:p>
            <a:pPr marL="438911" indent="-438911" defTabSz="560831">
              <a:spcBef>
                <a:spcPts val="4000"/>
              </a:spcBef>
              <a:defRPr sz="3648"/>
            </a:pPr>
            <a:r>
              <a:t>may need surgery if bleeding internally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Management of Card shock    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IV fluid challenge </a:t>
            </a:r>
          </a:p>
          <a:p>
            <a:pPr/>
            <a:r>
              <a:t>treat arrhythmia</a:t>
            </a:r>
          </a:p>
          <a:p>
            <a:pPr/>
            <a:r>
              <a:t>treat ACS i.e. re-perfusion PTCA</a:t>
            </a:r>
          </a:p>
          <a:p>
            <a:pPr/>
            <a:r>
              <a:t>inotropes : Dobutamine infusion </a:t>
            </a:r>
          </a:p>
          <a:p>
            <a:pPr/>
            <a:r>
              <a:t>Intra - aortic ballon pump insertion ??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1">
              <a:defRPr sz="5680"/>
            </a:lvl1pPr>
          </a:lstStyle>
          <a:p>
            <a:pPr/>
            <a:r>
              <a:t>Management of obstructive shock 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xfrm>
            <a:off x="952500" y="1920875"/>
            <a:ext cx="11099800" cy="6956425"/>
          </a:xfrm>
          <a:prstGeom prst="rect">
            <a:avLst/>
          </a:prstGeom>
        </p:spPr>
        <p:txBody>
          <a:bodyPr/>
          <a:lstStyle/>
          <a:p>
            <a:pPr/>
            <a:r>
              <a:t>tension pneumothorax </a:t>
            </a:r>
          </a:p>
          <a:p>
            <a:pPr lvl="1"/>
            <a:r>
              <a:t>needle decompression then insertion of chest drain </a:t>
            </a:r>
          </a:p>
          <a:p>
            <a:pPr/>
            <a:r>
              <a:t>pericardial tamponade </a:t>
            </a:r>
          </a:p>
          <a:p>
            <a:pPr lvl="1"/>
            <a:r>
              <a:t>pericardiocentesis </a:t>
            </a:r>
          </a:p>
          <a:p>
            <a:pPr/>
            <a:r>
              <a:t>massive PE </a:t>
            </a:r>
          </a:p>
          <a:p>
            <a:pPr lvl="1"/>
            <a:r>
              <a:t>thrombolysis    i.e.  tPA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title"/>
          </p:nvPr>
        </p:nvSpPr>
        <p:spPr>
          <a:xfrm>
            <a:off x="952500" y="406400"/>
            <a:ext cx="11099800" cy="796925"/>
          </a:xfrm>
          <a:prstGeom prst="rect">
            <a:avLst/>
          </a:prstGeom>
        </p:spPr>
        <p:txBody>
          <a:bodyPr/>
          <a:lstStyle>
            <a:lvl1pPr defTabSz="332993">
              <a:defRPr sz="4560"/>
            </a:lvl1pPr>
          </a:lstStyle>
          <a:p>
            <a:pPr/>
            <a:r>
              <a:t>Management of distributive shock </a:t>
            </a:r>
          </a:p>
        </p:txBody>
      </p:sp>
      <p:sp>
        <p:nvSpPr>
          <p:cNvPr id="158" name="Shape 158"/>
          <p:cNvSpPr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anaphylaxis </a:t>
            </a:r>
          </a:p>
        </p:txBody>
      </p:sp>
      <p:pic>
        <p:nvPicPr>
          <p:cNvPr id="159" name="Screen Shot 2016-09-18 at 7.32.4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18260" y="1294283"/>
            <a:ext cx="5731451" cy="8350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xfrm>
            <a:off x="952500" y="406400"/>
            <a:ext cx="11099800" cy="998406"/>
          </a:xfrm>
          <a:prstGeom prst="rect">
            <a:avLst/>
          </a:prstGeom>
        </p:spPr>
        <p:txBody>
          <a:bodyPr/>
          <a:lstStyle>
            <a:lvl1pPr defTabSz="414781">
              <a:defRPr sz="5680"/>
            </a:lvl1pPr>
          </a:lstStyle>
          <a:p>
            <a:pPr/>
            <a:r>
              <a:t>Management of distributive shock 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xfrm>
            <a:off x="698500" y="1905925"/>
            <a:ext cx="11607800" cy="7045459"/>
          </a:xfrm>
          <a:prstGeom prst="rect">
            <a:avLst/>
          </a:prstGeom>
        </p:spPr>
        <p:txBody>
          <a:bodyPr/>
          <a:lstStyle/>
          <a:p>
            <a:pPr marL="347472" indent="-347472" defTabSz="443991">
              <a:spcBef>
                <a:spcPts val="3100"/>
              </a:spcBef>
              <a:defRPr b="1" i="1" sz="2888">
                <a:latin typeface="Helvetica"/>
                <a:ea typeface="Helvetica"/>
                <a:cs typeface="Helvetica"/>
                <a:sym typeface="Helvetica"/>
              </a:defRPr>
            </a:pPr>
            <a:r>
              <a:t>Neurogenic Shock </a:t>
            </a:r>
          </a:p>
          <a:p>
            <a:pPr lvl="1" marL="694944" indent="-347472" defTabSz="443991">
              <a:spcBef>
                <a:spcPts val="3100"/>
              </a:spcBef>
              <a:defRPr sz="2888"/>
            </a:pPr>
            <a:r>
              <a:t>spinal cord injury i.e. trauma </a:t>
            </a:r>
          </a:p>
          <a:p>
            <a:pPr lvl="1" marL="694944" indent="-347472" defTabSz="443991">
              <a:spcBef>
                <a:spcPts val="3100"/>
              </a:spcBef>
              <a:defRPr sz="2888"/>
            </a:pPr>
            <a:r>
              <a:t>hypotension and bradycardia , due to loss sympathetic nervous supply </a:t>
            </a:r>
          </a:p>
          <a:p>
            <a:pPr lvl="1" marL="694944" indent="-347472" defTabSz="443991">
              <a:spcBef>
                <a:spcPts val="3100"/>
              </a:spcBef>
              <a:defRPr sz="2888"/>
            </a:pPr>
            <a:r>
              <a:t>treatment : </a:t>
            </a:r>
          </a:p>
          <a:p>
            <a:pPr lvl="2" marL="1042416" indent="-347472" defTabSz="443991">
              <a:spcBef>
                <a:spcPts val="3100"/>
              </a:spcBef>
              <a:defRPr sz="2888"/>
            </a:pPr>
            <a:r>
              <a:t>IV fluid ( keep MAP &gt; 65mmHg)</a:t>
            </a:r>
          </a:p>
          <a:p>
            <a:pPr lvl="2" marL="1042416" indent="-347472" defTabSz="443991">
              <a:spcBef>
                <a:spcPts val="3100"/>
              </a:spcBef>
              <a:defRPr sz="2888"/>
            </a:pPr>
            <a:r>
              <a:t>inotropes : Nor-adrenaline , Doubatmine </a:t>
            </a:r>
          </a:p>
          <a:p>
            <a:pPr lvl="2" marL="1042416" indent="-347472" defTabSz="443991">
              <a:spcBef>
                <a:spcPts val="3100"/>
              </a:spcBef>
              <a:defRPr sz="2888"/>
            </a:pPr>
            <a:r>
              <a:t>atropine for bradycardia </a:t>
            </a:r>
          </a:p>
          <a:p>
            <a:pPr lvl="2" marL="1042416" indent="-347472" defTabSz="443991">
              <a:spcBef>
                <a:spcPts val="3100"/>
              </a:spcBef>
              <a:defRPr sz="2888"/>
            </a:pPr>
            <a:r>
              <a:t>high dose steroids ( no it is malpractice)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xfrm>
            <a:off x="952500" y="406400"/>
            <a:ext cx="11099800" cy="1437879"/>
          </a:xfrm>
          <a:prstGeom prst="rect">
            <a:avLst/>
          </a:prstGeom>
        </p:spPr>
        <p:txBody>
          <a:bodyPr/>
          <a:lstStyle>
            <a:lvl1pPr defTabSz="414781">
              <a:defRPr sz="5680"/>
            </a:lvl1pPr>
          </a:lstStyle>
          <a:p>
            <a:pPr/>
            <a:r>
              <a:t>Management of distributive shock </a:t>
            </a:r>
          </a:p>
        </p:txBody>
      </p:sp>
      <p:pic>
        <p:nvPicPr>
          <p:cNvPr id="165" name="Screen Shot 2016-09-18 at 7.46.5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6525" y="2584880"/>
            <a:ext cx="9411750" cy="63110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/>
          </p:nvPr>
        </p:nvSpPr>
        <p:spPr>
          <a:xfrm>
            <a:off x="952500" y="406400"/>
            <a:ext cx="11099800" cy="1434108"/>
          </a:xfrm>
          <a:prstGeom prst="rect">
            <a:avLst/>
          </a:prstGeom>
        </p:spPr>
        <p:txBody>
          <a:bodyPr/>
          <a:lstStyle>
            <a:lvl1pPr defTabSz="414781">
              <a:defRPr sz="5680"/>
            </a:lvl1pPr>
          </a:lstStyle>
          <a:p>
            <a:pPr/>
            <a:r>
              <a:t>Management of distributive shock </a:t>
            </a:r>
          </a:p>
        </p:txBody>
      </p:sp>
      <p:sp>
        <p:nvSpPr>
          <p:cNvPr id="168" name="Shape 168"/>
          <p:cNvSpPr/>
          <p:nvPr>
            <p:ph type="body" sz="half" idx="1"/>
          </p:nvPr>
        </p:nvSpPr>
        <p:spPr>
          <a:xfrm>
            <a:off x="952500" y="2590800"/>
            <a:ext cx="11099800" cy="3196895"/>
          </a:xfrm>
          <a:prstGeom prst="rect">
            <a:avLst/>
          </a:prstGeom>
        </p:spPr>
        <p:txBody>
          <a:bodyPr/>
          <a:lstStyle/>
          <a:p>
            <a:pPr/>
            <a:r>
              <a:t>septic shock </a:t>
            </a:r>
          </a:p>
        </p:txBody>
      </p:sp>
      <p:pic>
        <p:nvPicPr>
          <p:cNvPr id="169" name="Screen Shot 2016-09-18 at 7.51.1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497" y="4912407"/>
            <a:ext cx="10685806" cy="45456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title"/>
          </p:nvPr>
        </p:nvSpPr>
        <p:spPr>
          <a:xfrm>
            <a:off x="952500" y="406400"/>
            <a:ext cx="11099800" cy="722181"/>
          </a:xfrm>
          <a:prstGeom prst="rect">
            <a:avLst/>
          </a:prstGeom>
        </p:spPr>
        <p:txBody>
          <a:bodyPr/>
          <a:lstStyle>
            <a:lvl1pPr defTabSz="297941">
              <a:defRPr sz="4080"/>
            </a:lvl1pPr>
          </a:lstStyle>
          <a:p>
            <a:pPr/>
            <a:r>
              <a:t>Management of distributive shock </a:t>
            </a:r>
          </a:p>
        </p:txBody>
      </p:sp>
      <p:sp>
        <p:nvSpPr>
          <p:cNvPr id="172" name="Shape 172"/>
          <p:cNvSpPr/>
          <p:nvPr>
            <p:ph type="body" idx="1"/>
          </p:nvPr>
        </p:nvSpPr>
        <p:spPr>
          <a:xfrm>
            <a:off x="252809" y="1061475"/>
            <a:ext cx="12499183" cy="8334970"/>
          </a:xfrm>
          <a:prstGeom prst="rect">
            <a:avLst/>
          </a:prstGeom>
        </p:spPr>
        <p:txBody>
          <a:bodyPr/>
          <a:lstStyle/>
          <a:p>
            <a:pPr marL="192023" indent="-192023" defTabSz="245363">
              <a:spcBef>
                <a:spcPts val="1700"/>
              </a:spcBef>
              <a:defRPr sz="2267"/>
            </a:pPr>
            <a:r>
              <a:t>septic shock treatment </a:t>
            </a:r>
          </a:p>
          <a:p>
            <a:pPr lvl="1" marL="384047" indent="-192023" defTabSz="245363">
              <a:spcBef>
                <a:spcPts val="1700"/>
              </a:spcBef>
              <a:defRPr sz="2267"/>
            </a:pPr>
            <a:r>
              <a:t>circulatory support </a:t>
            </a:r>
          </a:p>
          <a:p>
            <a:pPr lvl="2" marL="576071" indent="-192023" defTabSz="245363">
              <a:spcBef>
                <a:spcPts val="1700"/>
              </a:spcBef>
              <a:defRPr sz="2267"/>
            </a:pPr>
            <a:r>
              <a:t>IVF challenge normal saline 0.9% 20-30 ml /kg </a:t>
            </a:r>
          </a:p>
          <a:p>
            <a:pPr lvl="2" marL="576071" indent="-192023" defTabSz="245363">
              <a:spcBef>
                <a:spcPts val="1700"/>
              </a:spcBef>
              <a:defRPr sz="2267"/>
            </a:pPr>
            <a:r>
              <a:t>+/- blood transfusion i.e. anaemia </a:t>
            </a:r>
          </a:p>
          <a:p>
            <a:pPr lvl="2" marL="576071" indent="-192023" defTabSz="245363">
              <a:spcBef>
                <a:spcPts val="1700"/>
              </a:spcBef>
              <a:defRPr sz="2267"/>
            </a:pPr>
            <a:r>
              <a:t>vasopressor support i.e. noradrenaline infusion </a:t>
            </a:r>
          </a:p>
          <a:p>
            <a:pPr lvl="2" marL="576071" indent="-192023" defTabSz="245363">
              <a:spcBef>
                <a:spcPts val="1700"/>
              </a:spcBef>
              <a:defRPr sz="2267"/>
            </a:pPr>
            <a:r>
              <a:t>aim</a:t>
            </a:r>
          </a:p>
          <a:p>
            <a:pPr lvl="3" marL="768095" indent="-192023" defTabSz="245363">
              <a:spcBef>
                <a:spcPts val="1700"/>
              </a:spcBef>
              <a:defRPr sz="2267"/>
            </a:pPr>
            <a:r>
              <a:t>urine output &gt;0.5 ml /kg/hr</a:t>
            </a:r>
          </a:p>
          <a:p>
            <a:pPr lvl="3" marL="768095" indent="-192023" defTabSz="245363">
              <a:spcBef>
                <a:spcPts val="1700"/>
              </a:spcBef>
              <a:defRPr sz="2267"/>
            </a:pPr>
            <a:r>
              <a:t>CVP &gt; 8-12 </a:t>
            </a:r>
          </a:p>
          <a:p>
            <a:pPr lvl="3" marL="768095" indent="-192023" defTabSz="245363">
              <a:spcBef>
                <a:spcPts val="1700"/>
              </a:spcBef>
              <a:defRPr sz="2267"/>
            </a:pPr>
            <a:r>
              <a:t>MAP &gt; 65 mmHg </a:t>
            </a:r>
          </a:p>
          <a:p>
            <a:pPr lvl="3" marL="768095" indent="-192023" defTabSz="245363">
              <a:spcBef>
                <a:spcPts val="1700"/>
              </a:spcBef>
              <a:defRPr sz="2267"/>
            </a:pPr>
            <a:r>
              <a:t>SCV O2 &gt;70% </a:t>
            </a:r>
          </a:p>
          <a:p>
            <a:pPr lvl="2" marL="576071" indent="-192023" defTabSz="245363">
              <a:spcBef>
                <a:spcPts val="1700"/>
              </a:spcBef>
              <a:defRPr sz="2267"/>
            </a:pPr>
            <a:r>
              <a:t>antibiotics </a:t>
            </a:r>
          </a:p>
          <a:p>
            <a:pPr lvl="3" marL="768095" indent="-192023" defTabSz="245363">
              <a:spcBef>
                <a:spcPts val="1700"/>
              </a:spcBef>
              <a:defRPr sz="2267"/>
            </a:pPr>
            <a:r>
              <a:t>within 3 hours from presentation </a:t>
            </a:r>
          </a:p>
          <a:p>
            <a:pPr lvl="3" marL="768095" indent="-192023" defTabSz="245363">
              <a:spcBef>
                <a:spcPts val="1700"/>
              </a:spcBef>
              <a:defRPr sz="2267"/>
            </a:pPr>
            <a:r>
              <a:t>ceftriaxone1-2gm IV  12hr , ( kids 50mg /kg )</a:t>
            </a:r>
          </a:p>
          <a:p>
            <a:pPr lvl="3" marL="768095" indent="-192023" defTabSz="245363">
              <a:spcBef>
                <a:spcPts val="1700"/>
              </a:spcBef>
              <a:defRPr sz="2267"/>
            </a:pPr>
            <a:r>
              <a:t>other : flucloxacillin, Gentamicin, Tazocin, Vancomycin </a:t>
            </a:r>
          </a:p>
          <a:p>
            <a:pPr lvl="2" marL="576071" indent="-192023" defTabSz="245363">
              <a:spcBef>
                <a:spcPts val="1700"/>
              </a:spcBef>
              <a:defRPr sz="2267"/>
            </a:pPr>
            <a:r>
              <a:t>infection source control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Objectives 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types of shocks </a:t>
            </a:r>
          </a:p>
          <a:p>
            <a:pPr/>
            <a:r>
              <a:t>recognition </a:t>
            </a:r>
          </a:p>
          <a:p>
            <a:pPr/>
            <a:r>
              <a:t>management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952500" y="406400"/>
            <a:ext cx="11099800" cy="1178719"/>
          </a:xfrm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overview 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xfrm>
            <a:off x="952500" y="2124620"/>
            <a:ext cx="11099800" cy="7231560"/>
          </a:xfrm>
          <a:prstGeom prst="rect">
            <a:avLst/>
          </a:prstGeom>
        </p:spPr>
        <p:txBody>
          <a:bodyPr/>
          <a:lstStyle/>
          <a:p>
            <a:pPr marL="361188" indent="-361188" defTabSz="461518">
              <a:spcBef>
                <a:spcPts val="3300"/>
              </a:spcBef>
              <a:defRPr b="1" i="1" sz="3002">
                <a:latin typeface="Helvetica"/>
                <a:ea typeface="Helvetica"/>
                <a:cs typeface="Helvetica"/>
                <a:sym typeface="Helvetica"/>
              </a:defRPr>
            </a:pPr>
            <a:r>
              <a:t>definition of shock 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circulatory insufficiency that creates an imbalance between tissue O2 supply (Delivery) and O2 demand (consumption) 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result in lactic acidosis </a:t>
            </a:r>
          </a:p>
          <a:p>
            <a:pPr marL="361188" indent="-361188" defTabSz="461518">
              <a:spcBef>
                <a:spcPts val="3300"/>
              </a:spcBef>
              <a:defRPr b="1" i="1" sz="3002">
                <a:latin typeface="Helvetica"/>
                <a:ea typeface="Helvetica"/>
                <a:cs typeface="Helvetica"/>
                <a:sym typeface="Helvetica"/>
              </a:defRPr>
            </a:pPr>
            <a:r>
              <a:t>types of Shock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hypovolemic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Cardiogenic 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distributive  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Obstructive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xfrm>
            <a:off x="952500" y="406400"/>
            <a:ext cx="11099800" cy="873390"/>
          </a:xfrm>
          <a:prstGeom prst="rect">
            <a:avLst/>
          </a:prstGeom>
        </p:spPr>
        <p:txBody>
          <a:bodyPr/>
          <a:lstStyle>
            <a:lvl1pPr defTabSz="373887">
              <a:defRPr sz="5119"/>
            </a:lvl1pPr>
          </a:lstStyle>
          <a:p>
            <a:pPr/>
            <a:r>
              <a:t>Causes of shock types: 1 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xfrm>
            <a:off x="952500" y="1531011"/>
            <a:ext cx="11099800" cy="7346289"/>
          </a:xfrm>
          <a:prstGeom prst="rect">
            <a:avLst/>
          </a:prstGeom>
        </p:spPr>
        <p:txBody>
          <a:bodyPr/>
          <a:lstStyle/>
          <a:p>
            <a:pPr marL="187452" indent="-187452" defTabSz="239522">
              <a:spcBef>
                <a:spcPts val="1700"/>
              </a:spcBef>
              <a:defRPr b="1" i="1" sz="2255">
                <a:latin typeface="Helvetica"/>
                <a:ea typeface="Helvetica"/>
                <a:cs typeface="Helvetica"/>
                <a:sym typeface="Helvetica"/>
              </a:defRPr>
            </a:pPr>
            <a:r>
              <a:t>Hypovolamic Shock</a:t>
            </a:r>
          </a:p>
          <a:p>
            <a:pPr lvl="1" marL="374904" indent="-187452" defTabSz="239522">
              <a:spcBef>
                <a:spcPts val="1700"/>
              </a:spcBef>
              <a:defRPr sz="2255"/>
            </a:pPr>
            <a:r>
              <a:t>GI fluid losses</a:t>
            </a:r>
          </a:p>
          <a:p>
            <a:pPr lvl="2" marL="562355" indent="-187452" defTabSz="239522">
              <a:spcBef>
                <a:spcPts val="1700"/>
              </a:spcBef>
              <a:defRPr sz="2255"/>
            </a:pPr>
            <a:r>
              <a:t>e.g. gastroenteritis</a:t>
            </a:r>
          </a:p>
          <a:p>
            <a:pPr lvl="1" marL="374904" indent="-187452" defTabSz="239522">
              <a:spcBef>
                <a:spcPts val="1700"/>
              </a:spcBef>
              <a:defRPr sz="2255"/>
            </a:pPr>
            <a:r>
              <a:t>renal losses</a:t>
            </a:r>
          </a:p>
          <a:p>
            <a:pPr lvl="2" marL="562355" indent="-187452" defTabSz="239522">
              <a:spcBef>
                <a:spcPts val="1700"/>
              </a:spcBef>
              <a:defRPr sz="2255"/>
            </a:pPr>
            <a:r>
              <a:t>osmotic diuresis (e.g. DKA)</a:t>
            </a:r>
          </a:p>
          <a:p>
            <a:pPr lvl="2" marL="562355" indent="-187452" defTabSz="239522">
              <a:spcBef>
                <a:spcPts val="1700"/>
              </a:spcBef>
              <a:defRPr sz="2255"/>
            </a:pPr>
            <a:r>
              <a:t>adrenocortical insufficiency (partly)</a:t>
            </a:r>
          </a:p>
          <a:p>
            <a:pPr lvl="1" marL="374904" indent="-187452" defTabSz="239522">
              <a:spcBef>
                <a:spcPts val="1700"/>
              </a:spcBef>
              <a:defRPr sz="2255"/>
            </a:pPr>
            <a:r>
              <a:t>skin losses</a:t>
            </a:r>
          </a:p>
          <a:p>
            <a:pPr lvl="2" marL="562355" indent="-187452" defTabSz="239522">
              <a:spcBef>
                <a:spcPts val="1700"/>
              </a:spcBef>
              <a:defRPr sz="2255"/>
            </a:pPr>
            <a:r>
              <a:t>burns</a:t>
            </a:r>
          </a:p>
          <a:p>
            <a:pPr lvl="1" marL="374904" indent="-187452" defTabSz="239522">
              <a:spcBef>
                <a:spcPts val="1700"/>
              </a:spcBef>
              <a:defRPr sz="2255"/>
            </a:pPr>
            <a:r>
              <a:t>blood loss</a:t>
            </a:r>
          </a:p>
          <a:p>
            <a:pPr lvl="2" marL="562355" indent="-187452" defTabSz="239522">
              <a:spcBef>
                <a:spcPts val="1700"/>
              </a:spcBef>
              <a:defRPr sz="2255"/>
            </a:pPr>
            <a:r>
              <a:t>penetrating injuries</a:t>
            </a:r>
          </a:p>
          <a:p>
            <a:pPr lvl="2" marL="562355" indent="-187452" defTabSz="239522">
              <a:spcBef>
                <a:spcPts val="1700"/>
              </a:spcBef>
              <a:defRPr sz="2255"/>
            </a:pPr>
            <a:r>
              <a:t>ruptured ectopic pregnancy</a:t>
            </a:r>
          </a:p>
          <a:p>
            <a:pPr lvl="1" marL="374904" indent="-187452" defTabSz="239522">
              <a:spcBef>
                <a:spcPts val="1700"/>
              </a:spcBef>
              <a:defRPr sz="2255"/>
            </a:pPr>
            <a:r>
              <a:t>third space losses</a:t>
            </a:r>
          </a:p>
          <a:p>
            <a:pPr lvl="2" marL="562355" indent="-187452" defTabSz="239522">
              <a:spcBef>
                <a:spcPts val="1700"/>
              </a:spcBef>
              <a:defRPr sz="2255"/>
            </a:pPr>
            <a:r>
              <a:t>ileus from pancreatitis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952500" y="406400"/>
            <a:ext cx="11099800" cy="1078111"/>
          </a:xfrm>
          <a:prstGeom prst="rect">
            <a:avLst/>
          </a:prstGeom>
        </p:spPr>
        <p:txBody>
          <a:bodyPr/>
          <a:lstStyle>
            <a:lvl1pPr defTabSz="467359">
              <a:defRPr sz="6400"/>
            </a:lvl1pPr>
          </a:lstStyle>
          <a:p>
            <a:pPr/>
            <a:r>
              <a:t>Causes of shock types: 2 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cardiogenic</a:t>
            </a:r>
            <a:r>
              <a:t> 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arrhythmia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reduced contractility 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MI 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myocarditis 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cardiomyopathy 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poisons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952500" y="406400"/>
            <a:ext cx="11099800" cy="1040408"/>
          </a:xfrm>
          <a:prstGeom prst="rect">
            <a:avLst/>
          </a:prstGeom>
        </p:spPr>
        <p:txBody>
          <a:bodyPr/>
          <a:lstStyle>
            <a:lvl1pPr defTabSz="455675">
              <a:defRPr sz="6240"/>
            </a:lvl1pPr>
          </a:lstStyle>
          <a:p>
            <a:pPr/>
            <a:r>
              <a:t>Causes of shock types: 3 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xfrm>
            <a:off x="952500" y="2286000"/>
            <a:ext cx="11099800" cy="6286500"/>
          </a:xfrm>
          <a:prstGeom prst="rect">
            <a:avLst/>
          </a:prstGeom>
        </p:spPr>
        <p:txBody>
          <a:bodyPr/>
          <a:lstStyle/>
          <a:p>
            <a:pPr>
              <a:defRPr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t>Obstructive Shock </a:t>
            </a:r>
          </a:p>
          <a:p>
            <a:pPr lvl="1"/>
            <a:r>
              <a:t>Pericardial tamponade</a:t>
            </a:r>
          </a:p>
          <a:p>
            <a:pPr lvl="1"/>
            <a:r>
              <a:t>tension pneumothorax</a:t>
            </a:r>
          </a:p>
          <a:p>
            <a:pPr lvl="1"/>
            <a:r>
              <a:t>massive PE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xfrm>
            <a:off x="952500" y="406400"/>
            <a:ext cx="11099800" cy="1036043"/>
          </a:xfrm>
          <a:prstGeom prst="rect">
            <a:avLst/>
          </a:prstGeom>
        </p:spPr>
        <p:txBody>
          <a:bodyPr/>
          <a:lstStyle>
            <a:lvl1pPr defTabSz="455675">
              <a:defRPr sz="6240"/>
            </a:lvl1pPr>
          </a:lstStyle>
          <a:p>
            <a:pPr/>
            <a:r>
              <a:t>Causes of shock types: 4</a:t>
            </a:r>
          </a:p>
        </p:txBody>
      </p:sp>
      <p:sp>
        <p:nvSpPr>
          <p:cNvPr id="138" name="Shape 138"/>
          <p:cNvSpPr/>
          <p:nvPr>
            <p:ph type="body" idx="1"/>
          </p:nvPr>
        </p:nvSpPr>
        <p:spPr>
          <a:xfrm>
            <a:off x="546100" y="2302933"/>
            <a:ext cx="11099800" cy="6286501"/>
          </a:xfrm>
          <a:prstGeom prst="rect">
            <a:avLst/>
          </a:prstGeom>
        </p:spPr>
        <p:txBody>
          <a:bodyPr/>
          <a:lstStyle/>
          <a:p>
            <a:pPr>
              <a:defRPr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t>Redistributive Shock </a:t>
            </a:r>
          </a:p>
          <a:p>
            <a:pPr lvl="1"/>
            <a:r>
              <a:t>septic shock </a:t>
            </a:r>
          </a:p>
          <a:p>
            <a:pPr lvl="1"/>
            <a:r>
              <a:t>neurogenic shock </a:t>
            </a:r>
          </a:p>
          <a:p>
            <a:pPr lvl="1"/>
            <a:r>
              <a:t>anaphylaxis </a:t>
            </a:r>
          </a:p>
          <a:p>
            <a:pPr lvl="1"/>
            <a:r>
              <a:t>poisoning </a:t>
            </a:r>
          </a:p>
          <a:p>
            <a:pPr lvl="1"/>
            <a:r>
              <a:t>adrenal insufficiency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xfrm>
            <a:off x="1206500" y="254000"/>
            <a:ext cx="11099800" cy="968838"/>
          </a:xfrm>
          <a:prstGeom prst="rect">
            <a:avLst/>
          </a:prstGeom>
        </p:spPr>
        <p:txBody>
          <a:bodyPr/>
          <a:lstStyle>
            <a:lvl1pPr defTabSz="233679">
              <a:defRPr sz="3200"/>
            </a:lvl1pPr>
          </a:lstStyle>
          <a:p>
            <a:pPr/>
            <a:r>
              <a:t>Assessment of shock 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xfrm>
            <a:off x="403820" y="1343289"/>
            <a:ext cx="12197160" cy="8270082"/>
          </a:xfrm>
          <a:prstGeom prst="rect">
            <a:avLst/>
          </a:prstGeom>
        </p:spPr>
        <p:txBody>
          <a:bodyPr/>
          <a:lstStyle/>
          <a:p>
            <a:pPr marL="196595" indent="-196595" defTabSz="251206">
              <a:spcBef>
                <a:spcPts val="1800"/>
              </a:spcBef>
              <a:defRPr sz="2193"/>
            </a:pPr>
            <a:r>
              <a:t>vital signs : may be normal !</a:t>
            </a:r>
          </a:p>
          <a:p>
            <a:pPr marL="196595" indent="-196595" defTabSz="251206">
              <a:spcBef>
                <a:spcPts val="1800"/>
              </a:spcBef>
              <a:defRPr sz="2193"/>
            </a:pPr>
            <a:r>
              <a:t>Signs of cause</a:t>
            </a:r>
          </a:p>
          <a:p>
            <a:pPr lvl="1" marL="393192" indent="-196596" defTabSz="251206">
              <a:spcBef>
                <a:spcPts val="1800"/>
              </a:spcBef>
              <a:defRPr b="1" sz="2193">
                <a:latin typeface="Helvetica"/>
                <a:ea typeface="Helvetica"/>
                <a:cs typeface="Helvetica"/>
                <a:sym typeface="Helvetica"/>
              </a:defRPr>
            </a:pPr>
            <a:r>
              <a:t>hypovolaemic</a:t>
            </a:r>
          </a:p>
          <a:p>
            <a:pPr lvl="2" marL="589788" indent="-196596" defTabSz="251206">
              <a:spcBef>
                <a:spcPts val="1800"/>
              </a:spcBef>
              <a:defRPr sz="2193"/>
            </a:pPr>
            <a:r>
              <a:t>cold, dry skin</a:t>
            </a:r>
          </a:p>
          <a:p>
            <a:pPr lvl="2" marL="589788" indent="-196596" defTabSz="251206">
              <a:spcBef>
                <a:spcPts val="1800"/>
              </a:spcBef>
              <a:defRPr sz="2193"/>
            </a:pPr>
            <a:r>
              <a:t>low JVP</a:t>
            </a:r>
          </a:p>
          <a:p>
            <a:pPr lvl="1" marL="393192" indent="-196596" defTabSz="251206">
              <a:spcBef>
                <a:spcPts val="1800"/>
              </a:spcBef>
              <a:defRPr b="1" sz="2193">
                <a:latin typeface="Helvetica"/>
                <a:ea typeface="Helvetica"/>
                <a:cs typeface="Helvetica"/>
                <a:sym typeface="Helvetica"/>
              </a:defRPr>
            </a:pPr>
            <a:r>
              <a:t>cardiogenic</a:t>
            </a:r>
          </a:p>
          <a:p>
            <a:pPr lvl="2" marL="589788" indent="-196596" defTabSz="251206">
              <a:spcBef>
                <a:spcPts val="1800"/>
              </a:spcBef>
              <a:defRPr sz="2193"/>
            </a:pPr>
            <a:r>
              <a:t>cold, clammy skin</a:t>
            </a:r>
          </a:p>
          <a:p>
            <a:pPr lvl="2" marL="589788" indent="-196596" defTabSz="251206">
              <a:spcBef>
                <a:spcPts val="1800"/>
              </a:spcBef>
              <a:defRPr sz="2193"/>
            </a:pPr>
            <a:r>
              <a:t>elevated JVP</a:t>
            </a:r>
          </a:p>
          <a:p>
            <a:pPr lvl="2" marL="589788" indent="-196596" defTabSz="251206">
              <a:spcBef>
                <a:spcPts val="1800"/>
              </a:spcBef>
              <a:defRPr sz="2193"/>
            </a:pPr>
            <a:r>
              <a:t>features of LVF</a:t>
            </a:r>
          </a:p>
          <a:p>
            <a:pPr lvl="1" marL="393192" indent="-196596" defTabSz="251206">
              <a:spcBef>
                <a:spcPts val="1800"/>
              </a:spcBef>
              <a:defRPr b="1" sz="2193">
                <a:latin typeface="Helvetica"/>
                <a:ea typeface="Helvetica"/>
                <a:cs typeface="Helvetica"/>
                <a:sym typeface="Helvetica"/>
              </a:defRPr>
            </a:pPr>
            <a:r>
              <a:t>obstructive</a:t>
            </a:r>
          </a:p>
          <a:p>
            <a:pPr lvl="2" marL="589788" indent="-196596" defTabSz="251206">
              <a:spcBef>
                <a:spcPts val="1800"/>
              </a:spcBef>
              <a:defRPr sz="2193"/>
            </a:pPr>
            <a:r>
              <a:t>skin often normal</a:t>
            </a:r>
          </a:p>
          <a:p>
            <a:pPr lvl="2" marL="589788" indent="-196596" defTabSz="251206">
              <a:spcBef>
                <a:spcPts val="1800"/>
              </a:spcBef>
              <a:defRPr sz="2193"/>
            </a:pPr>
            <a:r>
              <a:t>markedly increased JVP</a:t>
            </a:r>
          </a:p>
          <a:p>
            <a:pPr lvl="1" marL="393192" indent="-196596" defTabSz="251206">
              <a:spcBef>
                <a:spcPts val="1800"/>
              </a:spcBef>
              <a:defRPr b="1" sz="2193">
                <a:latin typeface="Helvetica"/>
                <a:ea typeface="Helvetica"/>
                <a:cs typeface="Helvetica"/>
                <a:sym typeface="Helvetica"/>
              </a:defRPr>
            </a:pPr>
            <a:r>
              <a:t>redistributive</a:t>
            </a:r>
          </a:p>
          <a:p>
            <a:pPr lvl="2" marL="589788" indent="-196596" defTabSz="251206">
              <a:spcBef>
                <a:spcPts val="1800"/>
              </a:spcBef>
              <a:defRPr sz="2193"/>
            </a:pPr>
            <a:r>
              <a:t>warm skin</a:t>
            </a:r>
          </a:p>
          <a:p>
            <a:pPr lvl="2" marL="589788" indent="-196596" defTabSz="251206">
              <a:spcBef>
                <a:spcPts val="1800"/>
              </a:spcBef>
              <a:defRPr sz="2193"/>
            </a:pPr>
            <a:r>
              <a:t>JVP normal or low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xfrm>
            <a:off x="1055125" y="345016"/>
            <a:ext cx="11099801" cy="1404542"/>
          </a:xfrm>
          <a:prstGeom prst="rect">
            <a:avLst/>
          </a:prstGeom>
        </p:spPr>
        <p:txBody>
          <a:bodyPr/>
          <a:lstStyle/>
          <a:p>
            <a:pPr/>
            <a:r>
              <a:t>Assessment of shock2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xfrm>
            <a:off x="349184" y="2167665"/>
            <a:ext cx="12511683" cy="7044862"/>
          </a:xfrm>
          <a:prstGeom prst="rect">
            <a:avLst/>
          </a:prstGeom>
        </p:spPr>
        <p:txBody>
          <a:bodyPr/>
          <a:lstStyle/>
          <a:p>
            <a:pPr marL="256031" indent="-256031" defTabSz="327152">
              <a:spcBef>
                <a:spcPts val="2300"/>
              </a:spcBef>
              <a:defRPr sz="2128"/>
            </a:pPr>
            <a:r>
              <a:t>investigation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ECG : ACS, arrhythmia and electrical aternans and low voltage ( cardiac tamponade )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FBE : WCC may change in sepsis, Hb doesn't increase initially in acute bleeding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cultures if sepsis expected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VBG : high anion gap metabolic acidosis due to high lactate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coagulation profile : coagulopathy in sepsis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BHCG : female ? rupture ectopic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BGL : DKA / HHS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Ultrasound : AAA , intraperitoneal fluid , IV measurement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Echocardiography : wall motion , hypovelmia ( reduce LV function) , RV dysfunction ( indirect sign of massive PE) , cardiac tamponade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chest X-ray : tension pneuthorax, pneumonia . aortic dissection,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