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36"/>
  </p:notesMasterIdLst>
  <p:sldIdLst>
    <p:sldId id="256" r:id="rId2"/>
    <p:sldId id="297" r:id="rId3"/>
    <p:sldId id="266" r:id="rId4"/>
    <p:sldId id="295" r:id="rId5"/>
    <p:sldId id="267" r:id="rId6"/>
    <p:sldId id="268" r:id="rId7"/>
    <p:sldId id="290" r:id="rId8"/>
    <p:sldId id="291" r:id="rId9"/>
    <p:sldId id="292" r:id="rId10"/>
    <p:sldId id="293" r:id="rId11"/>
    <p:sldId id="269" r:id="rId12"/>
    <p:sldId id="270" r:id="rId13"/>
    <p:sldId id="294" r:id="rId14"/>
    <p:sldId id="271" r:id="rId15"/>
    <p:sldId id="272" r:id="rId16"/>
    <p:sldId id="261" r:id="rId17"/>
    <p:sldId id="273" r:id="rId18"/>
    <p:sldId id="276" r:id="rId19"/>
    <p:sldId id="277" r:id="rId20"/>
    <p:sldId id="280" r:id="rId21"/>
    <p:sldId id="282" r:id="rId22"/>
    <p:sldId id="281" r:id="rId23"/>
    <p:sldId id="279" r:id="rId24"/>
    <p:sldId id="260" r:id="rId25"/>
    <p:sldId id="283" r:id="rId26"/>
    <p:sldId id="284" r:id="rId27"/>
    <p:sldId id="285" r:id="rId28"/>
    <p:sldId id="286" r:id="rId29"/>
    <p:sldId id="262" r:id="rId30"/>
    <p:sldId id="263" r:id="rId31"/>
    <p:sldId id="288" r:id="rId32"/>
    <p:sldId id="289" r:id="rId33"/>
    <p:sldId id="296" r:id="rId34"/>
    <p:sldId id="287"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74910A-F69C-4ECD-9C0C-4545E50CD326}" type="datetimeFigureOut">
              <a:rPr lang="en-US" smtClean="0"/>
              <a:pPr/>
              <a:t>11/15/2016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4E99CD-070A-4066-A0DD-FA60E7619FA2}" type="slidenum">
              <a:rPr lang="en-US" smtClean="0"/>
              <a:pPr/>
              <a:t>‹#›</a:t>
            </a:fld>
            <a:endParaRPr lang="en-US"/>
          </a:p>
        </p:txBody>
      </p:sp>
    </p:spTree>
    <p:extLst>
      <p:ext uri="{BB962C8B-B14F-4D97-AF65-F5344CB8AC3E}">
        <p14:creationId xmlns:p14="http://schemas.microsoft.com/office/powerpoint/2010/main" val="518972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4E99CD-070A-4066-A0DD-FA60E7619FA2}" type="slidenum">
              <a:rPr lang="en-US" smtClean="0"/>
              <a:pPr/>
              <a:t>33</a:t>
            </a:fld>
            <a:endParaRPr lang="en-US"/>
          </a:p>
        </p:txBody>
      </p:sp>
    </p:spTree>
    <p:extLst>
      <p:ext uri="{BB962C8B-B14F-4D97-AF65-F5344CB8AC3E}">
        <p14:creationId xmlns:p14="http://schemas.microsoft.com/office/powerpoint/2010/main" val="3296016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AC334745-E8C8-4711-9B50-47A9CB797A28}" type="datetimeFigureOut">
              <a:rPr lang="en-US" smtClean="0"/>
              <a:pPr/>
              <a:t>11/15/2016</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927FB555-FAD6-436A-B76D-E12EBF2B76F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334745-E8C8-4711-9B50-47A9CB797A28}" type="datetimeFigureOut">
              <a:rPr lang="en-US" smtClean="0"/>
              <a:pPr/>
              <a:t>11/15/2016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7FB555-FAD6-436A-B76D-E12EBF2B76F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334745-E8C8-4711-9B50-47A9CB797A28}" type="datetimeFigureOut">
              <a:rPr lang="en-US" smtClean="0"/>
              <a:pPr/>
              <a:t>11/15/2016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7FB555-FAD6-436A-B76D-E12EBF2B76F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ar-SA"/>
          </a:p>
        </p:txBody>
      </p:sp>
      <p:sp>
        <p:nvSpPr>
          <p:cNvPr id="3" name="Text Placeholder 2"/>
          <p:cNvSpPr>
            <a:spLocks noGrp="1"/>
          </p:cNvSpPr>
          <p:nvPr>
            <p:ph type="body" sz="half" idx="1"/>
          </p:nvPr>
        </p:nvSpPr>
        <p:spPr>
          <a:xfrm>
            <a:off x="457200" y="1600200"/>
            <a:ext cx="8229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57200" y="3941763"/>
            <a:ext cx="8229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a:xfrm>
            <a:off x="457200" y="6243638"/>
            <a:ext cx="21336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pPr>
              <a:defRPr/>
            </a:pPr>
            <a:fld id="{7612E1A2-5BBF-4C87-9971-AAC96746878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AC334745-E8C8-4711-9B50-47A9CB797A28}" type="datetimeFigureOut">
              <a:rPr lang="en-US" smtClean="0"/>
              <a:pPr/>
              <a:t>11/15/2016</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927FB555-FAD6-436A-B76D-E12EBF2B76F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AC334745-E8C8-4711-9B50-47A9CB797A28}" type="datetimeFigureOut">
              <a:rPr lang="en-US" smtClean="0"/>
              <a:pPr/>
              <a:t>11/15/2016</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927FB555-FAD6-436A-B76D-E12EBF2B76FB}"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AC334745-E8C8-4711-9B50-47A9CB797A28}" type="datetimeFigureOut">
              <a:rPr lang="en-US" smtClean="0"/>
              <a:pPr/>
              <a:t>11/15/2016</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927FB555-FAD6-436A-B76D-E12EBF2B76F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AC334745-E8C8-4711-9B50-47A9CB797A28}" type="datetimeFigureOut">
              <a:rPr lang="en-US" smtClean="0"/>
              <a:pPr/>
              <a:t>11/15/2016</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927FB555-FAD6-436A-B76D-E12EBF2B76F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C334745-E8C8-4711-9B50-47A9CB797A28}" type="datetimeFigureOut">
              <a:rPr lang="en-US" smtClean="0"/>
              <a:pPr/>
              <a:t>11/15/2016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7FB555-FAD6-436A-B76D-E12EBF2B76F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AC334745-E8C8-4711-9B50-47A9CB797A28}" type="datetimeFigureOut">
              <a:rPr lang="en-US" smtClean="0"/>
              <a:pPr/>
              <a:t>11/15/2016</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927FB555-FAD6-436A-B76D-E12EBF2B76F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AC334745-E8C8-4711-9B50-47A9CB797A28}" type="datetimeFigureOut">
              <a:rPr lang="en-US" smtClean="0"/>
              <a:pPr/>
              <a:t>11/15/2016</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927FB555-FAD6-436A-B76D-E12EBF2B76F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AC334745-E8C8-4711-9B50-47A9CB797A28}" type="datetimeFigureOut">
              <a:rPr lang="en-US" smtClean="0"/>
              <a:pPr/>
              <a:t>11/15/2016</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927FB555-FAD6-436A-B76D-E12EBF2B76F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AC334745-E8C8-4711-9B50-47A9CB797A28}" type="datetimeFigureOut">
              <a:rPr lang="en-US" smtClean="0"/>
              <a:pPr/>
              <a:t>11/15/2016</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927FB555-FAD6-436A-B76D-E12EBF2B76F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answers.com/topic/tonsils-diagram-jp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sz="6000" b="1" dirty="0" smtClean="0"/>
              <a:t>GENERAL REVISION </a:t>
            </a:r>
            <a:endParaRPr lang="en-US" sz="6000" b="1" dirty="0"/>
          </a:p>
        </p:txBody>
      </p:sp>
      <p:sp>
        <p:nvSpPr>
          <p:cNvPr id="3" name="Subtitle 2"/>
          <p:cNvSpPr>
            <a:spLocks noGrp="1"/>
          </p:cNvSpPr>
          <p:nvPr>
            <p:ph type="subTitle" idx="1"/>
          </p:nvPr>
        </p:nvSpPr>
        <p:spPr>
          <a:xfrm>
            <a:off x="540544" y="2590800"/>
            <a:ext cx="8062912" cy="3048000"/>
          </a:xfrm>
        </p:spPr>
        <p:txBody>
          <a:bodyPr>
            <a:normAutofit/>
          </a:bodyPr>
          <a:lstStyle/>
          <a:p>
            <a:pPr algn="ctr"/>
            <a:endParaRPr lang="en-US" b="1" dirty="0" smtClean="0">
              <a:solidFill>
                <a:schemeClr val="tx1"/>
              </a:solidFill>
            </a:endParaRPr>
          </a:p>
          <a:p>
            <a:pPr algn="ctr"/>
            <a:endParaRPr lang="en-US" b="1" dirty="0" smtClean="0">
              <a:solidFill>
                <a:schemeClr val="tx1"/>
              </a:solidFill>
            </a:endParaRPr>
          </a:p>
          <a:p>
            <a:pPr algn="ctr"/>
            <a:r>
              <a:rPr lang="en-US" b="1" dirty="0" smtClean="0">
                <a:solidFill>
                  <a:schemeClr val="tx1"/>
                </a:solidFill>
              </a:rPr>
              <a:t>Dr Jumana Baaj</a:t>
            </a:r>
          </a:p>
          <a:p>
            <a:pPr algn="ctr"/>
            <a:r>
              <a:rPr lang="en-US" b="1" dirty="0" smtClean="0">
                <a:solidFill>
                  <a:schemeClr val="tx1"/>
                </a:solidFill>
              </a:rPr>
              <a:t>Consultant anesthesit  </a:t>
            </a:r>
          </a:p>
          <a:p>
            <a:pPr algn="ctr"/>
            <a:r>
              <a:rPr lang="en-US" b="1" dirty="0" smtClean="0">
                <a:solidFill>
                  <a:schemeClr val="tx1"/>
                </a:solidFill>
              </a:rPr>
              <a:t>Assistant professor </a:t>
            </a:r>
          </a:p>
          <a:p>
            <a:pPr algn="ctr"/>
            <a:r>
              <a:rPr lang="en-US" b="1" dirty="0" smtClean="0">
                <a:solidFill>
                  <a:schemeClr val="tx1"/>
                </a:solidFill>
              </a:rPr>
              <a:t>KKUH- KSU </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Vascular access (central line insertion) </a:t>
            </a:r>
            <a:endParaRPr lang="en-US" sz="4400" dirty="0"/>
          </a:p>
        </p:txBody>
      </p:sp>
      <p:sp>
        <p:nvSpPr>
          <p:cNvPr id="3" name="Content Placeholder 2"/>
          <p:cNvSpPr>
            <a:spLocks noGrp="1"/>
          </p:cNvSpPr>
          <p:nvPr>
            <p:ph idx="1"/>
          </p:nvPr>
        </p:nvSpPr>
        <p:spPr/>
        <p:txBody>
          <a:bodyPr>
            <a:normAutofit fontScale="62500" lnSpcReduction="20000"/>
          </a:bodyPr>
          <a:lstStyle/>
          <a:p>
            <a:pPr>
              <a:buFont typeface="Arial" panose="020B0604020202020204" pitchFamily="34" charset="0"/>
              <a:buChar char="•"/>
            </a:pPr>
            <a:r>
              <a:rPr lang="en-US" dirty="0" smtClean="0"/>
              <a:t>Patient in supine, at least 150 head down position, head turned</a:t>
            </a:r>
          </a:p>
          <a:p>
            <a:pPr marL="64008" indent="0">
              <a:buNone/>
            </a:pPr>
            <a:r>
              <a:rPr lang="en-US" dirty="0" smtClean="0"/>
              <a:t>     away.</a:t>
            </a:r>
          </a:p>
          <a:p>
            <a:pPr>
              <a:buFont typeface="Arial" panose="020B0604020202020204" pitchFamily="34" charset="0"/>
              <a:buChar char="•"/>
            </a:pPr>
            <a:r>
              <a:rPr lang="en-US" dirty="0" smtClean="0"/>
              <a:t>Cleanse skin, use lidocaine if patient awake.</a:t>
            </a:r>
          </a:p>
          <a:p>
            <a:pPr>
              <a:buFont typeface="Arial" panose="020B0604020202020204" pitchFamily="34" charset="0"/>
              <a:buChar char="•"/>
            </a:pPr>
            <a:r>
              <a:rPr lang="en-US" dirty="0" smtClean="0"/>
              <a:t>Introduce needle attached to syringe in the centre of triangle</a:t>
            </a:r>
          </a:p>
          <a:p>
            <a:pPr>
              <a:buFont typeface="Arial" panose="020B0604020202020204" pitchFamily="34" charset="0"/>
              <a:buChar char="•"/>
            </a:pPr>
            <a:r>
              <a:rPr lang="en-US" dirty="0" smtClean="0"/>
              <a:t>formed by two lower heads of </a:t>
            </a:r>
            <a:r>
              <a:rPr lang="en-US" dirty="0" err="1" smtClean="0"/>
              <a:t>sternomastoid</a:t>
            </a:r>
            <a:r>
              <a:rPr lang="en-US" dirty="0" smtClean="0"/>
              <a:t> muscle and clavicle.</a:t>
            </a:r>
          </a:p>
          <a:p>
            <a:pPr>
              <a:buFont typeface="Arial" panose="020B0604020202020204" pitchFamily="34" charset="0"/>
              <a:buChar char="•"/>
            </a:pPr>
            <a:r>
              <a:rPr lang="en-US" dirty="0" smtClean="0"/>
              <a:t>Direct needle caudally, parallel to </a:t>
            </a:r>
            <a:r>
              <a:rPr lang="en-US" dirty="0" err="1" smtClean="0"/>
              <a:t>sagittal</a:t>
            </a:r>
            <a:r>
              <a:rPr lang="en-US" dirty="0" smtClean="0"/>
              <a:t> plane, at 300 posterior</a:t>
            </a:r>
          </a:p>
          <a:p>
            <a:pPr marL="64008" indent="0">
              <a:buNone/>
            </a:pPr>
            <a:r>
              <a:rPr lang="en-US" dirty="0" smtClean="0"/>
              <a:t>   angle</a:t>
            </a:r>
          </a:p>
          <a:p>
            <a:pPr>
              <a:buFont typeface="Arial" panose="020B0604020202020204" pitchFamily="34" charset="0"/>
              <a:buChar char="•"/>
            </a:pPr>
            <a:r>
              <a:rPr lang="en-US" dirty="0" smtClean="0"/>
              <a:t>If vein not entered, withdraw needle and redirect it 5 to 10</a:t>
            </a:r>
          </a:p>
          <a:p>
            <a:pPr marL="64008" indent="0">
              <a:buNone/>
            </a:pPr>
            <a:r>
              <a:rPr lang="en-US" dirty="0" smtClean="0"/>
              <a:t>    degrees laterally.</a:t>
            </a:r>
          </a:p>
          <a:p>
            <a:pPr>
              <a:buFont typeface="Arial" panose="020B0604020202020204" pitchFamily="34" charset="0"/>
              <a:buChar char="•"/>
            </a:pPr>
            <a:r>
              <a:rPr lang="en-US" dirty="0" smtClean="0"/>
              <a:t>Advance needle while withdrawing plunger of syringe.</a:t>
            </a:r>
          </a:p>
          <a:p>
            <a:pPr>
              <a:buFont typeface="Arial" panose="020B0604020202020204" pitchFamily="34" charset="0"/>
              <a:buChar char="•"/>
            </a:pPr>
            <a:r>
              <a:rPr lang="en-US" dirty="0" smtClean="0"/>
              <a:t>When blood appears and vein entered, remove syringe and insert</a:t>
            </a:r>
          </a:p>
          <a:p>
            <a:pPr>
              <a:buFont typeface="Arial" panose="020B0604020202020204" pitchFamily="34" charset="0"/>
              <a:buChar char="•"/>
            </a:pPr>
            <a:r>
              <a:rPr lang="en-US" dirty="0" smtClean="0"/>
              <a:t>catheter to predetermined depth.</a:t>
            </a:r>
          </a:p>
          <a:p>
            <a:pPr>
              <a:buFont typeface="Arial" panose="020B0604020202020204" pitchFamily="34" charset="0"/>
              <a:buChar char="•"/>
            </a:pPr>
            <a:r>
              <a:rPr lang="en-US" dirty="0" smtClean="0"/>
              <a:t>Remove needle and connect catheter to IV tubing</a:t>
            </a:r>
          </a:p>
          <a:p>
            <a:pPr>
              <a:buFont typeface="Arial" panose="020B0604020202020204" pitchFamily="34" charset="0"/>
              <a:buChar char="•"/>
            </a:pPr>
            <a:r>
              <a:rPr lang="en-US" dirty="0" smtClean="0"/>
              <a:t>Cover puncture site, and affix catheter in place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err="1" smtClean="0"/>
              <a:t>RegionalAnaesthesia</a:t>
            </a:r>
            <a:r>
              <a:rPr lang="en-AU" b="1" dirty="0" smtClean="0"/>
              <a:t> Techniques</a:t>
            </a:r>
            <a:endParaRPr lang="en-US" dirty="0"/>
          </a:p>
        </p:txBody>
      </p:sp>
      <p:sp>
        <p:nvSpPr>
          <p:cNvPr id="3" name="Content Placeholder 2"/>
          <p:cNvSpPr>
            <a:spLocks noGrp="1"/>
          </p:cNvSpPr>
          <p:nvPr>
            <p:ph idx="1"/>
          </p:nvPr>
        </p:nvSpPr>
        <p:spPr/>
        <p:txBody>
          <a:bodyPr/>
          <a:lstStyle/>
          <a:p>
            <a:pPr marL="514350" indent="-514350">
              <a:buFont typeface="Arial" panose="020B0604020202020204" pitchFamily="34" charset="0"/>
              <a:buChar char="•"/>
            </a:pPr>
            <a:r>
              <a:rPr lang="en-US" sz="2800" dirty="0" smtClean="0"/>
              <a:t>What are the risks and benefits of regional (epidural/spinal) anesthesia/analgesia?</a:t>
            </a:r>
          </a:p>
          <a:p>
            <a:pPr marL="514350" indent="-514350">
              <a:buFont typeface="Arial" panose="020B0604020202020204" pitchFamily="34" charset="0"/>
              <a:buChar char="•"/>
            </a:pPr>
            <a:r>
              <a:rPr lang="en-US" sz="2800" dirty="0" smtClean="0"/>
              <a:t>What are the contraindications to regional anesthesia?</a:t>
            </a:r>
          </a:p>
          <a:p>
            <a:pPr marL="514350" indent="-514350">
              <a:buFont typeface="Arial" panose="020B0604020202020204" pitchFamily="34" charset="0"/>
              <a:buChar char="•"/>
            </a:pPr>
            <a:r>
              <a:rPr lang="en-US" sz="2800" dirty="0" smtClean="0"/>
              <a:t>How do you prevent hypotension following epidural/spinal anesthesia?</a:t>
            </a:r>
          </a:p>
          <a:p>
            <a:pPr marL="514350" indent="-514350">
              <a:buFont typeface="Arial" panose="020B0604020202020204" pitchFamily="34" charset="0"/>
              <a:buChar char="•"/>
            </a:pPr>
            <a:r>
              <a:rPr lang="en-US" sz="2800" dirty="0" smtClean="0"/>
              <a:t>How to provide spinal and epidural </a:t>
            </a:r>
            <a:r>
              <a:rPr lang="en-US" sz="2800" dirty="0" err="1" smtClean="0"/>
              <a:t>ansthesia</a:t>
            </a:r>
            <a:r>
              <a:rPr lang="en-US" sz="2800" dirty="0" smtClean="0"/>
              <a:t>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solidFill>
                  <a:schemeClr val="bg1"/>
                </a:solidFill>
              </a:rPr>
              <a:t/>
            </a:r>
            <a:br>
              <a:rPr lang="en-AU" b="1" dirty="0" smtClean="0">
                <a:solidFill>
                  <a:schemeClr val="bg1"/>
                </a:solidFill>
              </a:rPr>
            </a:br>
            <a:r>
              <a:rPr lang="en-AU" b="1" dirty="0" smtClean="0"/>
              <a:t>Spinal Anaesthesia</a:t>
            </a:r>
            <a:r>
              <a:rPr lang="en-US" dirty="0" smtClean="0">
                <a:solidFill>
                  <a:schemeClr val="bg1"/>
                </a:solidFill>
              </a:rPr>
              <a:t/>
            </a:r>
            <a:br>
              <a:rPr lang="en-US" dirty="0" smtClean="0">
                <a:solidFill>
                  <a:schemeClr val="bg1"/>
                </a:solidFill>
              </a:rPr>
            </a:br>
            <a:endParaRPr lang="en-US" dirty="0"/>
          </a:p>
        </p:txBody>
      </p:sp>
      <p:sp>
        <p:nvSpPr>
          <p:cNvPr id="3" name="Content Placeholder 2"/>
          <p:cNvSpPr>
            <a:spLocks noGrp="1"/>
          </p:cNvSpPr>
          <p:nvPr>
            <p:ph idx="1"/>
          </p:nvPr>
        </p:nvSpPr>
        <p:spPr/>
        <p:txBody>
          <a:bodyPr>
            <a:normAutofit/>
          </a:bodyPr>
          <a:lstStyle/>
          <a:p>
            <a:pPr marL="457200" indent="-457200">
              <a:buFont typeface="Arial" panose="020B0604020202020204" pitchFamily="34" charset="0"/>
              <a:buChar char="•"/>
              <a:defRPr/>
            </a:pPr>
            <a:r>
              <a:rPr lang="en-US" sz="2200" dirty="0" smtClean="0"/>
              <a:t>Describe the technique of spinal anesthesia.</a:t>
            </a:r>
          </a:p>
          <a:p>
            <a:pPr marL="457200" indent="-457200">
              <a:buFont typeface="Arial" panose="020B0604020202020204" pitchFamily="34" charset="0"/>
              <a:buChar char="•"/>
              <a:defRPr/>
            </a:pPr>
            <a:r>
              <a:rPr lang="en-US" sz="2200" dirty="0" smtClean="0"/>
              <a:t>At what level does the adult spinal cord end?</a:t>
            </a:r>
          </a:p>
          <a:p>
            <a:pPr marL="457200" indent="-457200">
              <a:buFont typeface="Arial" panose="020B0604020202020204" pitchFamily="34" charset="0"/>
              <a:buChar char="•"/>
              <a:defRPr/>
            </a:pPr>
            <a:r>
              <a:rPr lang="en-US" sz="2200" dirty="0" smtClean="0"/>
              <a:t>Name some of the surgical procedures that can be done with a spinal anesthetic.</a:t>
            </a:r>
          </a:p>
          <a:p>
            <a:pPr marL="457200" indent="-457200">
              <a:buFont typeface="Arial" panose="020B0604020202020204" pitchFamily="34" charset="0"/>
              <a:buChar char="•"/>
              <a:defRPr/>
            </a:pPr>
            <a:r>
              <a:rPr lang="en-US" sz="2200" dirty="0" smtClean="0"/>
              <a:t>What are the contraindications to spinal anesthesia?</a:t>
            </a:r>
          </a:p>
          <a:p>
            <a:pPr marL="457200" indent="-457200">
              <a:buFont typeface="Arial" panose="020B0604020202020204" pitchFamily="34" charset="0"/>
              <a:buChar char="•"/>
              <a:defRPr/>
            </a:pPr>
            <a:r>
              <a:rPr lang="en-US" sz="2200" dirty="0" smtClean="0"/>
              <a:t>What are the complications and treatment ?</a:t>
            </a:r>
          </a:p>
          <a:p>
            <a:pPr marL="457200" indent="-457200">
              <a:buFont typeface="Arial" panose="020B0604020202020204" pitchFamily="34" charset="0"/>
              <a:buChar char="•"/>
              <a:defRPr/>
            </a:pPr>
            <a:r>
              <a:rPr lang="en-US" sz="2200" dirty="0" smtClean="0"/>
              <a:t>Describe the patient's perception as spinal anesthetic takes effect.</a:t>
            </a:r>
          </a:p>
          <a:p>
            <a:pPr marL="457200" indent="-457200">
              <a:buFont typeface="Arial" panose="020B0604020202020204" pitchFamily="34" charset="0"/>
              <a:buChar char="•"/>
              <a:defRPr/>
            </a:pPr>
            <a:r>
              <a:rPr lang="en-US" sz="2200" dirty="0" smtClean="0"/>
              <a:t>What are the expected cardiovascular changes associated with sensory level at T10?  T1?</a:t>
            </a:r>
          </a:p>
          <a:p>
            <a:pPr marL="457200" indent="-457200">
              <a:buFont typeface="Arial" panose="020B0604020202020204" pitchFamily="34" charset="0"/>
              <a:buChar char="•"/>
              <a:defRPr/>
            </a:pPr>
            <a:r>
              <a:rPr lang="en-US" sz="2200" dirty="0" smtClean="0"/>
              <a:t>How do you treat post-lumbar puncture headache?</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Performanace</a:t>
            </a:r>
            <a:r>
              <a:rPr lang="en-US" dirty="0" smtClean="0"/>
              <a:t> step for spinal </a:t>
            </a:r>
            <a:r>
              <a:rPr lang="en-US" dirty="0" err="1" smtClean="0"/>
              <a:t>anestehsia</a:t>
            </a:r>
            <a:r>
              <a:rPr lang="en-US" dirty="0" smtClean="0"/>
              <a:t> insertion </a:t>
            </a:r>
            <a:endParaRPr lang="en-US" dirty="0"/>
          </a:p>
        </p:txBody>
      </p:sp>
      <p:sp>
        <p:nvSpPr>
          <p:cNvPr id="3" name="Content Placeholder 2"/>
          <p:cNvSpPr>
            <a:spLocks noGrp="1"/>
          </p:cNvSpPr>
          <p:nvPr>
            <p:ph idx="1"/>
          </p:nvPr>
        </p:nvSpPr>
        <p:spPr/>
        <p:txBody>
          <a:bodyPr>
            <a:normAutofit fontScale="47500" lnSpcReduction="20000"/>
          </a:bodyPr>
          <a:lstStyle/>
          <a:p>
            <a:pPr>
              <a:buFont typeface="Arial" panose="020B0604020202020204" pitchFamily="34" charset="0"/>
              <a:buChar char="•"/>
            </a:pPr>
            <a:r>
              <a:rPr lang="en-US" dirty="0" smtClean="0"/>
              <a:t>Taking Consent from the patient</a:t>
            </a:r>
          </a:p>
          <a:p>
            <a:pPr>
              <a:buFont typeface="Arial" panose="020B0604020202020204" pitchFamily="34" charset="0"/>
              <a:buChar char="•"/>
            </a:pPr>
            <a:r>
              <a:rPr lang="en-US" dirty="0" smtClean="0"/>
              <a:t>Assessment (indications and contraindications)</a:t>
            </a:r>
          </a:p>
          <a:p>
            <a:pPr>
              <a:buFont typeface="Arial" panose="020B0604020202020204" pitchFamily="34" charset="0"/>
              <a:buChar char="•"/>
            </a:pPr>
            <a:r>
              <a:rPr lang="en-US" dirty="0" smtClean="0"/>
              <a:t>Insert iv fluids</a:t>
            </a:r>
          </a:p>
          <a:p>
            <a:pPr>
              <a:buFont typeface="Arial" panose="020B0604020202020204" pitchFamily="34" charset="0"/>
              <a:buChar char="•"/>
            </a:pPr>
            <a:r>
              <a:rPr lang="en-US" dirty="0" smtClean="0"/>
              <a:t>Mask, cap, gown and gloves</a:t>
            </a:r>
          </a:p>
          <a:p>
            <a:pPr>
              <a:buFont typeface="Arial" panose="020B0604020202020204" pitchFamily="34" charset="0"/>
              <a:buChar char="•"/>
            </a:pPr>
            <a:r>
              <a:rPr lang="en-US" dirty="0" smtClean="0"/>
              <a:t>Prepare the back with antiseptic</a:t>
            </a:r>
          </a:p>
          <a:p>
            <a:pPr>
              <a:buFont typeface="Arial" panose="020B0604020202020204" pitchFamily="34" charset="0"/>
              <a:buChar char="•"/>
            </a:pPr>
            <a:r>
              <a:rPr lang="en-US" dirty="0" smtClean="0"/>
              <a:t>Place a sterile Drape Over The Area</a:t>
            </a:r>
          </a:p>
          <a:p>
            <a:pPr>
              <a:buFont typeface="Arial" panose="020B0604020202020204" pitchFamily="34" charset="0"/>
              <a:buChar char="•"/>
            </a:pPr>
            <a:r>
              <a:rPr lang="en-US" dirty="0" smtClean="0"/>
              <a:t>Identify the anatomical landmarks</a:t>
            </a:r>
          </a:p>
          <a:p>
            <a:pPr>
              <a:buFont typeface="Arial" panose="020B0604020202020204" pitchFamily="34" charset="0"/>
              <a:buChar char="•"/>
            </a:pPr>
            <a:r>
              <a:rPr lang="en-US" dirty="0" smtClean="0"/>
              <a:t>Inject local </a:t>
            </a:r>
            <a:r>
              <a:rPr lang="en-US" dirty="0" err="1" smtClean="0"/>
              <a:t>anaesthetic</a:t>
            </a:r>
            <a:r>
              <a:rPr lang="en-US" dirty="0" smtClean="0"/>
              <a:t> into the skin and deeper tissue</a:t>
            </a:r>
          </a:p>
          <a:p>
            <a:pPr>
              <a:buFont typeface="Arial" panose="020B0604020202020204" pitchFamily="34" charset="0"/>
              <a:buChar char="•"/>
            </a:pPr>
            <a:r>
              <a:rPr lang="en-US" dirty="0" smtClean="0"/>
              <a:t>Aspirate for CSF if clear inject the proper </a:t>
            </a:r>
            <a:r>
              <a:rPr lang="en-US" dirty="0" err="1" smtClean="0"/>
              <a:t>anaesthetic</a:t>
            </a:r>
            <a:endParaRPr lang="en-US" dirty="0" smtClean="0"/>
          </a:p>
          <a:p>
            <a:pPr>
              <a:buFont typeface="Arial" panose="020B0604020202020204" pitchFamily="34" charset="0"/>
              <a:buChar char="•"/>
            </a:pPr>
            <a:r>
              <a:rPr lang="en-US" dirty="0" smtClean="0"/>
              <a:t>Remove the needle, introducer and drape sheet</a:t>
            </a:r>
          </a:p>
          <a:p>
            <a:pPr>
              <a:buFont typeface="Arial" panose="020B0604020202020204" pitchFamily="34" charset="0"/>
              <a:buChar char="•"/>
            </a:pPr>
            <a:r>
              <a:rPr lang="en-US" dirty="0" smtClean="0"/>
              <a:t>Have the patient lie down</a:t>
            </a:r>
          </a:p>
          <a:p>
            <a:pPr>
              <a:buFont typeface="Arial" panose="020B0604020202020204" pitchFamily="34" charset="0"/>
              <a:buChar char="•"/>
            </a:pPr>
            <a:r>
              <a:rPr lang="en-US" dirty="0" smtClean="0"/>
              <a:t>Insert the large introducer needle into the selected spinal</a:t>
            </a:r>
          </a:p>
          <a:p>
            <a:pPr>
              <a:buFont typeface="Arial" panose="020B0604020202020204" pitchFamily="34" charset="0"/>
              <a:buChar char="•"/>
            </a:pPr>
            <a:r>
              <a:rPr lang="en-US" dirty="0" err="1" smtClean="0"/>
              <a:t>interspace</a:t>
            </a:r>
            <a:endParaRPr lang="en-US" dirty="0" smtClean="0"/>
          </a:p>
          <a:p>
            <a:pPr>
              <a:buFont typeface="Arial" panose="020B0604020202020204" pitchFamily="34" charset="0"/>
              <a:buChar char="•"/>
            </a:pPr>
            <a:r>
              <a:rPr lang="en-US" dirty="0" smtClean="0"/>
              <a:t>Direct the spinal needle through the introducer and into the</a:t>
            </a:r>
          </a:p>
          <a:p>
            <a:pPr>
              <a:buFont typeface="Arial" panose="020B0604020202020204" pitchFamily="34" charset="0"/>
              <a:buChar char="•"/>
            </a:pPr>
            <a:r>
              <a:rPr lang="en-US" dirty="0" smtClean="0"/>
              <a:t>   subarachnoid space Free flow of CSF confirms proper placement</a:t>
            </a:r>
          </a:p>
          <a:p>
            <a:pPr>
              <a:buFont typeface="Arial" panose="020B0604020202020204" pitchFamily="34" charset="0"/>
              <a:buChar char="•"/>
            </a:pPr>
            <a:r>
              <a:rPr lang="en-US" dirty="0" smtClean="0"/>
              <a:t>Aspirate for CSF if clear inject the proper </a:t>
            </a:r>
            <a:r>
              <a:rPr lang="en-US" dirty="0" err="1" smtClean="0"/>
              <a:t>anaesthetic</a:t>
            </a:r>
            <a:endParaRPr lang="en-US" dirty="0" smtClean="0"/>
          </a:p>
          <a:p>
            <a:pPr>
              <a:buFont typeface="Arial" panose="020B0604020202020204" pitchFamily="34" charset="0"/>
              <a:buChar char="•"/>
            </a:pPr>
            <a:r>
              <a:rPr lang="en-US" dirty="0" smtClean="0"/>
              <a:t>Remove the needle, introducer and drape sheet</a:t>
            </a:r>
          </a:p>
          <a:p>
            <a:pPr>
              <a:buFont typeface="Arial" panose="020B0604020202020204" pitchFamily="34" charset="0"/>
              <a:buChar char="•"/>
            </a:pPr>
            <a:r>
              <a:rPr lang="en-US" dirty="0" smtClean="0"/>
              <a:t>Have the patient lie down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Epidural Anaesthesia</a:t>
            </a:r>
            <a:endParaRPr lang="en-US" dirty="0"/>
          </a:p>
        </p:txBody>
      </p:sp>
      <p:sp>
        <p:nvSpPr>
          <p:cNvPr id="3" name="Content Placeholder 2"/>
          <p:cNvSpPr>
            <a:spLocks noGrp="1"/>
          </p:cNvSpPr>
          <p:nvPr>
            <p:ph idx="1"/>
          </p:nvPr>
        </p:nvSpPr>
        <p:spPr/>
        <p:txBody>
          <a:bodyPr>
            <a:normAutofit/>
          </a:bodyPr>
          <a:lstStyle/>
          <a:p>
            <a:pPr marL="457200" indent="-457200">
              <a:buFont typeface="Arial" panose="020B0604020202020204" pitchFamily="34" charset="0"/>
              <a:buChar char="•"/>
              <a:defRPr/>
            </a:pPr>
            <a:r>
              <a:rPr lang="en-US" sz="2000" dirty="0" smtClean="0"/>
              <a:t>Discuss the differences between spinal and epidural anesthesia.</a:t>
            </a:r>
          </a:p>
          <a:p>
            <a:pPr marL="457200" indent="-457200">
              <a:buFont typeface="Arial" panose="020B0604020202020204" pitchFamily="34" charset="0"/>
              <a:buChar char="•"/>
              <a:defRPr/>
            </a:pPr>
            <a:r>
              <a:rPr lang="en-US" sz="2000" dirty="0" smtClean="0"/>
              <a:t>What are the advantages and disadvantages of epidural compared to spinal anesthesia?</a:t>
            </a:r>
          </a:p>
          <a:p>
            <a:pPr marL="457200" indent="-457200">
              <a:buFont typeface="Arial" panose="020B0604020202020204" pitchFamily="34" charset="0"/>
              <a:buChar char="•"/>
              <a:defRPr/>
            </a:pPr>
            <a:r>
              <a:rPr lang="en-US" sz="2000" dirty="0" smtClean="0"/>
              <a:t>Study the size and tip of the epidural needle.</a:t>
            </a:r>
          </a:p>
          <a:p>
            <a:pPr marL="457200" indent="-457200">
              <a:buFont typeface="Arial" panose="020B0604020202020204" pitchFamily="34" charset="0"/>
              <a:buChar char="•"/>
              <a:defRPr/>
            </a:pPr>
            <a:r>
              <a:rPr lang="en-US" sz="2000" dirty="0" smtClean="0"/>
              <a:t>Name some of the surgical procedures that can be done with an epidural anesthetic.</a:t>
            </a:r>
          </a:p>
          <a:p>
            <a:pPr marL="457200" indent="-457200">
              <a:buFont typeface="Arial" panose="020B0604020202020204" pitchFamily="34" charset="0"/>
              <a:buChar char="•"/>
              <a:defRPr/>
            </a:pPr>
            <a:r>
              <a:rPr lang="en-US" sz="2000" dirty="0" smtClean="0"/>
              <a:t>What role does epidural has for post-operative pain control?</a:t>
            </a:r>
          </a:p>
          <a:p>
            <a:pPr marL="457200" indent="-457200">
              <a:buFont typeface="Arial" panose="020B0604020202020204" pitchFamily="34" charset="0"/>
              <a:buChar char="•"/>
              <a:defRPr/>
            </a:pPr>
            <a:r>
              <a:rPr lang="en-US" sz="2000" dirty="0" smtClean="0"/>
              <a:t>Local Anesthetics Pharmacology and toxicity (Lidocaine, </a:t>
            </a:r>
            <a:r>
              <a:rPr lang="en-US" sz="2000" dirty="0" err="1" smtClean="0"/>
              <a:t>Bupivacaine</a:t>
            </a:r>
            <a:endParaRPr lang="en-US"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Case </a:t>
            </a:r>
            <a:r>
              <a:rPr lang="en-US" dirty="0" err="1" smtClean="0"/>
              <a:t>senareo</a:t>
            </a:r>
            <a:r>
              <a:rPr lang="en-US" dirty="0" smtClean="0"/>
              <a:t> </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GB" sz="2000" dirty="0" smtClean="0"/>
              <a:t>A 26 year old male patient is admitted to the emergency department  diagnosed to have perforated appendix for urgent emergency appendectomy . last meal 2hours ago. </a:t>
            </a:r>
          </a:p>
          <a:p>
            <a:pPr>
              <a:buFont typeface="Arial" panose="020B0604020202020204" pitchFamily="34" charset="0"/>
              <a:buChar char="•"/>
            </a:pPr>
            <a:r>
              <a:rPr lang="en-GB" sz="2000" dirty="0" smtClean="0"/>
              <a:t>Vital signs: BP 120/70mm Hg and HR  90/</a:t>
            </a:r>
            <a:r>
              <a:rPr lang="en-GB" sz="2000" dirty="0" err="1" smtClean="0"/>
              <a:t>min.Chest</a:t>
            </a:r>
            <a:r>
              <a:rPr lang="en-GB" sz="2000" dirty="0" smtClean="0"/>
              <a:t> </a:t>
            </a:r>
            <a:endParaRPr lang="en-US" sz="2000" dirty="0"/>
          </a:p>
          <a:p>
            <a:pPr>
              <a:buFont typeface="Arial" panose="020B0604020202020204" pitchFamily="34" charset="0"/>
              <a:buChar char="•"/>
            </a:pPr>
            <a:r>
              <a:rPr lang="en-GB" sz="2000" dirty="0" smtClean="0"/>
              <a:t>The patient was previously healthy . </a:t>
            </a:r>
            <a:endParaRPr lang="en-US" sz="2000" dirty="0" smtClean="0"/>
          </a:p>
          <a:p>
            <a:pPr>
              <a:buFont typeface="Arial" panose="020B0604020202020204" pitchFamily="34" charset="0"/>
              <a:buChar char="•"/>
            </a:pPr>
            <a:r>
              <a:rPr lang="en-GB" sz="2000" dirty="0" smtClean="0"/>
              <a:t>PE:  patient currently look ill. and CVS normal .last meal 1hours ago</a:t>
            </a:r>
            <a:endParaRPr lang="en-US"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a:t>Professional </a:t>
            </a:r>
            <a:r>
              <a:rPr lang="en-US" b="1" u="sng" dirty="0" smtClean="0"/>
              <a:t>behavior</a:t>
            </a:r>
          </a:p>
          <a:p>
            <a:pPr>
              <a:buNone/>
            </a:pPr>
            <a:r>
              <a:rPr lang="en-US" dirty="0"/>
              <a:t>Introduce your self ,</a:t>
            </a:r>
          </a:p>
          <a:p>
            <a:pPr>
              <a:buNone/>
            </a:pPr>
            <a:r>
              <a:rPr lang="en-US" dirty="0"/>
              <a:t>-Greeting the patient ,</a:t>
            </a:r>
          </a:p>
          <a:p>
            <a:pPr>
              <a:buNone/>
            </a:pPr>
            <a:r>
              <a:rPr lang="en-US" dirty="0"/>
              <a:t>-Take permission to examine her .</a:t>
            </a:r>
          </a:p>
          <a:p>
            <a:pPr>
              <a:buNone/>
            </a:pPr>
            <a:r>
              <a:rPr lang="en-US" dirty="0"/>
              <a:t>-Explain to the patient what </a:t>
            </a:r>
            <a:r>
              <a:rPr lang="en-US" dirty="0" smtClean="0"/>
              <a:t>you  </a:t>
            </a:r>
            <a:r>
              <a:rPr lang="en-US" dirty="0"/>
              <a:t>will do .</a:t>
            </a:r>
          </a:p>
          <a:p>
            <a:pPr>
              <a:buNone/>
            </a:pPr>
            <a:r>
              <a:rPr lang="en-US" dirty="0" smtClean="0"/>
              <a:t>-don’t be tough </a:t>
            </a:r>
            <a:r>
              <a:rPr lang="en-US" dirty="0"/>
              <a:t>, no misbehavior</a:t>
            </a:r>
            <a:r>
              <a:rPr lang="en-US" b="1" dirty="0"/>
              <a:t>.</a:t>
            </a:r>
            <a:endParaRPr lang="en-US" dirty="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What is your preoperative assessment </a:t>
            </a:r>
          </a:p>
          <a:p>
            <a:pPr>
              <a:buFont typeface="Arial" panose="020B0604020202020204" pitchFamily="34" charset="0"/>
              <a:buChar char="•"/>
            </a:pPr>
            <a:r>
              <a:rPr lang="en-US" dirty="0" smtClean="0"/>
              <a:t>Anesthesia plan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cs typeface="Times New Roman" pitchFamily="18" charset="0"/>
              </a:rPr>
              <a:t>Preoperative assessment</a:t>
            </a:r>
            <a:endParaRPr lang="en-US" dirty="0"/>
          </a:p>
        </p:txBody>
      </p:sp>
      <p:sp>
        <p:nvSpPr>
          <p:cNvPr id="5" name="Content Placeholder 2"/>
          <p:cNvSpPr>
            <a:spLocks noGrp="1"/>
          </p:cNvSpPr>
          <p:nvPr>
            <p:ph sz="half" idx="1"/>
          </p:nvPr>
        </p:nvSpPr>
        <p:spPr/>
        <p:txBody>
          <a:bodyPr>
            <a:normAutofit fontScale="92500" lnSpcReduction="10000"/>
          </a:bodyPr>
          <a:lstStyle/>
          <a:p>
            <a:pPr>
              <a:buFont typeface="Arial" charset="0"/>
              <a:buNone/>
            </a:pPr>
            <a:r>
              <a:rPr lang="en-US" b="1" dirty="0" smtClean="0">
                <a:cs typeface="Arial" charset="0"/>
              </a:rPr>
              <a:t>1 history</a:t>
            </a:r>
          </a:p>
          <a:p>
            <a:pPr lvl="1">
              <a:buFont typeface="Arial" charset="0"/>
              <a:buNone/>
            </a:pPr>
            <a:r>
              <a:rPr lang="en-US" dirty="0" smtClean="0">
                <a:cs typeface="Arial" charset="0"/>
              </a:rPr>
              <a:t>• age</a:t>
            </a:r>
          </a:p>
          <a:p>
            <a:pPr lvl="1">
              <a:buFont typeface="Arial" charset="0"/>
              <a:buNone/>
            </a:pPr>
            <a:r>
              <a:rPr lang="en-US" dirty="0" smtClean="0">
                <a:cs typeface="Arial" charset="0"/>
              </a:rPr>
              <a:t>• present illness</a:t>
            </a:r>
          </a:p>
          <a:p>
            <a:pPr lvl="1">
              <a:buFont typeface="Arial" charset="0"/>
              <a:buNone/>
            </a:pPr>
            <a:r>
              <a:rPr lang="en-US" dirty="0" smtClean="0">
                <a:cs typeface="Arial" charset="0"/>
              </a:rPr>
              <a:t>• drugs</a:t>
            </a:r>
          </a:p>
          <a:p>
            <a:pPr lvl="1">
              <a:buFont typeface="Arial" charset="0"/>
              <a:buNone/>
            </a:pPr>
            <a:r>
              <a:rPr lang="en-US" dirty="0" smtClean="0">
                <a:cs typeface="Arial" charset="0"/>
              </a:rPr>
              <a:t>• allergies</a:t>
            </a:r>
          </a:p>
          <a:p>
            <a:pPr lvl="1">
              <a:buFont typeface="Arial" charset="0"/>
              <a:buNone/>
            </a:pPr>
            <a:r>
              <a:rPr lang="en-US" dirty="0" smtClean="0">
                <a:cs typeface="Arial" charset="0"/>
              </a:rPr>
              <a:t>• past history (operations and </a:t>
            </a:r>
            <a:r>
              <a:rPr lang="en-US" dirty="0" err="1" smtClean="0">
                <a:cs typeface="Arial" charset="0"/>
              </a:rPr>
              <a:t>anaesthetics</a:t>
            </a:r>
            <a:r>
              <a:rPr lang="en-US" dirty="0" smtClean="0">
                <a:cs typeface="Arial" charset="0"/>
              </a:rPr>
              <a:t>)</a:t>
            </a:r>
          </a:p>
          <a:p>
            <a:pPr lvl="1">
              <a:buFont typeface="Arial" charset="0"/>
              <a:buNone/>
            </a:pPr>
            <a:r>
              <a:rPr lang="en-US" dirty="0" smtClean="0">
                <a:cs typeface="Arial" charset="0"/>
              </a:rPr>
              <a:t>• </a:t>
            </a:r>
            <a:r>
              <a:rPr lang="en-US" dirty="0" err="1" smtClean="0">
                <a:cs typeface="Arial" charset="0"/>
              </a:rPr>
              <a:t>anaesthetic</a:t>
            </a:r>
            <a:r>
              <a:rPr lang="en-US" dirty="0" smtClean="0">
                <a:cs typeface="Arial" charset="0"/>
              </a:rPr>
              <a:t>  family history</a:t>
            </a:r>
          </a:p>
          <a:p>
            <a:pPr lvl="1">
              <a:buFont typeface="Arial" charset="0"/>
              <a:buNone/>
            </a:pPr>
            <a:r>
              <a:rPr lang="en-US" dirty="0" smtClean="0">
                <a:cs typeface="Arial" charset="0"/>
              </a:rPr>
              <a:t>• social (smoking, alcohol</a:t>
            </a:r>
            <a:r>
              <a:rPr lang="en-US" dirty="0" smtClean="0">
                <a:solidFill>
                  <a:schemeClr val="bg1"/>
                </a:solidFill>
                <a:cs typeface="Arial" charset="0"/>
              </a:rPr>
              <a:t>)</a:t>
            </a:r>
          </a:p>
          <a:p>
            <a:endParaRPr lang="en-US" dirty="0"/>
          </a:p>
        </p:txBody>
      </p:sp>
      <p:sp>
        <p:nvSpPr>
          <p:cNvPr id="4" name="Content Placeholder 3"/>
          <p:cNvSpPr>
            <a:spLocks noGrp="1"/>
          </p:cNvSpPr>
          <p:nvPr>
            <p:ph sz="half" idx="2"/>
          </p:nvPr>
        </p:nvSpPr>
        <p:spPr/>
        <p:txBody>
          <a:bodyPr>
            <a:normAutofit fontScale="92500" lnSpcReduction="10000"/>
          </a:bodyPr>
          <a:lstStyle/>
          <a:p>
            <a:pPr lvl="1">
              <a:buFont typeface="Arial" charset="0"/>
              <a:buNone/>
            </a:pPr>
            <a:r>
              <a:rPr lang="en-US" b="1" dirty="0" smtClean="0">
                <a:cs typeface="Arial" charset="0"/>
              </a:rPr>
              <a:t>2 examination</a:t>
            </a:r>
          </a:p>
          <a:p>
            <a:pPr lvl="2">
              <a:buFont typeface="Arial" charset="0"/>
              <a:buNone/>
            </a:pPr>
            <a:r>
              <a:rPr lang="en-US" dirty="0" smtClean="0">
                <a:cs typeface="Arial" charset="0"/>
              </a:rPr>
              <a:t>• airway </a:t>
            </a:r>
          </a:p>
          <a:p>
            <a:pPr lvl="2">
              <a:buFont typeface="Arial" charset="0"/>
              <a:buNone/>
            </a:pPr>
            <a:r>
              <a:rPr lang="en-US" dirty="0" smtClean="0">
                <a:cs typeface="Arial" charset="0"/>
              </a:rPr>
              <a:t>• teeth</a:t>
            </a:r>
          </a:p>
          <a:p>
            <a:pPr lvl="2">
              <a:buFont typeface="Arial" charset="0"/>
              <a:buNone/>
            </a:pPr>
            <a:r>
              <a:rPr lang="en-US" dirty="0" smtClean="0">
                <a:cs typeface="Arial" charset="0"/>
              </a:rPr>
              <a:t>• general examination</a:t>
            </a:r>
          </a:p>
          <a:p>
            <a:pPr lvl="1">
              <a:buFont typeface="Arial" charset="0"/>
              <a:buNone/>
            </a:pPr>
            <a:r>
              <a:rPr lang="en-US" b="1" dirty="0" smtClean="0">
                <a:cs typeface="Arial" charset="0"/>
              </a:rPr>
              <a:t>3 specific assessment</a:t>
            </a:r>
          </a:p>
          <a:p>
            <a:pPr lvl="1">
              <a:buFont typeface="Arial" charset="0"/>
              <a:buNone/>
            </a:pPr>
            <a:r>
              <a:rPr lang="en-US" b="1" dirty="0" smtClean="0">
                <a:cs typeface="Arial" charset="0"/>
              </a:rPr>
              <a:t>4 investigations</a:t>
            </a:r>
          </a:p>
          <a:p>
            <a:pPr lvl="1">
              <a:buFont typeface="Arial" charset="0"/>
              <a:buNone/>
            </a:pPr>
            <a:r>
              <a:rPr lang="en-US" b="1" dirty="0" smtClean="0">
                <a:cs typeface="Arial" charset="0"/>
              </a:rPr>
              <a:t>5 consent</a:t>
            </a:r>
          </a:p>
          <a:p>
            <a:pPr lvl="1">
              <a:buFont typeface="Arial" charset="0"/>
              <a:buNone/>
            </a:pPr>
            <a:r>
              <a:rPr lang="en-US" b="1" dirty="0" smtClean="0">
                <a:cs typeface="Arial" charset="0"/>
              </a:rPr>
              <a:t>6 premedication</a:t>
            </a:r>
            <a:endParaRPr lang="en-US" dirty="0" smtClean="0">
              <a:cs typeface="Arial" charset="0"/>
            </a:endParaRP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buFont typeface="Arial" panose="020B0604020202020204" pitchFamily="34" charset="0"/>
              <a:buChar char="•"/>
            </a:pPr>
            <a:r>
              <a:rPr lang="en-CA" dirty="0" smtClean="0"/>
              <a:t> </a:t>
            </a:r>
            <a:r>
              <a:rPr lang="en-GB" dirty="0" smtClean="0"/>
              <a:t>The patient was previously healthy . </a:t>
            </a:r>
            <a:endParaRPr lang="en-US" dirty="0" smtClean="0"/>
          </a:p>
          <a:p>
            <a:pPr>
              <a:buFont typeface="Arial" panose="020B0604020202020204" pitchFamily="34" charset="0"/>
              <a:buChar char="•"/>
            </a:pPr>
            <a:r>
              <a:rPr lang="en-GB" dirty="0" smtClean="0"/>
              <a:t>PE:  patient currently look ill. and CVS normal last meal 2hours ago</a:t>
            </a:r>
            <a:endParaRPr lang="en-US" dirty="0" smtClean="0"/>
          </a:p>
          <a:p>
            <a:pPr>
              <a:buNone/>
            </a:pPr>
            <a:endParaRPr lang="en-US" dirty="0" smtClean="0"/>
          </a:p>
          <a:p>
            <a:pPr>
              <a:buNone/>
            </a:pPr>
            <a:r>
              <a:rPr lang="en-US" dirty="0" smtClean="0"/>
              <a:t>Surgical </a:t>
            </a:r>
            <a:r>
              <a:rPr lang="en-US" dirty="0" err="1" smtClean="0"/>
              <a:t>Hx</a:t>
            </a:r>
            <a:r>
              <a:rPr lang="en-US" dirty="0" smtClean="0"/>
              <a:t>  : no  previous </a:t>
            </a:r>
            <a:r>
              <a:rPr lang="en-US" dirty="0" err="1" smtClean="0"/>
              <a:t>Hx</a:t>
            </a:r>
            <a:r>
              <a:rPr lang="en-US" dirty="0" smtClean="0"/>
              <a:t>  </a:t>
            </a:r>
          </a:p>
          <a:p>
            <a:pPr>
              <a:buNone/>
            </a:pPr>
            <a:r>
              <a:rPr lang="en-US" dirty="0" smtClean="0"/>
              <a:t>- Allergy </a:t>
            </a:r>
            <a:r>
              <a:rPr lang="en-US" dirty="0" err="1" smtClean="0"/>
              <a:t>Hx</a:t>
            </a:r>
            <a:r>
              <a:rPr lang="en-US" dirty="0" smtClean="0"/>
              <a:t> .:not known to have any allergy .</a:t>
            </a:r>
          </a:p>
          <a:p>
            <a:pPr>
              <a:buNone/>
            </a:pPr>
            <a:r>
              <a:rPr lang="en-US" dirty="0" smtClean="0"/>
              <a:t>-</a:t>
            </a:r>
            <a:r>
              <a:rPr lang="en-GB" dirty="0" smtClean="0"/>
              <a:t> Family history :not significant .</a:t>
            </a:r>
            <a:endParaRPr lang="en-US" dirty="0" smtClean="0"/>
          </a:p>
          <a:p>
            <a:pPr>
              <a:buNone/>
            </a:pPr>
            <a:r>
              <a:rPr lang="en-GB" dirty="0" smtClean="0"/>
              <a:t>-</a:t>
            </a:r>
            <a:r>
              <a:rPr lang="en-US" dirty="0" smtClean="0"/>
              <a:t> Review  investigation :all within normal range .</a:t>
            </a:r>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smtClean="0"/>
              <a:t>The information which you learn in this course unique no other courses will teach you </a:t>
            </a:r>
          </a:p>
          <a:p>
            <a:pPr>
              <a:buFont typeface="Arial" panose="020B0604020202020204" pitchFamily="34" charset="0"/>
              <a:buChar char="•"/>
            </a:pPr>
            <a:r>
              <a:rPr lang="en-US" sz="2000" dirty="0" smtClean="0"/>
              <a:t>Skills learn to save patient life as future doctor </a:t>
            </a:r>
          </a:p>
          <a:p>
            <a:pPr>
              <a:buFont typeface="Arial" panose="020B0604020202020204" pitchFamily="34" charset="0"/>
              <a:buChar char="•"/>
            </a:pPr>
            <a:r>
              <a:rPr lang="en-US" sz="2000" dirty="0" smtClean="0"/>
              <a:t>Hopefully  will see you in anesthesia department as Future anesthesiologist </a:t>
            </a:r>
          </a:p>
          <a:p>
            <a:pPr marL="64008" indent="0">
              <a:buNone/>
            </a:pPr>
            <a:endParaRPr lang="en-US" dirty="0" smtClean="0"/>
          </a:p>
          <a:p>
            <a:pPr marL="64008" indent="0">
              <a:buNone/>
            </a:pPr>
            <a:endParaRPr lang="en-US" dirty="0"/>
          </a:p>
        </p:txBody>
      </p:sp>
    </p:spTree>
    <p:extLst>
      <p:ext uri="{BB962C8B-B14F-4D97-AF65-F5344CB8AC3E}">
        <p14:creationId xmlns:p14="http://schemas.microsoft.com/office/powerpoint/2010/main" val="9450804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endParaRPr lang="ar-SA" altLang="en-US" smtClean="0">
              <a:solidFill>
                <a:schemeClr val="bg1"/>
              </a:solidFill>
            </a:endParaRPr>
          </a:p>
        </p:txBody>
      </p:sp>
      <p:pic>
        <p:nvPicPr>
          <p:cNvPr id="43011" name="Picture 3" descr="The Palatine tonsils with the soft palate, uvula, and tongue visible.">
            <a:hlinkClick r:id="rId2"/>
          </p:cNvPr>
          <p:cNvPicPr>
            <a:picLocks noGrp="1" noChangeAspect="1" noChangeArrowheads="1"/>
          </p:cNvPicPr>
          <p:nvPr>
            <p:ph idx="1"/>
          </p:nvPr>
        </p:nvPicPr>
        <p:blipFill>
          <a:blip r:embed="rId3" cstate="print"/>
          <a:srcRect/>
          <a:stretch>
            <a:fillRect/>
          </a:stretch>
        </p:blipFill>
        <p:spPr>
          <a:xfrm>
            <a:off x="0" y="-238125"/>
            <a:ext cx="9144000" cy="7570788"/>
          </a:xfr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ar-SA" dirty="0" err="1" smtClean="0"/>
              <a:t>Thyromental</a:t>
            </a:r>
            <a:r>
              <a:rPr lang="en-US" altLang="ar-SA" dirty="0" smtClean="0"/>
              <a:t> distance 7 cm </a:t>
            </a:r>
            <a:endParaRPr lang="ar-SA" altLang="ar-SA" dirty="0" smtClean="0"/>
          </a:p>
        </p:txBody>
      </p:sp>
      <p:pic>
        <p:nvPicPr>
          <p:cNvPr id="14339" name="Content Placeholder 3" descr="thyromental distance.jpg"/>
          <p:cNvPicPr>
            <a:picLocks noGrp="1" noChangeAspect="1"/>
          </p:cNvPicPr>
          <p:nvPr>
            <p:ph idx="1"/>
          </p:nvPr>
        </p:nvPicPr>
        <p:blipFill>
          <a:blip r:embed="rId2" cstate="print"/>
          <a:srcRect/>
          <a:stretch>
            <a:fillRect/>
          </a:stretch>
        </p:blipFill>
        <p:spPr>
          <a:xfrm>
            <a:off x="685800" y="1143000"/>
            <a:ext cx="7010400" cy="5105400"/>
          </a:xfr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ltLang="en-US" smtClean="0">
                <a:solidFill>
                  <a:schemeClr val="bg1"/>
                </a:solidFill>
                <a:cs typeface="Times New Roman" pitchFamily="18" charset="0"/>
              </a:rPr>
              <a:t>Airway Evaluation</a:t>
            </a:r>
          </a:p>
        </p:txBody>
      </p:sp>
      <p:sp>
        <p:nvSpPr>
          <p:cNvPr id="46083" name="Rectangle 3"/>
          <p:cNvSpPr>
            <a:spLocks noGrp="1" noChangeArrowheads="1"/>
          </p:cNvSpPr>
          <p:nvPr>
            <p:ph type="body" sz="half" idx="1"/>
          </p:nvPr>
        </p:nvSpPr>
        <p:spPr>
          <a:xfrm>
            <a:off x="457200" y="1219200"/>
            <a:ext cx="8229600" cy="2185988"/>
          </a:xfrm>
        </p:spPr>
        <p:txBody>
          <a:bodyPr/>
          <a:lstStyle/>
          <a:p>
            <a:pPr eaLnBrk="1" hangingPunct="1"/>
            <a:r>
              <a:rPr lang="en-US" altLang="en-US" sz="2800" smtClean="0">
                <a:solidFill>
                  <a:schemeClr val="bg1"/>
                </a:solidFill>
                <a:cs typeface="Arial" charset="0"/>
              </a:rPr>
              <a:t>Oropharyngeal visualization</a:t>
            </a:r>
          </a:p>
          <a:p>
            <a:pPr eaLnBrk="1" hangingPunct="1"/>
            <a:r>
              <a:rPr lang="en-US" altLang="en-US" sz="2800" smtClean="0">
                <a:solidFill>
                  <a:schemeClr val="bg1"/>
                </a:solidFill>
                <a:cs typeface="Arial" charset="0"/>
              </a:rPr>
              <a:t>Mallampati Score</a:t>
            </a:r>
          </a:p>
          <a:p>
            <a:pPr eaLnBrk="1" hangingPunct="1"/>
            <a:r>
              <a:rPr lang="en-US" altLang="en-US" sz="2800" smtClean="0">
                <a:solidFill>
                  <a:schemeClr val="bg1"/>
                </a:solidFill>
                <a:cs typeface="Arial" charset="0"/>
              </a:rPr>
              <a:t>Sitting position, protrude tongue, don’t say “AHH”</a:t>
            </a:r>
          </a:p>
        </p:txBody>
      </p:sp>
      <p:sp>
        <p:nvSpPr>
          <p:cNvPr id="46084" name="Rectangle 4"/>
          <p:cNvSpPr>
            <a:spLocks noGrp="1" noChangeArrowheads="1"/>
          </p:cNvSpPr>
          <p:nvPr>
            <p:ph sz="half" idx="2"/>
          </p:nvPr>
        </p:nvSpPr>
        <p:spPr/>
        <p:txBody>
          <a:bodyPr/>
          <a:lstStyle/>
          <a:p>
            <a:pPr eaLnBrk="1" hangingPunct="1"/>
            <a:endParaRPr lang="ar-SA" altLang="en-US" sz="2800" smtClean="0"/>
          </a:p>
        </p:txBody>
      </p:sp>
      <p:pic>
        <p:nvPicPr>
          <p:cNvPr id="46085" name="Picture 7" descr="Mallampati"/>
          <p:cNvPicPr>
            <a:picLocks noChangeAspect="1" noChangeArrowheads="1"/>
          </p:cNvPicPr>
          <p:nvPr/>
        </p:nvPicPr>
        <p:blipFill>
          <a:blip r:embed="rId2" cstate="print"/>
          <a:srcRect/>
          <a:stretch>
            <a:fillRect/>
          </a:stretch>
        </p:blipFill>
        <p:spPr bwMode="auto">
          <a:xfrm>
            <a:off x="642938" y="3286125"/>
            <a:ext cx="7924800" cy="3343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Airway assessment </a:t>
            </a:r>
            <a:endParaRPr lang="en-US" dirty="0"/>
          </a:p>
        </p:txBody>
      </p:sp>
      <p:sp>
        <p:nvSpPr>
          <p:cNvPr id="3" name="Content Placeholder 2"/>
          <p:cNvSpPr>
            <a:spLocks noGrp="1"/>
          </p:cNvSpPr>
          <p:nvPr>
            <p:ph idx="1"/>
          </p:nvPr>
        </p:nvSpPr>
        <p:spPr/>
        <p:txBody>
          <a:bodyPr>
            <a:normAutofit fontScale="92500" lnSpcReduction="20000"/>
          </a:bodyPr>
          <a:lstStyle/>
          <a:p>
            <a:r>
              <a:rPr lang="en-US" altLang="en-US" dirty="0" smtClean="0">
                <a:cs typeface="Arial" charset="0"/>
              </a:rPr>
              <a:t>Take very seriously history of prior difficult intubation  </a:t>
            </a:r>
            <a:r>
              <a:rPr lang="en-US" altLang="en-US" dirty="0" smtClean="0">
                <a:solidFill>
                  <a:schemeClr val="bg1"/>
                </a:solidFill>
                <a:cs typeface="Arial" charset="0"/>
              </a:rPr>
              <a:t>difficulty</a:t>
            </a:r>
          </a:p>
          <a:p>
            <a:pPr lvl="1">
              <a:buFont typeface="Arial" pitchFamily="34" charset="0"/>
              <a:buChar char="•"/>
            </a:pPr>
            <a:r>
              <a:rPr lang="en-US" dirty="0" smtClean="0"/>
              <a:t> Short immobile neck</a:t>
            </a:r>
          </a:p>
          <a:p>
            <a:pPr lvl="1">
              <a:buFont typeface="Arial" pitchFamily="34" charset="0"/>
              <a:buChar char="•"/>
            </a:pPr>
            <a:r>
              <a:rPr lang="en-US" dirty="0" smtClean="0"/>
              <a:t>     Full set of teeth, buck teeth</a:t>
            </a:r>
          </a:p>
          <a:p>
            <a:pPr lvl="1">
              <a:buFont typeface="Arial" pitchFamily="34" charset="0"/>
              <a:buChar char="•"/>
            </a:pPr>
            <a:r>
              <a:rPr lang="en-US" dirty="0" smtClean="0"/>
              <a:t>     High arch palate</a:t>
            </a:r>
          </a:p>
          <a:p>
            <a:pPr lvl="1">
              <a:buFont typeface="Arial" pitchFamily="34" charset="0"/>
              <a:buChar char="•"/>
            </a:pPr>
            <a:r>
              <a:rPr lang="en-US" dirty="0" smtClean="0"/>
              <a:t>     Poor mouth opening – less than three fingers gap between upper and lower teeth</a:t>
            </a:r>
          </a:p>
          <a:p>
            <a:pPr lvl="1">
              <a:buFont typeface="Arial" pitchFamily="34" charset="0"/>
              <a:buChar char="•"/>
            </a:pPr>
            <a:r>
              <a:rPr lang="en-US" dirty="0" smtClean="0"/>
              <a:t>     Receding mandible (may be hidden by a   beard)</a:t>
            </a:r>
          </a:p>
          <a:p>
            <a:pPr lvl="1">
              <a:buFont typeface="Arial" pitchFamily="34" charset="0"/>
              <a:buChar char="•"/>
            </a:pPr>
            <a:r>
              <a:rPr lang="en-US" dirty="0" smtClean="0"/>
              <a:t>    Inability to </a:t>
            </a:r>
            <a:r>
              <a:rPr lang="en-US" dirty="0" err="1" smtClean="0"/>
              <a:t>sublux</a:t>
            </a:r>
            <a:r>
              <a:rPr lang="en-US" dirty="0" smtClean="0"/>
              <a:t> the jaw (forward protrusion of the lower incisors beyond</a:t>
            </a:r>
          </a:p>
          <a:p>
            <a:pPr lvl="1">
              <a:buNone/>
            </a:pPr>
            <a:r>
              <a:rPr lang="en-US" dirty="0" smtClean="0"/>
              <a:t>the upper incisors)</a:t>
            </a:r>
          </a:p>
          <a:p>
            <a:pPr lvl="1">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pPr lvl="1">
              <a:buNone/>
            </a:pPr>
            <a:r>
              <a:rPr lang="en-US" sz="3300" dirty="0" smtClean="0"/>
              <a:t>-</a:t>
            </a:r>
            <a:r>
              <a:rPr lang="en-US" sz="3300" b="1" i="1" dirty="0" smtClean="0"/>
              <a:t> </a:t>
            </a:r>
            <a:r>
              <a:rPr lang="en-US" sz="3300" b="1" i="1" dirty="0" err="1" smtClean="0"/>
              <a:t>ModifiedMallampati</a:t>
            </a:r>
            <a:r>
              <a:rPr lang="en-US" sz="3300" b="1" i="1" dirty="0" smtClean="0"/>
              <a:t> scoring system</a:t>
            </a:r>
            <a:endParaRPr lang="en-US" sz="3300" dirty="0" smtClean="0"/>
          </a:p>
          <a:p>
            <a:pPr lvl="1">
              <a:buNone/>
            </a:pPr>
            <a:r>
              <a:rPr lang="en-US" sz="3300" dirty="0" smtClean="0"/>
              <a:t>   Grade 1: </a:t>
            </a:r>
            <a:r>
              <a:rPr lang="en-US" sz="3300" dirty="0" err="1" smtClean="0"/>
              <a:t>faucial</a:t>
            </a:r>
            <a:r>
              <a:rPr lang="en-US" sz="3300" dirty="0" smtClean="0"/>
              <a:t> pillars, soft palate and uvula visible</a:t>
            </a:r>
          </a:p>
          <a:p>
            <a:pPr lvl="1">
              <a:buNone/>
            </a:pPr>
            <a:r>
              <a:rPr lang="en-US" sz="3300" dirty="0" smtClean="0"/>
              <a:t>• Grade 2: </a:t>
            </a:r>
            <a:r>
              <a:rPr lang="en-US" sz="3300" dirty="0" err="1" smtClean="0"/>
              <a:t>faucial</a:t>
            </a:r>
            <a:r>
              <a:rPr lang="en-US" sz="3300" dirty="0" smtClean="0"/>
              <a:t> pillars, soft palate visible, but uvula masked by the base of</a:t>
            </a:r>
          </a:p>
          <a:p>
            <a:pPr lvl="1">
              <a:buNone/>
            </a:pPr>
            <a:r>
              <a:rPr lang="en-US" sz="3300" dirty="0" smtClean="0"/>
              <a:t>the tongue</a:t>
            </a:r>
          </a:p>
          <a:p>
            <a:pPr lvl="1">
              <a:buNone/>
            </a:pPr>
            <a:r>
              <a:rPr lang="en-US" sz="3300" dirty="0" smtClean="0"/>
              <a:t>• Grade 3: soft palate and hard palate only visible</a:t>
            </a:r>
          </a:p>
          <a:p>
            <a:pPr lvl="1">
              <a:buNone/>
            </a:pPr>
            <a:r>
              <a:rPr lang="en-US" sz="3300" dirty="0" smtClean="0"/>
              <a:t>• Grade 4: hard  palate not visible</a:t>
            </a:r>
          </a:p>
          <a:p>
            <a:pPr lvl="1">
              <a:buNone/>
            </a:pPr>
            <a:r>
              <a:rPr lang="en-US" sz="3300" dirty="0" smtClean="0"/>
              <a:t> </a:t>
            </a:r>
          </a:p>
          <a:p>
            <a:pPr lvl="1">
              <a:buNone/>
            </a:pPr>
            <a:r>
              <a:rPr lang="en-US" sz="3300" b="1" i="1" dirty="0" smtClean="0"/>
              <a:t>Head and neck movement</a:t>
            </a:r>
            <a:endParaRPr lang="en-US" sz="3300" dirty="0" smtClean="0"/>
          </a:p>
          <a:p>
            <a:pPr lvl="1">
              <a:buNone/>
            </a:pPr>
            <a:r>
              <a:rPr lang="en-US" sz="3300" dirty="0" smtClean="0"/>
              <a:t>Flexion and extension are greater than 90◦ in normal people.</a:t>
            </a:r>
          </a:p>
          <a:p>
            <a:pPr lvl="1">
              <a:buNone/>
            </a:pPr>
            <a:r>
              <a:rPr lang="en-US" sz="3300" dirty="0" smtClean="0"/>
              <a:t>-</a:t>
            </a:r>
            <a:r>
              <a:rPr lang="en-US" sz="3300" b="1" i="1" dirty="0" smtClean="0"/>
              <a:t> Jaw movement and mandible</a:t>
            </a:r>
            <a:endParaRPr lang="en-US" sz="3300" dirty="0" smtClean="0"/>
          </a:p>
          <a:p>
            <a:pPr lvl="1">
              <a:buNone/>
            </a:pPr>
            <a:r>
              <a:rPr lang="en-US" sz="3300" dirty="0" smtClean="0"/>
              <a:t>Check that the patient’s mouth opens normally. It should have an </a:t>
            </a:r>
            <a:r>
              <a:rPr lang="en-US" sz="3300" dirty="0" err="1" smtClean="0"/>
              <a:t>interincisor</a:t>
            </a:r>
            <a:r>
              <a:rPr lang="en-US" sz="3300" dirty="0" smtClean="0"/>
              <a:t> gap of greater than 5 cm(about three finger breadths)</a:t>
            </a:r>
          </a:p>
          <a:p>
            <a:pPr lvl="1">
              <a:buNone/>
            </a:pPr>
            <a:r>
              <a:rPr lang="en-US" sz="3300" dirty="0" smtClean="0"/>
              <a:t> </a:t>
            </a:r>
          </a:p>
          <a:p>
            <a:pPr lvl="1">
              <a:buNone/>
            </a:pPr>
            <a:r>
              <a:rPr lang="en-US" sz="3300" b="1" i="1" dirty="0" err="1" smtClean="0"/>
              <a:t>Thyromental</a:t>
            </a:r>
            <a:r>
              <a:rPr lang="en-US" sz="3300" b="1" i="1" dirty="0" smtClean="0"/>
              <a:t> distance</a:t>
            </a:r>
            <a:endParaRPr lang="en-US" sz="3300" dirty="0" smtClean="0"/>
          </a:p>
          <a:p>
            <a:pPr lvl="1">
              <a:buNone/>
            </a:pPr>
            <a:r>
              <a:rPr lang="en-US" sz="3300" dirty="0" smtClean="0"/>
              <a:t>if the distance is more than 6.5 </a:t>
            </a:r>
            <a:r>
              <a:rPr lang="en-US" sz="3300" dirty="0" err="1" smtClean="0"/>
              <a:t>cm,problems</a:t>
            </a:r>
            <a:r>
              <a:rPr lang="en-US" sz="3300" dirty="0" smtClean="0"/>
              <a:t> should not occur with intubation.  </a:t>
            </a:r>
          </a:p>
          <a:p>
            <a:pPr lvl="1">
              <a:buNone/>
            </a:pPr>
            <a:r>
              <a:rPr lang="en-US" sz="3300" b="1" dirty="0" smtClean="0"/>
              <a:t>Other tests</a:t>
            </a:r>
            <a:endParaRPr lang="en-US" sz="3300" dirty="0" smtClean="0"/>
          </a:p>
          <a:p>
            <a:pPr lvl="1">
              <a:buNone/>
            </a:pPr>
            <a:r>
              <a:rPr lang="en-US" sz="3300" dirty="0" smtClean="0"/>
              <a:t>Indirect </a:t>
            </a:r>
            <a:r>
              <a:rPr lang="en-US" sz="3300" dirty="0" err="1" smtClean="0"/>
              <a:t>laryngoscopy</a:t>
            </a:r>
            <a:r>
              <a:rPr lang="en-US" sz="3300" dirty="0" smtClean="0"/>
              <a:t> and various x-ray procedures are occasionally used.</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endParaRPr lang="en-US" dirty="0"/>
          </a:p>
        </p:txBody>
      </p:sp>
      <p:sp>
        <p:nvSpPr>
          <p:cNvPr id="3" name="Content Placeholder 2"/>
          <p:cNvSpPr>
            <a:spLocks noGrp="1"/>
          </p:cNvSpPr>
          <p:nvPr>
            <p:ph idx="1"/>
          </p:nvPr>
        </p:nvSpPr>
        <p:spPr/>
        <p:txBody>
          <a:bodyPr/>
          <a:lstStyle/>
          <a:p>
            <a:r>
              <a:rPr lang="en-US" dirty="0" smtClean="0"/>
              <a:t>A 80 years old patient booked for TURP  under spinal anesthesia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What I should expect from you  </a:t>
            </a:r>
            <a:endParaRPr lang="en-US" sz="3600" dirty="0"/>
          </a:p>
        </p:txBody>
      </p:sp>
      <p:sp>
        <p:nvSpPr>
          <p:cNvPr id="3" name="Content Placeholder 2"/>
          <p:cNvSpPr>
            <a:spLocks noGrp="1"/>
          </p:cNvSpPr>
          <p:nvPr>
            <p:ph idx="1"/>
          </p:nvPr>
        </p:nvSpPr>
        <p:spPr/>
        <p:txBody>
          <a:bodyPr>
            <a:normAutofit fontScale="62500" lnSpcReduction="20000"/>
          </a:bodyPr>
          <a:lstStyle/>
          <a:p>
            <a:pPr lvl="1">
              <a:buNone/>
            </a:pPr>
            <a:r>
              <a:rPr lang="en-US" dirty="0" smtClean="0"/>
              <a:t>Performance Steps correctly</a:t>
            </a:r>
          </a:p>
          <a:p>
            <a:pPr lvl="1">
              <a:buNone/>
            </a:pPr>
            <a:r>
              <a:rPr lang="en-US" b="1" dirty="0" smtClean="0"/>
              <a:t> </a:t>
            </a:r>
            <a:endParaRPr lang="en-US" dirty="0" smtClean="0"/>
          </a:p>
          <a:p>
            <a:pPr lvl="1">
              <a:buNone/>
            </a:pPr>
            <a:r>
              <a:rPr lang="en-US" dirty="0" smtClean="0"/>
              <a:t>Taking Consent from the patient</a:t>
            </a:r>
          </a:p>
          <a:p>
            <a:pPr lvl="1">
              <a:buNone/>
            </a:pPr>
            <a:r>
              <a:rPr lang="en-US" dirty="0" smtClean="0"/>
              <a:t>Assessment (indications and contraindications)</a:t>
            </a:r>
          </a:p>
          <a:p>
            <a:pPr lvl="1">
              <a:buNone/>
            </a:pPr>
            <a:r>
              <a:rPr lang="en-US" dirty="0" smtClean="0"/>
              <a:t>Connect monitors  SPO2, ETCO2, ECG , non invasive blood pressure</a:t>
            </a:r>
          </a:p>
          <a:p>
            <a:pPr lvl="1">
              <a:buNone/>
            </a:pPr>
            <a:r>
              <a:rPr lang="en-US" dirty="0" smtClean="0"/>
              <a:t>Start iv fluids</a:t>
            </a:r>
          </a:p>
          <a:p>
            <a:pPr lvl="1">
              <a:buNone/>
            </a:pPr>
            <a:r>
              <a:rPr lang="en-US" dirty="0" smtClean="0"/>
              <a:t>Mask, cap, gown and gloves</a:t>
            </a:r>
          </a:p>
          <a:p>
            <a:pPr lvl="1">
              <a:buNone/>
            </a:pPr>
            <a:r>
              <a:rPr lang="en-US" dirty="0" smtClean="0"/>
              <a:t>Prepare the back with antiseptic</a:t>
            </a:r>
          </a:p>
          <a:p>
            <a:pPr lvl="1">
              <a:buNone/>
            </a:pPr>
            <a:r>
              <a:rPr lang="en-US" dirty="0" smtClean="0"/>
              <a:t>Place a sterile Drape Over The Area</a:t>
            </a:r>
          </a:p>
          <a:p>
            <a:pPr lvl="1">
              <a:buNone/>
            </a:pPr>
            <a:r>
              <a:rPr lang="en-US" dirty="0" smtClean="0"/>
              <a:t>Identify the anatomical landmarks</a:t>
            </a:r>
          </a:p>
          <a:p>
            <a:pPr lvl="1">
              <a:buNone/>
            </a:pPr>
            <a:r>
              <a:rPr lang="en-US" dirty="0" smtClean="0"/>
              <a:t>Inject local </a:t>
            </a:r>
            <a:r>
              <a:rPr lang="en-US" dirty="0" err="1" smtClean="0"/>
              <a:t>anaesthetic</a:t>
            </a:r>
            <a:r>
              <a:rPr lang="en-US" dirty="0" smtClean="0"/>
              <a:t> into the skin and deeper tissue</a:t>
            </a:r>
          </a:p>
          <a:p>
            <a:pPr lvl="1">
              <a:buNone/>
            </a:pPr>
            <a:r>
              <a:rPr lang="en-US" dirty="0" smtClean="0"/>
              <a:t>Insert the large introducer needle into the selected spinal </a:t>
            </a:r>
            <a:r>
              <a:rPr lang="en-US" dirty="0" err="1" smtClean="0"/>
              <a:t>interspace</a:t>
            </a:r>
            <a:endParaRPr lang="en-US" dirty="0" smtClean="0"/>
          </a:p>
          <a:p>
            <a:pPr lvl="1">
              <a:buNone/>
            </a:pPr>
            <a:r>
              <a:rPr lang="en-US" dirty="0" smtClean="0"/>
              <a:t>Direct the spinal needle through the introducer and into the</a:t>
            </a:r>
          </a:p>
          <a:p>
            <a:pPr lvl="1">
              <a:buNone/>
            </a:pPr>
            <a:r>
              <a:rPr lang="en-US" dirty="0" smtClean="0"/>
              <a:t>subarachnoid space</a:t>
            </a:r>
          </a:p>
          <a:p>
            <a:pPr lvl="1">
              <a:buNone/>
            </a:pPr>
            <a:r>
              <a:rPr lang="en-US" dirty="0" smtClean="0"/>
              <a:t>Free flow of CSF confirms proper placement</a:t>
            </a:r>
          </a:p>
          <a:p>
            <a:pPr lvl="1">
              <a:buNone/>
            </a:pPr>
            <a:r>
              <a:rPr lang="en-US" dirty="0" smtClean="0"/>
              <a:t>Aspirate for CSF if clear inject the proper </a:t>
            </a:r>
            <a:r>
              <a:rPr lang="en-US" dirty="0" err="1" smtClean="0"/>
              <a:t>anaesthetic</a:t>
            </a:r>
            <a:endParaRPr lang="en-US" dirty="0" smtClean="0"/>
          </a:p>
          <a:p>
            <a:pPr lvl="1">
              <a:buNone/>
            </a:pPr>
            <a:r>
              <a:rPr lang="en-US" dirty="0" smtClean="0"/>
              <a:t>Remove the needle, introducer and drape sheet</a:t>
            </a:r>
          </a:p>
          <a:p>
            <a:pPr lvl="1">
              <a:buNone/>
            </a:pPr>
            <a:r>
              <a:rPr lang="en-US" dirty="0" smtClean="0"/>
              <a:t>Have the patient lie down</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endParaRPr lang="en-US" dirty="0"/>
          </a:p>
        </p:txBody>
      </p:sp>
      <p:sp>
        <p:nvSpPr>
          <p:cNvPr id="3" name="Content Placeholder 2"/>
          <p:cNvSpPr>
            <a:spLocks noGrp="1"/>
          </p:cNvSpPr>
          <p:nvPr>
            <p:ph idx="1"/>
          </p:nvPr>
        </p:nvSpPr>
        <p:spPr/>
        <p:txBody>
          <a:bodyPr/>
          <a:lstStyle/>
          <a:p>
            <a:r>
              <a:rPr lang="en-US" dirty="0" smtClean="0"/>
              <a:t>39 years old patient booked for emergency CS due to fetal distress</a:t>
            </a:r>
          </a:p>
          <a:p>
            <a:r>
              <a:rPr lang="en-US" dirty="0" smtClean="0"/>
              <a:t>How you will manage ?</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 should expect from you </a:t>
            </a:r>
            <a:endParaRPr lang="en-US" dirty="0"/>
          </a:p>
        </p:txBody>
      </p:sp>
      <p:sp>
        <p:nvSpPr>
          <p:cNvPr id="3" name="Content Placeholder 2"/>
          <p:cNvSpPr>
            <a:spLocks noGrp="1"/>
          </p:cNvSpPr>
          <p:nvPr>
            <p:ph idx="1"/>
          </p:nvPr>
        </p:nvSpPr>
        <p:spPr/>
        <p:txBody>
          <a:bodyPr>
            <a:normAutofit fontScale="47500" lnSpcReduction="20000"/>
          </a:bodyPr>
          <a:lstStyle/>
          <a:p>
            <a:pPr>
              <a:buNone/>
            </a:pPr>
            <a:r>
              <a:rPr lang="en-US" dirty="0" smtClean="0"/>
              <a:t> </a:t>
            </a:r>
          </a:p>
          <a:p>
            <a:pPr>
              <a:buNone/>
            </a:pPr>
            <a:r>
              <a:rPr lang="en-US" sz="3600" dirty="0" smtClean="0"/>
              <a:t>1.Preoxygenate with 100% oxygen by non-</a:t>
            </a:r>
            <a:r>
              <a:rPr lang="en-US" sz="3600" dirty="0" err="1" smtClean="0"/>
              <a:t>rebreather</a:t>
            </a:r>
            <a:r>
              <a:rPr lang="en-US" sz="3600" dirty="0" smtClean="0"/>
              <a:t> mask for at least 3 full, deep breaths.  </a:t>
            </a:r>
            <a:r>
              <a:rPr lang="en-US" sz="3600" u="sng" dirty="0" err="1" smtClean="0"/>
              <a:t>Preoxygenate</a:t>
            </a:r>
            <a:r>
              <a:rPr lang="en-US" sz="3600" u="sng" dirty="0" smtClean="0"/>
              <a:t> four minutes if situation allows.</a:t>
            </a:r>
            <a:endParaRPr lang="en-US" sz="3600" dirty="0" smtClean="0"/>
          </a:p>
          <a:p>
            <a:pPr>
              <a:buNone/>
            </a:pPr>
            <a:r>
              <a:rPr lang="en-US" sz="3600" dirty="0" smtClean="0"/>
              <a:t>2. Administer  propofol </a:t>
            </a:r>
            <a:r>
              <a:rPr lang="en-US" sz="3600" b="1" dirty="0" smtClean="0"/>
              <a:t>OR </a:t>
            </a:r>
            <a:r>
              <a:rPr lang="en-US" sz="3600" dirty="0" err="1" smtClean="0"/>
              <a:t>etomidate</a:t>
            </a:r>
            <a:r>
              <a:rPr lang="en-US" sz="3600" dirty="0" smtClean="0"/>
              <a:t>.</a:t>
            </a:r>
          </a:p>
          <a:p>
            <a:pPr>
              <a:buNone/>
            </a:pPr>
            <a:r>
              <a:rPr lang="en-US" sz="3600" dirty="0" smtClean="0"/>
              <a:t>3. Apply </a:t>
            </a:r>
            <a:r>
              <a:rPr lang="en-US" sz="3600" dirty="0" err="1" smtClean="0"/>
              <a:t>cricoid</a:t>
            </a:r>
            <a:r>
              <a:rPr lang="en-US" sz="3600" dirty="0" smtClean="0"/>
              <a:t> pressure and hold until patient has been intubated, balloon of ETT has been inflated, position of tube tip has been assured, and ETT has been secured in place.</a:t>
            </a:r>
          </a:p>
          <a:p>
            <a:pPr>
              <a:buNone/>
            </a:pPr>
            <a:r>
              <a:rPr lang="en-US" sz="3600" dirty="0" smtClean="0"/>
              <a:t>5. Administer succinylcholine 1 mg/kg IVP (100 mg for average 70kg patient) and wait for paralysis to occur.</a:t>
            </a:r>
          </a:p>
          <a:p>
            <a:pPr>
              <a:buNone/>
            </a:pPr>
            <a:r>
              <a:rPr lang="en-US" sz="3600" dirty="0" smtClean="0"/>
              <a:t>6. Intubate.  </a:t>
            </a:r>
          </a:p>
          <a:p>
            <a:pPr>
              <a:buNone/>
            </a:pPr>
            <a:r>
              <a:rPr lang="en-US" sz="3600" dirty="0" smtClean="0"/>
              <a:t>7. When successfully intubated, confirm placement by</a:t>
            </a:r>
          </a:p>
          <a:p>
            <a:pPr>
              <a:buNone/>
            </a:pPr>
            <a:r>
              <a:rPr lang="en-US" sz="3600" dirty="0" smtClean="0"/>
              <a:t>a. Bilateral breath sounds, and</a:t>
            </a:r>
          </a:p>
          <a:p>
            <a:pPr>
              <a:buNone/>
            </a:pPr>
            <a:r>
              <a:rPr lang="en-US" sz="3600" dirty="0" smtClean="0"/>
              <a:t>b. Chest wall rise, and</a:t>
            </a:r>
          </a:p>
          <a:p>
            <a:pPr>
              <a:buNone/>
            </a:pPr>
            <a:r>
              <a:rPr lang="en-US" sz="3600" dirty="0" smtClean="0"/>
              <a:t>c. </a:t>
            </a:r>
            <a:r>
              <a:rPr lang="en-US" sz="3600" dirty="0" err="1" smtClean="0"/>
              <a:t>Absense</a:t>
            </a:r>
            <a:r>
              <a:rPr lang="en-US" sz="3600" dirty="0" smtClean="0"/>
              <a:t> of gastric sounds, and</a:t>
            </a:r>
          </a:p>
          <a:p>
            <a:pPr>
              <a:buNone/>
            </a:pPr>
            <a:r>
              <a:rPr lang="en-US" sz="3600" dirty="0" smtClean="0"/>
              <a:t>d. End tidal CO₂ measurement, and</a:t>
            </a:r>
          </a:p>
          <a:p>
            <a:pPr>
              <a:buNone/>
            </a:pPr>
            <a:r>
              <a:rPr lang="en-US" sz="3600" dirty="0" smtClean="0"/>
              <a:t> 8. fixed </a:t>
            </a:r>
            <a:endParaRPr lang="en-US" sz="36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Anesthesia </a:t>
            </a:r>
            <a:r>
              <a:rPr lang="en-US" dirty="0"/>
              <a:t>OSCE</a:t>
            </a:r>
            <a:br>
              <a:rPr lang="en-US" dirty="0"/>
            </a:b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The </a:t>
            </a:r>
            <a:r>
              <a:rPr lang="en-US" dirty="0"/>
              <a:t>exam with be </a:t>
            </a:r>
            <a:r>
              <a:rPr lang="en-US" dirty="0" smtClean="0"/>
              <a:t>5 </a:t>
            </a:r>
            <a:r>
              <a:rPr lang="en-US" dirty="0"/>
              <a:t>stations, with clinical scenarios in each station. </a:t>
            </a:r>
            <a:endParaRPr lang="en-US" dirty="0" smtClean="0"/>
          </a:p>
          <a:p>
            <a:pPr>
              <a:buNone/>
            </a:pPr>
            <a:endParaRPr lang="en-US" dirty="0"/>
          </a:p>
          <a:p>
            <a:pPr>
              <a:buNone/>
            </a:pPr>
            <a:r>
              <a:rPr lang="en-US" dirty="0"/>
              <a:t>Objectives</a:t>
            </a:r>
            <a:r>
              <a:rPr lang="en-US" dirty="0" smtClean="0"/>
              <a:t>:</a:t>
            </a:r>
            <a:endParaRPr lang="en-US" dirty="0"/>
          </a:p>
          <a:p>
            <a:pPr lvl="0">
              <a:buNone/>
            </a:pPr>
            <a:r>
              <a:rPr lang="en-US" dirty="0"/>
              <a:t>Pre-operative assessment.</a:t>
            </a:r>
          </a:p>
          <a:p>
            <a:pPr>
              <a:buNone/>
            </a:pPr>
            <a:r>
              <a:rPr lang="en-US" dirty="0"/>
              <a:t>(General and anesthesia specific questions) </a:t>
            </a:r>
          </a:p>
          <a:p>
            <a:pPr>
              <a:buNone/>
            </a:pPr>
            <a:r>
              <a:rPr lang="en-US" dirty="0"/>
              <a:t> </a:t>
            </a:r>
          </a:p>
          <a:p>
            <a:pPr lvl="0">
              <a:buNone/>
            </a:pPr>
            <a:r>
              <a:rPr lang="en-US" dirty="0"/>
              <a:t> Airway examination.</a:t>
            </a:r>
          </a:p>
          <a:p>
            <a:pPr lvl="0">
              <a:buNone/>
            </a:pPr>
            <a:r>
              <a:rPr lang="en-US" dirty="0" err="1"/>
              <a:t>Malampati</a:t>
            </a:r>
            <a:r>
              <a:rPr lang="en-US" dirty="0"/>
              <a:t> classification </a:t>
            </a:r>
          </a:p>
          <a:p>
            <a:pPr lvl="0">
              <a:buNone/>
            </a:pPr>
            <a:r>
              <a:rPr lang="en-US" dirty="0" err="1"/>
              <a:t>Atlanto</a:t>
            </a:r>
            <a:r>
              <a:rPr lang="en-US" dirty="0"/>
              <a:t>-occipital joint extension</a:t>
            </a:r>
          </a:p>
          <a:p>
            <a:pPr lvl="0">
              <a:buNone/>
            </a:pPr>
            <a:r>
              <a:rPr lang="en-US" dirty="0" err="1"/>
              <a:t>Thyro</a:t>
            </a:r>
            <a:r>
              <a:rPr lang="en-US" dirty="0"/>
              <a:t>-mental distance </a:t>
            </a:r>
          </a:p>
          <a:p>
            <a:pPr lvl="0">
              <a:buNone/>
            </a:pPr>
            <a:r>
              <a:rPr lang="en-US" dirty="0"/>
              <a:t>X-ray</a:t>
            </a:r>
          </a:p>
          <a:p>
            <a:pPr>
              <a:buNone/>
            </a:pPr>
            <a:r>
              <a:rPr lang="en-US" dirty="0"/>
              <a:t> </a:t>
            </a:r>
          </a:p>
          <a:p>
            <a:pPr lvl="0">
              <a:buNone/>
            </a:pPr>
            <a:r>
              <a:rPr lang="en-US" dirty="0"/>
              <a:t>Prolonged apnea *IMP* </a:t>
            </a:r>
          </a:p>
          <a:p>
            <a:pPr lvl="0">
              <a:buNone/>
            </a:pPr>
            <a:r>
              <a:rPr lang="en-US" dirty="0"/>
              <a:t>Anesthesia Complication:</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143000"/>
          </a:xfrm>
        </p:spPr>
        <p:txBody>
          <a:bodyPr rtlCol="0">
            <a:normAutofit fontScale="90000"/>
          </a:bodyPr>
          <a:lstStyle/>
          <a:p>
            <a:pPr algn="l">
              <a:defRPr/>
            </a:pPr>
            <a:r>
              <a:rPr lang="en-AU" sz="3600" b="1" dirty="0" smtClean="0">
                <a:solidFill>
                  <a:schemeClr val="bg1"/>
                </a:solidFill>
                <a:ea typeface="+mn-ea"/>
                <a:cs typeface="+mn-cs"/>
              </a:rPr>
              <a:t/>
            </a:r>
            <a:br>
              <a:rPr lang="en-AU" sz="3600" b="1" dirty="0" smtClean="0">
                <a:solidFill>
                  <a:schemeClr val="bg1"/>
                </a:solidFill>
                <a:ea typeface="+mn-ea"/>
                <a:cs typeface="+mn-cs"/>
              </a:rPr>
            </a:br>
            <a:r>
              <a:rPr lang="en-AU" sz="3100" b="1" dirty="0" smtClean="0"/>
              <a:t>Role of anaesthetist in the preoperative care </a:t>
            </a:r>
            <a:br>
              <a:rPr lang="en-AU" sz="3100" b="1" dirty="0" smtClean="0"/>
            </a:br>
            <a:r>
              <a:rPr lang="en-AU" sz="3100" b="1" dirty="0" smtClean="0"/>
              <a:t>Lecture</a:t>
            </a:r>
            <a:r>
              <a:rPr lang="en-AU" sz="3100" b="1" dirty="0" smtClean="0">
                <a:solidFill>
                  <a:schemeClr val="bg1"/>
                </a:solidFill>
                <a:ea typeface="+mn-ea"/>
                <a:cs typeface="+mn-cs"/>
              </a:rPr>
              <a:t> </a:t>
            </a:r>
            <a:r>
              <a:rPr lang="en-AU" sz="3600" b="1" dirty="0" smtClean="0">
                <a:solidFill>
                  <a:schemeClr val="bg1"/>
                </a:solidFill>
                <a:ea typeface="+mn-ea"/>
                <a:cs typeface="+mn-cs"/>
              </a:rPr>
              <a:t/>
            </a:r>
            <a:br>
              <a:rPr lang="en-AU" sz="3600" b="1" dirty="0" smtClean="0">
                <a:solidFill>
                  <a:schemeClr val="bg1"/>
                </a:solidFill>
                <a:ea typeface="+mn-ea"/>
                <a:cs typeface="+mn-cs"/>
              </a:rPr>
            </a:br>
            <a:r>
              <a:rPr lang="en-US" sz="2800" dirty="0" smtClean="0">
                <a:solidFill>
                  <a:schemeClr val="bg1"/>
                </a:solidFill>
                <a:ea typeface="+mn-ea"/>
                <a:cs typeface="+mn-cs"/>
              </a:rPr>
              <a:t/>
            </a:r>
            <a:br>
              <a:rPr lang="en-US" sz="2800" dirty="0" smtClean="0">
                <a:solidFill>
                  <a:schemeClr val="bg1"/>
                </a:solidFill>
                <a:ea typeface="+mn-ea"/>
                <a:cs typeface="+mn-cs"/>
              </a:rPr>
            </a:br>
            <a:endParaRPr lang="en-US" sz="2800" dirty="0" smtClean="0">
              <a:solidFill>
                <a:schemeClr val="bg1"/>
              </a:solidFill>
            </a:endParaRPr>
          </a:p>
        </p:txBody>
      </p:sp>
      <p:sp>
        <p:nvSpPr>
          <p:cNvPr id="3" name="Content Placeholder 2"/>
          <p:cNvSpPr>
            <a:spLocks noGrp="1"/>
          </p:cNvSpPr>
          <p:nvPr>
            <p:ph idx="1"/>
          </p:nvPr>
        </p:nvSpPr>
        <p:spPr>
          <a:xfrm>
            <a:off x="440267" y="1371600"/>
            <a:ext cx="8398933" cy="5105400"/>
          </a:xfrm>
        </p:spPr>
        <p:txBody>
          <a:bodyPr rtlCol="0">
            <a:normAutofit/>
          </a:bodyPr>
          <a:lstStyle/>
          <a:p>
            <a:pPr marL="342900" indent="-342900">
              <a:buFont typeface="Arial" panose="020B0604020202020204" pitchFamily="34" charset="0"/>
              <a:buChar char="•"/>
              <a:defRPr/>
            </a:pPr>
            <a:endParaRPr lang="en-US" sz="2400" b="1" dirty="0" smtClean="0"/>
          </a:p>
          <a:p>
            <a:pPr marL="342900" indent="-342900">
              <a:buFont typeface="Arial" panose="020B0604020202020204" pitchFamily="34" charset="0"/>
              <a:buChar char="•"/>
              <a:defRPr/>
            </a:pPr>
            <a:r>
              <a:rPr lang="en-US" sz="2400" dirty="0" smtClean="0"/>
              <a:t>Obtain a full history and physical examination including allergies, current medications, past anesthetic history, family anesthetic history </a:t>
            </a:r>
          </a:p>
          <a:p>
            <a:pPr marL="342900" indent="-342900">
              <a:buFont typeface="Arial" panose="020B0604020202020204" pitchFamily="34" charset="0"/>
              <a:buChar char="•"/>
              <a:defRPr/>
            </a:pPr>
            <a:r>
              <a:rPr lang="en-US" sz="2400" dirty="0" smtClean="0"/>
              <a:t>Understand how patient co-morbidities can affect the anesthetic plan. </a:t>
            </a:r>
          </a:p>
          <a:p>
            <a:pPr marL="342900" indent="-342900">
              <a:buFont typeface="Arial" panose="020B0604020202020204" pitchFamily="34" charset="0"/>
              <a:buChar char="•"/>
              <a:defRPr/>
            </a:pPr>
            <a:r>
              <a:rPr lang="en-US" sz="2400" dirty="0" smtClean="0"/>
              <a:t>Able to understand potential anesthetic options for a given surgical procedure. </a:t>
            </a:r>
          </a:p>
          <a:p>
            <a:pPr eaLnBrk="1" fontAlgn="auto" hangingPunct="1">
              <a:spcAft>
                <a:spcPts val="0"/>
              </a:spcAft>
              <a:buFont typeface="Arial" pitchFamily="34" charset="0"/>
              <a:buChar char="•"/>
              <a:defRPr/>
            </a:pPr>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lvl="0">
              <a:buNone/>
            </a:pPr>
            <a:r>
              <a:rPr lang="en-US" dirty="0" smtClean="0"/>
              <a:t>Anesthesia Complication: (</a:t>
            </a:r>
            <a:r>
              <a:rPr lang="en-US" dirty="0"/>
              <a:t>tachycardia – </a:t>
            </a:r>
            <a:r>
              <a:rPr lang="en-US" dirty="0" err="1"/>
              <a:t>bradicardia</a:t>
            </a:r>
            <a:r>
              <a:rPr lang="en-US" dirty="0"/>
              <a:t>- hypoxia- </a:t>
            </a:r>
            <a:r>
              <a:rPr lang="en-US" dirty="0" err="1"/>
              <a:t>hypercapnia</a:t>
            </a:r>
            <a:r>
              <a:rPr lang="en-US" dirty="0"/>
              <a:t>….)</a:t>
            </a:r>
          </a:p>
          <a:p>
            <a:pPr>
              <a:buNone/>
            </a:pPr>
            <a:r>
              <a:rPr lang="en-US" dirty="0"/>
              <a:t> </a:t>
            </a:r>
            <a:r>
              <a:rPr lang="en-US" dirty="0" smtClean="0"/>
              <a:t>Common instruments , Name </a:t>
            </a:r>
            <a:r>
              <a:rPr lang="en-US" dirty="0"/>
              <a:t>the instrument</a:t>
            </a:r>
          </a:p>
          <a:p>
            <a:pPr lvl="0">
              <a:buNone/>
            </a:pPr>
            <a:r>
              <a:rPr lang="en-US" dirty="0"/>
              <a:t>Uses </a:t>
            </a:r>
            <a:r>
              <a:rPr lang="en-US" dirty="0" smtClean="0"/>
              <a:t>, Complications </a:t>
            </a:r>
            <a:endParaRPr lang="en-US" dirty="0"/>
          </a:p>
          <a:p>
            <a:pPr lvl="0">
              <a:buNone/>
            </a:pPr>
            <a:r>
              <a:rPr lang="en-US" dirty="0"/>
              <a:t>Central venous cannula</a:t>
            </a:r>
          </a:p>
          <a:p>
            <a:pPr lvl="0">
              <a:buNone/>
            </a:pPr>
            <a:r>
              <a:rPr lang="en-US" dirty="0"/>
              <a:t>Epidural  </a:t>
            </a:r>
          </a:p>
          <a:p>
            <a:pPr lvl="0">
              <a:buNone/>
            </a:pPr>
            <a:r>
              <a:rPr lang="en-US" dirty="0"/>
              <a:t>Spinal </a:t>
            </a:r>
          </a:p>
          <a:p>
            <a:pPr lvl="0">
              <a:buNone/>
            </a:pPr>
            <a:r>
              <a:rPr lang="en-US" dirty="0"/>
              <a:t>How to induce a pt. </a:t>
            </a:r>
          </a:p>
          <a:p>
            <a:pPr>
              <a:buNone/>
            </a:pPr>
            <a:r>
              <a:rPr lang="en-US" dirty="0"/>
              <a:t> </a:t>
            </a:r>
          </a:p>
          <a:p>
            <a:pPr>
              <a:buNone/>
            </a:pPr>
            <a:r>
              <a:rPr lang="en-US" dirty="0"/>
              <a:t> </a:t>
            </a:r>
          </a:p>
          <a:p>
            <a:pPr>
              <a:buNone/>
            </a:pPr>
            <a:r>
              <a:rPr lang="en-US" dirty="0"/>
              <a:t> Pain will not be included in the OCSE </a:t>
            </a:r>
          </a:p>
          <a:p>
            <a:pPr>
              <a:buNone/>
            </a:pPr>
            <a:r>
              <a:rPr lang="en-US" dirty="0"/>
              <a:t>Know your ABC , and start with it if you were asked about the management .</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lvl="0"/>
            <a:r>
              <a:rPr lang="en-US" dirty="0" smtClean="0"/>
              <a:t>A 4 Y old boy scheduled for </a:t>
            </a:r>
            <a:r>
              <a:rPr lang="en-US" dirty="0" err="1" smtClean="0"/>
              <a:t>herniotomy</a:t>
            </a:r>
            <a:r>
              <a:rPr lang="en-US" dirty="0" smtClean="0"/>
              <a:t>, his body weight  was 12 kg . Which one of the following is correct concerning management  of his airway during general anesthesia?</a:t>
            </a:r>
          </a:p>
          <a:p>
            <a:pPr marL="1051560" lvl="1" indent="-514350">
              <a:buFont typeface="+mj-lt"/>
              <a:buAutoNum type="arabicPeriod"/>
            </a:pPr>
            <a:r>
              <a:rPr lang="en-US" dirty="0" smtClean="0"/>
              <a:t>LMA size 1 is the proper size for his body weight.</a:t>
            </a:r>
          </a:p>
          <a:p>
            <a:pPr marL="1051560" lvl="1" indent="-514350">
              <a:buFont typeface="+mj-lt"/>
              <a:buAutoNum type="arabicPeriod"/>
            </a:pPr>
            <a:r>
              <a:rPr lang="en-US" dirty="0" smtClean="0"/>
              <a:t>LMA size 3 is the proper size for his body weight.</a:t>
            </a:r>
          </a:p>
          <a:p>
            <a:pPr marL="1051560" lvl="1" indent="-514350">
              <a:buFont typeface="+mj-lt"/>
              <a:buAutoNum type="arabicPeriod"/>
            </a:pPr>
            <a:r>
              <a:rPr lang="en-US" dirty="0" smtClean="0"/>
              <a:t>Endotracheal tube size 5 is the proper size for his age.</a:t>
            </a:r>
          </a:p>
          <a:p>
            <a:pPr marL="1051560" lvl="1" indent="-514350">
              <a:buFont typeface="+mj-lt"/>
              <a:buAutoNum type="arabicPeriod"/>
            </a:pPr>
            <a:r>
              <a:rPr lang="en-US" dirty="0" smtClean="0"/>
              <a:t>Endotracheal tube size 4 is the proper size for his age</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r>
              <a:rPr lang="en-US" sz="2400" dirty="0" smtClean="0"/>
              <a:t>A 30 year old man weighing 80 Kilograms is admitted in the ward for an elective surgery tomorrow.  The ward nurse wants to start intravenous maintenance fluid during the fasting period. How much his maintenance fluid requirement will be according to 4-2-1 formula? </a:t>
            </a:r>
          </a:p>
          <a:p>
            <a:pPr marL="1051560" lvl="1" indent="-514350">
              <a:buFont typeface="+mj-lt"/>
              <a:buAutoNum type="arabicPeriod"/>
            </a:pPr>
            <a:r>
              <a:rPr lang="en-US" sz="2000" dirty="0" smtClean="0"/>
              <a:t>80 ml/ hour</a:t>
            </a:r>
          </a:p>
          <a:p>
            <a:pPr marL="1051560" lvl="1" indent="-514350">
              <a:buFont typeface="+mj-lt"/>
              <a:buAutoNum type="arabicPeriod"/>
            </a:pPr>
            <a:r>
              <a:rPr lang="en-US" sz="2000" dirty="0" smtClean="0"/>
              <a:t>100 ml/ hour</a:t>
            </a:r>
          </a:p>
          <a:p>
            <a:pPr marL="1051560" lvl="1" indent="-514350">
              <a:buFont typeface="+mj-lt"/>
              <a:buAutoNum type="arabicPeriod"/>
            </a:pPr>
            <a:r>
              <a:rPr lang="en-US" sz="2000" dirty="0" smtClean="0"/>
              <a:t>120 ml/ hour</a:t>
            </a:r>
          </a:p>
          <a:p>
            <a:pPr marL="1051560" lvl="1" indent="-514350">
              <a:buFont typeface="+mj-lt"/>
              <a:buAutoNum type="arabicPeriod"/>
            </a:pPr>
            <a:r>
              <a:rPr lang="en-US" sz="2000" dirty="0" smtClean="0"/>
              <a:t>140 ml/ hour</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buNone/>
            </a:pPr>
            <a:endParaRPr lang="en-US" sz="4000" b="1" i="1" dirty="0" smtClean="0"/>
          </a:p>
          <a:p>
            <a:pPr algn="ctr">
              <a:buNone/>
            </a:pPr>
            <a:r>
              <a:rPr lang="en-US" sz="4000" b="1" i="1" dirty="0" smtClean="0"/>
              <a:t>Wish you all the best</a:t>
            </a:r>
          </a:p>
          <a:p>
            <a:pPr algn="ctr">
              <a:buNone/>
            </a:pPr>
            <a:r>
              <a:rPr lang="en-US" sz="4000" b="1" i="1" dirty="0" smtClean="0"/>
              <a:t>Ready for any question </a:t>
            </a:r>
          </a:p>
          <a:p>
            <a:pPr algn="ctr">
              <a:buNone/>
            </a:pPr>
            <a:r>
              <a:rPr lang="en-US" sz="4000" b="1" i="1" dirty="0" smtClean="0"/>
              <a:t>? </a:t>
            </a:r>
          </a:p>
          <a:p>
            <a:pPr>
              <a:buNone/>
            </a:pP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1_(5).jpg"/>
          <p:cNvPicPr>
            <a:picLocks noGrp="1" noChangeAspect="1"/>
          </p:cNvPicPr>
          <p:nvPr>
            <p:ph idx="1"/>
          </p:nvPr>
        </p:nvPicPr>
        <p:blipFill>
          <a:blip r:embed="rId2" cstate="print"/>
          <a:stretch>
            <a:fillRect/>
          </a:stretch>
        </p:blipFill>
        <p:spPr>
          <a:xfrm>
            <a:off x="0" y="762000"/>
            <a:ext cx="9296400" cy="5861431"/>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Things you learns in anesthesia course will never learned in other courses </a:t>
            </a:r>
          </a:p>
          <a:p>
            <a:pPr>
              <a:buFont typeface="Arial" panose="020B0604020202020204" pitchFamily="34" charset="0"/>
              <a:buChar char="•"/>
            </a:pPr>
            <a:r>
              <a:rPr lang="en-US" dirty="0" smtClean="0"/>
              <a:t>You learn  Life saving procedures </a:t>
            </a:r>
          </a:p>
          <a:p>
            <a:pPr>
              <a:buFont typeface="Arial" panose="020B0604020202020204" pitchFamily="34" charset="0"/>
              <a:buChar char="•"/>
            </a:pPr>
            <a:r>
              <a:rPr lang="en-US" dirty="0" err="1" smtClean="0"/>
              <a:t>Lerned</a:t>
            </a:r>
            <a:r>
              <a:rPr lang="en-US" dirty="0" smtClean="0"/>
              <a:t> Basics of anesthesia  if you will be future anesthesiologist </a:t>
            </a:r>
          </a:p>
          <a:p>
            <a:pPr>
              <a:buFont typeface="Arial" panose="020B0604020202020204" pitchFamily="34" charset="0"/>
              <a:buChar char="•"/>
            </a:pPr>
            <a:r>
              <a:rPr lang="en-US" dirty="0" smtClean="0"/>
              <a:t>Will come in anesthesia department as future  resident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smtClean="0"/>
              <a:t> General anaesthesia technique</a:t>
            </a:r>
            <a:endParaRPr lang="en-US" dirty="0"/>
          </a:p>
        </p:txBody>
      </p:sp>
      <p:sp>
        <p:nvSpPr>
          <p:cNvPr id="3" name="Content Placeholder 2"/>
          <p:cNvSpPr>
            <a:spLocks noGrp="1"/>
          </p:cNvSpPr>
          <p:nvPr>
            <p:ph idx="1"/>
          </p:nvPr>
        </p:nvSpPr>
        <p:spPr/>
        <p:txBody>
          <a:bodyPr>
            <a:normAutofit/>
          </a:bodyPr>
          <a:lstStyle/>
          <a:p>
            <a:pPr marL="457200" indent="-457200">
              <a:buFont typeface="Arial" panose="020B0604020202020204" pitchFamily="34" charset="0"/>
              <a:buChar char="•"/>
              <a:defRPr/>
            </a:pPr>
            <a:r>
              <a:rPr lang="en-AU" sz="2400" dirty="0" smtClean="0"/>
              <a:t>Definition of  general Anaesthesia</a:t>
            </a:r>
            <a:endParaRPr lang="en-US" sz="2400" dirty="0" smtClean="0"/>
          </a:p>
          <a:p>
            <a:pPr marL="457200" indent="-457200">
              <a:buFont typeface="Arial" panose="020B0604020202020204" pitchFamily="34" charset="0"/>
              <a:buChar char="•"/>
              <a:defRPr/>
            </a:pPr>
            <a:r>
              <a:rPr lang="en-AU" sz="2400" dirty="0" smtClean="0"/>
              <a:t>Learned about several agents used on induction of general anaesthesia including intravenous agents, inhalation agents, neuromuscular blocking agents and reversal agents.  </a:t>
            </a:r>
            <a:endParaRPr lang="en-US" sz="2400" dirty="0" smtClean="0"/>
          </a:p>
          <a:p>
            <a:pPr marL="457200" indent="-457200">
              <a:buFont typeface="Arial" panose="020B0604020202020204" pitchFamily="34" charset="0"/>
              <a:buChar char="•"/>
              <a:defRPr/>
            </a:pPr>
            <a:r>
              <a:rPr lang="en-AU" sz="2400" dirty="0" smtClean="0"/>
              <a:t>Understand basic advantages and disadvantages of these agents.</a:t>
            </a:r>
            <a:endParaRPr lang="en-US" sz="2400" dirty="0" smtClean="0"/>
          </a:p>
          <a:p>
            <a:pPr marL="457200" indent="-457200">
              <a:buFont typeface="Arial" panose="020B0604020202020204" pitchFamily="34" charset="0"/>
              <a:buChar char="•"/>
              <a:defRPr/>
            </a:pPr>
            <a:r>
              <a:rPr lang="en-AU" sz="2400" dirty="0" smtClean="0"/>
              <a:t>Complications commonly encountered during general anaesthesia</a:t>
            </a:r>
            <a:endParaRPr lang="en-US" sz="2400"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AU" sz="2800" b="1" dirty="0" smtClean="0"/>
              <a:t>Airway Management and equipment </a:t>
            </a:r>
            <a:endParaRPr lang="en-US" sz="2800" dirty="0"/>
          </a:p>
        </p:txBody>
      </p:sp>
      <p:sp>
        <p:nvSpPr>
          <p:cNvPr id="3" name="Content Placeholder 2"/>
          <p:cNvSpPr>
            <a:spLocks noGrp="1"/>
          </p:cNvSpPr>
          <p:nvPr>
            <p:ph idx="1"/>
          </p:nvPr>
        </p:nvSpPr>
        <p:spPr/>
        <p:txBody>
          <a:bodyPr>
            <a:normAutofit fontScale="77500" lnSpcReduction="20000"/>
          </a:bodyPr>
          <a:lstStyle/>
          <a:p>
            <a:pPr>
              <a:buFont typeface="Arial" panose="020B0604020202020204" pitchFamily="34" charset="0"/>
              <a:buChar char="•"/>
            </a:pPr>
            <a:r>
              <a:rPr lang="en-AU" sz="2900" dirty="0" smtClean="0"/>
              <a:t>Learn about basic airway anatomy</a:t>
            </a:r>
            <a:endParaRPr lang="en-US" sz="2900" dirty="0" smtClean="0"/>
          </a:p>
          <a:p>
            <a:pPr>
              <a:buFont typeface="Arial" panose="020B0604020202020204" pitchFamily="34" charset="0"/>
              <a:buChar char="•"/>
            </a:pPr>
            <a:r>
              <a:rPr lang="en-AU" sz="2900" dirty="0" smtClean="0"/>
              <a:t>Conduct a preoperative airway assessment</a:t>
            </a:r>
            <a:endParaRPr lang="en-US" sz="2900" dirty="0" smtClean="0"/>
          </a:p>
          <a:p>
            <a:pPr>
              <a:buFont typeface="Arial" panose="020B0604020202020204" pitchFamily="34" charset="0"/>
              <a:buChar char="•"/>
            </a:pPr>
            <a:r>
              <a:rPr lang="en-AU" sz="2900" dirty="0" smtClean="0"/>
              <a:t>Identify a potentially difficult airway</a:t>
            </a:r>
            <a:endParaRPr lang="en-US" sz="2900" dirty="0" smtClean="0"/>
          </a:p>
          <a:p>
            <a:pPr>
              <a:buFont typeface="Arial" panose="020B0604020202020204" pitchFamily="34" charset="0"/>
              <a:buChar char="•"/>
            </a:pPr>
            <a:r>
              <a:rPr lang="en-AU" sz="2900" dirty="0" smtClean="0"/>
              <a:t>Understand the issues around aspiration and its prevention</a:t>
            </a:r>
            <a:endParaRPr lang="en-US" sz="2900" dirty="0" smtClean="0"/>
          </a:p>
          <a:p>
            <a:pPr>
              <a:buFont typeface="Arial" panose="020B0604020202020204" pitchFamily="34" charset="0"/>
              <a:buChar char="•"/>
            </a:pPr>
            <a:r>
              <a:rPr lang="en-AU" sz="2900" dirty="0" smtClean="0"/>
              <a:t>Learn about the management of airway obstruction</a:t>
            </a:r>
            <a:endParaRPr lang="en-US" sz="2900" dirty="0" smtClean="0"/>
          </a:p>
          <a:p>
            <a:pPr>
              <a:buFont typeface="Arial" panose="020B0604020202020204" pitchFamily="34" charset="0"/>
              <a:buChar char="•"/>
            </a:pPr>
            <a:r>
              <a:rPr lang="en-AU" sz="2900" dirty="0" smtClean="0"/>
              <a:t>Become familiar with airway equipment</a:t>
            </a:r>
            <a:endParaRPr lang="en-US" sz="2900" dirty="0" smtClean="0"/>
          </a:p>
          <a:p>
            <a:pPr>
              <a:buFont typeface="Arial" panose="020B0604020202020204" pitchFamily="34" charset="0"/>
              <a:buChar char="•"/>
            </a:pPr>
            <a:r>
              <a:rPr lang="en-AU" sz="2900" dirty="0" smtClean="0"/>
              <a:t>Practice airway management skills including bag and mask ventilation, laryngeal mask insertion, endotracheal intubation</a:t>
            </a:r>
            <a:endParaRPr lang="en-US" sz="2900" dirty="0" smtClean="0"/>
          </a:p>
          <a:p>
            <a:pPr>
              <a:buFont typeface="Arial" panose="020B0604020202020204" pitchFamily="34" charset="0"/>
              <a:buChar char="•"/>
            </a:pPr>
            <a:r>
              <a:rPr lang="en-AU" sz="2900" dirty="0" smtClean="0"/>
              <a:t>Learn about controlled ventilation and become familiar with </a:t>
            </a:r>
            <a:r>
              <a:rPr lang="en-AU" sz="2900" dirty="0" err="1" smtClean="0"/>
              <a:t>ventilatory</a:t>
            </a:r>
            <a:r>
              <a:rPr lang="en-AU" sz="2900" dirty="0" smtClean="0"/>
              <a:t> parameters</a:t>
            </a:r>
            <a:endParaRPr lang="en-US" sz="2900" dirty="0" smtClean="0"/>
          </a:p>
          <a:p>
            <a:pPr>
              <a:buFont typeface="Arial" panose="020B0604020202020204" pitchFamily="34" charset="0"/>
              <a:buChar char="•"/>
            </a:pPr>
            <a:r>
              <a:rPr lang="en-AU" sz="2900" dirty="0" smtClean="0"/>
              <a:t>Appreciate the different ways of monitoring oxygenation and ventilation</a:t>
            </a:r>
            <a:endParaRPr lang="en-US" sz="2900"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control the airway </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800" dirty="0" smtClean="0"/>
              <a:t>Face mask ventilation (explain steps)</a:t>
            </a:r>
          </a:p>
          <a:p>
            <a:pPr>
              <a:buFont typeface="Arial" panose="020B0604020202020204" pitchFamily="34" charset="0"/>
              <a:buChar char="•"/>
            </a:pPr>
            <a:r>
              <a:rPr lang="en-US" sz="2800" dirty="0" smtClean="0"/>
              <a:t>Laryngeal mask insertion (explain steps)</a:t>
            </a:r>
          </a:p>
          <a:p>
            <a:pPr>
              <a:buFont typeface="Arial" panose="020B0604020202020204" pitchFamily="34" charset="0"/>
              <a:buChar char="•"/>
            </a:pPr>
            <a:r>
              <a:rPr lang="en-US" sz="2800" dirty="0" err="1" smtClean="0"/>
              <a:t>Endotrachial</a:t>
            </a:r>
            <a:r>
              <a:rPr lang="en-US" sz="2800" dirty="0" smtClean="0"/>
              <a:t> intubation (explain steps)</a:t>
            </a:r>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a step </a:t>
            </a:r>
            <a:endParaRPr lang="en-US" dirty="0"/>
          </a:p>
        </p:txBody>
      </p:sp>
      <p:sp>
        <p:nvSpPr>
          <p:cNvPr id="3" name="Content Placeholder 2"/>
          <p:cNvSpPr>
            <a:spLocks noGrp="1"/>
          </p:cNvSpPr>
          <p:nvPr>
            <p:ph idx="1"/>
          </p:nvPr>
        </p:nvSpPr>
        <p:spPr/>
        <p:txBody>
          <a:bodyPr>
            <a:normAutofit fontScale="40000" lnSpcReduction="20000"/>
          </a:bodyPr>
          <a:lstStyle/>
          <a:p>
            <a:pPr>
              <a:buFont typeface="Arial" panose="020B0604020202020204" pitchFamily="34" charset="0"/>
              <a:buChar char="•"/>
            </a:pPr>
            <a:r>
              <a:rPr lang="en-US" dirty="0" smtClean="0"/>
              <a:t>Assume ventilation is in progress.</a:t>
            </a:r>
          </a:p>
          <a:p>
            <a:pPr>
              <a:buFont typeface="Arial" panose="020B0604020202020204" pitchFamily="34" charset="0"/>
              <a:buChar char="•"/>
            </a:pPr>
            <a:r>
              <a:rPr lang="en-US" dirty="0" smtClean="0"/>
              <a:t>Assemble and checks all necessary equipments</a:t>
            </a:r>
          </a:p>
          <a:p>
            <a:pPr>
              <a:buFont typeface="Arial" panose="020B0604020202020204" pitchFamily="34" charset="0"/>
              <a:buChar char="•"/>
            </a:pPr>
            <a:r>
              <a:rPr lang="fr-FR" dirty="0" err="1" smtClean="0"/>
              <a:t>Choose</a:t>
            </a:r>
            <a:r>
              <a:rPr lang="fr-FR" dirty="0" smtClean="0"/>
              <a:t> </a:t>
            </a:r>
            <a:r>
              <a:rPr lang="fr-FR" dirty="0" err="1" smtClean="0"/>
              <a:t>appropriate</a:t>
            </a:r>
            <a:r>
              <a:rPr lang="fr-FR" dirty="0" smtClean="0"/>
              <a:t> size ET tube</a:t>
            </a:r>
          </a:p>
          <a:p>
            <a:pPr>
              <a:buFont typeface="Arial" panose="020B0604020202020204" pitchFamily="34" charset="0"/>
              <a:buChar char="•"/>
            </a:pPr>
            <a:r>
              <a:rPr lang="en-US" dirty="0" smtClean="0"/>
              <a:t>Choose appropriate type (straight or curved) and size laryngoscope blade</a:t>
            </a:r>
          </a:p>
          <a:p>
            <a:pPr>
              <a:buFont typeface="Arial" panose="020B0604020202020204" pitchFamily="34" charset="0"/>
              <a:buChar char="•"/>
            </a:pPr>
            <a:r>
              <a:rPr lang="en-US" dirty="0" smtClean="0"/>
              <a:t>Check light ,Tests ET tube cuff integrity</a:t>
            </a:r>
          </a:p>
          <a:p>
            <a:pPr>
              <a:buFont typeface="Arial" panose="020B0604020202020204" pitchFamily="34" charset="0"/>
              <a:buChar char="•"/>
            </a:pPr>
            <a:r>
              <a:rPr lang="en-US" dirty="0" smtClean="0"/>
              <a:t>Insert the </a:t>
            </a:r>
            <a:r>
              <a:rPr lang="en-US" dirty="0" err="1" smtClean="0"/>
              <a:t>stylet</a:t>
            </a:r>
            <a:r>
              <a:rPr lang="en-US" dirty="0" smtClean="0"/>
              <a:t> and lubricates the ET tube</a:t>
            </a:r>
          </a:p>
          <a:p>
            <a:pPr>
              <a:buFont typeface="Arial" panose="020B0604020202020204" pitchFamily="34" charset="0"/>
              <a:buChar char="•"/>
            </a:pPr>
            <a:r>
              <a:rPr lang="en-US" dirty="0" smtClean="0"/>
              <a:t>Place head in neutral or sniffing position</a:t>
            </a:r>
          </a:p>
          <a:p>
            <a:pPr>
              <a:buFont typeface="Arial" panose="020B0604020202020204" pitchFamily="34" charset="0"/>
              <a:buChar char="•"/>
            </a:pPr>
            <a:r>
              <a:rPr lang="en-US" dirty="0" smtClean="0"/>
              <a:t>Clear airway if needed</a:t>
            </a:r>
          </a:p>
          <a:p>
            <a:pPr>
              <a:buFont typeface="Arial" panose="020B0604020202020204" pitchFamily="34" charset="0"/>
              <a:buChar char="•"/>
            </a:pPr>
            <a:r>
              <a:rPr lang="en-US" dirty="0" smtClean="0"/>
              <a:t>Insert laryngoscope blade</a:t>
            </a:r>
          </a:p>
          <a:p>
            <a:pPr>
              <a:buFont typeface="Arial" panose="020B0604020202020204" pitchFamily="34" charset="0"/>
              <a:buChar char="•"/>
            </a:pPr>
            <a:r>
              <a:rPr lang="en-US" dirty="0" smtClean="0"/>
              <a:t>Hold laryngoscope in left hand.</a:t>
            </a:r>
          </a:p>
          <a:p>
            <a:pPr>
              <a:buFont typeface="Arial" panose="020B0604020202020204" pitchFamily="34" charset="0"/>
              <a:buChar char="•"/>
            </a:pPr>
            <a:r>
              <a:rPr lang="en-US" dirty="0" smtClean="0"/>
              <a:t>Insert laryngoscope in right side of mouth, moving tongue to the left.</a:t>
            </a:r>
          </a:p>
          <a:p>
            <a:pPr>
              <a:buFont typeface="Arial" panose="020B0604020202020204" pitchFamily="34" charset="0"/>
              <a:buChar char="•"/>
            </a:pPr>
            <a:r>
              <a:rPr lang="en-US" dirty="0" smtClean="0"/>
              <a:t>Visualize epiglottis, then vocal cords.</a:t>
            </a:r>
          </a:p>
          <a:p>
            <a:pPr>
              <a:buFont typeface="Arial" panose="020B0604020202020204" pitchFamily="34" charset="0"/>
              <a:buChar char="•"/>
            </a:pPr>
            <a:r>
              <a:rPr lang="nb-NO" dirty="0" smtClean="0"/>
              <a:t>Insert ET tube to proper length for gender</a:t>
            </a:r>
          </a:p>
          <a:p>
            <a:pPr>
              <a:buFont typeface="Arial" panose="020B0604020202020204" pitchFamily="34" charset="0"/>
              <a:buChar char="•"/>
            </a:pPr>
            <a:r>
              <a:rPr lang="en-US" dirty="0" smtClean="0"/>
              <a:t>Inflate ET tube cuff to achieve proper seal; remove syringe</a:t>
            </a:r>
          </a:p>
          <a:p>
            <a:pPr>
              <a:buFont typeface="Arial" panose="020B0604020202020204" pitchFamily="34" charset="0"/>
              <a:buChar char="•"/>
            </a:pPr>
            <a:r>
              <a:rPr lang="en-US" dirty="0" smtClean="0"/>
              <a:t>Insert bite block</a:t>
            </a:r>
          </a:p>
          <a:p>
            <a:pPr>
              <a:buFont typeface="Arial" panose="020B0604020202020204" pitchFamily="34" charset="0"/>
              <a:buChar char="•"/>
            </a:pPr>
            <a:r>
              <a:rPr lang="en-US" dirty="0" smtClean="0"/>
              <a:t>Produce noticeable chest rise; </a:t>
            </a:r>
            <a:r>
              <a:rPr lang="en-US" dirty="0" err="1" smtClean="0"/>
              <a:t>auscultates</a:t>
            </a:r>
            <a:r>
              <a:rPr lang="en-US" dirty="0" smtClean="0"/>
              <a:t> breath sounds</a:t>
            </a:r>
          </a:p>
          <a:p>
            <a:pPr>
              <a:buFont typeface="Arial" panose="020B0604020202020204" pitchFamily="34" charset="0"/>
              <a:buChar char="•"/>
            </a:pPr>
            <a:r>
              <a:rPr lang="en-US" dirty="0" smtClean="0"/>
              <a:t>Confirm correct positioning of ET tube by colorimetric ETCO" </a:t>
            </a:r>
            <a:r>
              <a:rPr lang="en-US" dirty="0" err="1" smtClean="0"/>
              <a:t>Capnograph</a:t>
            </a:r>
            <a:endParaRPr lang="en-US" dirty="0" smtClean="0"/>
          </a:p>
          <a:p>
            <a:pPr>
              <a:buFont typeface="Arial" panose="020B0604020202020204" pitchFamily="34" charset="0"/>
              <a:buChar char="•"/>
            </a:pPr>
            <a:r>
              <a:rPr lang="en-US" dirty="0" smtClean="0"/>
              <a:t>Secure ET tube in place (commercial device or tape)</a:t>
            </a:r>
          </a:p>
          <a:p>
            <a:pPr>
              <a:buFont typeface="Arial" panose="020B0604020202020204" pitchFamily="34" charset="0"/>
              <a:buChar char="•"/>
            </a:pPr>
            <a:r>
              <a:rPr lang="en-US" dirty="0" smtClean="0"/>
              <a:t>Perform correct ventilation rate for respiratory arrest (1 breath every 5 to</a:t>
            </a:r>
          </a:p>
          <a:p>
            <a:pPr>
              <a:buFont typeface="Arial" panose="020B0604020202020204" pitchFamily="34" charset="0"/>
              <a:buChar char="•"/>
            </a:pPr>
            <a:r>
              <a:rPr lang="en-US" dirty="0" smtClean="0"/>
              <a:t>6 seconds)</a:t>
            </a:r>
          </a:p>
          <a:p>
            <a:pPr>
              <a:buFont typeface="Arial" panose="020B0604020202020204" pitchFamily="34" charset="0"/>
              <a:buChar char="•"/>
            </a:pPr>
            <a:r>
              <a:rPr lang="en-US" dirty="0" smtClean="0"/>
              <a:t>Perform correct ventilation rate for cardiac arrest (1 breath every 6 to 8</a:t>
            </a:r>
          </a:p>
          <a:p>
            <a:pPr>
              <a:buFont typeface="Arial" panose="020B0604020202020204" pitchFamily="34" charset="0"/>
              <a:buChar char="•"/>
            </a:pPr>
            <a:r>
              <a:rPr lang="en-US" dirty="0" smtClean="0"/>
              <a:t>seconds)</a:t>
            </a:r>
          </a:p>
          <a:p>
            <a:pPr>
              <a:buFont typeface="Arial" panose="020B0604020202020204" pitchFamily="34" charset="0"/>
              <a:buChar char="•"/>
            </a:pPr>
            <a:r>
              <a:rPr lang="en-US" dirty="0" smtClean="0"/>
              <a:t>Deliver each ventilation over 1 second</a:t>
            </a:r>
          </a:p>
          <a:p>
            <a:pPr>
              <a:buFont typeface="Arial" panose="020B0604020202020204" pitchFamily="34" charset="0"/>
              <a:buChar char="•"/>
            </a:pPr>
            <a:r>
              <a:rPr lang="en-US" dirty="0" smtClean="0"/>
              <a:t>Demonstrate complete release of bag between ventilations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a step </a:t>
            </a:r>
            <a:endParaRPr lang="en-US" dirty="0"/>
          </a:p>
        </p:txBody>
      </p:sp>
      <p:sp>
        <p:nvSpPr>
          <p:cNvPr id="3" name="Content Placeholder 2"/>
          <p:cNvSpPr>
            <a:spLocks noGrp="1"/>
          </p:cNvSpPr>
          <p:nvPr>
            <p:ph idx="1"/>
          </p:nvPr>
        </p:nvSpPr>
        <p:spPr/>
        <p:txBody>
          <a:bodyPr>
            <a:normAutofit fontScale="40000" lnSpcReduction="20000"/>
          </a:bodyPr>
          <a:lstStyle/>
          <a:p>
            <a:pPr>
              <a:buFont typeface="Arial" panose="020B0604020202020204" pitchFamily="34" charset="0"/>
              <a:buChar char="•"/>
            </a:pPr>
            <a:r>
              <a:rPr lang="en-US" dirty="0" smtClean="0"/>
              <a:t>Prepare and assemble all necessary equipment</a:t>
            </a:r>
          </a:p>
          <a:p>
            <a:pPr>
              <a:buFont typeface="Arial" panose="020B0604020202020204" pitchFamily="34" charset="0"/>
              <a:buChar char="•"/>
            </a:pPr>
            <a:r>
              <a:rPr lang="en-US" dirty="0" smtClean="0"/>
              <a:t>Choose appropriate size LMA</a:t>
            </a:r>
          </a:p>
          <a:p>
            <a:pPr>
              <a:buFont typeface="Arial" panose="020B0604020202020204" pitchFamily="34" charset="0"/>
              <a:buChar char="•"/>
            </a:pPr>
            <a:r>
              <a:rPr lang="en-US" dirty="0" smtClean="0"/>
              <a:t>Test integrity of cuff by inflating it</a:t>
            </a:r>
          </a:p>
          <a:p>
            <a:pPr>
              <a:buFont typeface="Arial" panose="020B0604020202020204" pitchFamily="34" charset="0"/>
              <a:buChar char="•"/>
            </a:pPr>
            <a:r>
              <a:rPr lang="en-US" dirty="0" smtClean="0"/>
              <a:t>Deflate cuff on a flat surface and lubricate LMA on posterior surface</a:t>
            </a:r>
          </a:p>
          <a:p>
            <a:pPr>
              <a:buFont typeface="Arial" panose="020B0604020202020204" pitchFamily="34" charset="0"/>
              <a:buChar char="•"/>
            </a:pPr>
            <a:r>
              <a:rPr lang="en-US" dirty="0" smtClean="0"/>
              <a:t>only for use</a:t>
            </a:r>
          </a:p>
          <a:p>
            <a:pPr>
              <a:buFont typeface="Arial" panose="020B0604020202020204" pitchFamily="34" charset="0"/>
              <a:buChar char="•"/>
            </a:pPr>
            <a:r>
              <a:rPr lang="en-US" dirty="0" smtClean="0"/>
              <a:t>Open the mouth using the “crossed fingers” technique or by performing</a:t>
            </a:r>
          </a:p>
          <a:p>
            <a:pPr>
              <a:buFont typeface="Arial" panose="020B0604020202020204" pitchFamily="34" charset="0"/>
              <a:buChar char="•"/>
            </a:pPr>
            <a:r>
              <a:rPr lang="en-US" dirty="0" smtClean="0"/>
              <a:t>a tongue-Jaw lift; do not hyperextend neck.</a:t>
            </a:r>
          </a:p>
          <a:p>
            <a:pPr>
              <a:buFont typeface="Arial" panose="020B0604020202020204" pitchFamily="34" charset="0"/>
              <a:buChar char="•"/>
            </a:pPr>
            <a:r>
              <a:rPr lang="en-US" dirty="0" smtClean="0"/>
              <a:t>Clear the airway if needed</a:t>
            </a:r>
          </a:p>
          <a:p>
            <a:pPr>
              <a:buFont typeface="Arial" panose="020B0604020202020204" pitchFamily="34" charset="0"/>
              <a:buChar char="•"/>
            </a:pPr>
            <a:r>
              <a:rPr lang="en-US" dirty="0" smtClean="0"/>
              <a:t>Insert tube into mouth and place it so that the curvature is the same as</a:t>
            </a:r>
          </a:p>
          <a:p>
            <a:pPr>
              <a:buFont typeface="Arial" panose="020B0604020202020204" pitchFamily="34" charset="0"/>
              <a:buChar char="•"/>
            </a:pPr>
            <a:r>
              <a:rPr lang="en-US" dirty="0" smtClean="0"/>
              <a:t>that of the Pharynx, directing it </a:t>
            </a:r>
            <a:r>
              <a:rPr lang="en-US" dirty="0" err="1" smtClean="0"/>
              <a:t>posteriorly</a:t>
            </a:r>
            <a:r>
              <a:rPr lang="en-US" dirty="0" smtClean="0"/>
              <a:t> until resistance is felt.</a:t>
            </a:r>
          </a:p>
          <a:p>
            <a:pPr>
              <a:buFont typeface="Arial" panose="020B0604020202020204" pitchFamily="34" charset="0"/>
              <a:buChar char="•"/>
            </a:pPr>
            <a:r>
              <a:rPr lang="en-US" dirty="0" smtClean="0"/>
              <a:t>Inflate the cuff with the appropriate amount of air corresponding to the</a:t>
            </a:r>
          </a:p>
          <a:p>
            <a:pPr>
              <a:buFont typeface="Arial" panose="020B0604020202020204" pitchFamily="34" charset="0"/>
              <a:buChar char="•"/>
            </a:pPr>
            <a:r>
              <a:rPr lang="en-US" dirty="0" smtClean="0"/>
              <a:t>size of the tube , remove syringe</a:t>
            </a:r>
          </a:p>
          <a:p>
            <a:pPr>
              <a:buFont typeface="Arial" panose="020B0604020202020204" pitchFamily="34" charset="0"/>
              <a:buChar char="•"/>
            </a:pPr>
            <a:r>
              <a:rPr lang="en-US" dirty="0" smtClean="0"/>
              <a:t>Insert bite block</a:t>
            </a:r>
          </a:p>
          <a:p>
            <a:pPr>
              <a:buFont typeface="Arial" panose="020B0604020202020204" pitchFamily="34" charset="0"/>
              <a:buChar char="•"/>
            </a:pPr>
            <a:r>
              <a:rPr lang="en-US" dirty="0" smtClean="0"/>
              <a:t>Produce noticeable chest rise; </a:t>
            </a:r>
            <a:r>
              <a:rPr lang="en-US" dirty="0" err="1" smtClean="0"/>
              <a:t>auscultate</a:t>
            </a:r>
            <a:r>
              <a:rPr lang="en-US" dirty="0" smtClean="0"/>
              <a:t> breath sounds</a:t>
            </a:r>
          </a:p>
          <a:p>
            <a:pPr>
              <a:buFont typeface="Arial" panose="020B0604020202020204" pitchFamily="34" charset="0"/>
              <a:buChar char="•"/>
            </a:pPr>
            <a:r>
              <a:rPr lang="en-US" dirty="0" smtClean="0"/>
              <a:t>Confirm correct positioning of LMA by colorimetric ETCO" </a:t>
            </a:r>
            <a:r>
              <a:rPr lang="en-US" dirty="0" err="1" smtClean="0"/>
              <a:t>capnograph</a:t>
            </a:r>
            <a:endParaRPr lang="en-US" dirty="0" smtClean="0"/>
          </a:p>
          <a:p>
            <a:pPr>
              <a:buFont typeface="Arial" panose="020B0604020202020204" pitchFamily="34" charset="0"/>
              <a:buChar char="•"/>
            </a:pPr>
            <a:r>
              <a:rPr lang="en-US" dirty="0" smtClean="0"/>
              <a:t>Secure LMA in place</a:t>
            </a:r>
          </a:p>
          <a:p>
            <a:pPr>
              <a:buFont typeface="Arial" panose="020B0604020202020204" pitchFamily="34" charset="0"/>
              <a:buChar char="•"/>
            </a:pPr>
            <a:r>
              <a:rPr lang="en-US" dirty="0" smtClean="0"/>
              <a:t>Perform correct ventilation rate for respiratory arrest (1 breath every 5</a:t>
            </a:r>
          </a:p>
          <a:p>
            <a:pPr>
              <a:buFont typeface="Arial" panose="020B0604020202020204" pitchFamily="34" charset="0"/>
              <a:buChar char="•"/>
            </a:pPr>
            <a:r>
              <a:rPr lang="en-US" dirty="0" smtClean="0"/>
              <a:t>to 6 seconds)</a:t>
            </a:r>
          </a:p>
          <a:p>
            <a:pPr>
              <a:buFont typeface="Arial" panose="020B0604020202020204" pitchFamily="34" charset="0"/>
              <a:buChar char="•"/>
            </a:pPr>
            <a:r>
              <a:rPr lang="en-US" dirty="0" smtClean="0"/>
              <a:t>Perform correct ventilation rate for cardiac arrest (1 breath every 6 to</a:t>
            </a:r>
          </a:p>
          <a:p>
            <a:pPr>
              <a:buFont typeface="Arial" panose="020B0604020202020204" pitchFamily="34" charset="0"/>
              <a:buChar char="•"/>
            </a:pPr>
            <a:r>
              <a:rPr lang="en-US" dirty="0" smtClean="0"/>
              <a:t>8 seconds)</a:t>
            </a:r>
          </a:p>
          <a:p>
            <a:pPr>
              <a:buFont typeface="Arial" panose="020B0604020202020204" pitchFamily="34" charset="0"/>
              <a:buChar char="•"/>
            </a:pPr>
            <a:r>
              <a:rPr lang="en-US" dirty="0" smtClean="0"/>
              <a:t>Deliver each ventilation over 1 second</a:t>
            </a:r>
          </a:p>
          <a:p>
            <a:pPr>
              <a:buFont typeface="Arial" panose="020B0604020202020204" pitchFamily="34" charset="0"/>
              <a:buChar char="•"/>
            </a:pPr>
            <a:r>
              <a:rPr lang="en-US" dirty="0" smtClean="0"/>
              <a:t>Demonstrate complete release of bag between ventilations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536</TotalTime>
  <Words>1703</Words>
  <Application>Microsoft Office PowerPoint</Application>
  <PresentationFormat>On-screen Show (4:3)</PresentationFormat>
  <Paragraphs>287</Paragraphs>
  <Slides>34</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34</vt:i4>
      </vt:variant>
    </vt:vector>
  </HeadingPairs>
  <TitlesOfParts>
    <vt:vector size="42" baseType="lpstr">
      <vt:lpstr>Arial</vt:lpstr>
      <vt:lpstr>Calibri</vt:lpstr>
      <vt:lpstr>Century Gothic</vt:lpstr>
      <vt:lpstr>Tahoma</vt:lpstr>
      <vt:lpstr>Times New Roman</vt:lpstr>
      <vt:lpstr>Verdana</vt:lpstr>
      <vt:lpstr>Wingdings 2</vt:lpstr>
      <vt:lpstr>Verve</vt:lpstr>
      <vt:lpstr>GENERAL REVISION </vt:lpstr>
      <vt:lpstr>PowerPoint Presentation</vt:lpstr>
      <vt:lpstr> Role of anaesthetist in the preoperative care  Lecture   </vt:lpstr>
      <vt:lpstr>PowerPoint Presentation</vt:lpstr>
      <vt:lpstr> General anaesthesia technique</vt:lpstr>
      <vt:lpstr>Airway Management and equipment </vt:lpstr>
      <vt:lpstr>How to control the airway </vt:lpstr>
      <vt:lpstr>Performance a step </vt:lpstr>
      <vt:lpstr>Performance a step </vt:lpstr>
      <vt:lpstr>Vascular access (central line insertion) </vt:lpstr>
      <vt:lpstr>RegionalAnaesthesia Techniques</vt:lpstr>
      <vt:lpstr> Spinal Anaesthesia </vt:lpstr>
      <vt:lpstr>Performanace step for spinal anestehsia insertion </vt:lpstr>
      <vt:lpstr>Epidural Anaesthesia</vt:lpstr>
      <vt:lpstr>Case senareo </vt:lpstr>
      <vt:lpstr>PowerPoint Presentation</vt:lpstr>
      <vt:lpstr>PowerPoint Presentation</vt:lpstr>
      <vt:lpstr>Preoperative assessment</vt:lpstr>
      <vt:lpstr>PowerPoint Presentation</vt:lpstr>
      <vt:lpstr>PowerPoint Presentation</vt:lpstr>
      <vt:lpstr>Thyromental distance 7 cm </vt:lpstr>
      <vt:lpstr>Airway Evaluation</vt:lpstr>
      <vt:lpstr>Airway assessment </vt:lpstr>
      <vt:lpstr>PowerPoint Presentation</vt:lpstr>
      <vt:lpstr>Example </vt:lpstr>
      <vt:lpstr>What I should expect from you  </vt:lpstr>
      <vt:lpstr>Example </vt:lpstr>
      <vt:lpstr>What I should expect from you </vt:lpstr>
      <vt:lpstr> Anesthesia OSCE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REVISION</dc:title>
  <dc:creator>Jumanah</dc:creator>
  <cp:lastModifiedBy>Jumana Baaj</cp:lastModifiedBy>
  <cp:revision>20</cp:revision>
  <dcterms:created xsi:type="dcterms:W3CDTF">2013-10-28T19:55:49Z</dcterms:created>
  <dcterms:modified xsi:type="dcterms:W3CDTF">2016-11-15T12:43:21Z</dcterms:modified>
</cp:coreProperties>
</file>