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63" r:id="rId66"/>
    <p:sldId id="377" r:id="rId67"/>
    <p:sldId id="486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 varScale="1">
        <p:scale>
          <a:sx n="71" d="100"/>
          <a:sy n="71" d="100"/>
        </p:scale>
        <p:origin x="12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dirty="0">
            <a:solidFill>
              <a:srgbClr val="FFFF00"/>
            </a:solidFill>
            <a:latin typeface="+mj-lt"/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Inhalational Anesthetics</a:t>
          </a:r>
          <a:endParaRPr lang="en-US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X="10091" custLinFactX="-500000" custLinFactY="100000" custLinFactNeighborX="-514156" custLinFactNeighborY="19001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 smtClean="0">
              <a:solidFill>
                <a:schemeClr val="bg1"/>
              </a:solidFill>
            </a:rPr>
            <a:t>Neuromuscular blocking drugs</a:t>
          </a:r>
          <a:endParaRPr lang="en-US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 smtClean="0">
              <a:solidFill>
                <a:schemeClr val="bg1"/>
              </a:solidFill>
            </a:rPr>
            <a:t>Local anesthetics (LAs)</a:t>
          </a:r>
          <a:endParaRPr lang="en-US" sz="4400" b="1" dirty="0">
            <a:solidFill>
              <a:schemeClr val="bg1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2718435"/>
          <a:ext cx="7176655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6458989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kern="1200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kern="1200" dirty="0">
            <a:solidFill>
              <a:srgbClr val="FFFF00"/>
            </a:solidFill>
            <a:latin typeface="+mj-lt"/>
          </a:endParaRPr>
        </a:p>
      </dsp:txBody>
      <dsp:txXfrm>
        <a:off x="0" y="0"/>
        <a:ext cx="6458989" cy="1812290"/>
      </dsp:txXfrm>
    </dsp:sp>
    <dsp:sp modelId="{015F159C-774D-4F10-892D-23F8F204249E}">
      <dsp:nvSpPr>
        <dsp:cNvPr id="0" name=""/>
        <dsp:cNvSpPr/>
      </dsp:nvSpPr>
      <dsp:spPr>
        <a:xfrm>
          <a:off x="0" y="4077652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FF00"/>
              </a:solidFill>
            </a:rPr>
            <a:t>Opioids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 flipH="1" flipV="1">
          <a:off x="457198" y="2058195"/>
          <a:ext cx="243820" cy="34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b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chemeClr val="bg1"/>
              </a:solidFill>
            </a:rPr>
            <a:t>Inhalational Anesthetics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3352799"/>
          <a:ext cx="45719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chemeClr val="bg1"/>
              </a:solidFill>
            </a:rPr>
            <a:t>Neuromuscular blocking drugs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4306259"/>
          <a:ext cx="453072" cy="22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chemeClr val="bg1"/>
              </a:solidFill>
            </a:rPr>
            <a:t>Local anesthetics (LAs)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3476783" y="2038826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%3Dhalothane%26gbv%3D2%26svnum%3D10%26hl%3Den%26sa%3D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Sadia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Qureshi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 Anesthetist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30, 2016</a:t>
            </a: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: rapid onset  of unconsciousness (30 to 45 seconds), followed by a rapid termination of effect by </a:t>
            </a:r>
            <a:r>
              <a:rPr lang="en-US" dirty="0" smtClean="0">
                <a:solidFill>
                  <a:schemeClr val="bg1"/>
                </a:solidFill>
              </a:rPr>
              <a:t>redistribution, so emergence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rapid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Weak </a:t>
            </a:r>
            <a:r>
              <a:rPr lang="en-US" dirty="0">
                <a:solidFill>
                  <a:schemeClr val="bg1"/>
                </a:solidFill>
              </a:rPr>
              <a:t>analgesic effects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(ICP) and ↓ (CPP) due to markedly ↓ (MAP). </a:t>
            </a:r>
            <a:r>
              <a:rPr lang="en-US" dirty="0" smtClean="0">
                <a:solidFill>
                  <a:schemeClr val="bg1"/>
                </a:solidFill>
              </a:rPr>
              <a:t>Anticonvulsant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Less </a:t>
            </a:r>
            <a:r>
              <a:rPr lang="en-US" dirty="0">
                <a:solidFill>
                  <a:schemeClr val="bg1"/>
                </a:solidFill>
              </a:rPr>
              <a:t>(PONV) </a:t>
            </a:r>
            <a:r>
              <a:rPr lang="en-US" dirty="0" smtClean="0">
                <a:solidFill>
                  <a:schemeClr val="bg1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CC00"/>
                </a:solidFill>
              </a:rPr>
              <a:t>Hypotension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may be marked in hypovolemic, elderly, or hemodynamically compromised </a:t>
            </a:r>
            <a:r>
              <a:rPr lang="en-US" dirty="0" smtClean="0">
                <a:solidFill>
                  <a:schemeClr val="bg1"/>
                </a:solidFill>
              </a:rPr>
              <a:t>patients.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Heart </a:t>
            </a:r>
            <a:r>
              <a:rPr lang="en-US" dirty="0">
                <a:solidFill>
                  <a:schemeClr val="bg1"/>
                </a:solidFill>
              </a:rPr>
              <a:t>rate (HR) is minimally affected, and baroreceptor reflex is </a:t>
            </a:r>
            <a:r>
              <a:rPr lang="en-US" dirty="0" smtClean="0">
                <a:solidFill>
                  <a:schemeClr val="bg1"/>
                </a:solidFill>
              </a:rPr>
              <a:t>blunted.</a:t>
            </a:r>
          </a:p>
          <a:p>
            <a:pPr marL="53975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decrease </a:t>
            </a:r>
            <a:r>
              <a:rPr lang="en-US" dirty="0">
                <a:solidFill>
                  <a:schemeClr val="bg1"/>
                </a:solidFill>
              </a:rPr>
              <a:t>in (RR) and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</a:t>
            </a:r>
            <a:r>
              <a:rPr lang="en-US" dirty="0" err="1">
                <a:solidFill>
                  <a:schemeClr val="bg1"/>
                </a:solidFill>
              </a:rPr>
              <a:t>Ventilatory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response </a:t>
            </a:r>
            <a:r>
              <a:rPr lang="en-US" dirty="0">
                <a:solidFill>
                  <a:schemeClr val="bg1"/>
                </a:solidFill>
              </a:rPr>
              <a:t>to hypoxia and </a:t>
            </a:r>
            <a:r>
              <a:rPr lang="en-US" dirty="0" err="1" smtClean="0">
                <a:solidFill>
                  <a:schemeClr val="bg1"/>
                </a:solidFill>
              </a:rPr>
              <a:t>hypercarbia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sedative/hypnotic in OR 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ICU.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</a:t>
            </a:r>
            <a:r>
              <a:rPr lang="en-US" altLang="en-US" sz="2400" dirty="0" smtClean="0">
                <a:solidFill>
                  <a:schemeClr val="bg1"/>
                </a:solidFill>
              </a:rPr>
              <a:t>of anesthesia.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Maintenance of anesthesia (TIVA</a:t>
            </a:r>
            <a:r>
              <a:rPr lang="en-US" altLang="en-US" sz="2400" dirty="0" smtClean="0">
                <a:solidFill>
                  <a:schemeClr val="bg1"/>
                </a:solidFill>
              </a:rPr>
              <a:t>).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1828"/>
            <a:ext cx="9067800" cy="5472545"/>
          </a:xfrm>
        </p:spPr>
        <p:txBody>
          <a:bodyPr/>
          <a:lstStyle/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Produces Laryngeal &amp; pharyngeal muscle relaxation, allowing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LMA insertion.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Antiemetic properties.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Suitable for day case surgery to avoid prolong postoperative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hangover (drowsiness, ataxia).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Situations where volatile anesthetics cannot be used (MH,</a:t>
            </a:r>
          </a:p>
          <a:p>
            <a:pPr marL="349250" lvl="2" indent="-12065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transfer 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Adverse </a:t>
            </a:r>
            <a:r>
              <a:rPr lang="en-US" sz="2800" b="1" dirty="0" smtClean="0">
                <a:solidFill>
                  <a:schemeClr val="bg1"/>
                </a:solidFill>
              </a:rPr>
              <a:t>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37418"/>
            <a:ext cx="8229600" cy="4983163"/>
          </a:xfrm>
        </p:spPr>
        <p:txBody>
          <a:bodyPr/>
          <a:lstStyle/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Venous irritation.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Bacterial growth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disorders. used cautiously in disorders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lipid </a:t>
            </a:r>
            <a:r>
              <a:rPr lang="en-US" dirty="0">
                <a:solidFill>
                  <a:schemeClr val="bg1"/>
                </a:solidFill>
              </a:rPr>
              <a:t>metabolism (e.g., hyperlipidemia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pancreatitis).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</a:t>
            </a:r>
            <a:r>
              <a:rPr lang="en-US" dirty="0">
                <a:solidFill>
                  <a:schemeClr val="bg1"/>
                </a:solidFill>
              </a:rPr>
              <a:t> and hiccups </a:t>
            </a:r>
            <a:endParaRPr lang="en-US" dirty="0" smtClean="0">
              <a:solidFill>
                <a:schemeClr val="bg1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Propofol </a:t>
            </a:r>
            <a:r>
              <a:rPr lang="en-US" dirty="0">
                <a:solidFill>
                  <a:srgbClr val="FFCC00"/>
                </a:solidFill>
              </a:rPr>
              <a:t>infusion syndrome :</a:t>
            </a:r>
            <a:r>
              <a:rPr lang="en-US" dirty="0">
                <a:solidFill>
                  <a:schemeClr val="bg1"/>
                </a:solidFill>
              </a:rPr>
              <a:t> a rare fatal </a:t>
            </a:r>
            <a:r>
              <a:rPr lang="en-US" dirty="0" smtClean="0">
                <a:solidFill>
                  <a:schemeClr val="bg1"/>
                </a:solidFill>
              </a:rPr>
              <a:t>disorder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occurs in critically ill patients (usually </a:t>
            </a:r>
            <a:r>
              <a:rPr lang="en-US" dirty="0" smtClean="0">
                <a:solidFill>
                  <a:schemeClr val="bg1"/>
                </a:solidFill>
              </a:rPr>
              <a:t>children)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subjected </a:t>
            </a:r>
            <a:r>
              <a:rPr lang="en-US" dirty="0">
                <a:solidFill>
                  <a:schemeClr val="bg1"/>
                </a:solidFill>
              </a:rPr>
              <a:t>to prolonged, high-dose </a:t>
            </a:r>
            <a:r>
              <a:rPr lang="en-US" dirty="0" smtClean="0">
                <a:solidFill>
                  <a:schemeClr val="bg1"/>
                </a:solidFill>
              </a:rPr>
              <a:t>propofol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infusions</a:t>
            </a:r>
            <a:r>
              <a:rPr lang="en-US" dirty="0">
                <a:solidFill>
                  <a:schemeClr val="bg1"/>
                </a:solidFill>
              </a:rPr>
              <a:t>. (Rhabdomyolysis, metabolic acidosis, </a:t>
            </a:r>
            <a:r>
              <a:rPr lang="en-US" dirty="0" smtClean="0">
                <a:solidFill>
                  <a:schemeClr val="bg1"/>
                </a:solidFill>
              </a:rPr>
              <a:t>cardiac</a:t>
            </a:r>
          </a:p>
          <a:p>
            <a:pPr marL="349250" lvl="2" indent="-295275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failure</a:t>
            </a:r>
            <a:r>
              <a:rPr lang="en-US" dirty="0">
                <a:solidFill>
                  <a:schemeClr val="bg1"/>
                </a:solidFill>
              </a:rPr>
              <a:t>, and renal failure).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Dosage 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400" u="sng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 :  IV 25-100 µ/kg/min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Titrate </a:t>
            </a:r>
            <a:r>
              <a:rPr lang="en-US" sz="2400" dirty="0">
                <a:solidFill>
                  <a:schemeClr val="bg1"/>
                </a:solidFill>
              </a:rPr>
              <a:t>with incremental doses in hypovolemic, elderly, or hemodynamically compromised patients or if administered with other </a:t>
            </a:r>
            <a:r>
              <a:rPr lang="en-US" sz="2400" dirty="0" smtClean="0">
                <a:solidFill>
                  <a:schemeClr val="bg1"/>
                </a:solidFill>
              </a:rPr>
              <a:t>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Etomidate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a </a:t>
            </a:r>
            <a:r>
              <a:rPr lang="en-US" sz="2400" dirty="0" err="1" smtClean="0">
                <a:solidFill>
                  <a:schemeClr val="bg1"/>
                </a:solidFill>
              </a:rPr>
              <a:t>carboxylated</a:t>
            </a:r>
            <a:r>
              <a:rPr lang="en-US" sz="2400" dirty="0" smtClean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inhibitory neurotransmission by enhancing the function (GABAA) receptors.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of a single bolus dose are </a:t>
            </a:r>
            <a:r>
              <a:rPr lang="en-US" sz="2400" dirty="0" smtClean="0">
                <a:solidFill>
                  <a:schemeClr val="bg1"/>
                </a:solidFill>
              </a:rPr>
              <a:t>terminated by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Very </a:t>
            </a:r>
            <a:r>
              <a:rPr lang="en-US" sz="2400" dirty="0">
                <a:solidFill>
                  <a:schemeClr val="bg1"/>
                </a:solidFill>
              </a:rPr>
              <a:t>high clearance in the liver and by </a:t>
            </a:r>
            <a:r>
              <a:rPr lang="en-US" sz="2400" dirty="0" smtClean="0">
                <a:solidFill>
                  <a:schemeClr val="bg1"/>
                </a:solidFill>
              </a:rPr>
              <a:t>circulating</a:t>
            </a: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esterases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analgesic properties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↓ </a:t>
            </a:r>
            <a:r>
              <a:rPr lang="en-US" sz="2400" dirty="0">
                <a:solidFill>
                  <a:schemeClr val="bg1"/>
                </a:solidFill>
              </a:rPr>
              <a:t>(CBF), cerebral metabolic rate, (CMR), and (ICP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Minimal </a:t>
            </a:r>
            <a:r>
              <a:rPr lang="en-US" dirty="0">
                <a:solidFill>
                  <a:schemeClr val="bg1"/>
                </a:solidFill>
              </a:rPr>
              <a:t>changes in HR, BP, and </a:t>
            </a:r>
            <a:r>
              <a:rPr lang="en-US" dirty="0" smtClean="0">
                <a:solidFill>
                  <a:schemeClr val="bg1"/>
                </a:solidFill>
              </a:rPr>
              <a:t>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Dose-dependent </a:t>
            </a:r>
            <a:r>
              <a:rPr lang="en-US" dirty="0">
                <a:solidFill>
                  <a:schemeClr val="bg1"/>
                </a:solidFill>
              </a:rPr>
              <a:t>↓ in ( RR) &amp; (TV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Transient </a:t>
            </a:r>
            <a:r>
              <a:rPr lang="en-US" dirty="0">
                <a:solidFill>
                  <a:schemeClr val="bg1"/>
                </a:solidFill>
              </a:rPr>
              <a:t>apnea may occur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Short acting and potent, with CVS and RS stability, suitable for elderly and shocked patients.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Excitatory phenomena (Involuntary limb twitches), myoclonus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Nausea </a:t>
            </a:r>
            <a:r>
              <a:rPr lang="en-US" sz="2400" dirty="0">
                <a:solidFill>
                  <a:schemeClr val="bg1"/>
                </a:solidFill>
              </a:rPr>
              <a:t>and vomiting 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Venous </a:t>
            </a:r>
            <a:r>
              <a:rPr lang="en-US" sz="2400" dirty="0">
                <a:solidFill>
                  <a:schemeClr val="bg1"/>
                </a:solidFill>
              </a:rPr>
              <a:t>irritation and superficial thrombophlebitis 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Adrenal suppression,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Inhibits 11β &amp; 17 </a:t>
            </a:r>
            <a:r>
              <a:rPr lang="el-GR" sz="2400" dirty="0" smtClean="0">
                <a:solidFill>
                  <a:schemeClr val="bg1"/>
                </a:solidFill>
              </a:rPr>
              <a:t>α</a:t>
            </a:r>
            <a:r>
              <a:rPr lang="en-US" sz="2400" dirty="0" smtClean="0">
                <a:solidFill>
                  <a:schemeClr val="bg1"/>
                </a:solidFill>
              </a:rPr>
              <a:t> hydroxylase ).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single </a:t>
            </a:r>
            <a:r>
              <a:rPr lang="en-US" sz="2400" dirty="0" smtClean="0">
                <a:solidFill>
                  <a:schemeClr val="bg1"/>
                </a:solidFill>
              </a:rPr>
              <a:t>dose </a:t>
            </a:r>
            <a:r>
              <a:rPr lang="en-US" sz="2400" dirty="0">
                <a:solidFill>
                  <a:schemeClr val="bg1"/>
                </a:solidFill>
              </a:rPr>
              <a:t>suppresses adrenal steroid synthesis for up to 24 </a:t>
            </a:r>
            <a:r>
              <a:rPr lang="en-US" sz="2400" dirty="0" smtClean="0">
                <a:solidFill>
                  <a:schemeClr val="bg1"/>
                </a:solidFill>
              </a:rPr>
              <a:t>hours. Repeated </a:t>
            </a:r>
            <a:r>
              <a:rPr lang="en-US" sz="2400" dirty="0">
                <a:solidFill>
                  <a:schemeClr val="bg1"/>
                </a:solidFill>
              </a:rPr>
              <a:t>doses /</a:t>
            </a:r>
            <a:r>
              <a:rPr lang="en-US" sz="2400" dirty="0" smtClean="0">
                <a:solidFill>
                  <a:schemeClr val="bg1"/>
                </a:solidFill>
              </a:rPr>
              <a:t>infusion </a:t>
            </a:r>
            <a:r>
              <a:rPr lang="en-US" sz="2400" dirty="0">
                <a:solidFill>
                  <a:schemeClr val="bg1"/>
                </a:solidFill>
              </a:rPr>
              <a:t>is associated with increased mortality in ICU </a:t>
            </a:r>
            <a:r>
              <a:rPr lang="en-US" sz="2400" dirty="0" smtClean="0">
                <a:solidFill>
                  <a:schemeClr val="bg1"/>
                </a:solidFill>
              </a:rPr>
              <a:t>patients.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 IV 0.2-0.5mg/kg</a:t>
            </a:r>
          </a:p>
          <a:p>
            <a:pPr marL="0" indent="0"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Ketamine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phencyclidine derivative causing ‘dissociative anesthesia’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Mainly </a:t>
            </a:r>
            <a:r>
              <a:rPr lang="en-US" sz="2400" dirty="0">
                <a:solidFill>
                  <a:schemeClr val="bg1"/>
                </a:solidFill>
              </a:rPr>
              <a:t>attributed to noncompetitive antagonism of NMDA receptors in the </a:t>
            </a:r>
            <a:r>
              <a:rPr lang="en-US" sz="2400" dirty="0" smtClean="0">
                <a:solidFill>
                  <a:schemeClr val="bg1"/>
                </a:solidFill>
              </a:rPr>
              <a:t>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Unconsciousness </a:t>
            </a:r>
            <a:r>
              <a:rPr lang="en-US" sz="2400" dirty="0">
                <a:solidFill>
                  <a:schemeClr val="bg1"/>
                </a:solidFill>
              </a:rPr>
              <a:t>in 30 to 60 s after an IV.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Terminated </a:t>
            </a:r>
            <a:r>
              <a:rPr lang="en-US" sz="2400" dirty="0">
                <a:solidFill>
                  <a:schemeClr val="bg1"/>
                </a:solidFill>
              </a:rPr>
              <a:t>by redistribution in 15 to 20 </a:t>
            </a:r>
            <a:r>
              <a:rPr lang="en-US" sz="2400" dirty="0" smtClean="0">
                <a:solidFill>
                  <a:schemeClr val="bg1"/>
                </a:solidFill>
              </a:rPr>
              <a:t>minutes.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sz="2400" dirty="0">
                <a:solidFill>
                  <a:schemeClr val="bg1"/>
                </a:solidFill>
              </a:rPr>
              <a:t>rapidly in the liver to multiple </a:t>
            </a:r>
            <a:r>
              <a:rPr lang="en-US" sz="2400" dirty="0" smtClean="0">
                <a:solidFill>
                  <a:schemeClr val="bg1"/>
                </a:solidFill>
              </a:rPr>
              <a:t>metabolites,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some </a:t>
            </a:r>
            <a:r>
              <a:rPr lang="en-US" sz="2400" dirty="0">
                <a:solidFill>
                  <a:schemeClr val="bg1"/>
                </a:solidFill>
              </a:rPr>
              <a:t>of which have modest activity (e.g</a:t>
            </a:r>
            <a:r>
              <a:rPr lang="en-US" sz="2400" dirty="0" smtClean="0">
                <a:solidFill>
                  <a:schemeClr val="bg1"/>
                </a:solidFill>
              </a:rPr>
              <a:t>.,</a:t>
            </a:r>
            <a:r>
              <a:rPr lang="en-US" sz="2400" dirty="0" err="1" smtClean="0">
                <a:solidFill>
                  <a:schemeClr val="bg1"/>
                </a:solidFill>
              </a:rPr>
              <a:t>norketamine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Elimination </a:t>
            </a:r>
            <a:r>
              <a:rPr lang="en-US" sz="2400" dirty="0">
                <a:solidFill>
                  <a:schemeClr val="bg1"/>
                </a:solidFill>
              </a:rPr>
              <a:t>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sz="2800" b="1" dirty="0">
              <a:solidFill>
                <a:schemeClr val="bg1"/>
              </a:solidFill>
            </a:endParaRP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Amnesia </a:t>
            </a:r>
            <a:r>
              <a:rPr lang="en-US" dirty="0">
                <a:solidFill>
                  <a:schemeClr val="bg1"/>
                </a:solidFill>
              </a:rPr>
              <a:t>and profound analgesia.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(CBF),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 (CMR), and </a:t>
            </a:r>
            <a:r>
              <a:rPr lang="en-US" b="1" dirty="0">
                <a:solidFill>
                  <a:schemeClr val="bg1"/>
                </a:solidFill>
              </a:rPr>
              <a:t>↑</a:t>
            </a:r>
            <a:r>
              <a:rPr lang="en-US" dirty="0">
                <a:solidFill>
                  <a:schemeClr val="bg1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HR, COP, and BP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in hemodynamically compromised 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Mild depression of ( RR) and (TV).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Potent bronchodilator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ecture Objectives..</a:t>
            </a: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Understand pharmacokinetics and pharmacodynamics of  general anaesthetic agents: intravenous agents, inhalation agents, Opioids, neuromuscular blocking agents and reversal agents</a:t>
            </a:r>
            <a:r>
              <a:rPr lang="en-AU" altLang="en-US" sz="2400" dirty="0">
                <a:solidFill>
                  <a:schemeClr val="bg1"/>
                </a:solidFill>
              </a:rPr>
              <a:t> </a:t>
            </a:r>
            <a:r>
              <a:rPr lang="en-AU" altLang="en-US" sz="2400" dirty="0" smtClean="0">
                <a:solidFill>
                  <a:schemeClr val="bg1"/>
                </a:solidFill>
              </a:rPr>
              <a:t>as well as local anaesthetic agents.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Learn about the main uses, advantages and disadvantages of these agents.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How to deal with adverse reactions diagnosis and management of Malignant hyperthermia and Succinylcholine </a:t>
            </a:r>
            <a:r>
              <a:rPr lang="en-AU" altLang="en-US" sz="2400" dirty="0" err="1" smtClean="0">
                <a:solidFill>
                  <a:schemeClr val="bg1"/>
                </a:solidFill>
              </a:rPr>
              <a:t>apnea</a:t>
            </a:r>
            <a:r>
              <a:rPr lang="en-AU" altLang="en-US" sz="2400" dirty="0" smtClean="0">
                <a:solidFill>
                  <a:schemeClr val="bg1"/>
                </a:solidFill>
              </a:rPr>
              <a:t>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general anesthesia.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Sedation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analgesia.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CVS stability makes it suitable for shocked patients.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↑ </a:t>
            </a:r>
            <a:r>
              <a:rPr lang="en-US" sz="2400" dirty="0" smtClean="0">
                <a:solidFill>
                  <a:schemeClr val="bg1"/>
                </a:solidFill>
              </a:rPr>
              <a:t>salivation, PONV.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Emotional disturbance, agitation &amp; </a:t>
            </a:r>
            <a:r>
              <a:rPr lang="en-US" sz="2400" dirty="0" err="1" smtClean="0">
                <a:solidFill>
                  <a:schemeClr val="bg1"/>
                </a:solidFill>
              </a:rPr>
              <a:t>hallicunations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Contraindicated in patients with head trauma.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Dosage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administration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  IV </a:t>
            </a:r>
            <a:r>
              <a:rPr lang="en-US" sz="2400" dirty="0" smtClean="0">
                <a:solidFill>
                  <a:schemeClr val="bg1"/>
                </a:solidFill>
              </a:rPr>
              <a:t>1-2mg/kg , IM </a:t>
            </a:r>
            <a:r>
              <a:rPr lang="en-US" sz="2400" dirty="0">
                <a:solidFill>
                  <a:schemeClr val="bg1"/>
                </a:solidFill>
              </a:rPr>
              <a:t>3-5mg/kg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i="1" dirty="0">
                <a:solidFill>
                  <a:schemeClr val="bg1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Opioids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Opioids produce moderate sedation and profound analgesia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Fentanyl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</a:rPr>
              <a:t>Alfentanil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  <a:r>
              <a:rPr lang="en-US" altLang="en-US" sz="2400" dirty="0" smtClean="0">
                <a:solidFill>
                  <a:schemeClr val="bg1"/>
                </a:solidFill>
              </a:rPr>
              <a:t>Remifentanil,</a:t>
            </a:r>
            <a:r>
              <a:rPr lang="en-US" altLang="en-US" sz="2400" dirty="0">
                <a:solidFill>
                  <a:schemeClr val="bg1"/>
                </a:solidFill>
              </a:rPr>
              <a:t> Meperidine, </a:t>
            </a:r>
            <a:r>
              <a:rPr lang="en-US" altLang="en-US" sz="2400" dirty="0" smtClean="0">
                <a:solidFill>
                  <a:schemeClr val="bg1"/>
                </a:solidFill>
              </a:rPr>
              <a:t>Morphine.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They exert their effects by binding with opioid receptors in CNS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3 </a:t>
            </a:r>
            <a:r>
              <a:rPr lang="en-US" altLang="en-US" sz="2400" dirty="0" smtClean="0">
                <a:solidFill>
                  <a:schemeClr val="bg1"/>
                </a:solidFill>
              </a:rPr>
              <a:t>major </a:t>
            </a:r>
            <a:r>
              <a:rPr lang="en-US" altLang="en-US" sz="2400" dirty="0">
                <a:solidFill>
                  <a:schemeClr val="bg1"/>
                </a:solidFill>
              </a:rPr>
              <a:t>opioid receptors </a:t>
            </a:r>
            <a:r>
              <a:rPr lang="en-US" altLang="en-US" sz="2400" b="1" dirty="0">
                <a:solidFill>
                  <a:schemeClr val="bg1"/>
                </a:solidFill>
              </a:rPr>
              <a:t>μ </a:t>
            </a:r>
            <a:r>
              <a:rPr lang="en-US" altLang="en-US" sz="2400" dirty="0">
                <a:solidFill>
                  <a:schemeClr val="bg1"/>
                </a:solidFill>
              </a:rPr>
              <a:t>(mu), </a:t>
            </a:r>
            <a:r>
              <a:rPr lang="en-US" altLang="en-US" sz="2400" b="1" dirty="0">
                <a:solidFill>
                  <a:schemeClr val="bg1"/>
                </a:solidFill>
              </a:rPr>
              <a:t>κ</a:t>
            </a:r>
            <a:r>
              <a:rPr lang="en-US" altLang="en-US" sz="2400" dirty="0">
                <a:solidFill>
                  <a:schemeClr val="bg1"/>
                </a:solidFill>
              </a:rPr>
              <a:t> (kappa), and </a:t>
            </a:r>
            <a:r>
              <a:rPr lang="en-US" altLang="en-US" sz="2400" b="1" dirty="0">
                <a:solidFill>
                  <a:schemeClr val="bg1"/>
                </a:solidFill>
              </a:rPr>
              <a:t>δ</a:t>
            </a:r>
            <a:r>
              <a:rPr lang="en-US" altLang="en-US" sz="2400" dirty="0">
                <a:solidFill>
                  <a:schemeClr val="bg1"/>
                </a:solidFill>
              </a:rPr>
              <a:t> (delta). 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Primary </a:t>
            </a:r>
            <a:r>
              <a:rPr lang="en-US" sz="2800" b="1" dirty="0" smtClean="0">
                <a:solidFill>
                  <a:schemeClr val="bg1"/>
                </a:solidFill>
              </a:rPr>
              <a:t>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They mimic endogenous compounds: Endorphins,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enkephalins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dynorphins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Principally provides analgesia and some degree of sedation.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Minimal cardiac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myocardial depression.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Nausea </a:t>
            </a:r>
            <a:r>
              <a:rPr lang="en-US" altLang="en-US" sz="2400" dirty="0">
                <a:solidFill>
                  <a:schemeClr val="bg1"/>
                </a:solidFill>
              </a:rPr>
              <a:t>&amp; </a:t>
            </a:r>
            <a:r>
              <a:rPr lang="en-US" altLang="en-US" sz="2400" dirty="0" smtClean="0">
                <a:solidFill>
                  <a:schemeClr val="bg1"/>
                </a:solidFill>
              </a:rPr>
              <a:t>vomiting, slow </a:t>
            </a:r>
            <a:r>
              <a:rPr lang="en-US" altLang="en-US" sz="2400" dirty="0">
                <a:solidFill>
                  <a:schemeClr val="bg1"/>
                </a:solidFill>
              </a:rPr>
              <a:t>gastric </a:t>
            </a:r>
            <a:r>
              <a:rPr lang="en-US" altLang="en-US" sz="2400" dirty="0" smtClean="0">
                <a:solidFill>
                  <a:schemeClr val="bg1"/>
                </a:solidFill>
              </a:rPr>
              <a:t>emptying, constipation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Drowsiness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dirty="0" smtClean="0">
                <a:solidFill>
                  <a:schemeClr val="bg1"/>
                </a:solidFill>
              </a:rPr>
              <a:t>sedation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Chest wall rigidity </a:t>
            </a:r>
            <a:r>
              <a:rPr lang="en-US" altLang="en-US" sz="2400" dirty="0" smtClean="0">
                <a:solidFill>
                  <a:schemeClr val="bg1"/>
                </a:solidFill>
              </a:rPr>
              <a:t>&amp; r</a:t>
            </a:r>
            <a:r>
              <a:rPr lang="en-US" sz="2400" dirty="0" smtClean="0">
                <a:solidFill>
                  <a:schemeClr val="bg1"/>
                </a:solidFill>
              </a:rPr>
              <a:t>espiratory depression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Bradycardia in large doses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Some peripheral vasodilation and histamine release – </a:t>
            </a:r>
            <a:r>
              <a:rPr lang="en-US" altLang="en-US" sz="2400" dirty="0" smtClean="0">
                <a:solidFill>
                  <a:schemeClr val="bg1"/>
                </a:solidFill>
              </a:rPr>
              <a:t>hypotension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Itching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773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Fentanyl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 potent synthetic opioid agonist with100 times, the analgesic potency of morphine.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sed for induction and maintenance of G.A and to supplement regional and spinal anesthesia. 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</a:t>
            </a:r>
            <a:r>
              <a:rPr lang="en-US" altLang="en-US" sz="2400" dirty="0" smtClean="0">
                <a:solidFill>
                  <a:schemeClr val="bg1"/>
                </a:solidFill>
              </a:rPr>
              <a:t>bility to maintain cardiac stability. </a:t>
            </a:r>
            <a:endParaRPr lang="en-US" alt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 smtClean="0">
                <a:solidFill>
                  <a:schemeClr val="bg1"/>
                </a:solidFill>
              </a:rPr>
              <a:t>Sufentanil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citrate (</a:t>
            </a:r>
            <a:r>
              <a:rPr lang="en-US" altLang="en-US" sz="2800" b="1" dirty="0" err="1">
                <a:solidFill>
                  <a:schemeClr val="bg1"/>
                </a:solidFill>
              </a:rPr>
              <a:t>Sufenta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10 times as potent as fentanyl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 Rapid elimination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Relatively more rapid recovery as compared with fentanyl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chemeClr val="bg1"/>
                </a:solidFill>
              </a:rPr>
              <a:t>Alfentanil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chemeClr val="bg1"/>
                </a:solidFill>
              </a:rPr>
              <a:t>sufentanil</a:t>
            </a:r>
            <a:r>
              <a:rPr lang="en-US" altLang="en-US" sz="2400" dirty="0">
                <a:solidFill>
                  <a:schemeClr val="bg1"/>
                </a:solidFill>
              </a:rPr>
              <a:t>,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9144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Remifentanil </a:t>
            </a:r>
            <a:r>
              <a:rPr lang="en-US" altLang="en-US" sz="2800" b="1" dirty="0">
                <a:solidFill>
                  <a:schemeClr val="bg1"/>
                </a:solidFill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</a:rPr>
              <a:t>Ultiva</a:t>
            </a:r>
            <a:r>
              <a:rPr lang="en-US" altLang="en-US" sz="28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U</a:t>
            </a:r>
            <a:r>
              <a:rPr lang="en-US" altLang="en-US" sz="2400" dirty="0" smtClean="0">
                <a:solidFill>
                  <a:schemeClr val="bg1"/>
                </a:solidFill>
              </a:rPr>
              <a:t>ltra short acting and rapidly cleared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widespread extrahepatic metabolism by blood and tissue nonspecific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esterases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Morphine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May </a:t>
            </a:r>
            <a:r>
              <a:rPr lang="en-US" altLang="en-US" sz="2400" dirty="0">
                <a:solidFill>
                  <a:schemeClr val="bg1"/>
                </a:solidFill>
              </a:rPr>
              <a:t>produce hypotension and bronchoconstriction as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 consequence </a:t>
            </a:r>
            <a:r>
              <a:rPr lang="en-US" altLang="en-US" sz="2400" dirty="0">
                <a:solidFill>
                  <a:schemeClr val="bg1"/>
                </a:solidFill>
              </a:rPr>
              <a:t>of its histamine-releasing action.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Morphine may be a poor choice for a patient with renal failure.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 smtClean="0"/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specific opiate receptor antagonist, binding </a:t>
            </a:r>
            <a:r>
              <a:rPr lang="en-US" sz="2400" dirty="0" smtClean="0">
                <a:solidFill>
                  <a:schemeClr val="bg1"/>
                </a:solidFill>
              </a:rPr>
              <a:t>the receptor.</a:t>
            </a:r>
            <a:endParaRPr lang="en-US" sz="2400" dirty="0">
              <a:solidFill>
                <a:schemeClr val="bg1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The </a:t>
            </a:r>
            <a:r>
              <a:rPr lang="en-US" sz="2400" dirty="0">
                <a:solidFill>
                  <a:schemeClr val="bg1"/>
                </a:solidFill>
              </a:rPr>
              <a:t>effective dose is 1 to 4 μg/kg IV, and the duration of action is 30 to 45 </a:t>
            </a:r>
            <a:r>
              <a:rPr lang="en-US" sz="2400" dirty="0" smtClean="0">
                <a:solidFill>
                  <a:schemeClr val="bg1"/>
                </a:solidFill>
              </a:rPr>
              <a:t>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Dose</a:t>
            </a:r>
            <a:r>
              <a:rPr lang="en-US" sz="2400" dirty="0">
                <a:solidFill>
                  <a:schemeClr val="bg1"/>
                </a:solidFill>
              </a:rPr>
              <a:t> may need to be repeated or </a:t>
            </a:r>
            <a:r>
              <a:rPr lang="en-US" sz="2400" dirty="0" smtClean="0">
                <a:solidFill>
                  <a:schemeClr val="bg1"/>
                </a:solidFill>
              </a:rPr>
              <a:t>as an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Adverse effects 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Reversal </a:t>
            </a:r>
            <a:r>
              <a:rPr lang="en-US" sz="2400" dirty="0">
                <a:solidFill>
                  <a:schemeClr val="bg1"/>
                </a:solidFill>
              </a:rPr>
              <a:t>of analgesia,  nausea, vomiting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Increased </a:t>
            </a:r>
            <a:r>
              <a:rPr lang="en-US" sz="2400" dirty="0">
                <a:solidFill>
                  <a:schemeClr val="bg1"/>
                </a:solidFill>
              </a:rPr>
              <a:t>sympathetic nervous system activity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marL="403225" indent="-403225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( </a:t>
            </a:r>
            <a:r>
              <a:rPr lang="en-US" sz="2400" dirty="0">
                <a:solidFill>
                  <a:schemeClr val="bg1"/>
                </a:solidFill>
              </a:rPr>
              <a:t>tachycardia, </a:t>
            </a:r>
            <a:r>
              <a:rPr lang="en-US" sz="2400" dirty="0" smtClean="0">
                <a:solidFill>
                  <a:schemeClr val="bg1"/>
                </a:solidFill>
              </a:rPr>
              <a:t>hypertension, pulmonary edema, and cardiac dysrhythmias).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Benzodiazepines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Midazolam, lorazepam, and diazepam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Enhance inhibitory neurotransmission by increasing the affinity of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GABAA receptors for GABA.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Effects </a:t>
            </a:r>
            <a:r>
              <a:rPr lang="en-US" sz="2400" dirty="0">
                <a:solidFill>
                  <a:schemeClr val="bg1"/>
                </a:solidFill>
              </a:rPr>
              <a:t>are terminated by </a:t>
            </a:r>
            <a:r>
              <a:rPr lang="en-US" sz="2400" dirty="0" smtClean="0">
                <a:solidFill>
                  <a:schemeClr val="bg1"/>
                </a:solidFill>
              </a:rPr>
              <a:t>redistribution.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are metabolized in the liver.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Hydroxymidazolam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cause sedation in Pt with </a:t>
            </a:r>
            <a:r>
              <a:rPr lang="en-US" sz="2400" dirty="0" smtClean="0">
                <a:solidFill>
                  <a:schemeClr val="bg1"/>
                </a:solidFill>
              </a:rPr>
              <a:t>renal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failure.</a:t>
            </a:r>
          </a:p>
          <a:p>
            <a:pPr marL="860425" indent="-80645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Diazepam </a:t>
            </a:r>
            <a:r>
              <a:rPr lang="en-US" sz="2400" dirty="0">
                <a:solidFill>
                  <a:schemeClr val="bg1"/>
                </a:solidFill>
              </a:rPr>
              <a:t>clearance is reduced in the elderly.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Amnestic</a:t>
            </a:r>
            <a:r>
              <a:rPr lang="en-US" sz="2400" dirty="0">
                <a:solidFill>
                  <a:schemeClr val="bg1"/>
                </a:solidFill>
              </a:rPr>
              <a:t>, anticonvulsant, anxiolytic, and sedative-hypnotic (dose-dependent manner).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analgesia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chemeClr val="bg1"/>
                </a:solidFill>
              </a:rPr>
              <a:t>Cardiovascular </a:t>
            </a:r>
            <a:r>
              <a:rPr lang="en-US" sz="2800" u="sng" dirty="0" smtClean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systemic vasodilation and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cardiac output.    </a:t>
            </a:r>
            <a:r>
              <a:rPr lang="en-US" dirty="0" smtClean="0">
                <a:solidFill>
                  <a:schemeClr val="bg1"/>
                </a:solidFill>
              </a:rPr>
              <a:t>HR </a:t>
            </a:r>
            <a:r>
              <a:rPr lang="en-US" dirty="0">
                <a:solidFill>
                  <a:schemeClr val="bg1"/>
                </a:solidFill>
              </a:rPr>
              <a:t>is usually unchanged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Mild </a:t>
            </a:r>
            <a:r>
              <a:rPr lang="en-US" dirty="0">
                <a:solidFill>
                  <a:schemeClr val="bg1"/>
                </a:solidFill>
              </a:rPr>
              <a:t>dose-dependent </a:t>
            </a:r>
            <a:r>
              <a:rPr lang="en-US" b="1" dirty="0">
                <a:solidFill>
                  <a:schemeClr val="bg1"/>
                </a:solidFill>
              </a:rPr>
              <a:t>↓</a:t>
            </a:r>
            <a:r>
              <a:rPr lang="en-US" dirty="0">
                <a:solidFill>
                  <a:schemeClr val="bg1"/>
                </a:solidFill>
              </a:rPr>
              <a:t> in RR and </a:t>
            </a:r>
            <a:r>
              <a:rPr lang="en-US" dirty="0" smtClean="0">
                <a:solidFill>
                  <a:schemeClr val="bg1"/>
                </a:solidFill>
              </a:rPr>
              <a:t>TV.</a:t>
            </a:r>
          </a:p>
          <a:p>
            <a:pPr marL="0" lvl="2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Respiratory </a:t>
            </a:r>
            <a:r>
              <a:rPr lang="en-US" sz="2400" dirty="0">
                <a:solidFill>
                  <a:schemeClr val="bg1"/>
                </a:solidFill>
              </a:rPr>
              <a:t>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Anesthetic Agents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Intravenous </a:t>
            </a:r>
            <a:r>
              <a:rPr lang="en-US" sz="2800" dirty="0">
                <a:solidFill>
                  <a:schemeClr val="bg1"/>
                </a:solidFill>
              </a:rPr>
              <a:t>Anesthetics: </a:t>
            </a:r>
            <a:r>
              <a:rPr lang="en-US" altLang="en-US" sz="2800" dirty="0" smtClean="0">
                <a:solidFill>
                  <a:schemeClr val="bg1"/>
                </a:solidFill>
              </a:rPr>
              <a:t>Barbiturates, Propofol,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Etomidate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chemeClr val="bg1"/>
                </a:solidFill>
              </a:rPr>
              <a:t>Ketamine.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Opioids.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Inhalational Anesthetics: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Sevoflurane</a:t>
            </a:r>
            <a:r>
              <a:rPr lang="en-US" altLang="en-US" sz="2800" dirty="0">
                <a:solidFill>
                  <a:schemeClr val="bg1"/>
                </a:solidFill>
              </a:rPr>
              <a:t>, Isoflurane, </a:t>
            </a:r>
            <a:r>
              <a:rPr lang="en-US" altLang="en-US" sz="2800" dirty="0" err="1">
                <a:solidFill>
                  <a:schemeClr val="bg1"/>
                </a:solidFill>
              </a:rPr>
              <a:t>Desflurane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Halothane </a:t>
            </a:r>
            <a:r>
              <a:rPr lang="en-US" sz="2800" dirty="0" smtClean="0">
                <a:solidFill>
                  <a:schemeClr val="bg1"/>
                </a:solidFill>
              </a:rPr>
              <a:t>and Nitrous Oxide.        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Neuromuscular </a:t>
            </a:r>
            <a:r>
              <a:rPr lang="en-US" altLang="en-US" sz="2800" dirty="0">
                <a:solidFill>
                  <a:schemeClr val="bg1"/>
                </a:solidFill>
              </a:rPr>
              <a:t>blocking </a:t>
            </a:r>
            <a:r>
              <a:rPr lang="en-US" altLang="en-US" sz="2800" dirty="0" smtClean="0">
                <a:solidFill>
                  <a:schemeClr val="bg1"/>
                </a:solidFill>
              </a:rPr>
              <a:t>drugs.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Adjunct to General Anesthesia: </a:t>
            </a:r>
            <a:r>
              <a:rPr lang="en-US" sz="2800" dirty="0" smtClean="0">
                <a:solidFill>
                  <a:schemeClr val="bg1"/>
                </a:solidFill>
              </a:rPr>
              <a:t>Benzodiazepines.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Local </a:t>
            </a:r>
            <a:r>
              <a:rPr lang="en-US" sz="2800" dirty="0">
                <a:solidFill>
                  <a:schemeClr val="bg1"/>
                </a:solidFill>
              </a:rPr>
              <a:t>Anesthetics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Lidocaine, Bupivacaine,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Ropivacaine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/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Sedation, amnesia, </a:t>
            </a:r>
            <a:r>
              <a:rPr lang="en-US" sz="2400" dirty="0" smtClean="0">
                <a:solidFill>
                  <a:schemeClr val="bg1"/>
                </a:solidFill>
              </a:rPr>
              <a:t>anxiolytic use as premedication </a:t>
            </a:r>
            <a:r>
              <a:rPr lang="en-US" sz="2400" dirty="0">
                <a:solidFill>
                  <a:schemeClr val="bg1"/>
                </a:solidFill>
              </a:rPr>
              <a:t>or as adjunct to general </a:t>
            </a:r>
            <a:r>
              <a:rPr lang="en-US" sz="2400" dirty="0" smtClean="0">
                <a:solidFill>
                  <a:schemeClr val="bg1"/>
                </a:solidFill>
              </a:rPr>
              <a:t>anesthesia.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Adverse effects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Drug interactions with </a:t>
            </a:r>
            <a:r>
              <a:rPr lang="en-US" sz="2400" dirty="0">
                <a:solidFill>
                  <a:schemeClr val="bg1"/>
                </a:solidFill>
              </a:rPr>
              <a:t>anticonvulsant (valproate)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Pregnancy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labor : Risk </a:t>
            </a:r>
            <a:r>
              <a:rPr lang="en-US" sz="2400" dirty="0">
                <a:solidFill>
                  <a:schemeClr val="bg1"/>
                </a:solidFill>
              </a:rPr>
              <a:t>of cleft lip and palate in the first </a:t>
            </a:r>
            <a:r>
              <a:rPr lang="en-US" sz="2400" dirty="0" smtClean="0">
                <a:solidFill>
                  <a:schemeClr val="bg1"/>
                </a:solidFill>
              </a:rPr>
              <a:t>trimester. CNS </a:t>
            </a:r>
            <a:r>
              <a:rPr lang="en-US" sz="2400" dirty="0">
                <a:solidFill>
                  <a:schemeClr val="bg1"/>
                </a:solidFill>
              </a:rPr>
              <a:t>depression in the </a:t>
            </a:r>
            <a:r>
              <a:rPr lang="en-US" sz="2400" dirty="0" smtClean="0">
                <a:solidFill>
                  <a:schemeClr val="bg1"/>
                </a:solidFill>
              </a:rPr>
              <a:t>neonate.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Superficial </a:t>
            </a:r>
            <a:r>
              <a:rPr lang="en-US" sz="2400" dirty="0">
                <a:solidFill>
                  <a:schemeClr val="bg1"/>
                </a:solidFill>
              </a:rPr>
              <a:t>thrombophlebitis and injection pain by diazepam and lorazepam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cause mild respiratory depression but can be marked in elderly leading to </a:t>
            </a:r>
            <a:r>
              <a:rPr lang="en-US" sz="2400" dirty="0" err="1" smtClean="0">
                <a:solidFill>
                  <a:schemeClr val="bg1"/>
                </a:solidFill>
              </a:rPr>
              <a:t>apnoea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Midazolam</a:t>
            </a:r>
            <a:r>
              <a:rPr lang="en-US" altLang="en-US" sz="2800" dirty="0" smtClean="0">
                <a:solidFill>
                  <a:schemeClr val="bg1"/>
                </a:solidFill>
              </a:rPr>
              <a:t>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Dormicum</a:t>
            </a:r>
            <a:r>
              <a:rPr lang="en-US" altLang="en-US" sz="2800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Water soluble, so drug of choice for IV administration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More rapid onset and more rapid elimination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(Valium)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Water-insoluble,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Lorazepam</a:t>
            </a:r>
            <a:r>
              <a:rPr lang="en-US" altLang="en-US" sz="2800" dirty="0" smtClean="0">
                <a:solidFill>
                  <a:schemeClr val="bg1"/>
                </a:solidFill>
              </a:rPr>
              <a:t> (Ativan)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Water-insoluble.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Flumazenil</a:t>
            </a:r>
            <a:r>
              <a:rPr lang="en-US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competitive antagonist at the benzodiazepine binding site of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GABAA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 receptors in the </a:t>
            </a: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CNS.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Reversal of sedative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effects occurs within 2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min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; peak effects at 10 min. 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Half-life 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+mn-cs"/>
              </a:rPr>
              <a:t>is shorter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than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benzodiazepine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Metabolized 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to inactive metabolites in the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liver.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. 0.3 mg IV every 30 to 60 seconds (to a maximum dose of 5 mg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).</a:t>
            </a: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chemeClr val="bg1"/>
                </a:solidFill>
                <a:effectLst/>
              </a:rPr>
              <a:t> in </a:t>
            </a:r>
            <a:r>
              <a:rPr lang="en-US" sz="2400" dirty="0" smtClean="0">
                <a:solidFill>
                  <a:schemeClr val="bg1"/>
                </a:solidFill>
              </a:rPr>
              <a:t>patients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receiving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benzodiazepines for the control of seizures or elevated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ICP.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51242"/>
              </p:ext>
            </p:extLst>
          </p:nvPr>
        </p:nvGraphicFramePr>
        <p:xfrm>
          <a:off x="4572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Characteristics of the ideal inhaled anesthetic agent: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6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Non - toxic, non-.allergenic, non - irritant.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Stable in storage, non – flammable &amp; n</a:t>
            </a:r>
            <a:r>
              <a:rPr lang="en-US" sz="2400" dirty="0" smtClean="0">
                <a:solidFill>
                  <a:schemeClr val="bg1"/>
                </a:solidFill>
              </a:rPr>
              <a:t>o extra specialist equipment required.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Low </a:t>
            </a:r>
            <a:r>
              <a:rPr lang="en-US" sz="2400" dirty="0">
                <a:solidFill>
                  <a:schemeClr val="bg1"/>
                </a:solidFill>
                <a:effectLst/>
              </a:rPr>
              <a:t>solubility in blood and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tissues.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Resistance to physical and metabolic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degradation.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Analgesic.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CVS stable.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respiratory depression.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Environmentally inert.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reaction to soda lime/ breathing circuit.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 smtClean="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 smtClean="0">
                <a:solidFill>
                  <a:schemeClr val="bg1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chemeClr val="bg1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The minimum alveolar concentration (MAC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‘ The amount of </a:t>
            </a:r>
            <a:r>
              <a:rPr lang="en-US" sz="2800" dirty="0" err="1" smtClean="0">
                <a:solidFill>
                  <a:schemeClr val="bg1"/>
                </a:solidFill>
              </a:rPr>
              <a:t>vapour</a:t>
            </a:r>
            <a:r>
              <a:rPr lang="en-US" sz="2800" dirty="0" smtClean="0">
                <a:solidFill>
                  <a:schemeClr val="bg1"/>
                </a:solidFill>
              </a:rPr>
              <a:t> 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Halothane</a:t>
            </a:r>
            <a:r>
              <a:rPr lang="en-US" sz="2800" dirty="0">
                <a:solidFill>
                  <a:schemeClr val="bg1"/>
                </a:solidFill>
              </a:rPr>
              <a:t>, isoflurane, </a:t>
            </a:r>
            <a:r>
              <a:rPr lang="en-US" sz="2800" dirty="0" err="1">
                <a:solidFill>
                  <a:schemeClr val="bg1"/>
                </a:solidFill>
              </a:rPr>
              <a:t>sevoflurane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 err="1">
                <a:solidFill>
                  <a:schemeClr val="bg1"/>
                </a:solidFill>
              </a:rPr>
              <a:t>desflurane</a:t>
            </a:r>
            <a:r>
              <a:rPr lang="en-US" sz="2800" dirty="0">
                <a:solidFill>
                  <a:schemeClr val="bg1"/>
                </a:solidFill>
              </a:rPr>
              <a:t> are 0.75%, 1.15%, 1.85%, and 6.0% at one </a:t>
            </a:r>
            <a:r>
              <a:rPr lang="en-US" sz="2800" dirty="0" smtClean="0">
                <a:solidFill>
                  <a:schemeClr val="bg1"/>
                </a:solidFill>
              </a:rPr>
              <a:t>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1"/>
            <a:ext cx="90678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Mechanism of action</a:t>
            </a:r>
            <a:r>
              <a:rPr lang="en-US" dirty="0">
                <a:effectLst/>
              </a:rPr>
              <a:t> </a:t>
            </a:r>
            <a:endParaRPr lang="en-US" dirty="0" smtClean="0"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Various </a:t>
            </a:r>
            <a:r>
              <a:rPr lang="en-US" sz="2400" dirty="0">
                <a:solidFill>
                  <a:schemeClr val="bg1"/>
                </a:solidFill>
                <a:effectLst/>
              </a:rPr>
              <a:t>ion channels in the CNS involved in synaptic transmission (including GABA</a:t>
            </a:r>
            <a:r>
              <a:rPr lang="en-US" sz="2400" baseline="-25000" dirty="0">
                <a:solidFill>
                  <a:schemeClr val="bg1"/>
                </a:solidFill>
                <a:effectLst/>
              </a:rPr>
              <a:t>A</a:t>
            </a:r>
            <a:r>
              <a:rPr lang="en-US" sz="2400" dirty="0">
                <a:solidFill>
                  <a:schemeClr val="bg1"/>
                </a:solidFill>
                <a:effectLst/>
              </a:rPr>
              <a:t>, glycine, and glutamate receptors)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may </a:t>
            </a:r>
            <a:r>
              <a:rPr lang="en-US" sz="2400" dirty="0">
                <a:solidFill>
                  <a:schemeClr val="bg1"/>
                </a:solidFill>
                <a:effectLst/>
              </a:rPr>
              <a:t>play a role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860425" indent="-80645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The higher the vapor pressure, the more volatile the anesthetic.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chemeClr val="bg1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Metabolism: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 smtClean="0">
                <a:solidFill>
                  <a:schemeClr val="bg1"/>
                </a:solidFill>
                <a:effectLst/>
              </a:rPr>
              <a:t>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Exhalation:This </a:t>
            </a:r>
            <a:r>
              <a:rPr lang="en-US" dirty="0">
                <a:solidFill>
                  <a:schemeClr val="bg1"/>
                </a:solidFill>
                <a:effectLst/>
              </a:rPr>
              <a:t>is the predominant route of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elimination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CNS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Unconsciousness </a:t>
            </a:r>
            <a:r>
              <a:rPr lang="en-US" dirty="0">
                <a:solidFill>
                  <a:schemeClr val="bg1"/>
                </a:solidFill>
              </a:rPr>
              <a:t>and amnesia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↑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cerebral blood flow (CBF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Dose-dependent </a:t>
            </a:r>
            <a:r>
              <a:rPr lang="en-US" sz="2400" dirty="0">
                <a:solidFill>
                  <a:schemeClr val="bg1"/>
                </a:solidFill>
              </a:rPr>
              <a:t>respiratory depression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Airway </a:t>
            </a:r>
            <a:r>
              <a:rPr lang="en-US" sz="2400" dirty="0">
                <a:solidFill>
                  <a:schemeClr val="bg1"/>
                </a:solidFill>
              </a:rPr>
              <a:t>irritation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and, during light levels of anesthesia, may precipitate coughing, laryngospasm, or </a:t>
            </a:r>
            <a:r>
              <a:rPr lang="en-US" sz="2400" dirty="0" smtClean="0">
                <a:solidFill>
                  <a:schemeClr val="bg1"/>
                </a:solidFill>
              </a:rPr>
              <a:t>bronchospasm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sevoflurane</a:t>
            </a:r>
            <a:r>
              <a:rPr lang="en-US" dirty="0" smtClean="0">
                <a:solidFill>
                  <a:schemeClr val="bg1"/>
                </a:solidFill>
              </a:rPr>
              <a:t> makes it more suitable )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Bronchodilator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(with the exception of </a:t>
            </a:r>
            <a:r>
              <a:rPr lang="en-US" sz="2400" dirty="0" err="1">
                <a:solidFill>
                  <a:schemeClr val="bg1"/>
                </a:solidFill>
              </a:rPr>
              <a:t>desflurane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hypoxic pulmonary vasoconstriction. 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Renal </a:t>
            </a:r>
            <a:r>
              <a:rPr lang="en-US" u="sng" dirty="0">
                <a:solidFill>
                  <a:schemeClr val="bg1"/>
                </a:solidFill>
              </a:rPr>
              <a:t>system.</a:t>
            </a:r>
            <a:r>
              <a:rPr lang="en-US" dirty="0">
                <a:solidFill>
                  <a:schemeClr val="bg1"/>
                </a:solidFill>
              </a:rPr>
              <a:t> 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↓ </a:t>
            </a:r>
            <a:r>
              <a:rPr lang="en-US" dirty="0">
                <a:solidFill>
                  <a:schemeClr val="bg1"/>
                </a:solidFill>
              </a:rPr>
              <a:t>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Cardiovascular </a:t>
            </a:r>
            <a:r>
              <a:rPr lang="en-US" u="sng" dirty="0">
                <a:solidFill>
                  <a:schemeClr val="bg1"/>
                </a:solidFill>
              </a:rPr>
              <a:t>System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Myocardial depression &amp; systemic vasodilation.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HR tends to be unchanged, except </a:t>
            </a:r>
            <a:r>
              <a:rPr lang="en-US" dirty="0" err="1">
                <a:solidFill>
                  <a:schemeClr val="bg1"/>
                </a:solidFill>
              </a:rPr>
              <a:t>desflurane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Sensitize the myocardium to the </a:t>
            </a:r>
            <a:r>
              <a:rPr lang="en-US" dirty="0" err="1">
                <a:solidFill>
                  <a:schemeClr val="bg1"/>
                </a:solidFill>
              </a:rPr>
              <a:t>arrhythmogenic</a:t>
            </a:r>
            <a:r>
              <a:rPr lang="en-US" dirty="0">
                <a:solidFill>
                  <a:schemeClr val="bg1"/>
                </a:solidFill>
              </a:rPr>
              <a:t> effects of </a:t>
            </a:r>
            <a:r>
              <a:rPr lang="en-US" dirty="0" err="1">
                <a:solidFill>
                  <a:schemeClr val="bg1"/>
                </a:solidFill>
              </a:rPr>
              <a:t>catecholamines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bg1"/>
                </a:solidFill>
              </a:rPr>
              <a:t>Neuromuscular system</a:t>
            </a:r>
            <a:endParaRPr 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↓ in skeletal muscle tone.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May precipitate malignant hyperthermia 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altLang="en-US" dirty="0" smtClean="0">
                <a:solidFill>
                  <a:schemeClr val="bg1"/>
                </a:solidFill>
              </a:rPr>
              <a:t>A </a:t>
            </a:r>
            <a:r>
              <a:rPr lang="en-US" altLang="en-US" dirty="0">
                <a:solidFill>
                  <a:schemeClr val="bg1"/>
                </a:solidFill>
              </a:rPr>
              <a:t>dramatic increase in body temperature, acidosis, electrolyte imbalance and </a:t>
            </a:r>
            <a:r>
              <a:rPr lang="en-US" altLang="en-US" dirty="0" smtClean="0">
                <a:solidFill>
                  <a:schemeClr val="bg1"/>
                </a:solidFill>
              </a:rPr>
              <a:t>shock.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Management is removal of triggering agent, 100% Oxygen,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active cooling measures &amp; </a:t>
            </a:r>
            <a:r>
              <a:rPr lang="en-US" altLang="en-US" dirty="0" err="1" smtClean="0">
                <a:solidFill>
                  <a:schemeClr val="bg1"/>
                </a:solidFill>
              </a:rPr>
              <a:t>Dantrolene</a:t>
            </a:r>
            <a:r>
              <a:rPr lang="en-US" altLang="en-US" dirty="0" smtClean="0">
                <a:solidFill>
                  <a:schemeClr val="bg1"/>
                </a:solidFill>
              </a:rPr>
              <a:t> (1 to 10 mg/kg)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 smtClean="0">
                <a:solidFill>
                  <a:schemeClr val="bg1"/>
                </a:solidFill>
              </a:rPr>
              <a:t>Hepatic System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Desflurane </a:t>
            </a:r>
            <a:r>
              <a:rPr lang="en-US" altLang="en-US" sz="3600" dirty="0" smtClean="0">
                <a:solidFill>
                  <a:schemeClr val="bg1"/>
                </a:solidFill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R</a:t>
            </a:r>
            <a:r>
              <a:rPr lang="en-US" altLang="en-US" sz="2400" dirty="0" smtClean="0">
                <a:solidFill>
                  <a:schemeClr val="bg1"/>
                </a:solidFill>
              </a:rPr>
              <a:t>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</a:t>
            </a:r>
            <a:r>
              <a:rPr lang="en-US" altLang="en-US" sz="2400" dirty="0" smtClean="0">
                <a:solidFill>
                  <a:schemeClr val="bg1"/>
                </a:solidFill>
              </a:rPr>
              <a:t>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P</a:t>
            </a:r>
            <a:r>
              <a:rPr lang="en-US" altLang="en-US" sz="2400" dirty="0" smtClean="0">
                <a:solidFill>
                  <a:schemeClr val="bg1"/>
                </a:solidFill>
              </a:rPr>
              <a:t>ungent and irritating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H</a:t>
            </a:r>
            <a:r>
              <a:rPr lang="en-US" altLang="en-US" sz="2400" dirty="0" smtClean="0">
                <a:solidFill>
                  <a:schemeClr val="bg1"/>
                </a:solidFill>
              </a:rPr>
              <a:t>igh inspired gas concentrations lead to a </a:t>
            </a:r>
            <a:r>
              <a:rPr lang="en-US" altLang="en-US" sz="2400" dirty="0">
                <a:solidFill>
                  <a:schemeClr val="bg1"/>
                </a:solidFill>
              </a:rPr>
              <a:t>significant </a:t>
            </a:r>
            <a:r>
              <a:rPr lang="en-US" sz="2400" dirty="0">
                <a:solidFill>
                  <a:schemeClr val="bg1"/>
                </a:solidFill>
              </a:rPr>
              <a:t>↑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 smtClean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Sevoflurane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Low solubility in blood-- produces rapid induction and emergence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Pleasant smelling (suitable for children)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good bronchodilating properties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Agent </a:t>
            </a:r>
            <a:r>
              <a:rPr lang="en-US" altLang="en-US" sz="2400" dirty="0">
                <a:solidFill>
                  <a:schemeClr val="bg1"/>
                </a:solidFill>
              </a:rPr>
              <a:t>of choice in </a:t>
            </a:r>
            <a:r>
              <a:rPr lang="en-US" altLang="en-US" sz="2400" dirty="0" smtClean="0">
                <a:solidFill>
                  <a:schemeClr val="bg1"/>
                </a:solidFill>
              </a:rPr>
              <a:t>asthma</a:t>
            </a:r>
            <a:r>
              <a:rPr lang="en-US" altLang="en-US" sz="2400" dirty="0">
                <a:solidFill>
                  <a:schemeClr val="bg1"/>
                </a:solidFill>
              </a:rPr>
              <a:t>, bronchitis, and COPD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</a:t>
            </a:r>
            <a:r>
              <a:rPr lang="en-US" altLang="en-US" sz="2400" dirty="0">
                <a:solidFill>
                  <a:schemeClr val="bg1"/>
                </a:solidFill>
              </a:rPr>
              <a:t>has little effect on the heart rate.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Mild </a:t>
            </a:r>
            <a:r>
              <a:rPr lang="en-US" altLang="en-US" sz="2400" dirty="0">
                <a:solidFill>
                  <a:schemeClr val="bg1"/>
                </a:solidFill>
              </a:rPr>
              <a:t>respiratory and cardiac </a:t>
            </a:r>
            <a:r>
              <a:rPr lang="en-US" altLang="en-US" sz="2400" dirty="0" smtClean="0">
                <a:solidFill>
                  <a:schemeClr val="bg1"/>
                </a:solidFill>
              </a:rPr>
              <a:t>suppression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Disadvantages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Carbon dioxide absorbents in anesthesia </a:t>
            </a:r>
            <a:r>
              <a:rPr lang="en-US" altLang="en-US" sz="2400" dirty="0" smtClean="0">
                <a:solidFill>
                  <a:schemeClr val="bg1"/>
                </a:solidFill>
              </a:rPr>
              <a:t> machines degrade </a:t>
            </a:r>
            <a:r>
              <a:rPr lang="en-US" altLang="en-US" sz="2400" dirty="0" err="1">
                <a:solidFill>
                  <a:schemeClr val="bg1"/>
                </a:solidFill>
              </a:rPr>
              <a:t>sevoflurane</a:t>
            </a:r>
            <a:r>
              <a:rPr lang="en-US" altLang="en-US" sz="2400" dirty="0">
                <a:solidFill>
                  <a:schemeClr val="bg1"/>
                </a:solidFill>
              </a:rPr>
              <a:t> to 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3600" b="1" dirty="0">
                <a:solidFill>
                  <a:schemeClr val="bg1"/>
                </a:solidFill>
              </a:rPr>
              <a:t>: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Disadvantages: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</a:t>
            </a:r>
            <a:r>
              <a:rPr lang="en-US" altLang="en-US" sz="2400" dirty="0" smtClean="0">
                <a:solidFill>
                  <a:schemeClr val="bg1"/>
                </a:solidFill>
              </a:rPr>
              <a:t>oderate solubility, so recovery from anesthesia may be delayed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Isoflurane</a:t>
            </a:r>
            <a:r>
              <a:rPr lang="en-US" altLang="en-US" sz="2400" dirty="0" smtClean="0">
                <a:solidFill>
                  <a:schemeClr val="bg1"/>
                </a:solidFill>
              </a:rPr>
              <a:t> can make the heart “more sensitive” to circulating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catecholamines</a:t>
            </a:r>
            <a:r>
              <a:rPr lang="en-US" altLang="en-US" sz="2400" dirty="0" smtClean="0">
                <a:solidFill>
                  <a:schemeClr val="bg1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 smtClean="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Used for induction in children (sweet pleasant odor);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Sensitize the myocardium to the </a:t>
            </a:r>
            <a:r>
              <a:rPr lang="en-US" sz="2800" dirty="0" err="1">
                <a:solidFill>
                  <a:schemeClr val="bg1"/>
                </a:solidFill>
              </a:rPr>
              <a:t>arrhythmogenic</a:t>
            </a:r>
            <a:r>
              <a:rPr lang="en-US" sz="2800" dirty="0">
                <a:solidFill>
                  <a:schemeClr val="bg1"/>
                </a:solidFill>
              </a:rPr>
              <a:t> effects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catecholamines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Blood pressure usually </a:t>
            </a:r>
            <a:r>
              <a:rPr lang="en-US" altLang="en-US" sz="2800" dirty="0" smtClean="0">
                <a:solidFill>
                  <a:schemeClr val="bg1"/>
                </a:solidFill>
              </a:rPr>
              <a:t>falls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Very soluble in blood and adipose tissue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Prolonged emergence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“Halothane </a:t>
            </a:r>
            <a:r>
              <a:rPr lang="en-US" sz="2800" dirty="0">
                <a:solidFill>
                  <a:schemeClr val="bg1"/>
                </a:solidFill>
              </a:rPr>
              <a:t>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 smtClean="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Nitrous Oxide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MAC is </a:t>
            </a:r>
            <a:r>
              <a:rPr lang="en-US" sz="2800" dirty="0">
                <a:solidFill>
                  <a:schemeClr val="bg1"/>
                </a:solidFill>
                <a:effectLst/>
              </a:rPr>
              <a:t>104% at one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Antagonism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NMDA receptors in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CNS.</a:t>
            </a:r>
            <a:br>
              <a:rPr lang="en-US" sz="2400" dirty="0" smtClean="0">
                <a:solidFill>
                  <a:schemeClr val="bg1"/>
                </a:solidFill>
                <a:effectLst/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Weak </a:t>
            </a:r>
            <a:r>
              <a:rPr lang="en-US" altLang="en-US" sz="2400" dirty="0">
                <a:solidFill>
                  <a:schemeClr val="bg1"/>
                </a:solidFill>
              </a:rPr>
              <a:t>anesthetic, </a:t>
            </a:r>
            <a:r>
              <a:rPr lang="en-US" altLang="en-US" sz="2400" dirty="0" smtClean="0">
                <a:solidFill>
                  <a:schemeClr val="bg1"/>
                </a:solidFill>
              </a:rPr>
              <a:t>produce analgesia.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Usually combined with other anesthetics.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system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Mild </a:t>
            </a:r>
            <a:r>
              <a:rPr lang="en-US" sz="2400" dirty="0">
                <a:solidFill>
                  <a:schemeClr val="bg1"/>
                </a:solidFill>
              </a:rPr>
              <a:t>myocardial depressant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>
                <a:solidFill>
                  <a:schemeClr val="bg1"/>
                </a:solidFill>
              </a:rPr>
              <a:t>a mild sympathetic </a:t>
            </a:r>
            <a:r>
              <a:rPr lang="en-US" sz="2400" dirty="0" smtClean="0">
                <a:solidFill>
                  <a:schemeClr val="bg1"/>
                </a:solidFill>
              </a:rPr>
              <a:t>   stimulant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HR </a:t>
            </a:r>
            <a:r>
              <a:rPr lang="en-US" sz="2400" dirty="0">
                <a:solidFill>
                  <a:schemeClr val="bg1"/>
                </a:solidFill>
              </a:rPr>
              <a:t>and BP are usually unchanged.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pulmonary vascular </a:t>
            </a:r>
            <a:r>
              <a:rPr lang="en-US" sz="2400" dirty="0" smtClean="0">
                <a:solidFill>
                  <a:schemeClr val="bg1"/>
                </a:solidFill>
              </a:rPr>
              <a:t>resistance.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chemeClr val="bg1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altLang="en-US" sz="2400" dirty="0" smtClean="0">
                <a:solidFill>
                  <a:schemeClr val="bg1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 smtClean="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Nausea/vomiting.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Risk of bone marrow </a:t>
            </a:r>
            <a:r>
              <a:rPr lang="en-US" altLang="en-US" sz="2800" dirty="0" smtClean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Inhibits vitamin B-12 </a:t>
            </a:r>
            <a:r>
              <a:rPr lang="en-US" altLang="en-US" sz="2800" dirty="0" smtClean="0">
                <a:solidFill>
                  <a:schemeClr val="bg1"/>
                </a:solidFill>
              </a:rPr>
              <a:t>metabolism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Expansion of closed gas spaces.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sz="2800" dirty="0">
                <a:solidFill>
                  <a:schemeClr val="bg1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itrous oxide is 35 times more soluble in blood than nitrogen. Contraindicated in (e.g. air </a:t>
            </a:r>
            <a:r>
              <a:rPr lang="en-US" sz="2800" dirty="0">
                <a:solidFill>
                  <a:schemeClr val="bg1"/>
                </a:solidFill>
              </a:rPr>
              <a:t>embolus, pneumothorax,</a:t>
            </a:r>
            <a:r>
              <a:rPr lang="en-US" altLang="en-US" sz="2800" dirty="0">
                <a:solidFill>
                  <a:schemeClr val="bg1"/>
                </a:solidFill>
              </a:rPr>
              <a:t> Middle Ear </a:t>
            </a:r>
            <a:r>
              <a:rPr lang="en-US" altLang="en-US" sz="2800" dirty="0" smtClean="0">
                <a:solidFill>
                  <a:schemeClr val="bg1"/>
                </a:solidFill>
              </a:rPr>
              <a:t>Surgery </a:t>
            </a:r>
            <a:r>
              <a:rPr lang="en-US" sz="2800" dirty="0" err="1" smtClean="0">
                <a:solidFill>
                  <a:schemeClr val="bg1"/>
                </a:solidFill>
              </a:rPr>
              <a:t>etc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Diffuse </a:t>
            </a:r>
            <a:r>
              <a:rPr lang="en-US" sz="2800" dirty="0">
                <a:solidFill>
                  <a:schemeClr val="bg1"/>
                </a:solidFill>
              </a:rPr>
              <a:t>into the cuff of </a:t>
            </a:r>
            <a:r>
              <a:rPr lang="en-US" sz="2800" dirty="0" smtClean="0">
                <a:solidFill>
                  <a:schemeClr val="bg1"/>
                </a:solidFill>
              </a:rPr>
              <a:t>ETT.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Diffusion hypoxia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 </a:t>
            </a:r>
            <a:r>
              <a:rPr lang="en-US" sz="2800" dirty="0" smtClean="0">
                <a:solidFill>
                  <a:schemeClr val="bg1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58487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Neuromuscular blocking drugs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Primary Uses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Perform tracheal intubation.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Facilitate ventilation.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 smtClean="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 smtClean="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Depolarizing (</a:t>
            </a:r>
            <a:r>
              <a:rPr lang="en-US" altLang="en-US" sz="3600" b="1" dirty="0" err="1" smtClean="0">
                <a:solidFill>
                  <a:schemeClr val="bg1"/>
                </a:solidFill>
              </a:rPr>
              <a:t>Succinycholine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Structurally </a:t>
            </a:r>
            <a:r>
              <a:rPr lang="en-US" altLang="en-US" sz="2800" dirty="0">
                <a:solidFill>
                  <a:schemeClr val="bg1"/>
                </a:solidFill>
              </a:rPr>
              <a:t>similar to acetylcholine </a:t>
            </a:r>
            <a:r>
              <a:rPr lang="en-US" altLang="en-US" sz="2800" dirty="0" smtClean="0">
                <a:solidFill>
                  <a:schemeClr val="bg1"/>
                </a:solidFill>
              </a:rPr>
              <a:t>… activate the acetylcholine receptors (Ach) </a:t>
            </a:r>
            <a:r>
              <a:rPr lang="en-US" altLang="en-US" sz="2800" dirty="0">
                <a:solidFill>
                  <a:schemeClr val="bg1"/>
                </a:solidFill>
              </a:rPr>
              <a:t>… depolarization </a:t>
            </a:r>
            <a:r>
              <a:rPr lang="en-US" altLang="en-US" sz="2800" dirty="0" smtClean="0">
                <a:solidFill>
                  <a:schemeClr val="bg1"/>
                </a:solidFill>
              </a:rPr>
              <a:t>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V</a:t>
            </a:r>
            <a:r>
              <a:rPr lang="en-US" altLang="en-US" sz="2800" dirty="0" smtClean="0">
                <a:solidFill>
                  <a:schemeClr val="bg1"/>
                </a:solidFill>
              </a:rPr>
              <a:t>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For short </a:t>
            </a:r>
            <a:r>
              <a:rPr lang="en-US" altLang="en-US" sz="2800" dirty="0">
                <a:solidFill>
                  <a:schemeClr val="bg1"/>
                </a:solidFill>
              </a:rPr>
              <a:t>time intubation (</a:t>
            </a:r>
            <a:r>
              <a:rPr lang="en-US" sz="2800" dirty="0">
                <a:solidFill>
                  <a:schemeClr val="bg1"/>
                </a:solidFill>
                <a:effectLst/>
              </a:rPr>
              <a:t>Rapid sequence induction)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Metabolized very quickly by plasma cholinesterase.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Characterized by t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ransient </a:t>
            </a:r>
            <a:r>
              <a:rPr lang="en-US" sz="2800" dirty="0">
                <a:solidFill>
                  <a:schemeClr val="bg1"/>
                </a:solidFill>
                <a:effectLst/>
              </a:rPr>
              <a:t>muscle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>
                <a:solidFill>
                  <a:schemeClr val="bg1"/>
                </a:solidFill>
                <a:effectLst/>
              </a:rPr>
              <a:t> followed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relaxation.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Acetylcholine </a:t>
            </a:r>
            <a:r>
              <a:rPr lang="en-US" sz="2800" dirty="0">
                <a:solidFill>
                  <a:schemeClr val="bg1"/>
                </a:solidFill>
                <a:effectLst/>
              </a:rPr>
              <a:t>esterase (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) inhibitors potentiate rather than reverse the block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Thiopental is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thiobarbiturate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Mechanism of action</a:t>
            </a:r>
            <a:endParaRPr lang="en-US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GABAA receptor function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Inhibit </a:t>
            </a:r>
            <a:r>
              <a:rPr lang="en-US" sz="2400" dirty="0">
                <a:solidFill>
                  <a:schemeClr val="bg1"/>
                </a:solidFill>
              </a:rPr>
              <a:t>excitatory neurotransmission via glutamate and nicotinic acetylcholine </a:t>
            </a:r>
            <a:r>
              <a:rPr lang="en-US" sz="2400" dirty="0" smtClean="0">
                <a:solidFill>
                  <a:schemeClr val="bg1"/>
                </a:solidFill>
              </a:rPr>
              <a:t>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  <a:endParaRPr lang="en-US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Metabolism </a:t>
            </a:r>
            <a:r>
              <a:rPr lang="en-US" sz="2400" dirty="0">
                <a:solidFill>
                  <a:schemeClr val="bg1"/>
                </a:solidFill>
              </a:rPr>
              <a:t>and elimination is </a:t>
            </a:r>
            <a:r>
              <a:rPr lang="en-US" sz="2400" dirty="0" smtClean="0">
                <a:solidFill>
                  <a:schemeClr val="bg1"/>
                </a:solidFill>
              </a:rPr>
              <a:t>hepatic. Multiple doses </a:t>
            </a:r>
            <a:r>
              <a:rPr lang="en-US" sz="2400" dirty="0">
                <a:solidFill>
                  <a:schemeClr val="bg1"/>
                </a:solidFill>
              </a:rPr>
              <a:t>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Barbiturates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  <a:ea typeface="+mn-ea"/>
                <a:cs typeface="+mn-cs"/>
              </a:rPr>
              <a:t>Adverse Effects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Cardiac dysrhythmias:</a:t>
            </a:r>
            <a:r>
              <a:rPr lang="en-US" dirty="0">
                <a:solidFill>
                  <a:schemeClr val="bg1"/>
                </a:solidFill>
                <a:effectLst/>
              </a:rPr>
              <a:t> 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sinus bradycardia, junctional rhythm, and even asystole after the first dose in children and following repeated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dose </a:t>
            </a: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within a short time interval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in adults.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Hyperkalemia.( burns, RF, muscular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dystrophies &amp;   paraplegia)</a:t>
            </a: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transient increase in intraocular 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pressure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Increase in intracranial &amp; </a:t>
            </a:r>
            <a:r>
              <a:rPr lang="en-US" sz="2800" dirty="0" err="1" smtClean="0">
                <a:solidFill>
                  <a:schemeClr val="bg1"/>
                </a:solidFill>
                <a:ea typeface="+mn-ea"/>
                <a:cs typeface="+mn-cs"/>
              </a:rPr>
              <a:t>intragastic</a:t>
            </a: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 pressure.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Myalgia</a:t>
            </a:r>
            <a:r>
              <a:rPr lang="en-US" dirty="0">
                <a:solidFill>
                  <a:schemeClr val="bg1"/>
                </a:solidFill>
              </a:rPr>
              <a:t> : abdomen, back, and </a:t>
            </a:r>
            <a:r>
              <a:rPr lang="en-US" dirty="0" smtClean="0">
                <a:solidFill>
                  <a:schemeClr val="bg1"/>
                </a:solidFill>
              </a:rPr>
              <a:t>neck.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Histamine release.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  <a:cs typeface="+mn-cs"/>
              </a:rPr>
              <a:t>Succinylcholine apnea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Low levels of plasma cholinesterase (severe liver or kidney disease)</a:t>
            </a:r>
            <a:endParaRPr lang="en-US" sz="2800" dirty="0">
              <a:solidFill>
                <a:schemeClr val="bg1"/>
              </a:solidFill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 drug-induced inhibition of its activity, a genetically atypical enzyme.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Management is supportive, especially to avoid awareness. 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Anaphylaxis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over 50% of anaphylactic reactions to NMBDs.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a typeface="+mn-ea"/>
                <a:cs typeface="+mn-cs"/>
              </a:rPr>
              <a:t>Malignant </a:t>
            </a:r>
            <a:r>
              <a:rPr lang="en-US" sz="2800" dirty="0">
                <a:solidFill>
                  <a:schemeClr val="bg1"/>
                </a:solidFill>
                <a:ea typeface="+mn-ea"/>
                <a:cs typeface="+mn-cs"/>
              </a:rPr>
              <a:t>hyperthermia (MH).</a:t>
            </a:r>
            <a:r>
              <a:rPr lang="en-US" sz="2800" dirty="0">
                <a:solidFill>
                  <a:schemeClr val="bg1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 smtClean="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chemeClr val="bg1"/>
                </a:solidFill>
              </a:rPr>
              <a:t>Nondepolarizing</a:t>
            </a:r>
            <a:r>
              <a:rPr lang="en-US" altLang="en-US" sz="3600" b="1" dirty="0">
                <a:solidFill>
                  <a:schemeClr val="bg1"/>
                </a:solidFill>
              </a:rPr>
              <a:t> blockers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They act by competitively blocking the binding of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</a:t>
            </a:r>
            <a:r>
              <a:rPr lang="en-US" sz="2800" dirty="0">
                <a:solidFill>
                  <a:schemeClr val="bg1"/>
                </a:solidFill>
                <a:effectLst/>
              </a:rPr>
              <a:t> to its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receptors </a:t>
            </a:r>
            <a:r>
              <a:rPr lang="en-US" altLang="en-US" sz="2800" dirty="0" smtClean="0">
                <a:solidFill>
                  <a:schemeClr val="bg1"/>
                </a:solidFill>
              </a:rPr>
              <a:t>and </a:t>
            </a:r>
            <a:r>
              <a:rPr lang="en-US" altLang="en-US" sz="2800" dirty="0">
                <a:solidFill>
                  <a:schemeClr val="bg1"/>
                </a:solidFill>
              </a:rPr>
              <a:t>inhibit muscular contraction. 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It </a:t>
            </a:r>
            <a:r>
              <a:rPr lang="en-US" sz="2800" dirty="0">
                <a:solidFill>
                  <a:schemeClr val="bg1"/>
                </a:solidFill>
                <a:effectLst/>
              </a:rPr>
              <a:t>is characterized by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Absence </a:t>
            </a:r>
            <a:r>
              <a:rPr lang="en-US" sz="2800" dirty="0">
                <a:solidFill>
                  <a:schemeClr val="bg1"/>
                </a:solidFill>
                <a:effectLst/>
              </a:rPr>
              <a:t>of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fasciculations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Potentiation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other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nondepolarizing</a:t>
            </a:r>
            <a:r>
              <a:rPr lang="en-US" sz="2800" dirty="0">
                <a:solidFill>
                  <a:schemeClr val="bg1"/>
                </a:solidFill>
                <a:effectLst/>
              </a:rPr>
              <a:t> NMBDs and volatile anesthetic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agents.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Reversal </a:t>
            </a:r>
            <a:r>
              <a:rPr lang="en-US" sz="2800" dirty="0">
                <a:solidFill>
                  <a:schemeClr val="bg1"/>
                </a:solidFill>
                <a:effectLst/>
              </a:rPr>
              <a:t>by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800" dirty="0">
                <a:solidFill>
                  <a:schemeClr val="bg1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effectLst/>
              </a:rPr>
              <a:t>MIVACURIUM:</a:t>
            </a:r>
            <a:r>
              <a:rPr lang="en-US" alt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Short-acting, rapidly hydrolyzed by plasma cholinesterase.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ATRACURIUM: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Widely </a:t>
            </a:r>
            <a:r>
              <a:rPr lang="en-US" altLang="en-US" sz="2400" dirty="0">
                <a:solidFill>
                  <a:schemeClr val="bg1"/>
                </a:solidFill>
              </a:rPr>
              <a:t>used and have an intermediate onset and duration of </a:t>
            </a:r>
            <a:r>
              <a:rPr lang="en-US" altLang="en-US" sz="2400" dirty="0" smtClean="0">
                <a:solidFill>
                  <a:schemeClr val="bg1"/>
                </a:solidFill>
              </a:rPr>
              <a:t>action.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Histamine release.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No direct cardiovascular effects.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Metabolism is by Hofmann degradation and ester hydrolysis in the </a:t>
            </a:r>
            <a:r>
              <a:rPr lang="en-US" altLang="en-US" sz="2400" dirty="0" smtClean="0">
                <a:solidFill>
                  <a:schemeClr val="bg1"/>
                </a:solidFill>
              </a:rPr>
              <a:t>plasma. Its </a:t>
            </a:r>
            <a:r>
              <a:rPr lang="en-US" altLang="en-US" sz="2400" dirty="0">
                <a:solidFill>
                  <a:schemeClr val="bg1"/>
                </a:solidFill>
              </a:rPr>
              <a:t>duration of action is independent of renal and hepatic function.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 breakdown product 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r>
              <a:rPr lang="en-US" altLang="en-US" sz="2400" dirty="0">
                <a:solidFill>
                  <a:schemeClr val="bg1"/>
                </a:solidFill>
              </a:rPr>
              <a:t>, (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) 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CISATRACURIUM: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Isomer </a:t>
            </a:r>
            <a:r>
              <a:rPr lang="en-US" altLang="en-US" sz="2400" dirty="0">
                <a:solidFill>
                  <a:schemeClr val="bg1"/>
                </a:solidFill>
              </a:rPr>
              <a:t>of </a:t>
            </a:r>
            <a:r>
              <a:rPr lang="en-US" altLang="en-US" sz="2400" dirty="0" err="1">
                <a:solidFill>
                  <a:schemeClr val="bg1"/>
                </a:solidFill>
              </a:rPr>
              <a:t>atracurium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Hofmann </a:t>
            </a:r>
            <a:r>
              <a:rPr lang="en-US" altLang="en-US" sz="2400" dirty="0">
                <a:solidFill>
                  <a:schemeClr val="bg1"/>
                </a:solidFill>
              </a:rPr>
              <a:t>degradation and does not accumulate in renal failure.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Relatively </a:t>
            </a:r>
            <a:r>
              <a:rPr lang="en-US" altLang="en-US" sz="2400" dirty="0">
                <a:solidFill>
                  <a:schemeClr val="bg1"/>
                </a:solidFill>
              </a:rPr>
              <a:t>slow onset of action.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Does not </a:t>
            </a:r>
            <a:r>
              <a:rPr lang="en-US" altLang="en-US" sz="2400" dirty="0">
                <a:solidFill>
                  <a:schemeClr val="bg1"/>
                </a:solidFill>
              </a:rPr>
              <a:t>release histamine.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Less </a:t>
            </a:r>
            <a:r>
              <a:rPr lang="en-US" altLang="en-US" sz="2400" dirty="0" err="1">
                <a:solidFill>
                  <a:schemeClr val="bg1"/>
                </a:solidFill>
              </a:rPr>
              <a:t>laudanosine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ROCURONIUM: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most rapid onset of the clinically available non-depolarizing NMBDs.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Intubating </a:t>
            </a:r>
            <a:r>
              <a:rPr lang="en-US" sz="2400" dirty="0">
                <a:solidFill>
                  <a:schemeClr val="bg1"/>
                </a:solidFill>
              </a:rPr>
              <a:t>conditions can be achieved in 60-90 seconds after an induction dose of 0.6 </a:t>
            </a:r>
            <a:r>
              <a:rPr lang="en-US" sz="2400" dirty="0" smtClean="0">
                <a:solidFill>
                  <a:schemeClr val="bg1"/>
                </a:solidFill>
              </a:rPr>
              <a:t>mg/Kg. Increasing </a:t>
            </a:r>
            <a:r>
              <a:rPr lang="en-US" sz="2400" dirty="0">
                <a:solidFill>
                  <a:schemeClr val="bg1"/>
                </a:solidFill>
              </a:rPr>
              <a:t>the dose to 1.2 mg/kg shortens the </a:t>
            </a:r>
            <a:r>
              <a:rPr lang="en-US" sz="2400" dirty="0" smtClean="0">
                <a:solidFill>
                  <a:schemeClr val="bg1"/>
                </a:solidFill>
              </a:rPr>
              <a:t>time can  be used for rapid </a:t>
            </a:r>
            <a:r>
              <a:rPr lang="en-US" sz="2400" dirty="0">
                <a:solidFill>
                  <a:schemeClr val="bg1"/>
                </a:solidFill>
              </a:rPr>
              <a:t>sequence </a:t>
            </a:r>
            <a:r>
              <a:rPr lang="en-US" sz="2400" dirty="0" smtClean="0">
                <a:solidFill>
                  <a:schemeClr val="bg1"/>
                </a:solidFill>
              </a:rPr>
              <a:t>induction when </a:t>
            </a:r>
            <a:r>
              <a:rPr lang="en-US" sz="2400" dirty="0" err="1" smtClean="0">
                <a:solidFill>
                  <a:schemeClr val="bg1"/>
                </a:solidFill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</a:rPr>
              <a:t> is contraindicated.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>
                <a:solidFill>
                  <a:schemeClr val="bg1"/>
                </a:solidFill>
              </a:rPr>
              <a:t>intermediate duration of </a:t>
            </a:r>
            <a:r>
              <a:rPr lang="en-US" sz="2400" dirty="0" smtClean="0">
                <a:solidFill>
                  <a:schemeClr val="bg1"/>
                </a:solidFill>
              </a:rPr>
              <a:t>action. Histamine is not released.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Higher incidence of anaphylactic reaction.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Urgency for tracheal intubation.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Duration </a:t>
            </a:r>
            <a:r>
              <a:rPr lang="en-US" sz="2400" dirty="0">
                <a:solidFill>
                  <a:schemeClr val="bg1"/>
                </a:solidFill>
                <a:effectLst/>
              </a:rPr>
              <a:t>of the procedure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Coexisting </a:t>
            </a:r>
            <a:r>
              <a:rPr lang="en-US" sz="2400" dirty="0">
                <a:solidFill>
                  <a:schemeClr val="bg1"/>
                </a:solidFill>
                <a:effectLst/>
              </a:rPr>
              <a:t>medical conditions that may affect the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NMJ.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Side effects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 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Cost-effectiveness 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Suxamethonium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makes it a good choice for rapid intubation 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/>
              </a:rPr>
              <a:t>Rocuronium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will decrease the risk of hyperkalemia in patients with burns. 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Pancuronium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vagolytic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CHOICE OF NMBD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</a:rPr>
              <a:t>Peripheral nerve stimulator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Check the depth of neuromuscular blockade</a:t>
            </a:r>
          </a:p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Determine that neuromuscular blockade is reversed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At </a:t>
            </a:r>
            <a:r>
              <a:rPr lang="en-US" sz="2800" dirty="0">
                <a:solidFill>
                  <a:schemeClr val="bg1"/>
                </a:solidFill>
                <a:effectLst/>
              </a:rPr>
              <a:t>least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3 twitches </a:t>
            </a:r>
            <a:r>
              <a:rPr lang="en-US" sz="2800" dirty="0">
                <a:solidFill>
                  <a:schemeClr val="bg1"/>
                </a:solidFill>
                <a:effectLst/>
              </a:rPr>
              <a:t>on a train of four should be detected before attempting reversal.</a:t>
            </a:r>
            <a:endParaRPr lang="en-GB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</a:rPr>
              <a:t>Anticholinesterases </a:t>
            </a:r>
            <a:r>
              <a:rPr lang="en-US" sz="3600" b="1" dirty="0" smtClean="0">
                <a:solidFill>
                  <a:schemeClr val="bg1"/>
                </a:solidFill>
              </a:rPr>
              <a:t>(Neostigmine)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They inhibit the action of the acetylcholinesterase </a:t>
            </a:r>
            <a:r>
              <a:rPr lang="en-US" sz="2400" dirty="0">
                <a:solidFill>
                  <a:schemeClr val="bg1"/>
                </a:solidFill>
              </a:rPr>
              <a:t>enzyme at the </a:t>
            </a:r>
            <a:r>
              <a:rPr lang="en-US" sz="2400" dirty="0" smtClean="0">
                <a:solidFill>
                  <a:schemeClr val="bg1"/>
                </a:solidFill>
              </a:rPr>
              <a:t>NMJ by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GB" altLang="en-US" sz="2400" dirty="0" err="1" smtClean="0">
                <a:solidFill>
                  <a:schemeClr val="bg1"/>
                </a:solidFill>
              </a:rPr>
              <a:t>ncreasing</a:t>
            </a:r>
            <a:r>
              <a:rPr lang="en-GB" altLang="en-US" sz="2400" dirty="0" smtClean="0">
                <a:solidFill>
                  <a:schemeClr val="bg1"/>
                </a:solidFill>
              </a:rPr>
              <a:t> the </a:t>
            </a:r>
            <a:r>
              <a:rPr lang="en-GB" altLang="en-US" sz="2400" dirty="0">
                <a:solidFill>
                  <a:schemeClr val="bg1"/>
                </a:solidFill>
              </a:rPr>
              <a:t>concentration of Ach at </a:t>
            </a:r>
            <a:r>
              <a:rPr lang="en-GB" altLang="en-US" sz="2400" dirty="0" smtClean="0">
                <a:solidFill>
                  <a:schemeClr val="bg1"/>
                </a:solidFill>
              </a:rPr>
              <a:t>NMJ.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Intravenous injection at a dose of 0.05 mg/kg (maximum 5mg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To minimize adverse effects such as bradycardia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miosis</a:t>
            </a:r>
            <a:r>
              <a:rPr lang="en-US" sz="2400" dirty="0">
                <a:solidFill>
                  <a:schemeClr val="bg1"/>
                </a:solidFill>
              </a:rPr>
              <a:t>, GI upset, nausea, bronchospasm, increased sweating, salivation &amp; bronchial </a:t>
            </a:r>
            <a:r>
              <a:rPr lang="en-US" sz="2400" dirty="0" smtClean="0">
                <a:solidFill>
                  <a:schemeClr val="bg1"/>
                </a:solidFill>
              </a:rPr>
              <a:t>secretions, an </a:t>
            </a:r>
            <a:r>
              <a:rPr lang="en-US" sz="2400" dirty="0">
                <a:solidFill>
                  <a:schemeClr val="bg1"/>
                </a:solidFill>
              </a:rPr>
              <a:t>an </a:t>
            </a:r>
            <a:r>
              <a:rPr lang="en-US" sz="2400" dirty="0" err="1">
                <a:solidFill>
                  <a:schemeClr val="bg1"/>
                </a:solidFill>
              </a:rPr>
              <a:t>antimuscarinic</a:t>
            </a:r>
            <a:r>
              <a:rPr lang="en-US" sz="2400" dirty="0">
                <a:solidFill>
                  <a:schemeClr val="bg1"/>
                </a:solidFill>
              </a:rPr>
              <a:t> such as </a:t>
            </a:r>
            <a:r>
              <a:rPr lang="en-US" sz="2400" b="1" dirty="0" err="1">
                <a:solidFill>
                  <a:schemeClr val="bg1"/>
                </a:solidFill>
              </a:rPr>
              <a:t>glycopyrronium</a:t>
            </a:r>
            <a:r>
              <a:rPr lang="en-US" sz="2400" dirty="0">
                <a:solidFill>
                  <a:schemeClr val="bg1"/>
                </a:solidFill>
              </a:rPr>
              <a:t> 0.01 mg/kg or </a:t>
            </a:r>
            <a:r>
              <a:rPr lang="en-US" sz="2400" b="1" dirty="0">
                <a:solidFill>
                  <a:schemeClr val="bg1"/>
                </a:solidFill>
              </a:rPr>
              <a:t>atropine</a:t>
            </a:r>
            <a:r>
              <a:rPr lang="en-US" sz="2400" dirty="0">
                <a:solidFill>
                  <a:schemeClr val="bg1"/>
                </a:solidFill>
              </a:rPr>
              <a:t> 0.02 mg/kg must be administered along with the </a:t>
            </a:r>
            <a:r>
              <a:rPr lang="en-US" sz="2400" dirty="0" smtClean="0">
                <a:solidFill>
                  <a:schemeClr val="bg1"/>
                </a:solidFill>
              </a:rPr>
              <a:t>anticholinesterase.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56296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Local anesthetics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LAs are drugs which reversibly </a:t>
            </a:r>
            <a:r>
              <a:rPr lang="en-US" altLang="en-US" sz="2400" dirty="0" smtClean="0">
                <a:solidFill>
                  <a:schemeClr val="bg1"/>
                </a:solidFill>
              </a:rPr>
              <a:t>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Mechanism of action</a:t>
            </a: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 smtClean="0">
                <a:solidFill>
                  <a:schemeClr val="bg1"/>
                </a:solidFill>
              </a:rPr>
              <a:t>Lipid </a:t>
            </a:r>
            <a:r>
              <a:rPr lang="en-CA" altLang="en-US" sz="2400" b="1" dirty="0">
                <a:solidFill>
                  <a:schemeClr val="bg1"/>
                </a:solidFill>
              </a:rPr>
              <a:t>solubility</a:t>
            </a:r>
            <a:r>
              <a:rPr lang="en-CA" altLang="en-US" sz="2400" dirty="0">
                <a:solidFill>
                  <a:schemeClr val="bg1"/>
                </a:solidFill>
              </a:rPr>
              <a:t>: </a:t>
            </a:r>
            <a:r>
              <a:rPr lang="en-CA" altLang="en-US" sz="2400" dirty="0" smtClean="0">
                <a:solidFill>
                  <a:schemeClr val="bg1"/>
                </a:solidFill>
              </a:rPr>
              <a:t>potency</a:t>
            </a:r>
            <a:r>
              <a:rPr lang="en-CA" altLang="en-US" sz="2400" dirty="0">
                <a:solidFill>
                  <a:schemeClr val="bg1"/>
                </a:solidFill>
              </a:rPr>
              <a:t>, plasma protein binding </a:t>
            </a:r>
            <a:r>
              <a:rPr lang="en-CA" altLang="en-US" sz="2400" dirty="0" smtClean="0">
                <a:solidFill>
                  <a:schemeClr val="bg1"/>
                </a:solidFill>
              </a:rPr>
              <a:t>determines</a:t>
            </a:r>
            <a:r>
              <a:rPr lang="en-CA" altLang="en-US" sz="2400" dirty="0">
                <a:solidFill>
                  <a:schemeClr val="bg1"/>
                </a:solidFill>
              </a:rPr>
              <a:t>, </a:t>
            </a:r>
            <a:r>
              <a:rPr lang="en-CA" altLang="en-US" sz="2400" dirty="0" smtClean="0">
                <a:solidFill>
                  <a:schemeClr val="bg1"/>
                </a:solidFill>
              </a:rPr>
              <a:t>duration </a:t>
            </a:r>
            <a:r>
              <a:rPr lang="en-CA" altLang="en-US" sz="2400" dirty="0">
                <a:solidFill>
                  <a:schemeClr val="bg1"/>
                </a:solidFill>
              </a:rPr>
              <a:t>of action of local anesthetics</a:t>
            </a:r>
            <a:r>
              <a:rPr lang="en-CA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chemeClr val="bg1"/>
                </a:solidFill>
              </a:rPr>
              <a:t>Addition of vasoconstrictor:</a:t>
            </a:r>
            <a:endParaRPr lang="en-CA" sz="24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Prolongation of anesthetic </a:t>
            </a:r>
            <a:r>
              <a:rPr lang="en-CA" sz="2400" dirty="0" smtClean="0">
                <a:solidFill>
                  <a:schemeClr val="bg1"/>
                </a:solidFill>
              </a:rPr>
              <a:t>action, decreased </a:t>
            </a:r>
            <a:r>
              <a:rPr lang="en-CA" sz="2400" dirty="0">
                <a:solidFill>
                  <a:schemeClr val="bg1"/>
                </a:solidFill>
              </a:rPr>
              <a:t>risk of </a:t>
            </a:r>
            <a:r>
              <a:rPr lang="en-CA" sz="2400" dirty="0" smtClean="0">
                <a:solidFill>
                  <a:schemeClr val="bg1"/>
                </a:solidFill>
              </a:rPr>
              <a:t>toxicity and decrease </a:t>
            </a:r>
            <a:r>
              <a:rPr lang="en-CA" sz="2400" dirty="0">
                <a:solidFill>
                  <a:schemeClr val="bg1"/>
                </a:solidFill>
              </a:rPr>
              <a:t>in bleeding from surgical </a:t>
            </a:r>
            <a:r>
              <a:rPr lang="en-CA" sz="2400" dirty="0" smtClean="0">
                <a:solidFill>
                  <a:schemeClr val="bg1"/>
                </a:solidFill>
              </a:rPr>
              <a:t>manipulation</a:t>
            </a:r>
            <a:r>
              <a:rPr lang="en-CA" sz="2800" dirty="0" smtClean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CNS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CNS </a:t>
            </a:r>
            <a:r>
              <a:rPr lang="en-US" dirty="0" smtClean="0">
                <a:solidFill>
                  <a:schemeClr val="bg1"/>
                </a:solidFill>
              </a:rPr>
              <a:t>depression. ↓ in (CMRO2) 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Cardiovascular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Depress myocardial contractility, </a:t>
            </a:r>
            <a:r>
              <a:rPr lang="en-US" dirty="0" smtClean="0">
                <a:solidFill>
                  <a:schemeClr val="bg1"/>
                </a:solidFill>
              </a:rPr>
              <a:t>leading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 dose-dependent </a:t>
            </a:r>
            <a:r>
              <a:rPr lang="en-US" dirty="0">
                <a:solidFill>
                  <a:schemeClr val="bg1"/>
                </a:solidFill>
              </a:rPr>
              <a:t>↓ in BP and cardiac output, 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Baroreceptor reflexes remain largely </a:t>
            </a:r>
            <a:r>
              <a:rPr lang="en-US" dirty="0" smtClean="0">
                <a:solidFill>
                  <a:schemeClr val="bg1"/>
                </a:solidFill>
              </a:rPr>
              <a:t>intact. </a:t>
            </a: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bg1"/>
                </a:solidFill>
              </a:rPr>
              <a:t>Respiratory </a:t>
            </a:r>
            <a:r>
              <a:rPr lang="en-US" sz="2800" u="sng" dirty="0">
                <a:solidFill>
                  <a:schemeClr val="bg1"/>
                </a:solidFill>
              </a:rPr>
              <a:t>system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Dose-dependent decrease in RR and TV. </a:t>
            </a:r>
            <a:r>
              <a:rPr lang="en-US" dirty="0" smtClean="0">
                <a:solidFill>
                  <a:schemeClr val="bg1"/>
                </a:solidFill>
              </a:rPr>
              <a:t>Apnea </a:t>
            </a:r>
            <a:r>
              <a:rPr lang="en-US" dirty="0">
                <a:solidFill>
                  <a:schemeClr val="bg1"/>
                </a:solidFill>
              </a:rPr>
              <a:t>may last for 30 to 90 seconds after </a:t>
            </a: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dose.</a:t>
            </a:r>
          </a:p>
          <a:p>
            <a:pPr marL="914400" lvl="2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Laryngeal reflexes remain more intact compared to propofol so higher incidence of cough </a:t>
            </a:r>
            <a:r>
              <a:rPr lang="en-US" dirty="0" smtClean="0">
                <a:solidFill>
                  <a:schemeClr val="bg1"/>
                </a:solidFill>
              </a:rPr>
              <a:t>and laryngospasm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1. Esters (</a:t>
            </a:r>
            <a:r>
              <a:rPr lang="en-US" altLang="en-US" sz="2400" dirty="0" smtClean="0">
                <a:solidFill>
                  <a:schemeClr val="bg1"/>
                </a:solidFill>
              </a:rPr>
              <a:t>metabolized by plasma cholinesterase)</a:t>
            </a:r>
            <a:endParaRPr lang="en-US" altLang="en-US" sz="2400" b="1" dirty="0" smtClean="0">
              <a:solidFill>
                <a:schemeClr val="bg1"/>
              </a:solidFill>
              <a:latin typeface="+mn-lt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altLang="en-US" sz="24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Amides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 smtClean="0"/>
              <a:t>metabolized by cytochrome p-450)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 smtClean="0">
                <a:solidFill>
                  <a:schemeClr val="bg1"/>
                </a:solidFill>
              </a:rPr>
              <a:t>Applications of local anesthesia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N</a:t>
            </a:r>
            <a:r>
              <a:rPr lang="en-CA" sz="2400" dirty="0" smtClean="0">
                <a:solidFill>
                  <a:schemeClr val="bg1"/>
                </a:solidFill>
              </a:rPr>
              <a:t>erve </a:t>
            </a:r>
            <a:r>
              <a:rPr lang="en-CA" sz="2400" dirty="0">
                <a:solidFill>
                  <a:schemeClr val="bg1"/>
                </a:solidFill>
              </a:rPr>
              <a:t>block: </a:t>
            </a:r>
            <a:r>
              <a:rPr lang="en-CA" sz="2400" dirty="0" smtClean="0">
                <a:solidFill>
                  <a:schemeClr val="bg1"/>
                </a:solidFill>
              </a:rPr>
              <a:t>(</a:t>
            </a:r>
            <a:r>
              <a:rPr lang="en-CA" sz="2400" dirty="0">
                <a:solidFill>
                  <a:schemeClr val="bg1"/>
                </a:solidFill>
              </a:rPr>
              <a:t>e.g., dental and other minor surgical procedures)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Topical </a:t>
            </a:r>
            <a:r>
              <a:rPr lang="en-CA" sz="2400" dirty="0">
                <a:solidFill>
                  <a:schemeClr val="bg1"/>
                </a:solidFill>
              </a:rPr>
              <a:t>application: </a:t>
            </a:r>
            <a:r>
              <a:rPr lang="en-CA" sz="2400" dirty="0" smtClean="0">
                <a:solidFill>
                  <a:schemeClr val="bg1"/>
                </a:solidFill>
              </a:rPr>
              <a:t>To </a:t>
            </a:r>
            <a:r>
              <a:rPr lang="en-CA" sz="2400" dirty="0">
                <a:solidFill>
                  <a:schemeClr val="bg1"/>
                </a:solidFill>
              </a:rPr>
              <a:t>skin for analgesia (e.g., benzocaine) or mucous membranes (for diagnostic procedures</a:t>
            </a:r>
            <a:r>
              <a:rPr lang="en-CA" sz="2400" dirty="0" smtClean="0">
                <a:solidFill>
                  <a:schemeClr val="bg1"/>
                </a:solidFill>
              </a:rPr>
              <a:t>)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Spinal &amp; </a:t>
            </a:r>
            <a:r>
              <a:rPr lang="en-US" altLang="en-US" sz="2400" dirty="0">
                <a:solidFill>
                  <a:schemeClr val="bg1"/>
                </a:solidFill>
              </a:rPr>
              <a:t>epidural </a:t>
            </a:r>
            <a:r>
              <a:rPr lang="en-CA" sz="2400" dirty="0">
                <a:solidFill>
                  <a:schemeClr val="bg1"/>
                </a:solidFill>
              </a:rPr>
              <a:t>anesthesia: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Local infiltration:  At </a:t>
            </a:r>
            <a:r>
              <a:rPr lang="en-CA" sz="2400" dirty="0">
                <a:solidFill>
                  <a:schemeClr val="bg1"/>
                </a:solidFill>
              </a:rPr>
              <a:t>end of surgery to produce long-lasting post-surgical analgesia (reduces need for narcotics)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I/V </a:t>
            </a:r>
            <a:r>
              <a:rPr lang="en-CA" sz="2400" dirty="0">
                <a:solidFill>
                  <a:schemeClr val="bg1"/>
                </a:solidFill>
              </a:rPr>
              <a:t>infusion: </a:t>
            </a:r>
            <a:r>
              <a:rPr lang="en-CA" sz="2400" dirty="0" smtClean="0">
                <a:solidFill>
                  <a:schemeClr val="bg1"/>
                </a:solidFill>
              </a:rPr>
              <a:t>For </a:t>
            </a:r>
            <a:r>
              <a:rPr lang="en-CA" sz="2400" dirty="0">
                <a:solidFill>
                  <a:schemeClr val="bg1"/>
                </a:solidFill>
              </a:rPr>
              <a:t>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Choice of local anesthetics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Onset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Duration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Sensory vs. motor block</a:t>
            </a:r>
          </a:p>
          <a:p>
            <a:pPr marL="36512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LIDOCAINE: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T</a:t>
            </a:r>
            <a:r>
              <a:rPr lang="en-US" altLang="en-US" sz="2400" dirty="0" smtClean="0">
                <a:solidFill>
                  <a:schemeClr val="bg1"/>
                </a:solidFill>
              </a:rPr>
              <a:t>he </a:t>
            </a:r>
            <a:r>
              <a:rPr lang="en-US" altLang="en-US" sz="2400" dirty="0">
                <a:solidFill>
                  <a:schemeClr val="bg1"/>
                </a:solidFill>
              </a:rPr>
              <a:t>most commonly used </a:t>
            </a:r>
            <a:r>
              <a:rPr lang="en-US" altLang="en-US" sz="2400" dirty="0" smtClean="0">
                <a:solidFill>
                  <a:schemeClr val="bg1"/>
                </a:solidFill>
              </a:rPr>
              <a:t>amide type local anesthetic.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Rapid </a:t>
            </a:r>
            <a:r>
              <a:rPr lang="en-US" altLang="en-US" sz="2400" dirty="0">
                <a:solidFill>
                  <a:schemeClr val="bg1"/>
                </a:solidFill>
              </a:rPr>
              <a:t>onset and a duration of 60-75 </a:t>
            </a:r>
            <a:r>
              <a:rPr lang="en-US" altLang="en-US" sz="2400" dirty="0" smtClean="0">
                <a:solidFill>
                  <a:schemeClr val="bg1"/>
                </a:solidFill>
              </a:rPr>
              <a:t>minutes, extended with </a:t>
            </a:r>
            <a:r>
              <a:rPr lang="en-US" altLang="en-US" sz="2400" dirty="0">
                <a:solidFill>
                  <a:schemeClr val="bg1"/>
                </a:solidFill>
              </a:rPr>
              <a:t>epinephrine </a:t>
            </a:r>
            <a:r>
              <a:rPr lang="en-US" altLang="en-US" sz="2400" dirty="0" smtClean="0">
                <a:solidFill>
                  <a:schemeClr val="bg1"/>
                </a:solidFill>
              </a:rPr>
              <a:t>for </a:t>
            </a:r>
            <a:r>
              <a:rPr lang="en-US" altLang="en-US" sz="2400" dirty="0">
                <a:solidFill>
                  <a:schemeClr val="bg1"/>
                </a:solidFill>
              </a:rPr>
              <a:t>up to 2 </a:t>
            </a:r>
            <a:r>
              <a:rPr lang="en-US" altLang="en-US" sz="2400" dirty="0" smtClean="0">
                <a:solidFill>
                  <a:schemeClr val="bg1"/>
                </a:solidFill>
              </a:rPr>
              <a:t>hours.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in </a:t>
            </a:r>
            <a:r>
              <a:rPr lang="en-US" altLang="en-US" sz="2400" dirty="0">
                <a:solidFill>
                  <a:schemeClr val="bg1"/>
                </a:solidFill>
              </a:rPr>
              <a:t>the liver and excreted by the kidneys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Contraindicated in patients with a known sensitivity.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Has </a:t>
            </a:r>
            <a:r>
              <a:rPr lang="en-US" altLang="en-US" sz="2400" dirty="0">
                <a:solidFill>
                  <a:schemeClr val="bg1"/>
                </a:solidFill>
              </a:rPr>
              <a:t>also antiarrhythmic action. 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BUPIVACAINE: </a:t>
            </a:r>
            <a:r>
              <a:rPr lang="en-US" altLang="en-US" sz="2400" dirty="0" smtClean="0">
                <a:solidFill>
                  <a:schemeClr val="bg1"/>
                </a:solidFill>
              </a:rPr>
              <a:t>Onset </a:t>
            </a:r>
            <a:r>
              <a:rPr lang="en-US" altLang="en-US" sz="2400" dirty="0">
                <a:solidFill>
                  <a:schemeClr val="bg1"/>
                </a:solidFill>
              </a:rPr>
              <a:t>of action is slower than lidocaine and anesthesia is long </a:t>
            </a:r>
            <a:r>
              <a:rPr lang="en-US" altLang="en-US" sz="2400" dirty="0" smtClean="0">
                <a:solidFill>
                  <a:schemeClr val="bg1"/>
                </a:solidFill>
              </a:rPr>
              <a:t>acting - 2-4 hours, extended with epinephrine for up to 7 hours.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More </a:t>
            </a:r>
            <a:r>
              <a:rPr lang="en-US" sz="2400" dirty="0">
                <a:solidFill>
                  <a:schemeClr val="bg1"/>
                </a:solidFill>
              </a:rPr>
              <a:t>cardio-toxic than lidocaine, difficult to </a:t>
            </a:r>
            <a:r>
              <a:rPr lang="en-US" sz="2400" dirty="0" smtClean="0">
                <a:solidFill>
                  <a:schemeClr val="bg1"/>
                </a:solidFill>
              </a:rPr>
              <a:t>treat.</a:t>
            </a:r>
            <a:endParaRPr lang="en-US" sz="2400" u="sng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Metabolized </a:t>
            </a:r>
            <a:r>
              <a:rPr lang="en-US" altLang="en-US" sz="2400" dirty="0">
                <a:solidFill>
                  <a:schemeClr val="bg1"/>
                </a:solidFill>
              </a:rPr>
              <a:t>in the liver and excreted by the kidneys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ROPIVACAINE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Less toxic, </a:t>
            </a:r>
            <a:r>
              <a:rPr lang="en-US" sz="2400" dirty="0" smtClean="0">
                <a:solidFill>
                  <a:schemeClr val="bg1"/>
                </a:solidFill>
              </a:rPr>
              <a:t>long-lasting LA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Undergoes </a:t>
            </a:r>
            <a:r>
              <a:rPr lang="en-US" sz="2400" dirty="0">
                <a:solidFill>
                  <a:schemeClr val="bg1"/>
                </a:solidFill>
                <a:effectLst/>
              </a:rPr>
              <a:t>extensive hepatic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metabolism, </a:t>
            </a:r>
            <a:r>
              <a:rPr lang="en-US" sz="2400" dirty="0">
                <a:solidFill>
                  <a:schemeClr val="bg1"/>
                </a:solidFill>
                <a:effectLst/>
              </a:rPr>
              <a:t>with only 1% of the drug eliminated unchanged in the urine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Ropivacaine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is slightly </a:t>
            </a:r>
            <a:r>
              <a:rPr lang="en-US" sz="2400" dirty="0">
                <a:solidFill>
                  <a:schemeClr val="bg1"/>
                </a:solidFill>
              </a:rPr>
              <a:t>less potent </a:t>
            </a:r>
            <a:r>
              <a:rPr lang="en-US" sz="2400" dirty="0">
                <a:solidFill>
                  <a:schemeClr val="bg1"/>
                </a:solidFill>
                <a:effectLst/>
              </a:rPr>
              <a:t>than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Local Anesthetic Toxicity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CNS:</a:t>
            </a:r>
            <a:r>
              <a:rPr lang="en-US" altLang="en-US" sz="2800" dirty="0" smtClean="0">
                <a:solidFill>
                  <a:schemeClr val="bg1"/>
                </a:solidFill>
              </a:rPr>
              <a:t> I</a:t>
            </a:r>
            <a:r>
              <a:rPr lang="en-US" altLang="en-US" sz="2400" dirty="0" smtClean="0">
                <a:solidFill>
                  <a:schemeClr val="bg1"/>
                </a:solidFill>
              </a:rPr>
              <a:t>nitially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circumoral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numbness, dizziness, tinnitus, visual </a:t>
            </a:r>
            <a:r>
              <a:rPr lang="en-US" altLang="en-US" sz="2400" dirty="0" smtClean="0">
                <a:solidFill>
                  <a:schemeClr val="bg1"/>
                </a:solidFill>
              </a:rPr>
              <a:t>change. Later drowsiness</a:t>
            </a:r>
            <a:r>
              <a:rPr lang="en-US" altLang="en-US" sz="2400" dirty="0">
                <a:solidFill>
                  <a:schemeClr val="bg1"/>
                </a:solidFill>
              </a:rPr>
              <a:t>, disorientation, slurred speech, loss of consciousness, </a:t>
            </a:r>
            <a:r>
              <a:rPr lang="en-US" altLang="en-US" sz="2400" dirty="0" smtClean="0">
                <a:solidFill>
                  <a:schemeClr val="bg1"/>
                </a:solidFill>
              </a:rPr>
              <a:t>convulsions &amp; finally respiratory </a:t>
            </a:r>
            <a:r>
              <a:rPr lang="en-US" altLang="en-US" sz="2400" dirty="0">
                <a:solidFill>
                  <a:schemeClr val="bg1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u="sng" dirty="0" smtClean="0">
                <a:solidFill>
                  <a:schemeClr val="bg1"/>
                </a:solidFill>
              </a:rPr>
              <a:t>Cardiovascular System: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Myocardial </a:t>
            </a:r>
            <a:r>
              <a:rPr lang="en-US" altLang="en-US" sz="2400" dirty="0">
                <a:solidFill>
                  <a:schemeClr val="bg1"/>
                </a:solidFill>
              </a:rPr>
              <a:t>depression and vasodilation-- hypotension and circulatory collapse</a:t>
            </a:r>
          </a:p>
          <a:p>
            <a:pPr marL="0" indent="0">
              <a:buNone/>
              <a:defRPr/>
            </a:pPr>
            <a:r>
              <a:rPr lang="en-US" altLang="en-US" sz="2400" u="sng" dirty="0">
                <a:solidFill>
                  <a:schemeClr val="bg1"/>
                </a:solidFill>
              </a:rPr>
              <a:t>Allergic </a:t>
            </a:r>
            <a:r>
              <a:rPr lang="en-US" altLang="en-US" sz="2400" u="sng" dirty="0" smtClean="0">
                <a:solidFill>
                  <a:schemeClr val="bg1"/>
                </a:solidFill>
              </a:rPr>
              <a:t>reactions:</a:t>
            </a:r>
            <a:r>
              <a:rPr lang="en-US" altLang="en-US" dirty="0" smtClean="0"/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rare (less than 1</a:t>
            </a:r>
            <a:r>
              <a:rPr lang="en-US" altLang="en-US" sz="2400" dirty="0" smtClean="0">
                <a:solidFill>
                  <a:schemeClr val="bg1"/>
                </a:solidFill>
              </a:rPr>
              <a:t>%) rash</a:t>
            </a:r>
            <a:r>
              <a:rPr lang="en-US" altLang="en-US" sz="2400" dirty="0">
                <a:solidFill>
                  <a:schemeClr val="bg1"/>
                </a:solidFill>
              </a:rPr>
              <a:t>, bronchospasm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 smtClean="0">
                <a:solidFill>
                  <a:schemeClr val="bg1"/>
                </a:solidFill>
              </a:rPr>
              <a:t>Prevention </a:t>
            </a:r>
            <a:r>
              <a:rPr lang="en-US" altLang="en-US" sz="3600" b="1" dirty="0">
                <a:solidFill>
                  <a:schemeClr val="bg1"/>
                </a:solidFill>
              </a:rPr>
              <a:t>and Treatment of Toxicity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b="1" u="sng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Cases: </a:t>
            </a:r>
            <a:r>
              <a:rPr lang="en-US" sz="2400" dirty="0" smtClean="0">
                <a:solidFill>
                  <a:schemeClr val="bg1"/>
                </a:solidFill>
              </a:rPr>
              <a:t>Assure adequate ventilation &amp; administer supplemental Oxygen.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Seizures: </a:t>
            </a:r>
            <a:r>
              <a:rPr lang="en-US" sz="2400" dirty="0" smtClean="0">
                <a:solidFill>
                  <a:schemeClr val="bg1"/>
                </a:solidFill>
              </a:rPr>
              <a:t>Midazolam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Hypotension: </a:t>
            </a:r>
            <a:r>
              <a:rPr lang="en-US" sz="2400" dirty="0" smtClean="0">
                <a:solidFill>
                  <a:schemeClr val="bg1"/>
                </a:solidFill>
              </a:rPr>
              <a:t>Trendelenburg position (head down , legs up),  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IV fluid bolus (Isotonic Saline or LR),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Vasopressor (Dopamine if refractory to above).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Dysrhythmias: </a:t>
            </a:r>
            <a:r>
              <a:rPr lang="en-US" sz="2400" dirty="0" smtClean="0">
                <a:solidFill>
                  <a:schemeClr val="bg1"/>
                </a:solidFill>
              </a:rPr>
              <a:t>As per ACLS protocol (but do not administer further Lidocaine)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</a:t>
            </a:r>
            <a:r>
              <a:rPr lang="en-US" sz="115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hank You</a:t>
            </a:r>
            <a:endParaRPr lang="en-US" sz="115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bg1"/>
                </a:solidFill>
                <a:cs typeface="Century Gothic"/>
              </a:rPr>
              <a:t>CASE DISCUSSION</a:t>
            </a:r>
            <a:r>
              <a:rPr lang="en-US" sz="3600" b="1" kern="1200" dirty="0" smtClean="0">
                <a:solidFill>
                  <a:schemeClr val="bg1"/>
                </a:solidFill>
                <a:cs typeface="Century Gothic"/>
              </a:rPr>
              <a:t/>
            </a:r>
            <a:br>
              <a:rPr lang="en-US" sz="3600" b="1" kern="1200" dirty="0" smtClean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extubated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</a:t>
            </a:r>
            <a:r>
              <a:rPr lang="en-US" sz="2800" b="1" dirty="0">
                <a:solidFill>
                  <a:schemeClr val="bg1"/>
                </a:solidFill>
              </a:rPr>
              <a:t>Use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Induction </a:t>
            </a:r>
            <a:r>
              <a:rPr lang="en-US" dirty="0">
                <a:solidFill>
                  <a:schemeClr val="bg1"/>
                </a:solidFill>
              </a:rPr>
              <a:t>of anesthesia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Advantages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Rapid onset (30 - 45 sec), short duration (5 – 8 min) initial dose; redistributed from brain to muscle resulting in return of consciousness. It 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/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Adverse effects: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Dose dependent histamine release.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Myoclonus and hiccups .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Absolutely </a:t>
            </a:r>
            <a:r>
              <a:rPr lang="en-US" dirty="0">
                <a:solidFill>
                  <a:schemeClr val="bg1"/>
                </a:solidFill>
              </a:rPr>
              <a:t>contraindicated in </a:t>
            </a:r>
            <a:r>
              <a:rPr lang="en-US" dirty="0" smtClean="0">
                <a:solidFill>
                  <a:schemeClr val="bg1"/>
                </a:solidFill>
              </a:rPr>
              <a:t>Porphyria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120650" lvl="3" indent="0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Thiopental </a:t>
            </a:r>
            <a:r>
              <a:rPr lang="en-US" sz="2400" dirty="0">
                <a:solidFill>
                  <a:schemeClr val="bg1"/>
                </a:solidFill>
              </a:rPr>
              <a:t>can cause </a:t>
            </a:r>
            <a:r>
              <a:rPr lang="en-US" sz="2400" dirty="0">
                <a:solidFill>
                  <a:srgbClr val="FFCC00"/>
                </a:solidFill>
              </a:rPr>
              <a:t>severe pain and </a:t>
            </a:r>
            <a:r>
              <a:rPr lang="en-US" sz="2400" dirty="0" smtClean="0">
                <a:solidFill>
                  <a:srgbClr val="FFCC00"/>
                </a:solidFill>
              </a:rPr>
              <a:t>tissue </a:t>
            </a:r>
            <a:r>
              <a:rPr lang="en-US" sz="2400" dirty="0">
                <a:solidFill>
                  <a:srgbClr val="FFCC00"/>
                </a:solidFill>
              </a:rPr>
              <a:t>necrosis</a:t>
            </a:r>
            <a:r>
              <a:rPr lang="en-US" sz="2400" dirty="0">
                <a:solidFill>
                  <a:schemeClr val="bg1"/>
                </a:solidFill>
              </a:rPr>
              <a:t> if injected </a:t>
            </a:r>
            <a:r>
              <a:rPr lang="en-US" sz="2400" dirty="0" smtClean="0">
                <a:solidFill>
                  <a:schemeClr val="bg1"/>
                </a:solidFill>
              </a:rPr>
              <a:t>subcutaneously or </a:t>
            </a:r>
            <a:r>
              <a:rPr lang="en-US" sz="2400" dirty="0">
                <a:solidFill>
                  <a:schemeClr val="bg1"/>
                </a:solidFill>
              </a:rPr>
              <a:t>intra-arterially.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650" lvl="3" indent="53975">
              <a:buNone/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>
                <a:solidFill>
                  <a:schemeClr val="bg1"/>
                </a:solidFill>
              </a:rPr>
              <a:t>intra-arterial administration occurs, heparin, vasodilators, and regional sympathetic blockade may be helpful in </a:t>
            </a:r>
            <a:r>
              <a:rPr lang="en-US" sz="2400" dirty="0" smtClean="0">
                <a:solidFill>
                  <a:schemeClr val="bg1"/>
                </a:solidFill>
              </a:rPr>
              <a:t>treatment.</a:t>
            </a:r>
            <a:endParaRPr lang="en-US" sz="2400" dirty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Dosage </a:t>
            </a:r>
            <a:r>
              <a:rPr lang="en-US" b="1" dirty="0">
                <a:solidFill>
                  <a:schemeClr val="bg1"/>
                </a:solidFill>
              </a:rPr>
              <a:t>and administration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Induction</a:t>
            </a:r>
            <a:r>
              <a:rPr lang="en-US" sz="2400" dirty="0">
                <a:solidFill>
                  <a:schemeClr val="bg1"/>
                </a:solidFill>
              </a:rPr>
              <a:t>: IV 3-6 mg/kg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Sedation </a:t>
            </a:r>
            <a:r>
              <a:rPr lang="en-US" sz="2400" dirty="0">
                <a:solidFill>
                  <a:schemeClr val="bg1"/>
                </a:solidFill>
              </a:rPr>
              <a:t>IV 0.5-1.5 mg/kg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N.B</a:t>
            </a:r>
            <a:r>
              <a:rPr lang="en-US" sz="2400" dirty="0">
                <a:solidFill>
                  <a:schemeClr val="bg1"/>
                </a:solidFill>
              </a:rPr>
              <a:t>. Reduce doses in hypovolemic, elderly, or </a:t>
            </a:r>
            <a:r>
              <a:rPr lang="en-US" sz="2400" dirty="0" smtClean="0">
                <a:solidFill>
                  <a:schemeClr val="bg1"/>
                </a:solidFill>
              </a:rPr>
              <a:t>hemodynamically </a:t>
            </a:r>
            <a:r>
              <a:rPr lang="en-US" sz="2400" dirty="0">
                <a:solidFill>
                  <a:schemeClr val="bg1"/>
                </a:solidFill>
              </a:rPr>
              <a:t>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PROPOFOL (2, 6- </a:t>
            </a:r>
            <a:r>
              <a:rPr lang="en-US" sz="3600" b="1" dirty="0" err="1" smtClean="0">
                <a:solidFill>
                  <a:schemeClr val="bg1"/>
                </a:solidFill>
              </a:rPr>
              <a:t>diisopropylphenol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the most widely used induction agent. 1</a:t>
            </a:r>
            <a:r>
              <a:rPr lang="en-US" sz="2400" dirty="0">
                <a:solidFill>
                  <a:schemeClr val="bg1"/>
                </a:solidFill>
              </a:rPr>
              <a:t>% isotonic oil-in-water emulsion, which contains egg lecithin, glycerol, and soybean </a:t>
            </a:r>
            <a:r>
              <a:rPr lang="en-US" sz="2400" dirty="0" smtClean="0">
                <a:solidFill>
                  <a:schemeClr val="bg1"/>
                </a:solidFill>
              </a:rPr>
              <a:t>oil.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Mechanism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action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Facilitates </a:t>
            </a:r>
            <a:r>
              <a:rPr lang="en-US" sz="2400" dirty="0">
                <a:solidFill>
                  <a:schemeClr val="bg1"/>
                </a:solidFill>
              </a:rPr>
              <a:t>inhibitory neurotransmission by enhancing the function (</a:t>
            </a:r>
            <a:r>
              <a:rPr lang="en-US" sz="2400" dirty="0" smtClean="0">
                <a:solidFill>
                  <a:schemeClr val="bg1"/>
                </a:solidFill>
              </a:rPr>
              <a:t>GABA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receptors in </a:t>
            </a:r>
            <a:r>
              <a:rPr lang="en-US" sz="2400" dirty="0" smtClean="0">
                <a:solidFill>
                  <a:schemeClr val="bg1"/>
                </a:solidFill>
              </a:rPr>
              <a:t>CNS 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Pharmacokinetics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Hepatic </a:t>
            </a:r>
            <a:r>
              <a:rPr lang="en-US" sz="2400" dirty="0">
                <a:solidFill>
                  <a:schemeClr val="bg1"/>
                </a:solidFill>
              </a:rPr>
              <a:t>and extrahepatic metabolism leads to inactive    metabolites which are excreted by renal route 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3226</TotalTime>
  <Words>2966</Words>
  <Application>Microsoft Office PowerPoint</Application>
  <PresentationFormat>On-screen Show (4:3)</PresentationFormat>
  <Paragraphs>618</Paragraphs>
  <Slides>67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Britannic Bold</vt:lpstr>
      <vt:lpstr>Century Gothic</vt:lpstr>
      <vt:lpstr>Times New Roman</vt:lpstr>
      <vt:lpstr>Verdana</vt:lpstr>
      <vt:lpstr>Wingdings</vt:lpstr>
      <vt:lpstr>Wingdings 2</vt:lpstr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PowerPoint Presentation</vt:lpstr>
      <vt:lpstr> Barbiturates</vt:lpstr>
      <vt:lpstr>PowerPoint Presentation</vt:lpstr>
      <vt:lpstr>PowerPoint Presentation</vt:lpstr>
      <vt:lpstr>PowerPoint Presentation</vt:lpstr>
      <vt:lpstr>PROPOFOL (2, 6- diisopropylphenol)</vt:lpstr>
      <vt:lpstr>PowerPoint Presentation</vt:lpstr>
      <vt:lpstr>PowerPoint Presentation</vt:lpstr>
      <vt:lpstr>  Advantages  </vt:lpstr>
      <vt:lpstr>Adverse effects</vt:lpstr>
      <vt:lpstr>PowerPoint Presentation</vt:lpstr>
      <vt:lpstr>Etomidate</vt:lpstr>
      <vt:lpstr>PowerPoint Presentation</vt:lpstr>
      <vt:lpstr>PowerPoint Presentation</vt:lpstr>
      <vt:lpstr>Ketamine</vt:lpstr>
      <vt:lpstr>PowerPoint Presentation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Benzodiazepines </vt:lpstr>
      <vt:lpstr>PowerPoint Presentation</vt:lpstr>
      <vt:lpstr>PowerPoint Presentation</vt:lpstr>
      <vt:lpstr>PowerPoint Presentation</vt:lpstr>
      <vt:lpstr>Flumazenil </vt:lpstr>
      <vt:lpstr>PowerPoint Presentation</vt:lpstr>
      <vt:lpstr>Characteristics of the ideal inhaled anesthetic agent: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Desflurane  </vt:lpstr>
      <vt:lpstr>Sevoflurane</vt:lpstr>
      <vt:lpstr>Isoflurane: </vt:lpstr>
      <vt:lpstr>Halothane </vt:lpstr>
      <vt:lpstr>Nitrous Oxide</vt:lpstr>
      <vt:lpstr>PowerPoint Presentation</vt:lpstr>
      <vt:lpstr>PowerPoint Presentation</vt:lpstr>
      <vt:lpstr> Neuromuscular blocking drugs</vt:lpstr>
      <vt:lpstr>Neuromuscular blockers</vt:lpstr>
      <vt:lpstr>Depolarizing (Succinycholine)</vt:lpstr>
      <vt:lpstr>PowerPoint Presentation</vt:lpstr>
      <vt:lpstr>PowerPoint Presentation</vt:lpstr>
      <vt:lpstr>Nondepolarizing blockers</vt:lpstr>
      <vt:lpstr>PowerPoint Presentation</vt:lpstr>
      <vt:lpstr>PowerPoint Presentation</vt:lpstr>
      <vt:lpstr>CHOICE OF NMBD</vt:lpstr>
      <vt:lpstr>Peripheral nerve stimulator</vt:lpstr>
      <vt:lpstr>Anticholinesterases (Neostigmine)</vt:lpstr>
      <vt:lpstr>PowerPoint Presentation</vt:lpstr>
      <vt:lpstr>Local anesthetics  </vt:lpstr>
      <vt:lpstr>PowerPoint Presentation</vt:lpstr>
      <vt:lpstr>Applications of local anesthesia</vt:lpstr>
      <vt:lpstr>PowerPoint Presentation</vt:lpstr>
      <vt:lpstr>PowerPoint Presentation</vt:lpstr>
      <vt:lpstr>PowerPoint Presentation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Aasim</cp:lastModifiedBy>
  <cp:revision>243</cp:revision>
  <dcterms:created xsi:type="dcterms:W3CDTF">2009-02-26T04:36:41Z</dcterms:created>
  <dcterms:modified xsi:type="dcterms:W3CDTF">2016-10-30T02:43:41Z</dcterms:modified>
</cp:coreProperties>
</file>