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97" r:id="rId2"/>
    <p:sldId id="289" r:id="rId3"/>
    <p:sldId id="292" r:id="rId4"/>
    <p:sldId id="290" r:id="rId5"/>
    <p:sldId id="294" r:id="rId6"/>
    <p:sldId id="293" r:id="rId7"/>
    <p:sldId id="295" r:id="rId8"/>
    <p:sldId id="291" r:id="rId9"/>
    <p:sldId id="264" r:id="rId10"/>
    <p:sldId id="268" r:id="rId11"/>
    <p:sldId id="270" r:id="rId12"/>
    <p:sldId id="274" r:id="rId13"/>
    <p:sldId id="275" r:id="rId14"/>
    <p:sldId id="276" r:id="rId15"/>
    <p:sldId id="279" r:id="rId16"/>
    <p:sldId id="302" r:id="rId17"/>
    <p:sldId id="303" r:id="rId18"/>
    <p:sldId id="304" r:id="rId19"/>
    <p:sldId id="305" r:id="rId20"/>
    <p:sldId id="306" r:id="rId21"/>
    <p:sldId id="307" r:id="rId22"/>
    <p:sldId id="308" r:id="rId23"/>
    <p:sldId id="309" r:id="rId24"/>
    <p:sldId id="310" r:id="rId25"/>
    <p:sldId id="280" r:id="rId26"/>
    <p:sldId id="281" r:id="rId27"/>
    <p:sldId id="282" r:id="rId28"/>
    <p:sldId id="283" r:id="rId29"/>
    <p:sldId id="299" r:id="rId30"/>
    <p:sldId id="300" r:id="rId31"/>
    <p:sldId id="301"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68" autoAdjust="0"/>
  </p:normalViewPr>
  <p:slideViewPr>
    <p:cSldViewPr snapToGrid="0">
      <p:cViewPr varScale="1">
        <p:scale>
          <a:sx n="63" d="100"/>
          <a:sy n="63" d="100"/>
        </p:scale>
        <p:origin x="-11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19FAF-196A-4D86-ABED-2BD1E40908E7}"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F1789-9D95-4C91-A446-559DF9D40ED2}" type="slidenum">
              <a:rPr lang="en-US" smtClean="0"/>
              <a:t>‹#›</a:t>
            </a:fld>
            <a:endParaRPr lang="en-US"/>
          </a:p>
        </p:txBody>
      </p:sp>
    </p:spTree>
    <p:extLst>
      <p:ext uri="{BB962C8B-B14F-4D97-AF65-F5344CB8AC3E}">
        <p14:creationId xmlns:p14="http://schemas.microsoft.com/office/powerpoint/2010/main" val="113655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2</a:t>
            </a:fld>
            <a:endParaRPr lang="en-US"/>
          </a:p>
        </p:txBody>
      </p:sp>
    </p:spTree>
    <p:extLst>
      <p:ext uri="{BB962C8B-B14F-4D97-AF65-F5344CB8AC3E}">
        <p14:creationId xmlns:p14="http://schemas.microsoft.com/office/powerpoint/2010/main" val="112672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F1789-9D95-4C91-A446-559DF9D40ED2}" type="slidenum">
              <a:rPr lang="en-US" smtClean="0"/>
              <a:t>20</a:t>
            </a:fld>
            <a:endParaRPr lang="en-US"/>
          </a:p>
        </p:txBody>
      </p:sp>
    </p:spTree>
    <p:extLst>
      <p:ext uri="{BB962C8B-B14F-4D97-AF65-F5344CB8AC3E}">
        <p14:creationId xmlns:p14="http://schemas.microsoft.com/office/powerpoint/2010/main" val="138034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Anterograde amnesia: to lose</a:t>
            </a:r>
            <a:r>
              <a:rPr lang="en-US" baseline="0" dirty="0"/>
              <a:t> the ability to create new memories. </a:t>
            </a:r>
            <a:endParaRPr lang="en-US" dirty="0"/>
          </a:p>
          <a:p>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29</a:t>
            </a:fld>
            <a:endParaRPr lang="en-US"/>
          </a:p>
        </p:txBody>
      </p:sp>
    </p:spTree>
    <p:extLst>
      <p:ext uri="{BB962C8B-B14F-4D97-AF65-F5344CB8AC3E}">
        <p14:creationId xmlns:p14="http://schemas.microsoft.com/office/powerpoint/2010/main" val="104030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important to remember that this only refers to the physical status of the patient and does not consider other relevant factors such as age, and nature and duration of surgery.</a:t>
            </a:r>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6</a:t>
            </a:fld>
            <a:endParaRPr lang="en-US"/>
          </a:p>
        </p:txBody>
      </p:sp>
    </p:spTree>
    <p:extLst>
      <p:ext uri="{BB962C8B-B14F-4D97-AF65-F5344CB8AC3E}">
        <p14:creationId xmlns:p14="http://schemas.microsoft.com/office/powerpoint/2010/main" val="244788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10</a:t>
            </a:fld>
            <a:endParaRPr lang="en-US"/>
          </a:p>
        </p:txBody>
      </p:sp>
    </p:spTree>
    <p:extLst>
      <p:ext uri="{BB962C8B-B14F-4D97-AF65-F5344CB8AC3E}">
        <p14:creationId xmlns:p14="http://schemas.microsoft.com/office/powerpoint/2010/main" val="404078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sz="1200" b="1" i="0" u="none" kern="1200" dirty="0">
                <a:solidFill>
                  <a:schemeClr val="tx1"/>
                </a:solidFill>
                <a:effectLst/>
                <a:latin typeface="+mn-lt"/>
                <a:ea typeface="+mn-ea"/>
                <a:cs typeface="+mn-cs"/>
              </a:rPr>
              <a:t>FRC = functional</a:t>
            </a:r>
            <a:r>
              <a:rPr lang="en-US" sz="1200" b="1" i="0" kern="1200" dirty="0">
                <a:solidFill>
                  <a:schemeClr val="tx1"/>
                </a:solidFill>
                <a:effectLst/>
                <a:latin typeface="+mn-lt"/>
                <a:ea typeface="+mn-ea"/>
                <a:cs typeface="+mn-cs"/>
              </a:rPr>
              <a:t> residual capacity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60000"/>
                    <a:lumOff val="40000"/>
                  </a:schemeClr>
                </a:solidFill>
              </a:rPr>
              <a:t>Following upper abdominal or thoracic surgery, lung volume (FRC) and tidal volume fall and coughing may be ineffective. The diaphragm moves less after abdominal surgery (vital capacity falls by 50% after open cholecystectomy, even in healthy patients).     </a:t>
            </a:r>
            <a:endParaRPr lang="en-US" sz="1200" kern="1200" dirty="0">
              <a:solidFill>
                <a:schemeClr val="tx1"/>
              </a:solidFill>
              <a:effectLst/>
              <a:latin typeface="+mn-lt"/>
              <a:ea typeface="+mn-ea"/>
              <a:cs typeface="+mn-cs"/>
            </a:endParaRPr>
          </a:p>
          <a:p>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393783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12</a:t>
            </a:fld>
            <a:endParaRPr lang="en-US"/>
          </a:p>
        </p:txBody>
      </p:sp>
    </p:spTree>
    <p:extLst>
      <p:ext uri="{BB962C8B-B14F-4D97-AF65-F5344CB8AC3E}">
        <p14:creationId xmlns:p14="http://schemas.microsoft.com/office/powerpoint/2010/main" val="338267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extLst>
      <p:ext uri="{BB962C8B-B14F-4D97-AF65-F5344CB8AC3E}">
        <p14:creationId xmlns:p14="http://schemas.microsoft.com/office/powerpoint/2010/main" val="149310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Answer</a:t>
                </a:r>
                <a:r>
                  <a:rPr lang="en-US" baseline="0" dirty="0"/>
                  <a:t> : </a:t>
                </a:r>
              </a:p>
              <a:p>
                <a:r>
                  <a:rPr lang="en-US" dirty="0"/>
                  <a:t># Metric BMI formula : </a:t>
                </a:r>
              </a:p>
              <a:p>
                <a:r>
                  <a:rPr lang="en-US" dirty="0"/>
                  <a:t>Weight (kg) /</a:t>
                </a:r>
                <a:r>
                  <a:rPr lang="en-US" baseline="0" dirty="0"/>
                  <a:t> height ( </a:t>
                </a:r>
                <a14:m>
                  <m:oMath xmlns:m="http://schemas.openxmlformats.org/officeDocument/2006/math">
                    <m:sSup>
                      <m:sSupPr>
                        <m:ctrlPr>
                          <a:rPr lang="en-US" i="1" baseline="0" smtClean="0">
                            <a:latin typeface="Cambria Math"/>
                          </a:rPr>
                        </m:ctrlPr>
                      </m:sSupPr>
                      <m:e>
                        <m:r>
                          <a:rPr lang="en-US" b="0" i="1" baseline="0" smtClean="0">
                            <a:latin typeface="Cambria Math" panose="02040503050406030204" pitchFamily="18" charset="0"/>
                          </a:rPr>
                          <m:t>𝑚</m:t>
                        </m:r>
                      </m:e>
                      <m:sup>
                        <m:r>
                          <a:rPr lang="en-US" b="0" i="1" baseline="0" smtClean="0">
                            <a:latin typeface="Cambria Math" panose="02040503050406030204" pitchFamily="18" charset="0"/>
                          </a:rPr>
                          <m:t>2</m:t>
                        </m:r>
                      </m:sup>
                    </m:sSup>
                  </m:oMath>
                </a14:m>
                <a:r>
                  <a:rPr lang="en-US" baseline="0" dirty="0"/>
                  <a:t>)</a:t>
                </a:r>
              </a:p>
              <a:p>
                <a:endParaRPr lang="en-US" baseline="0" dirty="0"/>
              </a:p>
              <a:p>
                <a:endParaRPr lang="en-US" dirty="0"/>
              </a:p>
            </p:txBody>
          </p:sp>
        </mc:Choice>
        <mc:Fallback xmlns="">
          <p:sp>
            <p:nvSpPr>
              <p:cNvPr id="3" name="Notes Placeholder 2"/>
              <p:cNvSpPr>
                <a:spLocks noGrp="1"/>
              </p:cNvSpPr>
              <p:nvPr>
                <p:ph type="body" idx="1"/>
              </p:nvPr>
            </p:nvSpPr>
            <p:spPr/>
            <p:txBody>
              <a:bodyPr/>
              <a:lstStyle/>
              <a:p>
                <a:r>
                  <a:rPr lang="en-US" dirty="0" smtClean="0"/>
                  <a:t>Answer</a:t>
                </a:r>
                <a:r>
                  <a:rPr lang="en-US" baseline="0" dirty="0" smtClean="0"/>
                  <a:t> : </a:t>
                </a:r>
              </a:p>
              <a:p>
                <a:r>
                  <a:rPr lang="en-US" dirty="0" smtClean="0"/>
                  <a:t># Metric BMI formula : </a:t>
                </a:r>
              </a:p>
              <a:p>
                <a:r>
                  <a:rPr lang="en-US" dirty="0" smtClean="0"/>
                  <a:t>Weight (kg) /</a:t>
                </a:r>
                <a:r>
                  <a:rPr lang="en-US" baseline="0" dirty="0" smtClean="0"/>
                  <a:t> height ( </a:t>
                </a:r>
                <a:r>
                  <a:rPr lang="en-US" b="0" i="0" baseline="0" smtClean="0">
                    <a:latin typeface="Cambria Math" panose="02040503050406030204" pitchFamily="18" charset="0"/>
                  </a:rPr>
                  <a:t>𝑚^2</a:t>
                </a:r>
                <a:r>
                  <a:rPr lang="en-US" baseline="0" dirty="0" smtClean="0"/>
                  <a:t>)</a:t>
                </a:r>
              </a:p>
              <a:p>
                <a:endParaRPr lang="ar-SA" dirty="0" smtClean="0"/>
              </a:p>
              <a:p>
                <a:r>
                  <a:rPr lang="en-US" dirty="0" smtClean="0"/>
                  <a:t>73</a:t>
                </a:r>
                <a:r>
                  <a:rPr lang="ar-SA" baseline="0" dirty="0" smtClean="0"/>
                  <a:t>÷</a:t>
                </a:r>
                <a:r>
                  <a:rPr lang="en-US" dirty="0" smtClean="0"/>
                  <a:t>(</a:t>
                </a:r>
                <a:r>
                  <a:rPr lang="en-US" i="0" smtClean="0">
                    <a:latin typeface="Cambria Math" panose="02040503050406030204" pitchFamily="18" charset="0"/>
                  </a:rPr>
                  <a:t>〖</a:t>
                </a:r>
                <a:r>
                  <a:rPr lang="en-US" b="0" i="0" smtClean="0">
                    <a:latin typeface="Cambria Math" panose="02040503050406030204" pitchFamily="18" charset="0"/>
                  </a:rPr>
                  <a:t>1.73)〗^2</a:t>
                </a:r>
                <a:r>
                  <a:rPr lang="en-US" b="0" i="0" smtClean="0">
                    <a:latin typeface="Cambria Math" panose="02040503050406030204" pitchFamily="18" charset="0"/>
                  </a:rPr>
                  <a:t>=</a:t>
                </a:r>
                <a:r>
                  <a:rPr lang="ar-SA" dirty="0" smtClean="0"/>
                  <a:t> </a:t>
                </a:r>
                <a:r>
                  <a:rPr lang="en-US" dirty="0" smtClean="0"/>
                  <a:t>24.41</a:t>
                </a:r>
                <a:r>
                  <a:rPr lang="en-US" baseline="0" dirty="0" smtClean="0"/>
                  <a:t> </a:t>
                </a:r>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extLst>
      <p:ext uri="{BB962C8B-B14F-4D97-AF65-F5344CB8AC3E}">
        <p14:creationId xmlns:p14="http://schemas.microsoft.com/office/powerpoint/2010/main" val="141191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15</a:t>
            </a:fld>
            <a:endParaRPr lang="en-US"/>
          </a:p>
        </p:txBody>
      </p:sp>
    </p:spTree>
    <p:extLst>
      <p:ext uri="{BB962C8B-B14F-4D97-AF65-F5344CB8AC3E}">
        <p14:creationId xmlns:p14="http://schemas.microsoft.com/office/powerpoint/2010/main" val="16793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Morbidly obese individuals frequently show a maximal decrease in ERV and FRC and in these individuals FRC is usually not significantly different from RV. These lung volume changes are attributed to the increased body mass which causes an extra loading on the thorax, marked increases the intra-abdominal pressure and impedes movement of the diaphragm. In general this means that RV tends to be preserved and FRC and ERV decrease as BMI increases. The changes in lung volumes are reversible since several studies have shown that when weight decreases TLC, FRC and ERV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buildup of adipose tissue in the anterior abdominal wall and in the intra-abdominal visceral tissue hinders diaphragmatic movement, diminishes basal lung expansion during inspiration, and with the closure of peripheral lung units, causes ventilation–perfusion abnormalities and arterial hypoxemia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General anesthesia causes an increase in intrapulmonary shunt, which may impair oxygenation, and the magnitude of shunt is correlated with the formation of atelectasis. The atelectasis appears within minutes after anesthesia induction in nearly 90% of patients. The degree of atelectasis is larger with obese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During mechanical ventilation (positive pressure ventilation), atelectasis may occur when lungs are underinflated due to low tidal volumes, or when compression occurs (such as patient position or obesity).</a:t>
            </a:r>
            <a:endParaRPr lang="en-US" dirty="0"/>
          </a:p>
        </p:txBody>
      </p:sp>
      <p:sp>
        <p:nvSpPr>
          <p:cNvPr id="4" name="Slide Number Placeholder 3"/>
          <p:cNvSpPr>
            <a:spLocks noGrp="1"/>
          </p:cNvSpPr>
          <p:nvPr>
            <p:ph type="sldNum" sz="quarter" idx="10"/>
          </p:nvPr>
        </p:nvSpPr>
        <p:spPr/>
        <p:txBody>
          <a:bodyPr/>
          <a:lstStyle/>
          <a:p>
            <a:fld id="{905F1789-9D95-4C91-A446-559DF9D40ED2}" type="slidenum">
              <a:rPr lang="en-US" smtClean="0"/>
              <a:t>18</a:t>
            </a:fld>
            <a:endParaRPr lang="en-US"/>
          </a:p>
        </p:txBody>
      </p:sp>
    </p:spTree>
    <p:extLst>
      <p:ext uri="{BB962C8B-B14F-4D97-AF65-F5344CB8AC3E}">
        <p14:creationId xmlns:p14="http://schemas.microsoft.com/office/powerpoint/2010/main" val="36947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15EE00F-A0D5-424E-9DB3-780548B6D3D9}" type="datetimeFigureOut">
              <a:rPr lang="en-US" smtClean="0"/>
              <a:t>11/6/2016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65C1836-B905-4743-B0FD-0D33AA1A14C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367213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287936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053928341"/>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36167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15EE00F-A0D5-424E-9DB3-780548B6D3D9}" type="datetimeFigureOut">
              <a:rPr lang="en-US" smtClean="0"/>
              <a:t>11/6/2016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65C1836-B905-4743-B0FD-0D33AA1A14C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131288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5EE00F-A0D5-424E-9DB3-780548B6D3D9}"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202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5EE00F-A0D5-424E-9DB3-780548B6D3D9}"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1177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5EE00F-A0D5-424E-9DB3-780548B6D3D9}"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38575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EE00F-A0D5-424E-9DB3-780548B6D3D9}"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2876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5EE00F-A0D5-424E-9DB3-780548B6D3D9}" type="datetimeFigureOut">
              <a:rPr lang="en-US" smtClean="0"/>
              <a:t>11/6/2016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5C1836-B905-4743-B0FD-0D33AA1A14C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99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5EE00F-A0D5-424E-9DB3-780548B6D3D9}" type="datetimeFigureOut">
              <a:rPr lang="en-US" smtClean="0"/>
              <a:t>11/6/2016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5C1836-B905-4743-B0FD-0D33AA1A14C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087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15EE00F-A0D5-424E-9DB3-780548B6D3D9}" type="datetimeFigureOut">
              <a:rPr lang="en-US" smtClean="0"/>
              <a:t>11/6/2016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65C1836-B905-4743-B0FD-0D33AA1A14C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771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hlbi.nih.gov/health/educational/lose_wt/BMI/bmicalc.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hrcak.srce.hr/file/103015" TargetMode="External"/><Relationship Id="rId3" Type="http://schemas.openxmlformats.org/officeDocument/2006/relationships/hyperlink" Target="http://www.medscape.com/viewarticle/580989_4" TargetMode="External"/><Relationship Id="rId7" Type="http://schemas.openxmlformats.org/officeDocument/2006/relationships/hyperlink" Target="https://www.hindawi.com/journals/isrn/2014/63893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ciencedirect.com/science/article/pii/S0738081X04000070" TargetMode="External"/><Relationship Id="rId5" Type="http://schemas.openxmlformats.org/officeDocument/2006/relationships/hyperlink" Target="http://www.whathealth.com/bmi/formula.html" TargetMode="External"/><Relationship Id="rId4" Type="http://schemas.openxmlformats.org/officeDocument/2006/relationships/hyperlink" Target="http://www.nhlbi.nih.gov/health/educational/lose_wt/BMI/bmicalc.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onlinelibrary.wiley.com/doi/10.1111/anae.13101/full" TargetMode="External"/><Relationship Id="rId2" Type="http://schemas.openxmlformats.org/officeDocument/2006/relationships/hyperlink" Target="https://www.ncbi.nlm.nih.gov/pmc/articles/PMC268328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012" y="4257674"/>
            <a:ext cx="9557736" cy="837683"/>
          </a:xfrm>
        </p:spPr>
        <p:txBody>
          <a:bodyPr/>
          <a:lstStyle/>
          <a:p>
            <a:r>
              <a:rPr lang="en-US" sz="5000" b="1" cap="none" dirty="0">
                <a:solidFill>
                  <a:srgbClr val="002060"/>
                </a:solidFill>
              </a:rPr>
              <a:t>Preoperative Evaluation</a:t>
            </a:r>
            <a:endParaRPr lang="es-ES" altLang="ar-SA" sz="5000" b="1" cap="none" dirty="0">
              <a:solidFill>
                <a:srgbClr val="002060"/>
              </a:solidFill>
            </a:endParaRPr>
          </a:p>
        </p:txBody>
      </p:sp>
      <p:sp>
        <p:nvSpPr>
          <p:cNvPr id="3" name="Subtitle 2"/>
          <p:cNvSpPr>
            <a:spLocks noGrp="1"/>
          </p:cNvSpPr>
          <p:nvPr>
            <p:ph type="subTitle" idx="1"/>
          </p:nvPr>
        </p:nvSpPr>
        <p:spPr>
          <a:xfrm>
            <a:off x="0" y="6242280"/>
            <a:ext cx="1377743" cy="429984"/>
          </a:xfrm>
        </p:spPr>
        <p:txBody>
          <a:bodyPr>
            <a:normAutofit fontScale="92500" lnSpcReduction="10000"/>
          </a:bodyPr>
          <a:lstStyle/>
          <a:p>
            <a:r>
              <a:rPr lang="en-US" dirty="0"/>
              <a:t>Group A</a:t>
            </a:r>
            <a:endParaRPr lang="ar-SA" dirty="0"/>
          </a:p>
        </p:txBody>
      </p:sp>
      <p:pic>
        <p:nvPicPr>
          <p:cNvPr id="4" name="Picture 171" descr="نتيجة بحث الصور عن ‪anaesthesia‬‏"/>
          <p:cNvPicPr>
            <a:picLocks noChangeAspect="1" noChangeArrowheads="1"/>
          </p:cNvPicPr>
          <p:nvPr/>
        </p:nvPicPr>
        <p:blipFill rotWithShape="1">
          <a:blip r:embed="rId2">
            <a:extLst>
              <a:ext uri="{28A0092B-C50C-407E-A947-70E740481C1C}">
                <a14:useLocalDpi xmlns:a14="http://schemas.microsoft.com/office/drawing/2010/main" val="0"/>
              </a:ext>
            </a:extLst>
          </a:blip>
          <a:srcRect r="32802"/>
          <a:stretch/>
        </p:blipFill>
        <p:spPr bwMode="auto">
          <a:xfrm>
            <a:off x="1144494" y="1608763"/>
            <a:ext cx="9902496" cy="2340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6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814388"/>
            <a:ext cx="11506200" cy="5715000"/>
          </a:xfrm>
        </p:spPr>
        <p:txBody>
          <a:bodyPr>
            <a:noAutofit/>
          </a:bodyPr>
          <a:lstStyle/>
          <a:p>
            <a:pPr algn="l" rtl="0"/>
            <a:r>
              <a:rPr lang="en-US" b="1" dirty="0">
                <a:solidFill>
                  <a:srgbClr val="00B050"/>
                </a:solidFill>
                <a:latin typeface="Arial" panose="020B0604020202020204" pitchFamily="34" charset="0"/>
                <a:cs typeface="Arial" panose="020B0604020202020204" pitchFamily="34" charset="0"/>
              </a:rPr>
              <a:t>Psychological aspects </a:t>
            </a:r>
          </a:p>
          <a:p>
            <a:pPr marL="82296" indent="0" algn="l" rtl="0">
              <a:buNone/>
            </a:pP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Certain obese individuals are at greater risk of psychiatric disorder, especially depression.</a:t>
            </a:r>
          </a:p>
          <a:p>
            <a:pPr algn="l" rtl="0"/>
            <a:r>
              <a:rPr lang="en-US" b="1" dirty="0">
                <a:solidFill>
                  <a:srgbClr val="00B050"/>
                </a:solidFill>
                <a:latin typeface="Arial" panose="020B0604020202020204" pitchFamily="34" charset="0"/>
                <a:cs typeface="Arial" panose="020B0604020202020204" pitchFamily="34" charset="0"/>
              </a:rPr>
              <a:t>Drug metabolism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The drug history should note any amphetamine-based appetite suppressants as these contribute to increased perioperative cardiac risk. </a:t>
            </a:r>
          </a:p>
          <a:p>
            <a:pPr algn="l" rtl="0"/>
            <a:r>
              <a:rPr lang="en-US" b="1" dirty="0">
                <a:solidFill>
                  <a:srgbClr val="00B050"/>
                </a:solidFill>
                <a:latin typeface="Arial" panose="020B0604020202020204" pitchFamily="34" charset="0"/>
                <a:cs typeface="Arial" panose="020B0604020202020204" pitchFamily="34" charset="0"/>
              </a:rPr>
              <a:t>Associated diseases  (Hypertension, coronary artery disease, diabetes)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Many morbidly obese patients have limited mobility and may therefore appear relatively asymptomatic, despite having significant cardio-respiratory dysfunction.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Symptoms and signs of cardiac failure and obstructive sleep apnea should be sought actively.</a:t>
            </a:r>
          </a:p>
          <a:p>
            <a:pPr algn="l" rtl="0"/>
            <a:r>
              <a:rPr lang="en-US" b="1" dirty="0">
                <a:solidFill>
                  <a:srgbClr val="00B050"/>
                </a:solidFill>
                <a:latin typeface="Arial" panose="020B0604020202020204" pitchFamily="34" charset="0"/>
                <a:cs typeface="Arial" panose="020B0604020202020204" pitchFamily="34" charset="0"/>
              </a:rPr>
              <a:t>Difficult venous access </a:t>
            </a:r>
            <a:r>
              <a:rPr lang="en-US" dirty="0"/>
              <a:t/>
            </a:r>
            <a:br>
              <a:rPr lang="en-US" dirty="0"/>
            </a:br>
            <a:endParaRPr lang="en-US" dirty="0"/>
          </a:p>
          <a:p>
            <a:pPr algn="l" rtl="0"/>
            <a:r>
              <a:rPr lang="en-US" b="1" dirty="0">
                <a:solidFill>
                  <a:srgbClr val="00B050"/>
                </a:solidFill>
                <a:latin typeface="Arial" panose="020B0604020202020204" pitchFamily="34" charset="0"/>
                <a:cs typeface="Arial" panose="020B0604020202020204" pitchFamily="34" charset="0"/>
              </a:rPr>
              <a:t>Airway</a:t>
            </a:r>
            <a:r>
              <a:rPr lang="en-US" dirty="0"/>
              <a:t/>
            </a:r>
            <a:br>
              <a:rPr lang="en-US" dirty="0"/>
            </a:br>
            <a:r>
              <a:rPr lang="en-US" dirty="0">
                <a:solidFill>
                  <a:schemeClr val="tx1"/>
                </a:solidFill>
                <a:latin typeface="Arial" panose="020B0604020202020204" pitchFamily="34" charset="0"/>
                <a:cs typeface="Arial" panose="020B0604020202020204" pitchFamily="34" charset="0"/>
              </a:rPr>
              <a:t>Difficult to intubate</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Difficult to maintain </a:t>
            </a:r>
            <a:r>
              <a:rPr lang="en-US" dirty="0"/>
              <a:t/>
            </a:r>
            <a:br>
              <a:rPr lang="en-US" dirty="0"/>
            </a:br>
            <a:endParaRPr lang="en-US" dirty="0"/>
          </a:p>
          <a:p>
            <a:pPr algn="l" rtl="0"/>
            <a:r>
              <a:rPr lang="en-US" b="1" dirty="0" err="1">
                <a:solidFill>
                  <a:srgbClr val="00B050"/>
                </a:solidFill>
                <a:latin typeface="Arial" panose="020B0604020202020204" pitchFamily="34" charset="0"/>
                <a:cs typeface="Arial" panose="020B0604020202020204" pitchFamily="34" charset="0"/>
              </a:rPr>
              <a:t>Hypoxaemia</a:t>
            </a:r>
            <a:r>
              <a:rPr lang="en-US" b="1" dirty="0">
                <a:solidFill>
                  <a:srgbClr val="00B050"/>
                </a:solidFill>
                <a:latin typeface="Arial" panose="020B0604020202020204" pitchFamily="34" charset="0"/>
                <a:cs typeface="Arial" panose="020B0604020202020204" pitchFamily="34" charset="0"/>
              </a:rPr>
              <a:t> more likely intraoperatively–ventilation mandatory </a:t>
            </a:r>
            <a:endParaRPr lang="en-US" dirty="0">
              <a:latin typeface="Arial" panose="020B0604020202020204" pitchFamily="34" charset="0"/>
              <a:cs typeface="Arial" panose="020B0604020202020204" pitchFamily="34" charset="0"/>
            </a:endParaRPr>
          </a:p>
          <a:p>
            <a:pPr algn="l" rtl="0"/>
            <a:endParaRPr lang="en-US" dirty="0"/>
          </a:p>
        </p:txBody>
      </p:sp>
      <p:sp>
        <p:nvSpPr>
          <p:cNvPr id="4" name="Rectangle 3"/>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500" b="1" dirty="0">
                <a:solidFill>
                  <a:sysClr val="windowText" lastClr="000000"/>
                </a:solidFill>
              </a:rPr>
              <a:t>Specific assessment of obesity </a:t>
            </a:r>
          </a:p>
        </p:txBody>
      </p:sp>
    </p:spTree>
    <p:extLst>
      <p:ext uri="{BB962C8B-B14F-4D97-AF65-F5344CB8AC3E}">
        <p14:creationId xmlns:p14="http://schemas.microsoft.com/office/powerpoint/2010/main" val="409121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585788"/>
            <a:ext cx="11506200" cy="6272212"/>
          </a:xfrm>
        </p:spPr>
        <p:txBody>
          <a:bodyPr>
            <a:noAutofit/>
          </a:bodyPr>
          <a:lstStyle/>
          <a:p>
            <a:pPr algn="l" rtl="0"/>
            <a:r>
              <a:rPr lang="en-US" b="1" dirty="0">
                <a:solidFill>
                  <a:srgbClr val="00B050"/>
                </a:solidFill>
                <a:latin typeface="Arial" panose="020B0604020202020204" pitchFamily="34" charset="0"/>
                <a:cs typeface="Arial" panose="020B0604020202020204" pitchFamily="34" charset="0"/>
              </a:rPr>
              <a:t>Regional anesthesia–difficult to perform</a:t>
            </a:r>
          </a:p>
          <a:p>
            <a:pPr marL="82296" indent="0" algn="l" rtl="0">
              <a:buNone/>
            </a:pPr>
            <a:r>
              <a:rPr lang="en-US" dirty="0">
                <a:solidFill>
                  <a:schemeClr val="tx1"/>
                </a:solidFill>
                <a:latin typeface="Arial" panose="020B0604020202020204" pitchFamily="34" charset="0"/>
                <a:cs typeface="Arial" panose="020B0604020202020204" pitchFamily="34" charset="0"/>
              </a:rPr>
              <a:t>Obese patients have normally smaller cerebrospinal fluid volumes and the reduced epidural space resulting in a higher spread of local anesthetics.  </a:t>
            </a:r>
            <a:endParaRPr lang="en-US" dirty="0">
              <a:solidFill>
                <a:schemeClr val="accent6">
                  <a:lumMod val="60000"/>
                  <a:lumOff val="40000"/>
                </a:schemeClr>
              </a:solidFill>
              <a:latin typeface="Arial" panose="020B0604020202020204" pitchFamily="34" charset="0"/>
              <a:cs typeface="Arial" panose="020B0604020202020204" pitchFamily="34" charset="0"/>
            </a:endParaRPr>
          </a:p>
          <a:p>
            <a:pPr algn="l" rtl="0"/>
            <a:r>
              <a:rPr lang="en-US" b="1" dirty="0">
                <a:solidFill>
                  <a:srgbClr val="00B050"/>
                </a:solidFill>
                <a:latin typeface="Arial" panose="020B0604020202020204" pitchFamily="34" charset="0"/>
                <a:cs typeface="Arial" panose="020B0604020202020204" pitchFamily="34" charset="0"/>
              </a:rPr>
              <a:t>Position of patient for surgery</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An assessment of the ability to tolerate the supine position may reveal unexpected profound oxygen desaturation, airway obstruction, or respiratory embarrassment. Awake intubation in a sitting or semi-recumbent position is often better tolerated than supine induction of </a:t>
            </a:r>
            <a:r>
              <a:rPr lang="en-US" dirty="0" err="1">
                <a:solidFill>
                  <a:schemeClr val="tx1"/>
                </a:solidFill>
                <a:latin typeface="Arial" panose="020B0604020202020204" pitchFamily="34" charset="0"/>
                <a:cs typeface="Arial" panose="020B0604020202020204" pitchFamily="34" charset="0"/>
              </a:rPr>
              <a:t>anaesthesia</a:t>
            </a:r>
            <a:r>
              <a:rPr lang="en-US" dirty="0">
                <a:solidFill>
                  <a:schemeClr val="tx1"/>
                </a:solidFill>
                <a:latin typeface="Arial" panose="020B0604020202020204" pitchFamily="34" charset="0"/>
                <a:cs typeface="Arial" panose="020B0604020202020204" pitchFamily="34" charset="0"/>
              </a:rPr>
              <a:t> and asleep endotracheal intubation.</a:t>
            </a:r>
          </a:p>
          <a:p>
            <a:pPr algn="l" rtl="0"/>
            <a:r>
              <a:rPr lang="en-US" b="1" dirty="0">
                <a:solidFill>
                  <a:srgbClr val="00B050"/>
                </a:solidFill>
                <a:latin typeface="Arial" panose="020B0604020202020204" pitchFamily="34" charset="0"/>
                <a:cs typeface="Arial" panose="020B0604020202020204" pitchFamily="34" charset="0"/>
              </a:rPr>
              <a:t>Postoperative analgesia and physiotherapy to decrease chest complications. </a:t>
            </a:r>
            <a:endParaRPr lang="en-US" dirty="0">
              <a:solidFill>
                <a:schemeClr val="accent6">
                  <a:lumMod val="60000"/>
                  <a:lumOff val="40000"/>
                </a:schemeClr>
              </a:solidFill>
              <a:latin typeface="Arial" panose="020B0604020202020204" pitchFamily="34" charset="0"/>
              <a:cs typeface="Arial" panose="020B0604020202020204" pitchFamily="34" charset="0"/>
            </a:endParaRPr>
          </a:p>
          <a:p>
            <a:pPr algn="l" rtl="0"/>
            <a:r>
              <a:rPr lang="en-US" b="1" dirty="0">
                <a:solidFill>
                  <a:srgbClr val="00B050"/>
                </a:solidFill>
                <a:latin typeface="Arial" panose="020B0604020202020204" pitchFamily="34" charset="0"/>
                <a:cs typeface="Arial" panose="020B0604020202020204" pitchFamily="34" charset="0"/>
              </a:rPr>
              <a:t>Immobility and deep vein thrombosis prophylaxis: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Appropriately sized compression stockings, low molecular weight heparin, and dynamic flow boots should be used from arrival in theatre until full postoperative mobilization.</a:t>
            </a:r>
          </a:p>
          <a:p>
            <a:pPr algn="l" rtl="0"/>
            <a:r>
              <a:rPr lang="en-US" b="1" dirty="0">
                <a:solidFill>
                  <a:srgbClr val="00B050"/>
                </a:solidFill>
                <a:latin typeface="Arial" panose="020B0604020202020204" pitchFamily="34" charset="0"/>
                <a:cs typeface="Arial" panose="020B0604020202020204" pitchFamily="34" charset="0"/>
              </a:rPr>
              <a:t>Wound dehiscence and wound infection.</a:t>
            </a:r>
          </a:p>
          <a:p>
            <a:pPr marL="82296" indent="0" algn="l" rtl="0">
              <a:buNone/>
            </a:pPr>
            <a:r>
              <a:rPr lang="en-US" dirty="0">
                <a:solidFill>
                  <a:schemeClr val="tx1"/>
                </a:solidFill>
                <a:latin typeface="Arial" panose="020B0604020202020204" pitchFamily="34" charset="0"/>
                <a:cs typeface="Arial" panose="020B0604020202020204" pitchFamily="34" charset="0"/>
              </a:rPr>
              <a:t>Several studies postulate the mechanisms by which obesity increases wound complications. Potential factors include the intrinsic tenuous anatomic properties and poor vascularity of adipose tissue. Relative vascular insufficiency, thus decreased oxygen tension, may result in decreased collagen synthesis, decreased capacity to fight infection, and decreased ability to support the necessary mechanisms of the healing cascade.</a:t>
            </a:r>
          </a:p>
          <a:p>
            <a:pPr marL="82296" indent="0" algn="l" rtl="0">
              <a:buNone/>
            </a:pPr>
            <a:endParaRPr lang="en-US" dirty="0">
              <a:solidFill>
                <a:schemeClr val="accent6">
                  <a:lumMod val="60000"/>
                  <a:lumOff val="40000"/>
                </a:schemeClr>
              </a:solidFill>
              <a:latin typeface="Arial" panose="020B0604020202020204" pitchFamily="34" charset="0"/>
              <a:cs typeface="Arial" panose="020B0604020202020204" pitchFamily="34" charset="0"/>
            </a:endParaRPr>
          </a:p>
          <a:p>
            <a:pPr marL="82296" indent="0" algn="l" rtl="0">
              <a:buNone/>
            </a:pPr>
            <a:endParaRPr lang="en-US" dirty="0">
              <a:latin typeface="Arial" panose="020B0604020202020204" pitchFamily="34" charset="0"/>
              <a:cs typeface="Arial" panose="020B0604020202020204" pitchFamily="34" charset="0"/>
            </a:endParaRPr>
          </a:p>
        </p:txBody>
      </p:sp>
      <p:sp>
        <p:nvSpPr>
          <p:cNvPr id="4" name="Rectangle 3"/>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500" b="1" dirty="0">
                <a:solidFill>
                  <a:sysClr val="windowText" lastClr="000000"/>
                </a:solidFill>
              </a:rPr>
              <a:t>Cont.…Specific assessment of obesity </a:t>
            </a:r>
          </a:p>
        </p:txBody>
      </p:sp>
    </p:spTree>
    <p:extLst>
      <p:ext uri="{BB962C8B-B14F-4D97-AF65-F5344CB8AC3E}">
        <p14:creationId xmlns:p14="http://schemas.microsoft.com/office/powerpoint/2010/main" val="327309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884504" y="1651194"/>
            <a:ext cx="7890080" cy="4218211"/>
          </a:xfrm>
        </p:spPr>
        <p:txBody>
          <a:bodyPr>
            <a:normAutofit/>
          </a:bodyPr>
          <a:lstStyle/>
          <a:p>
            <a:pPr algn="l" rtl="0"/>
            <a:r>
              <a:rPr lang="en-US" dirty="0">
                <a:latin typeface="Arial" panose="020B0604020202020204" pitchFamily="34" charset="0"/>
                <a:cs typeface="Arial" panose="020B0604020202020204" pitchFamily="34" charset="0"/>
              </a:rPr>
              <a:t>The BMI formula:</a:t>
            </a: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Nowadays you can use apps and/or websites to calculate it.</a:t>
            </a:r>
            <a:br>
              <a:rPr lang="en-US" dirty="0">
                <a:latin typeface="Arial" panose="020B0604020202020204" pitchFamily="34" charset="0"/>
                <a:cs typeface="Arial" panose="020B0604020202020204" pitchFamily="34" charset="0"/>
              </a:rPr>
            </a:br>
            <a:r>
              <a:rPr lang="en-US" dirty="0">
                <a:solidFill>
                  <a:schemeClr val="accent6">
                    <a:lumMod val="60000"/>
                    <a:lumOff val="40000"/>
                  </a:schemeClr>
                </a:solidFill>
                <a:latin typeface="Arial" panose="020B0604020202020204" pitchFamily="34" charset="0"/>
                <a:cs typeface="Arial" panose="020B0604020202020204" pitchFamily="34" charset="0"/>
              </a:rPr>
              <a:t>Example: National Heart, Lung, and Blood institute website provides an online BMI calculator: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3"/>
              </a:rPr>
              <a:t>http://www.nhlbi.nih.gov/health/educational/lose_wt/BMI/bmicalc.htm</a:t>
            </a:r>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381770" y="2102569"/>
            <a:ext cx="5328592" cy="1912600"/>
          </a:xfrm>
          <a:prstGeom prst="rect">
            <a:avLst/>
          </a:prstGeom>
        </p:spPr>
      </p:pic>
      <p:sp>
        <p:nvSpPr>
          <p:cNvPr id="5" name="Rectangle 4"/>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500" b="1" dirty="0">
                <a:solidFill>
                  <a:sysClr val="windowText" lastClr="000000"/>
                </a:solidFill>
              </a:rPr>
              <a:t>Cont.…How to calculate Body Mass Index?</a:t>
            </a:r>
          </a:p>
        </p:txBody>
      </p:sp>
    </p:spTree>
    <p:extLst>
      <p:ext uri="{BB962C8B-B14F-4D97-AF65-F5344CB8AC3E}">
        <p14:creationId xmlns:p14="http://schemas.microsoft.com/office/powerpoint/2010/main" val="61856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6943" y="1042994"/>
            <a:ext cx="8443913" cy="5414956"/>
          </a:xfrm>
          <a:prstGeom prst="rect">
            <a:avLst/>
          </a:prstGeom>
        </p:spPr>
      </p:pic>
      <p:sp>
        <p:nvSpPr>
          <p:cNvPr id="5" name="Rectangle 4"/>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500" b="1" dirty="0">
                <a:solidFill>
                  <a:sysClr val="windowText" lastClr="000000"/>
                </a:solidFill>
              </a:rPr>
              <a:t>BMI result</a:t>
            </a:r>
          </a:p>
        </p:txBody>
      </p:sp>
    </p:spTree>
    <p:extLst>
      <p:ext uri="{BB962C8B-B14F-4D97-AF65-F5344CB8AC3E}">
        <p14:creationId xmlns:p14="http://schemas.microsoft.com/office/powerpoint/2010/main" val="46461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14475" y="171448"/>
                <a:ext cx="9601200" cy="6343652"/>
              </a:xfrm>
            </p:spPr>
            <p:txBody>
              <a:bodyPr>
                <a:noAutofit/>
              </a:bodyPr>
              <a:lstStyle/>
              <a:p>
                <a:pPr marL="0" indent="0" algn="ctr" rtl="0">
                  <a:buNone/>
                </a:pPr>
                <a:r>
                  <a:rPr lang="en-US" sz="2800" dirty="0">
                    <a:solidFill>
                      <a:srgbClr val="00B050"/>
                    </a:solidFill>
                  </a:rPr>
                  <a:t>Example</a:t>
                </a:r>
              </a:p>
              <a:p>
                <a:pPr marL="0" indent="0" algn="ctr" rtl="0">
                  <a:buNone/>
                </a:pPr>
                <a:r>
                  <a:rPr lang="en-US" dirty="0"/>
                  <a:t/>
                </a:r>
                <a:br>
                  <a:rPr lang="en-US" dirty="0"/>
                </a:br>
                <a:r>
                  <a:rPr lang="en-US" dirty="0"/>
                  <a:t>Calculate the BMI for a patient who weighs 118 kilos and is 161 cm tall </a:t>
                </a:r>
              </a:p>
              <a:p>
                <a:pPr marL="82296" indent="0" algn="l" rtl="0">
                  <a:buNone/>
                </a:pPr>
                <a:r>
                  <a:rPr lang="en-US" dirty="0"/>
                  <a:t>Weight = 118kg </a:t>
                </a:r>
              </a:p>
              <a:p>
                <a:pPr marL="82296" indent="0" algn="l" rtl="0">
                  <a:buNone/>
                </a:pPr>
                <a:r>
                  <a:rPr lang="en-US" dirty="0"/>
                  <a:t>Height =161cm(1.61m) </a:t>
                </a:r>
              </a:p>
              <a:p>
                <a:pPr marL="82296" indent="0" algn="l" rtl="0">
                  <a:buNone/>
                </a:pPr>
                <a:r>
                  <a:rPr lang="en-US" dirty="0"/>
                  <a:t>You can calculate it manually by applying the formula:  </a:t>
                </a:r>
                <a:r>
                  <a:rPr lang="en-US" dirty="0">
                    <a:solidFill>
                      <a:srgbClr val="002060"/>
                    </a:solidFill>
                  </a:rPr>
                  <a:t>Weight (kg) / height ( </a:t>
                </a:r>
                <a14:m>
                  <m:oMath xmlns:m="http://schemas.openxmlformats.org/officeDocument/2006/math">
                    <m:sSup>
                      <m:sSupPr>
                        <m:ctrlPr>
                          <a:rPr lang="en-US" i="1">
                            <a:solidFill>
                              <a:srgbClr val="002060"/>
                            </a:solidFill>
                            <a:latin typeface="Cambria Math"/>
                          </a:rPr>
                        </m:ctrlPr>
                      </m:sSupPr>
                      <m:e>
                        <m:r>
                          <a:rPr lang="en-US" i="1">
                            <a:solidFill>
                              <a:srgbClr val="002060"/>
                            </a:solidFill>
                            <a:latin typeface="Cambria Math" panose="02040503050406030204" pitchFamily="18" charset="0"/>
                          </a:rPr>
                          <m:t>𝑚</m:t>
                        </m:r>
                      </m:e>
                      <m:sup>
                        <m:r>
                          <a:rPr lang="en-US" i="1">
                            <a:solidFill>
                              <a:srgbClr val="002060"/>
                            </a:solidFill>
                            <a:latin typeface="Cambria Math" panose="02040503050406030204" pitchFamily="18" charset="0"/>
                          </a:rPr>
                          <m:t>2</m:t>
                        </m:r>
                      </m:sup>
                    </m:sSup>
                  </m:oMath>
                </a14:m>
                <a:r>
                  <a:rPr lang="en-US" dirty="0">
                    <a:solidFill>
                      <a:srgbClr val="002060"/>
                    </a:solidFill>
                  </a:rPr>
                  <a:t>)</a:t>
                </a:r>
              </a:p>
              <a:p>
                <a:pPr marL="82296" indent="0" algn="l" rtl="0">
                  <a:buNone/>
                </a:pPr>
                <a:endParaRPr lang="en-US" dirty="0"/>
              </a:p>
              <a:p>
                <a:pPr marL="82296" indent="0" algn="l" rtl="0">
                  <a:buNone/>
                </a:pPr>
                <a:r>
                  <a:rPr lang="en-US" dirty="0">
                    <a:solidFill>
                      <a:srgbClr val="C00000"/>
                    </a:solidFill>
                  </a:rPr>
                  <a:t>First, we multiply the patient’s height by itself (or square it):</a:t>
                </a:r>
                <a:r>
                  <a:rPr lang="en-US" dirty="0">
                    <a:solidFill>
                      <a:schemeClr val="accent6">
                        <a:lumMod val="60000"/>
                        <a:lumOff val="40000"/>
                      </a:schemeClr>
                    </a:solidFill>
                  </a:rPr>
                  <a:t/>
                </a:r>
                <a:br>
                  <a:rPr lang="en-US" dirty="0">
                    <a:solidFill>
                      <a:schemeClr val="accent6">
                        <a:lumMod val="60000"/>
                        <a:lumOff val="40000"/>
                      </a:schemeClr>
                    </a:solidFill>
                  </a:rPr>
                </a:br>
                <a:r>
                  <a:rPr lang="en-US" dirty="0"/>
                  <a:t>1.61 x 1.61 = 2.5921</a:t>
                </a:r>
                <a:br>
                  <a:rPr lang="en-US" dirty="0"/>
                </a:br>
                <a:endParaRPr lang="en-US" dirty="0"/>
              </a:p>
              <a:p>
                <a:pPr marL="82296" indent="0" algn="l" rtl="0">
                  <a:buNone/>
                </a:pPr>
                <a:r>
                  <a:rPr lang="en-US" dirty="0">
                    <a:solidFill>
                      <a:srgbClr val="C00000"/>
                    </a:solidFill>
                  </a:rPr>
                  <a:t>Next, we divide their weight by their height in meters ² (the one we just calculated</a:t>
                </a:r>
                <a:r>
                  <a:rPr lang="en-US" dirty="0">
                    <a:solidFill>
                      <a:srgbClr val="C00000"/>
                    </a:solidFill>
                    <a:sym typeface="Wingdings"/>
                  </a:rPr>
                  <a:t>):</a:t>
                </a:r>
                <a:r>
                  <a:rPr lang="en-US" dirty="0">
                    <a:sym typeface="Wingdings"/>
                  </a:rPr>
                  <a:t/>
                </a:r>
                <a:br>
                  <a:rPr lang="en-US" dirty="0">
                    <a:sym typeface="Wingdings"/>
                  </a:rPr>
                </a:br>
                <a:r>
                  <a:rPr lang="en-US" dirty="0"/>
                  <a:t>118 / 2.5921 = 45.5</a:t>
                </a:r>
                <a:br>
                  <a:rPr lang="en-US" dirty="0"/>
                </a:br>
                <a:endParaRPr lang="en-US" dirty="0"/>
              </a:p>
              <a:p>
                <a:pPr marL="82296" indent="0" algn="ctr" rtl="0">
                  <a:buNone/>
                </a:pPr>
                <a:r>
                  <a:rPr lang="en-US" dirty="0">
                    <a:solidFill>
                      <a:srgbClr val="FF0000"/>
                    </a:solidFill>
                  </a:rPr>
                  <a:t>The calculated BMI is 45.5</a:t>
                </a:r>
                <a:endParaRPr lang="en-US" dirty="0"/>
              </a:p>
              <a:p>
                <a:pPr marL="82296" indent="0" algn="l" rtl="0">
                  <a:buNone/>
                </a:pPr>
                <a:r>
                  <a:rPr lang="en-US" dirty="0"/>
                  <a:t>We compare this value to the weight categories listed on the BMI table and find that this patient is </a:t>
                </a:r>
                <a:r>
                  <a:rPr lang="en-US" u="sng" dirty="0"/>
                  <a:t>obese</a:t>
                </a:r>
                <a:r>
                  <a:rPr lang="en-US" dirty="0"/>
                  <a:t>.</a:t>
                </a:r>
              </a:p>
              <a:p>
                <a:pPr algn="l" rtl="0"/>
                <a:endParaRPr lang="en-US" dirty="0"/>
              </a:p>
              <a:p>
                <a:pPr marL="82296" indent="0" algn="l" rtl="0">
                  <a:buNone/>
                </a:pPr>
                <a:endParaRPr lang="en-US" dirty="0"/>
              </a:p>
              <a:p>
                <a:pPr marL="82296" indent="0" algn="l" rtl="0">
                  <a:buNone/>
                </a:pPr>
                <a:endParaRPr lang="en-US" dirty="0"/>
              </a:p>
              <a:p>
                <a:pPr marL="82296" indent="0" algn="l" rtl="0">
                  <a:buNone/>
                </a:pPr>
                <a:endParaRPr lang="en-US" dirty="0"/>
              </a:p>
              <a:p>
                <a:pPr marL="82296" indent="0" algn="l" rtl="0">
                  <a:buNone/>
                </a:pPr>
                <a:endParaRPr lang="en-US" dirty="0"/>
              </a:p>
              <a:p>
                <a:pPr marL="82296" indent="0" algn="l" rtl="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14475" y="171448"/>
                <a:ext cx="9601200" cy="6343652"/>
              </a:xfrm>
              <a:blipFill rotWithShape="0">
                <a:blip r:embed="rId3"/>
                <a:stretch>
                  <a:fillRect t="-1345"/>
                </a:stretch>
              </a:blipFill>
            </p:spPr>
            <p:txBody>
              <a:bodyPr/>
              <a:lstStyle/>
              <a:p>
                <a:r>
                  <a:rPr lang="ar-SA">
                    <a:noFill/>
                  </a:rPr>
                  <a:t> </a:t>
                </a:r>
              </a:p>
            </p:txBody>
          </p:sp>
        </mc:Fallback>
      </mc:AlternateContent>
    </p:spTree>
    <p:extLst>
      <p:ext uri="{BB962C8B-B14F-4D97-AF65-F5344CB8AC3E}">
        <p14:creationId xmlns:p14="http://schemas.microsoft.com/office/powerpoint/2010/main" val="188436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71587" y="614363"/>
            <a:ext cx="3014663" cy="685800"/>
          </a:xfrm>
        </p:spPr>
        <p:txBody>
          <a:bodyPr>
            <a:normAutofit/>
          </a:bodyPr>
          <a:lstStyle/>
          <a:p>
            <a:r>
              <a:rPr lang="en-US" sz="4000" dirty="0"/>
              <a:t>References:</a:t>
            </a:r>
          </a:p>
        </p:txBody>
      </p:sp>
      <p:sp>
        <p:nvSpPr>
          <p:cNvPr id="3" name="Rectangle 2"/>
          <p:cNvSpPr>
            <a:spLocks noGrp="1"/>
          </p:cNvSpPr>
          <p:nvPr>
            <p:ph idx="1"/>
          </p:nvPr>
        </p:nvSpPr>
        <p:spPr>
          <a:xfrm>
            <a:off x="1028700" y="1585912"/>
            <a:ext cx="9601200" cy="4157663"/>
          </a:xfrm>
        </p:spPr>
        <p:txBody>
          <a:bodyPr>
            <a:noAutofit/>
          </a:bodyPr>
          <a:lstStyle/>
          <a:p>
            <a:pPr algn="l" rtl="0"/>
            <a:r>
              <a:rPr lang="en-US" sz="1600" dirty="0"/>
              <a:t>How to Survive Anesthesia (anesthesia book provided by KSU college of medicine.</a:t>
            </a:r>
          </a:p>
          <a:p>
            <a:pPr algn="l" rtl="0"/>
            <a:r>
              <a:rPr lang="en-US" sz="1600" dirty="0"/>
              <a:t>Medscape:</a:t>
            </a:r>
          </a:p>
          <a:p>
            <a:pPr marL="0" indent="0" algn="l" rtl="0">
              <a:buNone/>
            </a:pPr>
            <a:r>
              <a:rPr lang="en-US" sz="1600" dirty="0">
                <a:hlinkClick r:id="rId3"/>
              </a:rPr>
              <a:t>http://www.medscape.com/viewarticle/580989_4</a:t>
            </a:r>
            <a:endParaRPr lang="en-US" sz="1600" dirty="0"/>
          </a:p>
          <a:p>
            <a:pPr algn="l" rtl="0"/>
            <a:r>
              <a:rPr lang="en-US" sz="1600" dirty="0"/>
              <a:t>Oxford Handbook of </a:t>
            </a:r>
            <a:r>
              <a:rPr lang="en-US" sz="1600" dirty="0" err="1"/>
              <a:t>Anaesthesia</a:t>
            </a:r>
            <a:r>
              <a:rPr lang="en-US" sz="1600" dirty="0"/>
              <a:t> : </a:t>
            </a:r>
            <a:r>
              <a:rPr lang="en-US" sz="1600" b="1" dirty="0"/>
              <a:t> </a:t>
            </a:r>
            <a:r>
              <a:rPr lang="en-US" sz="1600" dirty="0"/>
              <a:t>Chapter 5 -  Respiratory disease </a:t>
            </a:r>
          </a:p>
          <a:p>
            <a:pPr algn="l" rtl="0"/>
            <a:r>
              <a:rPr lang="en-US" sz="1600" dirty="0"/>
              <a:t>National Heart, Lung, and Blood institute website BMI calculator: </a:t>
            </a:r>
            <a:br>
              <a:rPr lang="en-US" sz="1600" dirty="0"/>
            </a:br>
            <a:r>
              <a:rPr lang="en-US" sz="1600" dirty="0">
                <a:hlinkClick r:id="rId4"/>
              </a:rPr>
              <a:t>http://www.nhlbi.nih.gov/health/educational/lose_wt/BMI/bmicalc.htm</a:t>
            </a:r>
            <a:r>
              <a:rPr lang="en-US" sz="1600" dirty="0"/>
              <a:t> </a:t>
            </a:r>
          </a:p>
          <a:p>
            <a:pPr algn="l" rtl="0"/>
            <a:r>
              <a:rPr lang="en-US" sz="1600" dirty="0">
                <a:hlinkClick r:id="rId5"/>
              </a:rPr>
              <a:t>http://www.whathealth.com/bmi/formula.html</a:t>
            </a:r>
            <a:r>
              <a:rPr lang="en-US" sz="1600" dirty="0"/>
              <a:t> </a:t>
            </a:r>
          </a:p>
          <a:p>
            <a:pPr algn="l" rtl="0"/>
            <a:r>
              <a:rPr lang="en-US" sz="1600" dirty="0">
                <a:hlinkClick r:id="rId6"/>
              </a:rPr>
              <a:t>http://www.sciencedirect.com/science/article/pii/S0738081X04000070</a:t>
            </a:r>
            <a:r>
              <a:rPr lang="en-US" sz="1600" dirty="0"/>
              <a:t> </a:t>
            </a:r>
          </a:p>
          <a:p>
            <a:pPr algn="l" rtl="0"/>
            <a:r>
              <a:rPr lang="en-US" sz="1600" dirty="0">
                <a:hlinkClick r:id="rId7"/>
              </a:rPr>
              <a:t>https://www.hindawi.com/journals/isrn/2014/638936/</a:t>
            </a:r>
            <a:r>
              <a:rPr lang="en-US" sz="1600" dirty="0"/>
              <a:t> </a:t>
            </a:r>
          </a:p>
          <a:p>
            <a:pPr algn="l" rtl="0"/>
            <a:r>
              <a:rPr lang="en-US" sz="1600" dirty="0"/>
              <a:t>Regional </a:t>
            </a:r>
            <a:r>
              <a:rPr lang="en-US" sz="1600" dirty="0" err="1"/>
              <a:t>anaesthesia</a:t>
            </a:r>
            <a:r>
              <a:rPr lang="en-US" sz="1600" dirty="0"/>
              <a:t> in obese patients – un update :</a:t>
            </a:r>
          </a:p>
          <a:p>
            <a:pPr marL="82296" indent="0" algn="l" rtl="0">
              <a:buNone/>
            </a:pPr>
            <a:r>
              <a:rPr lang="en-US" sz="1600" dirty="0"/>
              <a:t>     </a:t>
            </a:r>
            <a:r>
              <a:rPr lang="en-US" sz="1600" dirty="0">
                <a:hlinkClick r:id="rId8"/>
              </a:rPr>
              <a:t>http://hrcak.srce.hr/file/103015</a:t>
            </a:r>
            <a:r>
              <a:rPr lang="en-US" sz="1600" dirty="0"/>
              <a:t>   </a:t>
            </a:r>
          </a:p>
          <a:p>
            <a:pPr marL="82296" indent="0" algn="l" rtl="0">
              <a:buNone/>
            </a:pPr>
            <a:endParaRPr lang="en-US" sz="1600" dirty="0"/>
          </a:p>
          <a:p>
            <a:pPr algn="l" rtl="0">
              <a:buFont typeface="Arial" panose="020B0604020202020204" pitchFamily="34" charset="0"/>
              <a:buChar char="•"/>
            </a:pPr>
            <a:endParaRPr lang="en-US" sz="1600" b="1" dirty="0"/>
          </a:p>
          <a:p>
            <a:pPr algn="l" rtl="0">
              <a:buFont typeface="Arial" panose="020B0604020202020204" pitchFamily="34" charset="0"/>
              <a:buChar char="•"/>
            </a:pPr>
            <a:endParaRPr lang="en-US" sz="1600" dirty="0"/>
          </a:p>
          <a:p>
            <a:pPr marL="82296" indent="0" algn="l" rtl="0">
              <a:buNone/>
            </a:pPr>
            <a:endParaRPr lang="en-US" sz="1600" dirty="0"/>
          </a:p>
          <a:p>
            <a:pPr marL="82296" indent="0" algn="l" rtl="0">
              <a:buNone/>
            </a:pPr>
            <a:endParaRPr lang="en-US" sz="1600" dirty="0"/>
          </a:p>
        </p:txBody>
      </p:sp>
    </p:spTree>
    <p:extLst>
      <p:ext uri="{BB962C8B-B14F-4D97-AF65-F5344CB8AC3E}">
        <p14:creationId xmlns:p14="http://schemas.microsoft.com/office/powerpoint/2010/main" val="146932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613" y="1936648"/>
            <a:ext cx="9980664" cy="2392465"/>
          </a:xfrm>
          <a:prstGeom prst="rect">
            <a:avLst/>
          </a:prstGeom>
        </p:spPr>
        <p:txBody>
          <a:bodyPr>
            <a:normAutofit/>
          </a:bodyPr>
          <a:lstStyle/>
          <a:p>
            <a:pPr algn="ctr">
              <a:lnSpc>
                <a:spcPct val="90000"/>
              </a:lnSpc>
              <a:spcBef>
                <a:spcPct val="0"/>
              </a:spcBef>
            </a:pPr>
            <a:r>
              <a:rPr lang="en-US" sz="4000" b="1" dirty="0">
                <a:solidFill>
                  <a:sysClr val="windowText" lastClr="000000"/>
                </a:solidFill>
              </a:rPr>
              <a:t>Q5-What is the focus of the anesthesia evaluation for cardiac and respiratory system in morbidly obese patients? </a:t>
            </a:r>
          </a:p>
        </p:txBody>
      </p:sp>
    </p:spTree>
    <p:extLst>
      <p:ext uri="{BB962C8B-B14F-4D97-AF65-F5344CB8AC3E}">
        <p14:creationId xmlns:p14="http://schemas.microsoft.com/office/powerpoint/2010/main" val="107429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924" y="714376"/>
            <a:ext cx="11029950" cy="5690789"/>
          </a:xfrm>
          <a:prstGeom prst="rect">
            <a:avLst/>
          </a:prstGeom>
        </p:spPr>
        <p:txBody>
          <a:bodyPr wrap="square">
            <a:spAutoFit/>
          </a:bodyPr>
          <a:lstStyle/>
          <a:p>
            <a:pPr>
              <a:lnSpc>
                <a:spcPct val="107000"/>
              </a:lnSpc>
            </a:pPr>
            <a:r>
              <a:rPr lang="en-US" sz="2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Obstructive sleep apnoea (OSA)</a:t>
            </a:r>
          </a:p>
          <a:p>
            <a:pPr>
              <a:lnSpc>
                <a:spcPct val="107000"/>
              </a:lnSpc>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Patients with OSA experience periods of apnoea (greater than 10 seconds) and hypoventilation during sleep, with resultant desaturation and/or wakening.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It is due to loss of pharyngeal tone when asleep and is exacerbated by alcohol and sedative drugs.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OSA is more common in obese patients (60–90% of OSA sufferers are obese) and middle aged </a:t>
            </a:r>
            <a:r>
              <a:rPr lang="en-US" sz="2000" dirty="0">
                <a:latin typeface="Arial" panose="020B0604020202020204" pitchFamily="34" charset="0"/>
                <a:ea typeface="Calibri" panose="020F0502020204030204" pitchFamily="34" charset="0"/>
                <a:cs typeface="Arial" panose="020B0604020202020204" pitchFamily="34" charset="0"/>
              </a:rPr>
              <a:t>men with BMI &gt;30 and collar size &gt;16.5”.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Symptoms are excessive snoring and daytime somnolence.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Physiological changes occur – hypoxia, hypercapnia, </a:t>
            </a:r>
            <a:r>
              <a:rPr lang="en-US" sz="2000" dirty="0" err="1">
                <a:latin typeface="Arial" panose="020B0604020202020204" pitchFamily="34" charset="0"/>
                <a:ea typeface="Calibri" panose="020F0502020204030204" pitchFamily="34" charset="0"/>
                <a:cs typeface="Arial" panose="020B0604020202020204" pitchFamily="34" charset="0"/>
              </a:rPr>
              <a:t>polycythaemia</a:t>
            </a:r>
            <a:r>
              <a:rPr lang="en-US" sz="2000" dirty="0">
                <a:latin typeface="Arial" panose="020B0604020202020204" pitchFamily="34" charset="0"/>
                <a:ea typeface="Calibri" panose="020F0502020204030204" pitchFamily="34" charset="0"/>
                <a:cs typeface="Arial" panose="020B0604020202020204" pitchFamily="34" charset="0"/>
              </a:rPr>
              <a:t> and right ventricular hypertrophy.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OSA patients have an increased incidence </a:t>
            </a:r>
            <a:r>
              <a:rPr lang="en-US" sz="2000" dirty="0">
                <a:latin typeface="Arial" panose="020B0604020202020204" pitchFamily="34" charset="0"/>
                <a:ea typeface="Calibri" panose="020F0502020204030204" pitchFamily="34" charset="0"/>
                <a:cs typeface="Arial" panose="020B0604020202020204" pitchFamily="34" charset="0"/>
              </a:rPr>
              <a:t>of difficult intubation and a worsening of symptoms postoperatively due to CNS depressant drugs used during general </a:t>
            </a:r>
            <a:r>
              <a:rPr lang="en-US" sz="2000" dirty="0" err="1">
                <a:latin typeface="Arial" panose="020B0604020202020204" pitchFamily="34" charset="0"/>
                <a:ea typeface="Calibri" panose="020F0502020204030204" pitchFamily="34" charset="0"/>
                <a:cs typeface="Arial" panose="020B0604020202020204" pitchFamily="34" charset="0"/>
              </a:rPr>
              <a:t>anaesthesia</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OSA is associated with a greater than doubling of the incidence of postoperative desaturation, respiratory failure, postoperative cardiac events and ICU admission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However, if identified pre-operatively and treated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appropriately with continuous positive airway pressure (CPAP), the risk of complications is much reduced</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ysClr val="windowText" lastClr="000000"/>
                </a:solidFill>
              </a:rPr>
              <a:t>Respiratory system</a:t>
            </a:r>
          </a:p>
        </p:txBody>
      </p:sp>
    </p:spTree>
    <p:extLst>
      <p:ext uri="{BB962C8B-B14F-4D97-AF65-F5344CB8AC3E}">
        <p14:creationId xmlns:p14="http://schemas.microsoft.com/office/powerpoint/2010/main" val="110443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048" y="738131"/>
            <a:ext cx="11315702" cy="5970865"/>
          </a:xfrm>
          <a:prstGeom prst="rect">
            <a:avLst/>
          </a:prstGeom>
        </p:spPr>
        <p:txBody>
          <a:bodyPr wrap="square">
            <a:spAutoFit/>
          </a:bodyPr>
          <a:lstStyle/>
          <a:p>
            <a:r>
              <a:rPr lang="en-US" sz="2000" b="1" dirty="0">
                <a:solidFill>
                  <a:schemeClr val="accent2">
                    <a:lumMod val="75000"/>
                  </a:schemeClr>
                </a:solidFill>
                <a:latin typeface="Arial" panose="020B0604020202020204" pitchFamily="34" charset="0"/>
                <a:cs typeface="Arial" panose="020B0604020202020204" pitchFamily="34" charset="0"/>
              </a:rPr>
              <a:t>Difficult intubation</a:t>
            </a:r>
          </a:p>
          <a:p>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Obesity is associated with a 30% greater chance of difficult/failed intubation.</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Factors leading to difficult intubation include an increase in upper airway soft tissues, large tongue, fat face and cheeks, and a short fat neck. </a:t>
            </a:r>
          </a:p>
          <a:p>
            <a:endParaRPr lang="en-US" dirty="0">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Ventilation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overall respiratory problem is one of restrictive lung disease. Chest wall and lung compliance are decreased from the heavy layer of fat. Subsequent decreased pulmonary compliance leads to decreased FRC (primarily a result of lowered ERV).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Obese patients have a reduced functional residual capacity (FRC). In health, the closing capacity (lung volume</a:t>
            </a:r>
            <a:r>
              <a:rPr lang="ar-S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which small airway collapse) is less than FRC. In obese patients the closing capacity &gt; FRC.</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When anaesthetized, there is resultant right to left shunting, V/Q mismatch, arterial </a:t>
            </a:r>
            <a:r>
              <a:rPr lang="en-US" dirty="0" err="1">
                <a:latin typeface="Arial" panose="020B0604020202020204" pitchFamily="34" charset="0"/>
                <a:cs typeface="Arial" panose="020B0604020202020204" pitchFamily="34" charset="0"/>
              </a:rPr>
              <a:t>hypoxaemia</a:t>
            </a:r>
            <a:r>
              <a:rPr lang="en-US" dirty="0">
                <a:latin typeface="Arial" panose="020B0604020202020204" pitchFamily="34" charset="0"/>
                <a:cs typeface="Arial" panose="020B0604020202020204" pitchFamily="34" charset="0"/>
              </a:rPr>
              <a:t> and atelectasis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Bag mask ventilation may be more difficult due to increased mass on the chest as well as increased abdominal pressure being displaced towards the head in an anesthetized and supine patient. </a:t>
            </a:r>
            <a:endParaRPr lang="en-US"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ysClr val="windowText" lastClr="000000"/>
                </a:solidFill>
              </a:rPr>
              <a:t>Cont</a:t>
            </a:r>
            <a:r>
              <a:rPr lang="en-US" sz="2800" b="1" dirty="0">
                <a:solidFill>
                  <a:sysClr val="windowText" lastClr="000000"/>
                </a:solidFill>
              </a:rPr>
              <a:t>….Respiratory system</a:t>
            </a:r>
          </a:p>
        </p:txBody>
      </p:sp>
    </p:spTree>
    <p:extLst>
      <p:ext uri="{BB962C8B-B14F-4D97-AF65-F5344CB8AC3E}">
        <p14:creationId xmlns:p14="http://schemas.microsoft.com/office/powerpoint/2010/main" val="412067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862" y="1448657"/>
            <a:ext cx="11212074" cy="5032147"/>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The main causes of morbidity and mortality from obesity are ischemic heart disease, </a:t>
            </a:r>
            <a:r>
              <a:rPr lang="en-US" sz="2000" dirty="0">
                <a:latin typeface="Arial" panose="020B0604020202020204" pitchFamily="34" charset="0"/>
                <a:ea typeface="Calibri" panose="020F0502020204030204" pitchFamily="34" charset="0"/>
                <a:cs typeface="Arial" panose="020B0604020202020204" pitchFamily="34" charset="0"/>
              </a:rPr>
              <a:t>hypertension and cardiac failure.</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Hypertension is more common with obesity: </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- 50–60% of obese patients have mild to moderate hypertension</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- 5–10% have severe hypertension. </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For every 10 kg weight gain, the systolic/diastolic pressures increase by 3–4 mmHg and 	  2 mmHg, respectively. </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There is an increase in extracellular volume and cardiac output, left ventricular hypertrophy and reduced left ventricular function in response to exercise. </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Cardiac dysrhythmias are more common due to hypoxia, hypercapnia, myocardial hypertrophy and conduction system infiltration.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72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ysClr val="windowText" lastClr="000000"/>
                </a:solidFill>
              </a:rPr>
              <a:t>Cardiovascular system</a:t>
            </a:r>
          </a:p>
        </p:txBody>
      </p:sp>
    </p:spTree>
    <p:extLst>
      <p:ext uri="{BB962C8B-B14F-4D97-AF65-F5344CB8AC3E}">
        <p14:creationId xmlns:p14="http://schemas.microsoft.com/office/powerpoint/2010/main" val="193872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082" y="1988840"/>
            <a:ext cx="9115918" cy="2785378"/>
          </a:xfrm>
          <a:prstGeom prst="rect">
            <a:avLst/>
          </a:prstGeom>
        </p:spPr>
        <p:txBody>
          <a:bodyPr wrap="square">
            <a:spAutoFit/>
          </a:bodyPr>
          <a:lstStyle/>
          <a:p>
            <a:r>
              <a:rPr lang="en-US" sz="2500" dirty="0">
                <a:latin typeface="arial" panose="020B0604020202020204" pitchFamily="34" charset="0"/>
              </a:rPr>
              <a:t>A 45 year old man is undergoing a preoperative evaluation for a laparoscopic cholecystectomy due to acute cholecystitis.</a:t>
            </a:r>
          </a:p>
          <a:p>
            <a:r>
              <a:rPr lang="en-US" sz="2500" dirty="0">
                <a:latin typeface="arial" panose="020B0604020202020204" pitchFamily="34" charset="0"/>
              </a:rPr>
              <a:t>He has a history of rheumatoid arthritis for 10 years. After the evaluation, the anesthesiologist determines that the patient is  3 ASA status.</a:t>
            </a:r>
          </a:p>
          <a:p>
            <a:r>
              <a:rPr lang="en-US" sz="2500" b="1" dirty="0"/>
              <a:t>Physical exam:</a:t>
            </a:r>
          </a:p>
          <a:p>
            <a:r>
              <a:rPr lang="en-US" sz="2500" dirty="0">
                <a:latin typeface="arial" panose="020B0604020202020204" pitchFamily="34" charset="0"/>
              </a:rPr>
              <a:t>Body weight 118kg, height 161, BP: 165/89   HR: 98/min</a:t>
            </a:r>
            <a:r>
              <a:rPr lang="en-US" sz="2500" dirty="0"/>
              <a:t> </a:t>
            </a:r>
            <a:endParaRPr lang="ar-SA" sz="2500" dirty="0"/>
          </a:p>
        </p:txBody>
      </p:sp>
      <p:sp>
        <p:nvSpPr>
          <p:cNvPr id="3" name="Rectangle 150"/>
          <p:cNvSpPr txBox="1">
            <a:spLocks noChangeArrowheads="1"/>
          </p:cNvSpPr>
          <p:nvPr/>
        </p:nvSpPr>
        <p:spPr>
          <a:xfrm>
            <a:off x="4943872" y="620688"/>
            <a:ext cx="2257028" cy="647700"/>
          </a:xfrm>
          <a:prstGeom prst="rect">
            <a:avLst/>
          </a:prstGeom>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r>
              <a:rPr lang="en-US" sz="4500" b="1" dirty="0">
                <a:solidFill>
                  <a:schemeClr val="accent2">
                    <a:lumMod val="50000"/>
                  </a:schemeClr>
                </a:solidFill>
              </a:rPr>
              <a:t>Case 1</a:t>
            </a:r>
            <a:endParaRPr lang="es-ES" altLang="ar-SA" sz="4500" b="1" dirty="0">
              <a:solidFill>
                <a:schemeClr val="accent2">
                  <a:lumMod val="50000"/>
                </a:schemeClr>
              </a:solidFill>
            </a:endParaRPr>
          </a:p>
        </p:txBody>
      </p:sp>
    </p:spTree>
    <p:extLst>
      <p:ext uri="{BB962C8B-B14F-4D97-AF65-F5344CB8AC3E}">
        <p14:creationId xmlns:p14="http://schemas.microsoft.com/office/powerpoint/2010/main" val="133087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74" y="2020546"/>
            <a:ext cx="11477626" cy="3477875"/>
          </a:xfrm>
          <a:prstGeom prst="rect">
            <a:avLst/>
          </a:prstGeom>
        </p:spPr>
        <p:txBody>
          <a:bodyPr wrap="square">
            <a:spAutoFit/>
          </a:bodyPr>
          <a:lstStyle/>
          <a:p>
            <a:pPr marL="342900" marR="0" lvl="0" indent="-342900" fontAlgn="base">
              <a:spcBef>
                <a:spcPts val="0"/>
              </a:spcBef>
              <a:spcAft>
                <a:spcPts val="0"/>
              </a:spcAft>
              <a:buFont typeface="Wingdings" panose="05000000000000000000"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Many morbidly obese patients have limited mobility and may therefore appear relatively asymptomatic, despite having significant cardio-respiratory dysfunction.</a:t>
            </a:r>
          </a:p>
          <a:p>
            <a:pPr marR="0" lvl="0" fontAlgn="base">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Wingdings" panose="05000000000000000000"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Symptoms and signs of cardiac failure and OSA should be sought actively. Many patients have been unable to lie flat for several years, and may routinely sleep sitting up in an armchair. An assessment of the ability to tolerate the supine position may reveal unexpected profound oxygen desaturation, airway obstruction, or respiratory embarrassment. </a:t>
            </a:r>
          </a:p>
          <a:p>
            <a:pPr marR="0" lvl="0" fontAlgn="base">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Wingdings" panose="05000000000000000000"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Features of the metabolic syndrome should be actively identified as there is a strong association with cardiac morbidity.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fontAlgn="base">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ysClr val="windowText" lastClr="000000"/>
                </a:solidFill>
              </a:rPr>
              <a:t>Cont</a:t>
            </a:r>
            <a:r>
              <a:rPr lang="en-US" sz="2800" b="1" dirty="0">
                <a:solidFill>
                  <a:sysClr val="windowText" lastClr="000000"/>
                </a:solidFill>
              </a:rPr>
              <a:t>….Cardiovascular system</a:t>
            </a:r>
          </a:p>
        </p:txBody>
      </p:sp>
    </p:spTree>
    <p:extLst>
      <p:ext uri="{BB962C8B-B14F-4D97-AF65-F5344CB8AC3E}">
        <p14:creationId xmlns:p14="http://schemas.microsoft.com/office/powerpoint/2010/main" val="382290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886" y="1225382"/>
            <a:ext cx="11194026" cy="5016758"/>
          </a:xfrm>
          <a:prstGeom prst="rect">
            <a:avLst/>
          </a:prstGeom>
        </p:spPr>
        <p:txBody>
          <a:bodyPr wrap="square">
            <a:spAutoFit/>
          </a:bodyPr>
          <a:lstStyle/>
          <a:p>
            <a:pPr lvl="0" fontAlgn="base"/>
            <a:r>
              <a:rPr lang="en-US" sz="2000" dirty="0">
                <a:latin typeface="Arial" panose="020B0604020202020204" pitchFamily="34" charset="0"/>
                <a:ea typeface="Times New Roman" panose="02020603050405020304" pitchFamily="18" charset="0"/>
                <a:cs typeface="Arial" panose="020B0604020202020204" pitchFamily="34" charset="0"/>
              </a:rPr>
              <a:t>Investigations should be tailored to the individual patient, depending on comorbidity and the type and urgency of surgery. </a:t>
            </a:r>
          </a:p>
          <a:p>
            <a:pPr lvl="0" fontAlgn="base"/>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A </a:t>
            </a:r>
            <a:r>
              <a:rPr lang="en-US" sz="2000" b="1" dirty="0">
                <a:latin typeface="Arial" panose="020B0604020202020204" pitchFamily="34" charset="0"/>
                <a:ea typeface="Times New Roman" panose="02020603050405020304" pitchFamily="18" charset="0"/>
                <a:cs typeface="Arial" panose="020B0604020202020204" pitchFamily="34" charset="0"/>
              </a:rPr>
              <a:t>full blood count</a:t>
            </a:r>
            <a:r>
              <a:rPr lang="en-US" sz="2000" dirty="0">
                <a:latin typeface="Arial" panose="020B0604020202020204" pitchFamily="34" charset="0"/>
                <a:ea typeface="Times New Roman" panose="02020603050405020304" pitchFamily="18" charset="0"/>
                <a:cs typeface="Arial" panose="020B0604020202020204" pitchFamily="34" charset="0"/>
              </a:rPr>
              <a:t>, electrolytes, renal and liver function tests, and blood glucose form a basic set of investigations. </a:t>
            </a:r>
          </a:p>
          <a:p>
            <a:pPr marL="342900" marR="0" lvl="0" indent="-342900" fontAlgn="base">
              <a:spcBef>
                <a:spcPts val="0"/>
              </a:spcBef>
              <a:spcAft>
                <a:spcPts val="0"/>
              </a:spcAft>
              <a:buFont typeface="+mj-lt"/>
              <a:buAutoNum type="arabicPeriod"/>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sz="2000" b="1" dirty="0">
                <a:latin typeface="Arial" panose="020B0604020202020204" pitchFamily="34" charset="0"/>
                <a:ea typeface="Times New Roman" panose="02020603050405020304" pitchFamily="18" charset="0"/>
                <a:cs typeface="Arial" panose="020B0604020202020204" pitchFamily="34" charset="0"/>
              </a:rPr>
              <a:t>Arterial blood gas </a:t>
            </a:r>
            <a:r>
              <a:rPr lang="en-US" sz="2000" dirty="0">
                <a:latin typeface="Arial" panose="020B0604020202020204" pitchFamily="34" charset="0"/>
                <a:ea typeface="Times New Roman" panose="02020603050405020304" pitchFamily="18" charset="0"/>
                <a:cs typeface="Arial" panose="020B0604020202020204" pitchFamily="34" charset="0"/>
              </a:rPr>
              <a:t>analysis may be useful in those suspected of respiratory comorbidity (OSA, large collar size, and other pulmonary disease) as the patient's habitual values provide a useful guide to weaning from ventilation and the potential need for extended perioperative respiratory support.</a:t>
            </a:r>
          </a:p>
          <a:p>
            <a:pPr marL="342900" marR="0" lvl="0" indent="-342900" fontAlgn="base">
              <a:spcBef>
                <a:spcPts val="0"/>
              </a:spcBef>
              <a:spcAft>
                <a:spcPts val="0"/>
              </a:spcAft>
              <a:buFont typeface="+mj-lt"/>
              <a:buAutoNum type="arabicPeriod"/>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sz="2000" b="1" dirty="0">
                <a:latin typeface="Arial" panose="020B0604020202020204" pitchFamily="34" charset="0"/>
                <a:ea typeface="Times New Roman" panose="02020603050405020304" pitchFamily="18" charset="0"/>
                <a:cs typeface="Arial" panose="020B0604020202020204" pitchFamily="34" charset="0"/>
              </a:rPr>
              <a:t>Pulmonary function tests</a:t>
            </a:r>
            <a:r>
              <a:rPr lang="en-US" sz="2000" dirty="0">
                <a:latin typeface="Arial" panose="020B0604020202020204" pitchFamily="34" charset="0"/>
                <a:ea typeface="Times New Roman" panose="02020603050405020304" pitchFamily="18" charset="0"/>
                <a:cs typeface="Arial" panose="020B0604020202020204" pitchFamily="34" charset="0"/>
              </a:rPr>
              <a:t> may reveal a restrictive defect, </a:t>
            </a:r>
            <a:r>
              <a:rPr lang="en-US" sz="2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but are not performed on all patients. </a:t>
            </a:r>
          </a:p>
          <a:p>
            <a:pPr marL="342900" marR="0" lvl="0" indent="-342900" fontAlgn="base">
              <a:spcBef>
                <a:spcPts val="0"/>
              </a:spcBef>
              <a:spcAft>
                <a:spcPts val="0"/>
              </a:spcAft>
              <a:buFont typeface="+mj-lt"/>
              <a:buAutoNum type="arabicPeriod"/>
            </a:pPr>
            <a:endParaRPr lang="en-US" sz="2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Sleep </a:t>
            </a:r>
            <a:r>
              <a:rPr lang="en-US" sz="2000" dirty="0" err="1">
                <a:latin typeface="Arial" panose="020B0604020202020204" pitchFamily="34" charset="0"/>
                <a:ea typeface="Times New Roman" panose="02020603050405020304" pitchFamily="18" charset="0"/>
                <a:cs typeface="Arial" panose="020B0604020202020204" pitchFamily="34" charset="0"/>
              </a:rPr>
              <a:t>apnoea</a:t>
            </a:r>
            <a:r>
              <a:rPr lang="en-US" sz="2000" dirty="0">
                <a:latin typeface="Arial" panose="020B0604020202020204" pitchFamily="34" charset="0"/>
                <a:ea typeface="Times New Roman" panose="02020603050405020304" pitchFamily="18" charset="0"/>
                <a:cs typeface="Arial" panose="020B0604020202020204" pitchFamily="34" charset="0"/>
              </a:rPr>
              <a:t> is common in this group of patients. Consideration should be given to the use of CPAP/</a:t>
            </a:r>
            <a:r>
              <a:rPr lang="en-US" sz="2000" dirty="0" err="1">
                <a:latin typeface="Arial" panose="020B0604020202020204" pitchFamily="34" charset="0"/>
                <a:ea typeface="Times New Roman" panose="02020603050405020304" pitchFamily="18" charset="0"/>
                <a:cs typeface="Arial" panose="020B0604020202020204" pitchFamily="34" charset="0"/>
              </a:rPr>
              <a:t>BiPAP</a:t>
            </a:r>
            <a:r>
              <a:rPr lang="en-US" sz="2000" dirty="0">
                <a:latin typeface="Arial" panose="020B0604020202020204" pitchFamily="34" charset="0"/>
                <a:ea typeface="Times New Roman" panose="02020603050405020304" pitchFamily="18" charset="0"/>
                <a:cs typeface="Arial" panose="020B0604020202020204" pitchFamily="34" charset="0"/>
              </a:rPr>
              <a:t> for those affected and if possible this should be commenced pre-operatively.</a:t>
            </a:r>
          </a:p>
        </p:txBody>
      </p:sp>
      <p:sp>
        <p:nvSpPr>
          <p:cNvPr id="4" name="Rectangle 3"/>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ysClr val="windowText" lastClr="000000"/>
                </a:solidFill>
              </a:rPr>
              <a:t>Preoperative assessment</a:t>
            </a:r>
          </a:p>
        </p:txBody>
      </p:sp>
    </p:spTree>
    <p:extLst>
      <p:ext uri="{BB962C8B-B14F-4D97-AF65-F5344CB8AC3E}">
        <p14:creationId xmlns:p14="http://schemas.microsoft.com/office/powerpoint/2010/main" val="323099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181" y="1638211"/>
            <a:ext cx="10765766" cy="3785652"/>
          </a:xfrm>
          <a:prstGeom prst="rect">
            <a:avLst/>
          </a:prstGeom>
        </p:spPr>
        <p:txBody>
          <a:bodyPr wrap="square">
            <a:spAutoFit/>
          </a:bodyPr>
          <a:lstStyle/>
          <a:p>
            <a:pPr lvl="0" fontAlgn="base"/>
            <a:r>
              <a:rPr lang="en-US" sz="2000" b="1" dirty="0">
                <a:latin typeface="Arial" panose="020B0604020202020204" pitchFamily="34" charset="0"/>
                <a:ea typeface="Times New Roman" panose="02020603050405020304" pitchFamily="18" charset="0"/>
                <a:cs typeface="Arial" panose="020B0604020202020204" pitchFamily="34" charset="0"/>
              </a:rPr>
              <a:t>6</a:t>
            </a:r>
            <a:r>
              <a:rPr lang="en-US" sz="2000" dirty="0">
                <a:latin typeface="Arial" panose="020B0604020202020204" pitchFamily="34" charset="0"/>
                <a:ea typeface="Times New Roman" panose="02020603050405020304" pitchFamily="18" charset="0"/>
                <a:cs typeface="Arial" panose="020B0604020202020204" pitchFamily="34" charset="0"/>
              </a:rPr>
              <a:t>.A preoperative </a:t>
            </a:r>
            <a:r>
              <a:rPr lang="en-US" sz="2000" b="1" dirty="0">
                <a:latin typeface="Arial" panose="020B0604020202020204" pitchFamily="34" charset="0"/>
                <a:ea typeface="Times New Roman" panose="02020603050405020304" pitchFamily="18" charset="0"/>
                <a:cs typeface="Arial" panose="020B0604020202020204" pitchFamily="34" charset="0"/>
              </a:rPr>
              <a:t>ECG</a:t>
            </a:r>
            <a:r>
              <a:rPr lang="en-US" sz="2000" dirty="0">
                <a:latin typeface="Arial" panose="020B0604020202020204" pitchFamily="34" charset="0"/>
                <a:ea typeface="Times New Roman" panose="02020603050405020304" pitchFamily="18" charset="0"/>
                <a:cs typeface="Arial" panose="020B0604020202020204" pitchFamily="34" charset="0"/>
              </a:rPr>
              <a:t> is essential to exclude factors such as significant rhythm disturbances and </a:t>
            </a:r>
            <a:r>
              <a:rPr lang="en-US" sz="2000" dirty="0" err="1">
                <a:latin typeface="Arial" panose="020B0604020202020204" pitchFamily="34" charset="0"/>
                <a:ea typeface="Times New Roman" panose="02020603050405020304" pitchFamily="18" charset="0"/>
                <a:cs typeface="Arial" panose="020B0604020202020204" pitchFamily="34" charset="0"/>
              </a:rPr>
              <a:t>cor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pulmonale</a:t>
            </a:r>
            <a:r>
              <a:rPr lang="en-US" sz="2000" dirty="0">
                <a:latin typeface="Arial" panose="020B0604020202020204" pitchFamily="34" charset="0"/>
                <a:ea typeface="Times New Roman" panose="02020603050405020304" pitchFamily="18" charset="0"/>
                <a:cs typeface="Arial" panose="020B0604020202020204" pitchFamily="34" charset="0"/>
              </a:rPr>
              <a:t>, and as a guide to the need for more extensive cardiac investigation. </a:t>
            </a:r>
          </a:p>
          <a:p>
            <a:pPr lvl="0" fontAlgn="base"/>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tabLst>
                <a:tab pos="850900" algn="l"/>
              </a:tabLst>
            </a:pPr>
            <a:r>
              <a:rPr lang="en-US" sz="2000" dirty="0">
                <a:latin typeface="Arial" panose="020B0604020202020204" pitchFamily="34" charset="0"/>
                <a:ea typeface="Times New Roman" panose="02020603050405020304" pitchFamily="18" charset="0"/>
                <a:cs typeface="Arial" panose="020B0604020202020204" pitchFamily="34" charset="0"/>
              </a:rPr>
              <a:t>Patients with evidence of right ventricular hypertrophy or </a:t>
            </a:r>
            <a:r>
              <a:rPr lang="en-US" sz="2000" dirty="0" err="1">
                <a:latin typeface="Arial" panose="020B0604020202020204" pitchFamily="34" charset="0"/>
                <a:ea typeface="Times New Roman" panose="02020603050405020304" pitchFamily="18" charset="0"/>
                <a:cs typeface="Arial" panose="020B0604020202020204" pitchFamily="34" charset="0"/>
              </a:rPr>
              <a:t>cor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pulmonale</a:t>
            </a:r>
            <a:r>
              <a:rPr lang="en-US" sz="2000" dirty="0">
                <a:latin typeface="Arial" panose="020B0604020202020204" pitchFamily="34" charset="0"/>
                <a:ea typeface="Times New Roman" panose="02020603050405020304" pitchFamily="18" charset="0"/>
                <a:cs typeface="Arial" panose="020B0604020202020204" pitchFamily="34" charset="0"/>
              </a:rPr>
              <a:t> may benefit from a period of elective nocturnal non-invasive ventilation before elective surgery. This can be spectacularly effective in relieving right heart failure, day-time somnolence, and pulmonary hypertension.</a:t>
            </a:r>
          </a:p>
          <a:p>
            <a:pPr marL="1150938" marR="0" lvl="0" indent="-342900" fontAlgn="base">
              <a:spcBef>
                <a:spcPts val="0"/>
              </a:spcBef>
              <a:spcAft>
                <a:spcPts val="0"/>
              </a:spcAft>
              <a:buFont typeface="Times New Roman" panose="02020603050405020304" pitchFamily="18" charset="0"/>
              <a:buChar char="-"/>
              <a:tabLst>
                <a:tab pos="8509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7.Echocardiography</a:t>
            </a:r>
            <a:r>
              <a:rPr lang="en-US" sz="2000" dirty="0">
                <a:latin typeface="Arial" panose="020B0604020202020204" pitchFamily="34" charset="0"/>
                <a:ea typeface="Times New Roman" panose="02020603050405020304" pitchFamily="18" charset="0"/>
                <a:cs typeface="Arial" panose="020B0604020202020204" pitchFamily="34" charset="0"/>
              </a:rPr>
              <a:t> may estimate systolic and diastolic function and chamber dimensions, although good images may be difficult to obtain by the transthoracic technique. </a:t>
            </a:r>
          </a:p>
          <a:p>
            <a:pPr marR="0" lvl="0" fontAlgn="base">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8.Chest X-ray </a:t>
            </a:r>
            <a:r>
              <a:rPr lang="en-US" sz="2000" dirty="0">
                <a:latin typeface="Arial" panose="020B0604020202020204" pitchFamily="34" charset="0"/>
                <a:ea typeface="Times New Roman" panose="02020603050405020304" pitchFamily="18" charset="0"/>
                <a:cs typeface="Arial" panose="020B0604020202020204" pitchFamily="34" charset="0"/>
              </a:rPr>
              <a:t>may be used to assess cardiothoracic ratio and evidence of cardiac failure.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ysClr val="windowText" lastClr="000000"/>
                </a:solidFill>
              </a:rPr>
              <a:t>Cont</a:t>
            </a:r>
            <a:r>
              <a:rPr lang="en-US" sz="2800" b="1" dirty="0">
                <a:solidFill>
                  <a:sysClr val="windowText" lastClr="000000"/>
                </a:solidFill>
              </a:rPr>
              <a:t>….Preoperative assessment</a:t>
            </a:r>
          </a:p>
        </p:txBody>
      </p:sp>
    </p:spTree>
    <p:extLst>
      <p:ext uri="{BB962C8B-B14F-4D97-AF65-F5344CB8AC3E}">
        <p14:creationId xmlns:p14="http://schemas.microsoft.com/office/powerpoint/2010/main" val="133033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687" y="2185236"/>
            <a:ext cx="9592574" cy="3908762"/>
          </a:xfrm>
          <a:prstGeom prst="rect">
            <a:avLst/>
          </a:prstGeom>
        </p:spPr>
        <p:txBody>
          <a:bodyPr wrap="square">
            <a:spAutoFit/>
          </a:bodyPr>
          <a:lstStyle/>
          <a:p>
            <a:pPr marR="0" lvl="0" fontAlgn="base">
              <a:spcBef>
                <a:spcPts val="0"/>
              </a:spcBef>
              <a:spcAft>
                <a:spcPts val="0"/>
              </a:spcAft>
            </a:pPr>
            <a:r>
              <a:rPr lang="en-US" sz="3200" b="1" u="sng" dirty="0">
                <a:latin typeface="Arial" panose="020B0604020202020204" pitchFamily="34" charset="0"/>
                <a:ea typeface="Times New Roman" panose="02020603050405020304" pitchFamily="18" charset="0"/>
                <a:cs typeface="Arial" panose="020B0604020202020204" pitchFamily="34" charset="0"/>
              </a:rPr>
              <a:t>N.B</a:t>
            </a:r>
            <a:r>
              <a:rPr lang="en-US" dirty="0">
                <a:latin typeface="Arial" panose="020B0604020202020204" pitchFamily="34" charset="0"/>
                <a:ea typeface="Times New Roman" panose="02020603050405020304" pitchFamily="18" charset="0"/>
                <a:cs typeface="Arial" panose="020B0604020202020204" pitchFamily="34" charset="0"/>
              </a:rPr>
              <a:t>.</a:t>
            </a:r>
          </a:p>
          <a:p>
            <a:pPr marR="0" lvl="0" fontAlgn="base">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Unfortunately, most cardiorespiratory investigations are technically difficult owing to patient body habitus. </a:t>
            </a:r>
          </a:p>
          <a:p>
            <a:pPr marR="0" lvl="0" fontAlgn="base">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pPr>
            <a:r>
              <a:rPr lang="en-US" dirty="0">
                <a:latin typeface="Arial" panose="020B0604020202020204" pitchFamily="34" charset="0"/>
                <a:ea typeface="Times New Roman" panose="02020603050405020304" pitchFamily="18" charset="0"/>
                <a:cs typeface="Arial" panose="020B0604020202020204" pitchFamily="34" charset="0"/>
              </a:rPr>
              <a:t>Exercise ECG testing may be impracticable, but even a short walk along the ward or an attempt at climbing a flight of stairs can give useful functional information. It may be worth considering a pharmacological stress test for patients who are unable to exercise sufficiently. </a:t>
            </a:r>
          </a:p>
          <a:p>
            <a:pPr marL="1150938" marR="0" lvl="0" indent="-342900" fontAlgn="base">
              <a:spcBef>
                <a:spcPts val="0"/>
              </a:spcBef>
              <a:spcAft>
                <a:spcPts val="0"/>
              </a:spcAft>
              <a:buFont typeface="Times New Roman" panose="02020603050405020304" pitchFamily="18"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pPr>
            <a:r>
              <a:rPr lang="en-US" dirty="0">
                <a:latin typeface="Arial" panose="020B0604020202020204" pitchFamily="34" charset="0"/>
                <a:ea typeface="Times New Roman" panose="02020603050405020304" pitchFamily="18" charset="0"/>
                <a:cs typeface="Arial" panose="020B0604020202020204" pitchFamily="34" charset="0"/>
              </a:rPr>
              <a:t>It may be difficult to measure the patient’s blood pressure accurately using an upper arm cuff; other places, such as the forearm, may need to be used, and consideration given before surgery to direct arterial blood pressure measurement.</a:t>
            </a:r>
          </a:p>
        </p:txBody>
      </p:sp>
      <p:sp>
        <p:nvSpPr>
          <p:cNvPr id="3" name="Rectangle 2"/>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ysClr val="windowText" lastClr="000000"/>
                </a:solidFill>
              </a:rPr>
              <a:t>Cont</a:t>
            </a:r>
            <a:r>
              <a:rPr lang="en-US" sz="2800" b="1" dirty="0">
                <a:solidFill>
                  <a:sysClr val="windowText" lastClr="000000"/>
                </a:solidFill>
              </a:rPr>
              <a:t>….Preoperative assessment</a:t>
            </a:r>
          </a:p>
        </p:txBody>
      </p:sp>
    </p:spTree>
    <p:extLst>
      <p:ext uri="{BB962C8B-B14F-4D97-AF65-F5344CB8AC3E}">
        <p14:creationId xmlns:p14="http://schemas.microsoft.com/office/powerpoint/2010/main" val="53468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28750"/>
            <a:ext cx="6096000" cy="1186607"/>
          </a:xfrm>
          <a:prstGeom prst="rect">
            <a:avLst/>
          </a:prstGeom>
        </p:spPr>
        <p:txBody>
          <a:bodyPr>
            <a:spAutoFit/>
          </a:bodyPr>
          <a:lstStyle/>
          <a:p>
            <a:pPr marL="285750" indent="-285750">
              <a:lnSpc>
                <a:spcPct val="107000"/>
              </a:lnSpc>
              <a:spcAft>
                <a:spcPts val="800"/>
              </a:spcAft>
              <a:buFont typeface="Wingdings" panose="05000000000000000000" pitchFamily="2" charset="2"/>
              <a:buChar char="§"/>
            </a:pPr>
            <a:r>
              <a:rPr lang="en-US" u="sng" dirty="0">
                <a:latin typeface="Calibri" panose="020F0502020204030204" pitchFamily="34" charset="0"/>
                <a:ea typeface="Calibri" panose="020F0502020204030204" pitchFamily="34" charset="0"/>
                <a:cs typeface="Arial" panose="020B0604020202020204" pitchFamily="34" charset="0"/>
                <a:hlinkClick r:id="rId2"/>
              </a:rPr>
              <a:t>https://www.ncbi.nlm.nih.gov/pmc/articles/PMC2683280/</a:t>
            </a:r>
            <a:r>
              <a:rPr lang="en-US" dirty="0">
                <a:latin typeface="Calibri" panose="020F050202020403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Wingdings" panose="05000000000000000000" pitchFamily="2" charset="2"/>
              <a:buChar char="§"/>
            </a:pPr>
            <a:r>
              <a:rPr lang="en-US" u="sng" dirty="0">
                <a:latin typeface="Calibri" panose="020F0502020204030204" pitchFamily="34" charset="0"/>
                <a:ea typeface="Calibri" panose="020F0502020204030204" pitchFamily="34" charset="0"/>
                <a:cs typeface="Arial" panose="020B0604020202020204" pitchFamily="34" charset="0"/>
                <a:hlinkClick r:id="rId3"/>
              </a:rPr>
              <a:t>http://onlinelibrary.wiley.com/doi/10.1111/anae.13101/full</a:t>
            </a:r>
            <a:endParaRPr lang="en-US" u="sng"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Arial" panose="020B0604020202020204" pitchFamily="34" charset="0"/>
              </a:rPr>
              <a:t>Anesthesia at a glance </a:t>
            </a:r>
          </a:p>
        </p:txBody>
      </p:sp>
      <p:sp>
        <p:nvSpPr>
          <p:cNvPr id="5" name="Rectangle 1"/>
          <p:cNvSpPr txBox="1">
            <a:spLocks/>
          </p:cNvSpPr>
          <p:nvPr/>
        </p:nvSpPr>
        <p:spPr>
          <a:xfrm>
            <a:off x="1271587" y="614363"/>
            <a:ext cx="3014663" cy="685800"/>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a:t>References:</a:t>
            </a:r>
            <a:endParaRPr lang="en-US" sz="4000" dirty="0"/>
          </a:p>
        </p:txBody>
      </p:sp>
    </p:spTree>
    <p:extLst>
      <p:ext uri="{BB962C8B-B14F-4D97-AF65-F5344CB8AC3E}">
        <p14:creationId xmlns:p14="http://schemas.microsoft.com/office/powerpoint/2010/main" val="314646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251" y="2958585"/>
            <a:ext cx="10990445" cy="646331"/>
          </a:xfrm>
          <a:prstGeom prst="rect">
            <a:avLst/>
          </a:prstGeom>
        </p:spPr>
        <p:txBody>
          <a:bodyPr>
            <a:normAutofit/>
          </a:bodyPr>
          <a:lstStyle/>
          <a:p>
            <a:pPr algn="ctr">
              <a:lnSpc>
                <a:spcPct val="90000"/>
              </a:lnSpc>
              <a:spcBef>
                <a:spcPct val="0"/>
              </a:spcBef>
            </a:pPr>
            <a:r>
              <a:rPr lang="en-US" sz="4000" b="1" dirty="0">
                <a:solidFill>
                  <a:sysClr val="windowText" lastClr="000000"/>
                </a:solidFill>
              </a:rPr>
              <a:t>Q6-What is the NPO Status required preoperative?</a:t>
            </a:r>
            <a:endParaRPr lang="ar-SA" sz="4000" b="1" dirty="0">
              <a:solidFill>
                <a:sysClr val="windowText" lastClr="000000"/>
              </a:solidFill>
            </a:endParaRPr>
          </a:p>
        </p:txBody>
      </p:sp>
    </p:spTree>
    <p:extLst>
      <p:ext uri="{BB962C8B-B14F-4D97-AF65-F5344CB8AC3E}">
        <p14:creationId xmlns:p14="http://schemas.microsoft.com/office/powerpoint/2010/main" val="55500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13" y="2133123"/>
            <a:ext cx="10687050" cy="1631216"/>
          </a:xfrm>
          <a:prstGeom prst="rect">
            <a:avLst/>
          </a:prstGeom>
        </p:spPr>
        <p:txBody>
          <a:bodyPr wrap="square">
            <a:spAutoFit/>
          </a:bodyPr>
          <a:lstStyle/>
          <a:p>
            <a:r>
              <a:rPr lang="en-US" sz="2500" dirty="0">
                <a:solidFill>
                  <a:srgbClr val="222222"/>
                </a:solidFill>
                <a:latin typeface="arial" panose="020B0604020202020204" pitchFamily="34" charset="0"/>
              </a:rPr>
              <a:t>Empty stomach decreases the risk of vomiting and regurgitation. Food is usually withheld for 4–6 hours before elective surgery and in some hospitals it is now common practice to allow clear ﬂuids until 2 hours before surgery.</a:t>
            </a:r>
            <a:endParaRPr lang="ar-SA" sz="2500" dirty="0"/>
          </a:p>
        </p:txBody>
      </p:sp>
    </p:spTree>
    <p:extLst>
      <p:ext uri="{BB962C8B-B14F-4D97-AF65-F5344CB8AC3E}">
        <p14:creationId xmlns:p14="http://schemas.microsoft.com/office/powerpoint/2010/main" val="4937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764" y="2562910"/>
            <a:ext cx="9786936" cy="1323290"/>
          </a:xfrm>
          <a:prstGeom prst="rect">
            <a:avLst/>
          </a:prstGeom>
        </p:spPr>
        <p:txBody>
          <a:bodyPr>
            <a:normAutofit/>
          </a:bodyPr>
          <a:lstStyle/>
          <a:p>
            <a:pPr algn="ctr">
              <a:lnSpc>
                <a:spcPct val="90000"/>
              </a:lnSpc>
              <a:spcBef>
                <a:spcPct val="0"/>
              </a:spcBef>
            </a:pPr>
            <a:r>
              <a:rPr lang="en-US" sz="4000" b="1" dirty="0">
                <a:solidFill>
                  <a:sysClr val="windowText" lastClr="000000"/>
                </a:solidFill>
              </a:rPr>
              <a:t>Q7-What is Preoperative Medications you can be given to the patient before surgery ?</a:t>
            </a:r>
            <a:endParaRPr lang="ar-SA" sz="4000" b="1" dirty="0">
              <a:solidFill>
                <a:sysClr val="windowText" lastClr="000000"/>
              </a:solidFill>
            </a:endParaRPr>
          </a:p>
        </p:txBody>
      </p:sp>
    </p:spTree>
    <p:extLst>
      <p:ext uri="{BB962C8B-B14F-4D97-AF65-F5344CB8AC3E}">
        <p14:creationId xmlns:p14="http://schemas.microsoft.com/office/powerpoint/2010/main" val="31046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idx="1"/>
          </p:nvPr>
        </p:nvSpPr>
        <p:spPr>
          <a:xfrm>
            <a:off x="859630" y="1471613"/>
            <a:ext cx="11158537" cy="3900488"/>
          </a:xfrm>
          <a:prstGeom prst="rect">
            <a:avLst/>
          </a:prstGeom>
        </p:spPr>
        <p:txBody>
          <a:bodyPr>
            <a:noAutofit/>
          </a:bodyPr>
          <a:lstStyle/>
          <a:p>
            <a:pPr marL="0" indent="0" algn="l" rtl="0">
              <a:buNone/>
            </a:pPr>
            <a:r>
              <a:rPr lang="en-US" dirty="0">
                <a:latin typeface="Arial" panose="020B0604020202020204" pitchFamily="34" charset="0"/>
                <a:cs typeface="Arial" panose="020B0604020202020204" pitchFamily="34" charset="0"/>
              </a:rPr>
              <a:t>Premedication is the administration of medication before anesthesia. They are used to prepare the patient for anesthesia and to help provide optimal conditions for surgery. </a:t>
            </a:r>
          </a:p>
          <a:p>
            <a:pPr marL="0" indent="0" algn="l" rtl="0">
              <a:buNone/>
            </a:pPr>
            <a:r>
              <a:rPr lang="en-US" b="1" dirty="0">
                <a:solidFill>
                  <a:schemeClr val="accent6">
                    <a:lumMod val="50000"/>
                  </a:schemeClr>
                </a:solidFill>
                <a:latin typeface="Arial" panose="020B0604020202020204" pitchFamily="34" charset="0"/>
                <a:cs typeface="Arial" panose="020B0604020202020204" pitchFamily="34" charset="0"/>
              </a:rPr>
              <a:t>This includes:</a:t>
            </a:r>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Reduction of anxiety and pain.</a:t>
            </a:r>
          </a:p>
          <a:p>
            <a:pPr algn="l" rtl="0"/>
            <a:r>
              <a:rPr lang="en-US" dirty="0">
                <a:latin typeface="Arial" panose="020B0604020202020204" pitchFamily="34" charset="0"/>
                <a:cs typeface="Arial" panose="020B0604020202020204" pitchFamily="34" charset="0"/>
              </a:rPr>
              <a:t>Promotion of amnesia.</a:t>
            </a:r>
          </a:p>
          <a:p>
            <a:pPr algn="l" rtl="0"/>
            <a:r>
              <a:rPr lang="en-US" dirty="0">
                <a:latin typeface="Arial" panose="020B0604020202020204" pitchFamily="34" charset="0"/>
                <a:cs typeface="Arial" panose="020B0604020202020204" pitchFamily="34" charset="0"/>
              </a:rPr>
              <a:t>Reduction of secretions.</a:t>
            </a:r>
          </a:p>
          <a:p>
            <a:pPr algn="l" rtl="0"/>
            <a:r>
              <a:rPr lang="en-US" dirty="0">
                <a:latin typeface="Arial" panose="020B0604020202020204" pitchFamily="34" charset="0"/>
                <a:cs typeface="Arial" panose="020B0604020202020204" pitchFamily="34" charset="0"/>
              </a:rPr>
              <a:t>Reduction of volume and pH of gastric contents (to avoid </a:t>
            </a:r>
            <a:r>
              <a:rPr lang="en-US" dirty="0" err="1">
                <a:latin typeface="Arial" panose="020B0604020202020204" pitchFamily="34" charset="0"/>
                <a:cs typeface="Arial" panose="020B0604020202020204" pitchFamily="34" charset="0"/>
              </a:rPr>
              <a:t>mendelson’s</a:t>
            </a:r>
            <a:r>
              <a:rPr lang="en-US" dirty="0">
                <a:latin typeface="Arial" panose="020B0604020202020204" pitchFamily="34" charset="0"/>
                <a:cs typeface="Arial" panose="020B0604020202020204" pitchFamily="34" charset="0"/>
              </a:rPr>
              <a:t> syndrome)</a:t>
            </a:r>
          </a:p>
          <a:p>
            <a:pPr algn="l" rtl="0"/>
            <a:r>
              <a:rPr lang="en-US" dirty="0">
                <a:latin typeface="Arial" panose="020B0604020202020204" pitchFamily="34" charset="0"/>
                <a:cs typeface="Arial" panose="020B0604020202020204" pitchFamily="34" charset="0"/>
              </a:rPr>
              <a:t>Reduction of postoperative nausea and vomiting.</a:t>
            </a:r>
          </a:p>
          <a:p>
            <a:pPr algn="l" rtl="0"/>
            <a:r>
              <a:rPr lang="en-US" dirty="0">
                <a:latin typeface="Arial" panose="020B0604020202020204" pitchFamily="34" charset="0"/>
                <a:cs typeface="Arial" panose="020B0604020202020204" pitchFamily="34" charset="0"/>
              </a:rPr>
              <a:t>Specific indications -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prevention of infective endocarditis.</a:t>
            </a:r>
          </a:p>
        </p:txBody>
      </p:sp>
      <p:sp>
        <p:nvSpPr>
          <p:cNvPr id="4" name="Rectangle 3"/>
          <p:cNvSpPr/>
          <p:nvPr/>
        </p:nvSpPr>
        <p:spPr>
          <a:xfrm>
            <a:off x="700086"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ysClr val="windowText" lastClr="000000"/>
                </a:solidFill>
              </a:rPr>
              <a:t>Premedications</a:t>
            </a:r>
          </a:p>
        </p:txBody>
      </p:sp>
    </p:spTree>
    <p:extLst>
      <p:ext uri="{BB962C8B-B14F-4D97-AF65-F5344CB8AC3E}">
        <p14:creationId xmlns:p14="http://schemas.microsoft.com/office/powerpoint/2010/main" val="391289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6"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ysClr val="windowText" lastClr="000000"/>
                </a:solidFill>
              </a:rPr>
              <a:t>Common purposes of premedications</a:t>
            </a:r>
          </a:p>
        </p:txBody>
      </p:sp>
      <p:sp>
        <p:nvSpPr>
          <p:cNvPr id="3" name="Rectangle 2"/>
          <p:cNvSpPr/>
          <p:nvPr/>
        </p:nvSpPr>
        <p:spPr>
          <a:xfrm>
            <a:off x="759618" y="671691"/>
            <a:ext cx="11358562" cy="6001643"/>
          </a:xfrm>
          <a:prstGeom prst="rect">
            <a:avLst/>
          </a:prstGeom>
        </p:spPr>
        <p:txBody>
          <a:bodyPr wrap="square">
            <a:spAutoFit/>
          </a:bodyPr>
          <a:lstStyle/>
          <a:p>
            <a:r>
              <a:rPr lang="en-US" sz="2000" b="1" dirty="0">
                <a:solidFill>
                  <a:schemeClr val="accent6">
                    <a:lumMod val="50000"/>
                  </a:schemeClr>
                </a:solidFill>
                <a:latin typeface="Arial" panose="020B0604020202020204" pitchFamily="34" charset="0"/>
                <a:cs typeface="Arial" panose="020B0604020202020204" pitchFamily="34" charset="0"/>
              </a:rPr>
              <a:t>1-Anxiety</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Benzodiazepines are ideal agents to reduce anxiety.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They provide anterograde amnesia and light sedation.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If given orally 1-2 hours before surgery they have only a small effect on cardiorespiratory function but large doses can interfere with the speed and quality of recovery. </a:t>
            </a:r>
          </a:p>
          <a:p>
            <a:endParaRPr lang="en-US" dirty="0">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2-Analgesia</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paracetamol and non-steroidal anti-inflammatory drugs reduce the required dose of anesthetic agent and improve patient comfort in the immediate postoperative period.</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also cause variable sedation and cardiorespiratory depression.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All opioids cause nausea and vomiting and this may outweigh any beneficial effects.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may also precipitate bronchospasm or anaphylaxis.</a:t>
            </a:r>
          </a:p>
          <a:p>
            <a:endParaRPr lang="en-US" dirty="0">
              <a:latin typeface="Arial" panose="020B0604020202020204" pitchFamily="34" charset="0"/>
              <a:cs typeface="Arial" panose="020B0604020202020204" pitchFamily="34" charset="0"/>
            </a:endParaRPr>
          </a:p>
          <a:p>
            <a:r>
              <a:rPr lang="en-GB" sz="2000" b="1" dirty="0">
                <a:solidFill>
                  <a:schemeClr val="accent6">
                    <a:lumMod val="50000"/>
                  </a:schemeClr>
                </a:solidFill>
                <a:latin typeface="Arial" panose="020B0604020202020204" pitchFamily="34" charset="0"/>
                <a:cs typeface="Arial" panose="020B0604020202020204" pitchFamily="34" charset="0"/>
              </a:rPr>
              <a:t>3-Antiemetics</a:t>
            </a:r>
          </a:p>
          <a:p>
            <a:r>
              <a:rPr lang="en-GB" b="1" dirty="0">
                <a:latin typeface="Arial" panose="020B0604020202020204" pitchFamily="34" charset="0"/>
                <a:cs typeface="Arial" panose="020B0604020202020204" pitchFamily="34" charset="0"/>
              </a:rPr>
              <a:t>A risk score for predicting postoperative nausea and vomiting after inhalation anaesthesia has identified four risk factors:</a:t>
            </a:r>
          </a:p>
          <a:p>
            <a:r>
              <a:rPr lang="en-GB" dirty="0">
                <a:latin typeface="Arial" panose="020B0604020202020204" pitchFamily="34" charset="0"/>
                <a:cs typeface="Arial" panose="020B0604020202020204" pitchFamily="34" charset="0"/>
              </a:rPr>
              <a:t>1-Female gender </a:t>
            </a:r>
          </a:p>
          <a:p>
            <a:r>
              <a:rPr lang="en-GB" dirty="0">
                <a:latin typeface="Arial" panose="020B0604020202020204" pitchFamily="34" charset="0"/>
                <a:cs typeface="Arial" panose="020B0604020202020204" pitchFamily="34" charset="0"/>
              </a:rPr>
              <a:t>2-Prior history of motion sickness </a:t>
            </a:r>
            <a:r>
              <a:rPr lang="en-US" dirty="0">
                <a:latin typeface="Arial" panose="020B0604020202020204" pitchFamily="34" charset="0"/>
                <a:cs typeface="Arial" panose="020B0604020202020204" pitchFamily="34" charset="0"/>
              </a:rPr>
              <a:t>or post op nausea</a:t>
            </a:r>
          </a:p>
          <a:p>
            <a:r>
              <a:rPr lang="en-GB" dirty="0">
                <a:latin typeface="Arial" panose="020B0604020202020204" pitchFamily="34" charset="0"/>
                <a:cs typeface="Arial" panose="020B0604020202020204" pitchFamily="34" charset="0"/>
              </a:rPr>
              <a:t>3-Non-smoking </a:t>
            </a:r>
          </a:p>
          <a:p>
            <a:r>
              <a:rPr lang="en-GB" dirty="0">
                <a:latin typeface="Arial" panose="020B0604020202020204" pitchFamily="34" charset="0"/>
                <a:cs typeface="Arial" panose="020B0604020202020204" pitchFamily="34" charset="0"/>
              </a:rPr>
              <a:t>4-Use of post operative opioids. </a:t>
            </a:r>
          </a:p>
          <a:p>
            <a:r>
              <a:rPr lang="en-GB" dirty="0">
                <a:latin typeface="Arial" panose="020B0604020202020204" pitchFamily="34" charset="0"/>
                <a:cs typeface="Arial" panose="020B0604020202020204" pitchFamily="34" charset="0"/>
              </a:rPr>
              <a:t>Use prophylactic antiemetic when 2 or more risk factors are present when using volatile anaesthetics. </a:t>
            </a:r>
          </a:p>
        </p:txBody>
      </p:sp>
    </p:spTree>
    <p:extLst>
      <p:ext uri="{BB962C8B-B14F-4D97-AF65-F5344CB8AC3E}">
        <p14:creationId xmlns:p14="http://schemas.microsoft.com/office/powerpoint/2010/main" val="240331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448" y="2415659"/>
            <a:ext cx="9990589" cy="1323439"/>
          </a:xfrm>
          <a:prstGeom prst="rect">
            <a:avLst/>
          </a:prstGeom>
        </p:spPr>
        <p:txBody>
          <a:bodyPr wrap="square">
            <a:spAutoFit/>
          </a:bodyPr>
          <a:lstStyle/>
          <a:p>
            <a:pPr algn="ctr"/>
            <a:r>
              <a:rPr lang="en-US" sz="4000" b="1" dirty="0">
                <a:solidFill>
                  <a:sysClr val="windowText" lastClr="000000"/>
                </a:solidFill>
              </a:rPr>
              <a:t>Q1-What are the goals of preoperative assessment?</a:t>
            </a:r>
          </a:p>
        </p:txBody>
      </p:sp>
    </p:spTree>
    <p:extLst>
      <p:ext uri="{BB962C8B-B14F-4D97-AF65-F5344CB8AC3E}">
        <p14:creationId xmlns:p14="http://schemas.microsoft.com/office/powerpoint/2010/main" val="324939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6" y="1337398"/>
            <a:ext cx="11491914" cy="4708981"/>
          </a:xfrm>
          <a:prstGeom prst="rect">
            <a:avLst/>
          </a:prstGeom>
        </p:spPr>
        <p:txBody>
          <a:bodyPr wrap="square">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Premedication is traditionally given intramuscularly but the oral route is preferred for children and those with bleeding disorders.</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Premedication is usually given 1-3 hours pre-operatively.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Topical </a:t>
            </a:r>
            <a:r>
              <a:rPr lang="en-US" sz="2000" dirty="0" err="1">
                <a:latin typeface="Arial" panose="020B0604020202020204" pitchFamily="34" charset="0"/>
                <a:cs typeface="Arial" panose="020B0604020202020204" pitchFamily="34" charset="0"/>
              </a:rPr>
              <a:t>anaesthetic</a:t>
            </a:r>
            <a:r>
              <a:rPr lang="en-US" sz="2000" dirty="0">
                <a:latin typeface="Arial" panose="020B0604020202020204" pitchFamily="34" charset="0"/>
                <a:cs typeface="Arial" panose="020B0604020202020204" pitchFamily="34" charset="0"/>
              </a:rPr>
              <a:t> creams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EMLA®) are often prescribed for children before cannulation.</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endParaRPr lang="en-US" sz="20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Drug therapy</a:t>
            </a:r>
          </a:p>
          <a:p>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Drug therapy is usually continued throughout the operative period, especially cardiac and antihypertensive drugs.</a:t>
            </a: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Patients taking oral contraceptives and hormone replacement therapy require </a:t>
            </a:r>
            <a:r>
              <a:rPr lang="en-US" sz="2000" dirty="0" err="1">
                <a:latin typeface="Arial" panose="020B0604020202020204" pitchFamily="34" charset="0"/>
                <a:cs typeface="Arial" panose="020B0604020202020204" pitchFamily="34" charset="0"/>
              </a:rPr>
              <a:t>thromboprophylaxis</a:t>
            </a:r>
            <a:r>
              <a:rPr lang="en-US" sz="2000" dirty="0">
                <a:latin typeface="Arial" panose="020B0604020202020204" pitchFamily="34" charset="0"/>
                <a:cs typeface="Arial" panose="020B0604020202020204" pitchFamily="34" charset="0"/>
              </a:rPr>
              <a:t> with subcutaneous low molecular weight heparin and graduated elastic compression stockings.</a:t>
            </a: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Potential interactions with </a:t>
            </a:r>
            <a:r>
              <a:rPr lang="en-US" sz="2000" dirty="0" err="1">
                <a:latin typeface="Arial" panose="020B0604020202020204" pitchFamily="34" charset="0"/>
                <a:cs typeface="Arial" panose="020B0604020202020204" pitchFamily="34" charset="0"/>
              </a:rPr>
              <a:t>anaesthetic</a:t>
            </a:r>
            <a:r>
              <a:rPr lang="en-US" sz="2000" dirty="0">
                <a:latin typeface="Arial" panose="020B0604020202020204" pitchFamily="34" charset="0"/>
                <a:cs typeface="Arial" panose="020B0604020202020204" pitchFamily="34" charset="0"/>
              </a:rPr>
              <a:t> drugs should be considered.</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00086"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ysClr val="windowText" lastClr="000000"/>
                </a:solidFill>
              </a:rPr>
              <a:t>Cont</a:t>
            </a:r>
            <a:r>
              <a:rPr lang="en-US" sz="2800" b="1" dirty="0">
                <a:solidFill>
                  <a:sysClr val="windowText" lastClr="000000"/>
                </a:solidFill>
              </a:rPr>
              <a:t>….Common purposes of premedications</a:t>
            </a:r>
          </a:p>
        </p:txBody>
      </p:sp>
    </p:spTree>
    <p:extLst>
      <p:ext uri="{BB962C8B-B14F-4D97-AF65-F5344CB8AC3E}">
        <p14:creationId xmlns:p14="http://schemas.microsoft.com/office/powerpoint/2010/main" val="335580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7" y="1300163"/>
            <a:ext cx="6096000" cy="707886"/>
          </a:xfrm>
          <a:prstGeom prst="rect">
            <a:avLst/>
          </a:prstGeom>
        </p:spPr>
        <p:txBody>
          <a:bodyPr>
            <a:spAutoFit/>
          </a:bodyPr>
          <a:lstStyle/>
          <a:p>
            <a:pPr marL="285750" indent="-285750">
              <a:buFont typeface="Wingdings" panose="05000000000000000000" pitchFamily="2" charset="2"/>
              <a:buChar char="§"/>
            </a:pPr>
            <a:r>
              <a:rPr lang="en-GB" sz="2000" dirty="0"/>
              <a:t>Clinical anaesthesia book</a:t>
            </a:r>
          </a:p>
          <a:p>
            <a:pPr marL="285750" indent="-285750">
              <a:buFont typeface="Wingdings" panose="05000000000000000000" pitchFamily="2" charset="2"/>
              <a:buChar char="§"/>
            </a:pPr>
            <a:r>
              <a:rPr lang="en-US" sz="2000" dirty="0"/>
              <a:t>http://patient.info/doctor/premedication</a:t>
            </a:r>
          </a:p>
        </p:txBody>
      </p:sp>
      <p:sp>
        <p:nvSpPr>
          <p:cNvPr id="3" name="Rectangle 1"/>
          <p:cNvSpPr txBox="1">
            <a:spLocks/>
          </p:cNvSpPr>
          <p:nvPr/>
        </p:nvSpPr>
        <p:spPr>
          <a:xfrm>
            <a:off x="1271587" y="614363"/>
            <a:ext cx="3014663" cy="685800"/>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dirty="0"/>
              <a:t>References:</a:t>
            </a:r>
          </a:p>
        </p:txBody>
      </p:sp>
    </p:spTree>
    <p:extLst>
      <p:ext uri="{BB962C8B-B14F-4D97-AF65-F5344CB8AC3E}">
        <p14:creationId xmlns:p14="http://schemas.microsoft.com/office/powerpoint/2010/main" val="230244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alth.harvard.edu/media/content/images/anesthesia-doctor-needle-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3" y="0"/>
            <a:ext cx="6662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7661" y="1296531"/>
            <a:ext cx="4595813" cy="4493538"/>
          </a:xfrm>
          <a:prstGeom prst="rect">
            <a:avLst/>
          </a:prstGeom>
        </p:spPr>
        <p:txBody>
          <a:bodyPr wrap="square">
            <a:spAutoFit/>
          </a:bodyPr>
          <a:lstStyle/>
          <a:p>
            <a:pPr marL="457200" indent="-457200">
              <a:buFont typeface="+mj-lt"/>
              <a:buAutoNum type="arabicParenR"/>
            </a:pPr>
            <a:r>
              <a:rPr lang="ar-SA" sz="2200" dirty="0" err="1">
                <a:solidFill>
                  <a:schemeClr val="bg2">
                    <a:lumMod val="10000"/>
                  </a:schemeClr>
                </a:solidFill>
                <a:cs typeface="Arial" panose="020B0604020202020204" pitchFamily="34" charset="0"/>
              </a:rPr>
              <a:t>Kholoud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Fadel</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Aldosari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Shahad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Abdullah</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Almuhaideb</a:t>
            </a:r>
            <a:r>
              <a:rPr lang="ar-SA" sz="2200" dirty="0">
                <a:solidFill>
                  <a:schemeClr val="bg2">
                    <a:lumMod val="10000"/>
                  </a:schemeClr>
                </a:solidFill>
                <a:cs typeface="Arial" panose="020B0604020202020204" pitchFamily="34" charset="0"/>
              </a:rPr>
              <a:t> </a:t>
            </a:r>
          </a:p>
          <a:p>
            <a:pPr marL="457200" indent="-457200">
              <a:buFont typeface="+mj-lt"/>
              <a:buAutoNum type="arabicParenR"/>
            </a:pPr>
            <a:r>
              <a:rPr lang="ar-SA" sz="2200" dirty="0" err="1">
                <a:solidFill>
                  <a:schemeClr val="bg2">
                    <a:lumMod val="10000"/>
                  </a:schemeClr>
                </a:solidFill>
                <a:cs typeface="Arial" panose="020B0604020202020204" pitchFamily="34" charset="0"/>
              </a:rPr>
              <a:t>Zhour</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Abdullah</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Alhedyan</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Norah</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Fahad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Alnaeim</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Waad</a:t>
            </a:r>
            <a:r>
              <a:rPr lang="ar-SA" sz="2200" dirty="0">
                <a:solidFill>
                  <a:schemeClr val="bg2">
                    <a:lumMod val="10000"/>
                  </a:schemeClr>
                </a:solidFill>
                <a:cs typeface="Arial" panose="020B0604020202020204" pitchFamily="34" charset="0"/>
              </a:rPr>
              <a:t> </a:t>
            </a:r>
            <a:r>
              <a:rPr lang="en-US" sz="2200" dirty="0">
                <a:solidFill>
                  <a:schemeClr val="bg2">
                    <a:lumMod val="10000"/>
                  </a:schemeClr>
                </a:solidFill>
                <a:cs typeface="Arial" panose="020B0604020202020204" pitchFamily="34" charset="0"/>
              </a:rPr>
              <a:t>Fahad </a:t>
            </a:r>
            <a:r>
              <a:rPr lang="ar-SA" sz="2200" dirty="0" err="1">
                <a:solidFill>
                  <a:schemeClr val="bg2">
                    <a:lumMod val="10000"/>
                  </a:schemeClr>
                </a:solidFill>
                <a:cs typeface="Arial" panose="020B0604020202020204" pitchFamily="34" charset="0"/>
              </a:rPr>
              <a:t>Aldahlawi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Shaikha</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Mohammed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Almoqati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Deema</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Ibrahim</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Alturki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Fadah</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Abdlkarim</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Alanazi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Najoud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Marzooq</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Alotaibi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Fay</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Saad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Alruwais</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Hadeel</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Khaled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Alsaif</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Afnan</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Mohammed</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Al-Shenaifi</a:t>
            </a:r>
            <a:endParaRPr lang="ar-SA" sz="2200" dirty="0">
              <a:solidFill>
                <a:schemeClr val="bg2">
                  <a:lumMod val="10000"/>
                </a:schemeClr>
              </a:solidFill>
              <a:cs typeface="Arial" panose="020B0604020202020204" pitchFamily="34" charset="0"/>
            </a:endParaRPr>
          </a:p>
          <a:p>
            <a:pPr marL="457200" indent="-457200">
              <a:buFont typeface="+mj-lt"/>
              <a:buAutoNum type="arabicParenR"/>
            </a:pPr>
            <a:r>
              <a:rPr lang="ar-SA" sz="2200" dirty="0" err="1">
                <a:solidFill>
                  <a:schemeClr val="bg2">
                    <a:lumMod val="10000"/>
                  </a:schemeClr>
                </a:solidFill>
                <a:cs typeface="Arial" panose="020B0604020202020204" pitchFamily="34" charset="0"/>
              </a:rPr>
              <a:t>Ethar</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Ali</a:t>
            </a:r>
            <a:r>
              <a:rPr lang="ar-SA" sz="2200" dirty="0">
                <a:solidFill>
                  <a:schemeClr val="bg2">
                    <a:lumMod val="10000"/>
                  </a:schemeClr>
                </a:solidFill>
                <a:cs typeface="Arial" panose="020B0604020202020204" pitchFamily="34" charset="0"/>
              </a:rPr>
              <a:t> </a:t>
            </a:r>
            <a:r>
              <a:rPr lang="ar-SA" sz="2200" dirty="0" err="1">
                <a:solidFill>
                  <a:schemeClr val="bg2">
                    <a:lumMod val="10000"/>
                  </a:schemeClr>
                </a:solidFill>
                <a:cs typeface="Arial" panose="020B0604020202020204" pitchFamily="34" charset="0"/>
              </a:rPr>
              <a:t>Alqarni</a:t>
            </a:r>
            <a:endParaRPr lang="ar-SA" sz="2200" dirty="0">
              <a:solidFill>
                <a:schemeClr val="bg2">
                  <a:lumMod val="10000"/>
                </a:schemeClr>
              </a:solidFill>
              <a:cs typeface="Arial" panose="020B0604020202020204" pitchFamily="34" charset="0"/>
            </a:endParaRPr>
          </a:p>
        </p:txBody>
      </p:sp>
    </p:spTree>
    <p:extLst>
      <p:ext uri="{BB962C8B-B14F-4D97-AF65-F5344CB8AC3E}">
        <p14:creationId xmlns:p14="http://schemas.microsoft.com/office/powerpoint/2010/main" val="391166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690" y="1595090"/>
            <a:ext cx="9869935" cy="3554819"/>
          </a:xfrm>
          <a:prstGeom prst="rect">
            <a:avLst/>
          </a:prstGeom>
        </p:spPr>
        <p:txBody>
          <a:bodyPr wrap="square">
            <a:spAutoFit/>
          </a:bodyPr>
          <a:lstStyle/>
          <a:p>
            <a:r>
              <a:rPr lang="en-US" sz="2500" b="1" dirty="0">
                <a:solidFill>
                  <a:srgbClr val="000000"/>
                </a:solidFill>
                <a:latin typeface="Arial" panose="020B0604020202020204" pitchFamily="34" charset="0"/>
                <a:cs typeface="Arial" panose="020B0604020202020204" pitchFamily="34" charset="0"/>
              </a:rPr>
              <a:t>Preoperative evaluation is used to:</a:t>
            </a:r>
          </a:p>
          <a:p>
            <a:pPr>
              <a:buFont typeface="+mj-lt"/>
              <a:buAutoNum type="arabicPeriod"/>
            </a:pPr>
            <a:r>
              <a:rPr lang="en-US" sz="2500" dirty="0">
                <a:solidFill>
                  <a:srgbClr val="000000"/>
                </a:solidFill>
                <a:latin typeface="Arial" panose="020B0604020202020204" pitchFamily="34" charset="0"/>
                <a:cs typeface="Arial" panose="020B0604020202020204" pitchFamily="34" charset="0"/>
              </a:rPr>
              <a:t>Assess the </a:t>
            </a:r>
            <a:r>
              <a:rPr lang="en-US" sz="2500" dirty="0" err="1">
                <a:solidFill>
                  <a:srgbClr val="000000"/>
                </a:solidFill>
                <a:latin typeface="Arial" panose="020B0604020202020204" pitchFamily="34" charset="0"/>
                <a:cs typeface="Arial" panose="020B0604020202020204" pitchFamily="34" charset="0"/>
              </a:rPr>
              <a:t>anaesthetic</a:t>
            </a:r>
            <a:r>
              <a:rPr lang="en-US" sz="2500" dirty="0">
                <a:solidFill>
                  <a:srgbClr val="000000"/>
                </a:solidFill>
                <a:latin typeface="Arial" panose="020B0604020202020204" pitchFamily="34" charset="0"/>
                <a:cs typeface="Arial" panose="020B0604020202020204" pitchFamily="34" charset="0"/>
              </a:rPr>
              <a:t> risks in relation to the proposed surgery.</a:t>
            </a:r>
          </a:p>
          <a:p>
            <a:pPr>
              <a:buFont typeface="+mj-lt"/>
              <a:buAutoNum type="arabicPeriod"/>
            </a:pPr>
            <a:r>
              <a:rPr lang="en-US" sz="2500" dirty="0">
                <a:solidFill>
                  <a:srgbClr val="000000"/>
                </a:solidFill>
                <a:latin typeface="Arial" panose="020B0604020202020204" pitchFamily="34" charset="0"/>
                <a:cs typeface="Arial" panose="020B0604020202020204" pitchFamily="34" charset="0"/>
              </a:rPr>
              <a:t>To decide the </a:t>
            </a:r>
            <a:r>
              <a:rPr lang="en-US" sz="2500" dirty="0" err="1">
                <a:solidFill>
                  <a:srgbClr val="000000"/>
                </a:solidFill>
                <a:latin typeface="Arial" panose="020B0604020202020204" pitchFamily="34" charset="0"/>
                <a:cs typeface="Arial" panose="020B0604020202020204" pitchFamily="34" charset="0"/>
              </a:rPr>
              <a:t>anaesthetic</a:t>
            </a:r>
            <a:r>
              <a:rPr lang="en-US" sz="2500" dirty="0">
                <a:solidFill>
                  <a:srgbClr val="000000"/>
                </a:solidFill>
                <a:latin typeface="Arial" panose="020B0604020202020204" pitchFamily="34" charset="0"/>
                <a:cs typeface="Arial" panose="020B0604020202020204" pitchFamily="34" charset="0"/>
              </a:rPr>
              <a:t> technique (general, regional, or a combination).</a:t>
            </a:r>
          </a:p>
          <a:p>
            <a:pPr>
              <a:buFont typeface="+mj-lt"/>
              <a:buAutoNum type="arabicPeriod"/>
            </a:pPr>
            <a:r>
              <a:rPr lang="en-US" sz="2500" dirty="0">
                <a:solidFill>
                  <a:srgbClr val="000000"/>
                </a:solidFill>
                <a:latin typeface="Arial" panose="020B0604020202020204" pitchFamily="34" charset="0"/>
                <a:cs typeface="Arial" panose="020B0604020202020204" pitchFamily="34" charset="0"/>
              </a:rPr>
              <a:t>To plan the postoperative care including any analgesic regimens.</a:t>
            </a:r>
          </a:p>
          <a:p>
            <a:pPr>
              <a:buFont typeface="+mj-lt"/>
              <a:buAutoNum type="arabicPeriod"/>
            </a:pPr>
            <a:r>
              <a:rPr lang="en-US" sz="2500" dirty="0">
                <a:solidFill>
                  <a:srgbClr val="000000"/>
                </a:solidFill>
                <a:latin typeface="Arial" panose="020B0604020202020204" pitchFamily="34" charset="0"/>
                <a:cs typeface="Arial" panose="020B0604020202020204" pitchFamily="34" charset="0"/>
              </a:rPr>
              <a:t>Explanation of the relevant details of the </a:t>
            </a:r>
            <a:r>
              <a:rPr lang="en-US" sz="2500" dirty="0" err="1">
                <a:solidFill>
                  <a:srgbClr val="000000"/>
                </a:solidFill>
                <a:latin typeface="Arial" panose="020B0604020202020204" pitchFamily="34" charset="0"/>
                <a:cs typeface="Arial" panose="020B0604020202020204" pitchFamily="34" charset="0"/>
              </a:rPr>
              <a:t>anaesthetic</a:t>
            </a:r>
            <a:r>
              <a:rPr lang="en-US" sz="2500" dirty="0">
                <a:solidFill>
                  <a:srgbClr val="000000"/>
                </a:solidFill>
                <a:latin typeface="Arial" panose="020B0604020202020204" pitchFamily="34" charset="0"/>
                <a:cs typeface="Arial" panose="020B0604020202020204" pitchFamily="34" charset="0"/>
              </a:rPr>
              <a:t> can be given, and the use of premedication can be discussed.</a:t>
            </a:r>
          </a:p>
          <a:p>
            <a:pPr>
              <a:buFont typeface="+mj-lt"/>
              <a:buAutoNum type="arabicPeriod"/>
            </a:pPr>
            <a:r>
              <a:rPr lang="en-US" sz="2500" dirty="0">
                <a:solidFill>
                  <a:srgbClr val="000000"/>
                </a:solidFill>
                <a:latin typeface="Arial" panose="020B0604020202020204" pitchFamily="34" charset="0"/>
                <a:cs typeface="Arial" panose="020B0604020202020204" pitchFamily="34" charset="0"/>
              </a:rPr>
              <a:t>Patients waiting for surgery are vulnerable, therefore a friendly, professional approach by the </a:t>
            </a:r>
            <a:r>
              <a:rPr lang="en-US" sz="2500" dirty="0" err="1">
                <a:solidFill>
                  <a:srgbClr val="000000"/>
                </a:solidFill>
                <a:latin typeface="Arial" panose="020B0604020202020204" pitchFamily="34" charset="0"/>
                <a:cs typeface="Arial" panose="020B0604020202020204" pitchFamily="34" charset="0"/>
              </a:rPr>
              <a:t>anaesthetist</a:t>
            </a:r>
            <a:r>
              <a:rPr lang="en-US" sz="2500" dirty="0">
                <a:solidFill>
                  <a:srgbClr val="000000"/>
                </a:solidFill>
                <a:latin typeface="Arial" panose="020B0604020202020204" pitchFamily="34" charset="0"/>
                <a:cs typeface="Arial" panose="020B0604020202020204" pitchFamily="34" charset="0"/>
              </a:rPr>
              <a:t> is essential.</a:t>
            </a:r>
          </a:p>
        </p:txBody>
      </p:sp>
    </p:spTree>
    <p:extLst>
      <p:ext uri="{BB962C8B-B14F-4D97-AF65-F5344CB8AC3E}">
        <p14:creationId xmlns:p14="http://schemas.microsoft.com/office/powerpoint/2010/main" val="342085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4550" y="2787134"/>
            <a:ext cx="7694350" cy="1323439"/>
          </a:xfrm>
          <a:prstGeom prst="rect">
            <a:avLst/>
          </a:prstGeom>
        </p:spPr>
        <p:txBody>
          <a:bodyPr wrap="square">
            <a:spAutoFit/>
          </a:bodyPr>
          <a:lstStyle/>
          <a:p>
            <a:pPr algn="ctr"/>
            <a:r>
              <a:rPr lang="en-US" sz="4000" b="1" dirty="0">
                <a:solidFill>
                  <a:sysClr val="windowText" lastClr="000000"/>
                </a:solidFill>
              </a:rPr>
              <a:t>Q2-What does ASA status 3 mean?</a:t>
            </a:r>
          </a:p>
        </p:txBody>
      </p:sp>
    </p:spTree>
    <p:extLst>
      <p:ext uri="{BB962C8B-B14F-4D97-AF65-F5344CB8AC3E}">
        <p14:creationId xmlns:p14="http://schemas.microsoft.com/office/powerpoint/2010/main" val="410834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49" y="218599"/>
            <a:ext cx="11029949" cy="1631216"/>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The </a:t>
            </a:r>
            <a:r>
              <a:rPr lang="en-US" sz="2500" b="1" dirty="0">
                <a:latin typeface="Arial" panose="020B0604020202020204" pitchFamily="34" charset="0"/>
                <a:cs typeface="Arial" panose="020B0604020202020204" pitchFamily="34" charset="0"/>
              </a:rPr>
              <a:t>ASA physical status classification system</a:t>
            </a:r>
            <a:r>
              <a:rPr lang="en-US" sz="2500" dirty="0">
                <a:latin typeface="Arial" panose="020B0604020202020204" pitchFamily="34" charset="0"/>
                <a:cs typeface="Arial" panose="020B0604020202020204" pitchFamily="34" charset="0"/>
              </a:rPr>
              <a:t> is a system for assessing the fitness of patients before surgery. In 1963 the </a:t>
            </a:r>
            <a:r>
              <a:rPr lang="en-US" sz="2500" b="1" dirty="0">
                <a:solidFill>
                  <a:srgbClr val="00B0F0"/>
                </a:solidFill>
                <a:latin typeface="Arial" panose="020B0604020202020204" pitchFamily="34" charset="0"/>
                <a:cs typeface="Arial" panose="020B0604020202020204" pitchFamily="34" charset="0"/>
              </a:rPr>
              <a:t>American Society of Anesthesiologists</a:t>
            </a:r>
            <a:r>
              <a:rPr lang="en-US" sz="2500" dirty="0">
                <a:latin typeface="Arial" panose="020B0604020202020204" pitchFamily="34" charset="0"/>
                <a:cs typeface="Arial" panose="020B0604020202020204" pitchFamily="34" charset="0"/>
              </a:rPr>
              <a:t> (ASA) adopted the five-category physical status classification system; a sixth category was later added.</a:t>
            </a:r>
            <a:endParaRPr lang="ar-SA" sz="2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7643" t="25840" r="30220" b="35884"/>
          <a:stretch/>
        </p:blipFill>
        <p:spPr>
          <a:xfrm>
            <a:off x="2188564" y="2200276"/>
            <a:ext cx="8364511" cy="4305456"/>
          </a:xfrm>
          <a:prstGeom prst="rect">
            <a:avLst/>
          </a:prstGeom>
        </p:spPr>
      </p:pic>
      <p:sp>
        <p:nvSpPr>
          <p:cNvPr id="5" name="Rectangle 4"/>
          <p:cNvSpPr/>
          <p:nvPr/>
        </p:nvSpPr>
        <p:spPr>
          <a:xfrm>
            <a:off x="2185988" y="3829050"/>
            <a:ext cx="8329614" cy="757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0787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036" y="2348597"/>
            <a:ext cx="8410575" cy="1280428"/>
          </a:xfrm>
          <a:prstGeom prst="rect">
            <a:avLst/>
          </a:prstGeom>
        </p:spPr>
        <p:txBody>
          <a:bodyPr>
            <a:normAutofit/>
          </a:bodyPr>
          <a:lstStyle/>
          <a:p>
            <a:pPr algn="ctr">
              <a:lnSpc>
                <a:spcPct val="90000"/>
              </a:lnSpc>
              <a:spcBef>
                <a:spcPct val="0"/>
              </a:spcBef>
            </a:pPr>
            <a:r>
              <a:rPr lang="en-US" sz="4000" b="1" dirty="0">
                <a:solidFill>
                  <a:sysClr val="windowText" lastClr="000000"/>
                </a:solidFill>
              </a:rPr>
              <a:t>Q3-What is the focus of the anesthesia evaluation for arthritis?</a:t>
            </a:r>
          </a:p>
        </p:txBody>
      </p:sp>
    </p:spTree>
    <p:extLst>
      <p:ext uri="{BB962C8B-B14F-4D97-AF65-F5344CB8AC3E}">
        <p14:creationId xmlns:p14="http://schemas.microsoft.com/office/powerpoint/2010/main" val="246271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68" y="505248"/>
            <a:ext cx="10214070" cy="5863144"/>
          </a:xfrm>
          <a:prstGeom prst="rect">
            <a:avLst/>
          </a:prstGeom>
        </p:spPr>
        <p:txBody>
          <a:bodyPr wrap="square">
            <a:spAutoFit/>
          </a:bodyPr>
          <a:lstStyle/>
          <a:p>
            <a:r>
              <a:rPr lang="en-US" sz="2500" b="1" dirty="0">
                <a:solidFill>
                  <a:srgbClr val="00B0F0"/>
                </a:solidFill>
                <a:latin typeface="Arial" panose="020B0604020202020204" pitchFamily="34" charset="0"/>
                <a:cs typeface="Arial" panose="020B0604020202020204" pitchFamily="34" charset="0"/>
              </a:rPr>
              <a:t>Airway:</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If the Arthritis involving one of the joints needed for intubation,</a:t>
            </a:r>
          </a:p>
          <a:p>
            <a:r>
              <a:rPr lang="en-US" sz="2500" dirty="0">
                <a:latin typeface="Arial" panose="020B0604020202020204" pitchFamily="34" charset="0"/>
                <a:cs typeface="Arial" panose="020B0604020202020204" pitchFamily="34" charset="0"/>
              </a:rPr>
              <a:t>the intubation will be difficult.</a:t>
            </a:r>
          </a:p>
          <a:p>
            <a:r>
              <a:rPr lang="en-US" sz="2500" b="1" dirty="0">
                <a:latin typeface="Arial" panose="020B0604020202020204" pitchFamily="34" charset="0"/>
                <a:cs typeface="Arial" panose="020B0604020202020204" pitchFamily="34" charset="0"/>
              </a:rPr>
              <a:t>Temporomandibular joint </a:t>
            </a:r>
            <a:r>
              <a:rPr lang="en-US" sz="2500" dirty="0">
                <a:latin typeface="Arial" panose="020B0604020202020204" pitchFamily="34" charset="0"/>
                <a:cs typeface="Arial" panose="020B0604020202020204" pitchFamily="34" charset="0"/>
              </a:rPr>
              <a:t>involvement can reduce mouth opening,</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hindering intubation or laryngeal mask insertion.</a:t>
            </a:r>
            <a:br>
              <a:rPr lang="en-US" sz="2500" dirty="0">
                <a:latin typeface="Arial" panose="020B0604020202020204" pitchFamily="34" charset="0"/>
                <a:cs typeface="Arial" panose="020B0604020202020204" pitchFamily="34" charset="0"/>
              </a:rPr>
            </a:br>
            <a:r>
              <a:rPr lang="en-US" sz="2500" b="1" dirty="0" err="1">
                <a:latin typeface="Arial" panose="020B0604020202020204" pitchFamily="34" charset="0"/>
                <a:cs typeface="Arial" panose="020B0604020202020204" pitchFamily="34" charset="0"/>
              </a:rPr>
              <a:t>Atlanto</a:t>
            </a:r>
            <a:r>
              <a:rPr lang="en-US" sz="2500" b="1" dirty="0">
                <a:latin typeface="Arial" panose="020B0604020202020204" pitchFamily="34" charset="0"/>
                <a:cs typeface="Arial" panose="020B0604020202020204" pitchFamily="34" charset="0"/>
              </a:rPr>
              <a:t>-occipital joint and cervical spine</a:t>
            </a:r>
            <a:r>
              <a:rPr lang="en-US" sz="2500" dirty="0">
                <a:latin typeface="Arial" panose="020B0604020202020204" pitchFamily="34" charset="0"/>
                <a:cs typeface="Arial" panose="020B0604020202020204" pitchFamily="34" charset="0"/>
              </a:rPr>
              <a:t> up to 80% of RA patients have neck involvement, including instability and subluxation. Care must be taken when moving the head and neck position as well as transferring patients.</a:t>
            </a:r>
            <a:br>
              <a:rPr lang="en-US" sz="2500" dirty="0">
                <a:latin typeface="Arial" panose="020B0604020202020204" pitchFamily="34" charset="0"/>
                <a:cs typeface="Arial" panose="020B0604020202020204" pitchFamily="34" charset="0"/>
              </a:rPr>
            </a:br>
            <a:r>
              <a:rPr lang="en-US" sz="2500" b="1" dirty="0">
                <a:solidFill>
                  <a:srgbClr val="00B0F0"/>
                </a:solidFill>
                <a:latin typeface="Arial" panose="020B0604020202020204" pitchFamily="34" charset="0"/>
                <a:cs typeface="Arial" panose="020B0604020202020204" pitchFamily="34" charset="0"/>
              </a:rPr>
              <a:t>Pain And Joint Limitation</a:t>
            </a:r>
            <a:r>
              <a:rPr lang="en-US" sz="2500" dirty="0">
                <a:solidFill>
                  <a:srgbClr val="00B0F0"/>
                </a:solidFill>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Severely limited movement and pain of their joints make positioning the patient for surgery hard.</a:t>
            </a:r>
            <a:br>
              <a:rPr lang="en-US" sz="2500" dirty="0">
                <a:latin typeface="Arial" panose="020B0604020202020204" pitchFamily="34" charset="0"/>
                <a:cs typeface="Arial" panose="020B0604020202020204" pitchFamily="34" charset="0"/>
              </a:rPr>
            </a:br>
            <a:r>
              <a:rPr lang="en-US" sz="2500" b="1" dirty="0">
                <a:solidFill>
                  <a:srgbClr val="00B0F0"/>
                </a:solidFill>
                <a:latin typeface="Arial" panose="020B0604020202020204" pitchFamily="34" charset="0"/>
                <a:cs typeface="Arial" panose="020B0604020202020204" pitchFamily="34" charset="0"/>
              </a:rPr>
              <a:t>Medication:</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Current medication must be reviewed, e.g. if taking corticosteroids,</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extra steroid might need to be given in the perioperative period.</a:t>
            </a:r>
          </a:p>
        </p:txBody>
      </p:sp>
    </p:spTree>
    <p:extLst>
      <p:ext uri="{BB962C8B-B14F-4D97-AF65-F5344CB8AC3E}">
        <p14:creationId xmlns:p14="http://schemas.microsoft.com/office/powerpoint/2010/main" val="385852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917426" y="2001987"/>
            <a:ext cx="8869635" cy="166990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ysClr val="windowText" lastClr="000000"/>
                </a:solidFill>
                <a:latin typeface="+mn-lt"/>
                <a:ea typeface="+mn-ea"/>
                <a:cs typeface="+mn-cs"/>
              </a:rPr>
              <a:t>Q4 - What is the focus of the anesthesia evaluation of morbid obesity, how you can calculate BMI?</a:t>
            </a:r>
          </a:p>
        </p:txBody>
      </p:sp>
    </p:spTree>
    <p:extLst>
      <p:ext uri="{BB962C8B-B14F-4D97-AF65-F5344CB8AC3E}">
        <p14:creationId xmlns:p14="http://schemas.microsoft.com/office/powerpoint/2010/main" val="19491154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281</TotalTime>
  <Words>1813</Words>
  <Application>Microsoft Office PowerPoint</Application>
  <PresentationFormat>Custom</PresentationFormat>
  <Paragraphs>234</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Crop</vt:lpstr>
      <vt:lpstr>Preoperative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3422</cp:lastModifiedBy>
  <cp:revision>248</cp:revision>
  <dcterms:created xsi:type="dcterms:W3CDTF">2016-11-04T22:23:50Z</dcterms:created>
  <dcterms:modified xsi:type="dcterms:W3CDTF">2016-11-06T05:33:46Z</dcterms:modified>
</cp:coreProperties>
</file>