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4" r:id="rId4"/>
    <p:sldId id="265" r:id="rId5"/>
    <p:sldId id="258" r:id="rId6"/>
    <p:sldId id="284" r:id="rId7"/>
    <p:sldId id="257" r:id="rId8"/>
    <p:sldId id="290" r:id="rId9"/>
    <p:sldId id="270" r:id="rId10"/>
    <p:sldId id="285" r:id="rId11"/>
    <p:sldId id="287" r:id="rId12"/>
    <p:sldId id="286" r:id="rId13"/>
    <p:sldId id="288" r:id="rId14"/>
    <p:sldId id="289" r:id="rId15"/>
    <p:sldId id="275" r:id="rId16"/>
    <p:sldId id="276" r:id="rId17"/>
    <p:sldId id="277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77917" autoAdjust="0"/>
  </p:normalViewPr>
  <p:slideViewPr>
    <p:cSldViewPr snapToObjects="1">
      <p:cViewPr varScale="1">
        <p:scale>
          <a:sx n="90" d="100"/>
          <a:sy n="90" d="100"/>
        </p:scale>
        <p:origin x="-14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gif"/><Relationship Id="rId6" Type="http://schemas.openxmlformats.org/officeDocument/2006/relationships/image" Target="../media/image7.jpeg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44E01-2583-4AEB-9BFF-974B7127D40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0CA17-556F-422C-B298-315AAD6CB101}">
      <dgm:prSet phldrT="[Text]" custT="1"/>
      <dgm:spPr/>
      <dgm:t>
        <a:bodyPr/>
        <a:lstStyle/>
        <a:p>
          <a:pPr algn="ctr"/>
          <a:r>
            <a:rPr lang="en-US" sz="1600" b="1" dirty="0" smtClean="0"/>
            <a:t>Mentoring During Anesthesia</a:t>
          </a:r>
          <a:endParaRPr lang="en-US" sz="1600" b="1" dirty="0"/>
        </a:p>
      </dgm:t>
    </dgm:pt>
    <dgm:pt modelId="{3E61B8E0-A86B-4660-9723-A647628C610C}" type="parTrans" cxnId="{C5FB9A87-C2AD-4537-9B8C-DD46B350FA8C}">
      <dgm:prSet/>
      <dgm:spPr/>
      <dgm:t>
        <a:bodyPr/>
        <a:lstStyle/>
        <a:p>
          <a:endParaRPr lang="en-US"/>
        </a:p>
      </dgm:t>
    </dgm:pt>
    <dgm:pt modelId="{9AD14413-6802-43ED-A14B-ED8F349ACB14}" type="sibTrans" cxnId="{C5FB9A87-C2AD-4537-9B8C-DD46B350FA8C}">
      <dgm:prSet/>
      <dgm:spPr/>
      <dgm:t>
        <a:bodyPr/>
        <a:lstStyle/>
        <a:p>
          <a:endParaRPr lang="en-US"/>
        </a:p>
      </dgm:t>
    </dgm:pt>
    <dgm:pt modelId="{05E1457B-1EAA-41A0-9044-758ADBF5C91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Cardiovascular </a:t>
          </a:r>
          <a:endParaRPr lang="en-US" sz="1400" b="1" dirty="0">
            <a:solidFill>
              <a:schemeClr val="bg1"/>
            </a:solidFill>
          </a:endParaRPr>
        </a:p>
      </dgm:t>
    </dgm:pt>
    <dgm:pt modelId="{12773292-E181-4AF7-A753-B38B9CF102C9}" type="parTrans" cxnId="{CD68C9B4-CA90-45B0-86DC-948680CDF736}">
      <dgm:prSet/>
      <dgm:spPr/>
      <dgm:t>
        <a:bodyPr/>
        <a:lstStyle/>
        <a:p>
          <a:endParaRPr lang="en-US"/>
        </a:p>
      </dgm:t>
    </dgm:pt>
    <dgm:pt modelId="{924DBF13-18E8-4A16-B893-03F11DCAE866}" type="sibTrans" cxnId="{CD68C9B4-CA90-45B0-86DC-948680CDF736}">
      <dgm:prSet/>
      <dgm:spPr/>
      <dgm:t>
        <a:bodyPr/>
        <a:lstStyle/>
        <a:p>
          <a:endParaRPr lang="en-US"/>
        </a:p>
      </dgm:t>
    </dgm:pt>
    <dgm:pt modelId="{866BAF52-1D55-487E-9761-38721C18591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Temperature</a:t>
          </a:r>
          <a:endParaRPr lang="en-US" sz="1400" b="1" dirty="0">
            <a:solidFill>
              <a:schemeClr val="bg1"/>
            </a:solidFill>
          </a:endParaRPr>
        </a:p>
      </dgm:t>
    </dgm:pt>
    <dgm:pt modelId="{1D961864-8AB3-436E-9DAD-6B66A755C392}" type="parTrans" cxnId="{0B31298F-2685-46E0-A8C4-78F3C46EDBCD}">
      <dgm:prSet/>
      <dgm:spPr/>
      <dgm:t>
        <a:bodyPr/>
        <a:lstStyle/>
        <a:p>
          <a:endParaRPr lang="en-US"/>
        </a:p>
      </dgm:t>
    </dgm:pt>
    <dgm:pt modelId="{7FE8068F-C55C-4EB8-8E41-16F8D7BE4879}" type="sibTrans" cxnId="{0B31298F-2685-46E0-A8C4-78F3C46EDBCD}">
      <dgm:prSet/>
      <dgm:spPr/>
      <dgm:t>
        <a:bodyPr/>
        <a:lstStyle/>
        <a:p>
          <a:endParaRPr lang="en-US"/>
        </a:p>
      </dgm:t>
    </dgm:pt>
    <dgm:pt modelId="{91AAE089-B7FD-4F57-BB4F-39B48AA1EBF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Peripheral nerve stimulation</a:t>
          </a:r>
          <a:endParaRPr lang="en-US" sz="1400" b="1" dirty="0">
            <a:solidFill>
              <a:schemeClr val="bg1"/>
            </a:solidFill>
          </a:endParaRPr>
        </a:p>
      </dgm:t>
    </dgm:pt>
    <dgm:pt modelId="{6703B47A-2BE3-4195-94C0-BF5BF3F731D8}" type="parTrans" cxnId="{2594E85E-E92E-41DF-8173-BF28B534A1BB}">
      <dgm:prSet/>
      <dgm:spPr/>
      <dgm:t>
        <a:bodyPr/>
        <a:lstStyle/>
        <a:p>
          <a:endParaRPr lang="en-US"/>
        </a:p>
      </dgm:t>
    </dgm:pt>
    <dgm:pt modelId="{88AFF16E-1D0A-42FA-B25B-00B98DBFB3B9}" type="sibTrans" cxnId="{2594E85E-E92E-41DF-8173-BF28B534A1BB}">
      <dgm:prSet/>
      <dgm:spPr/>
      <dgm:t>
        <a:bodyPr/>
        <a:lstStyle/>
        <a:p>
          <a:endParaRPr lang="en-US"/>
        </a:p>
      </dgm:t>
    </dgm:pt>
    <dgm:pt modelId="{E202F966-47DE-4201-9625-FCC5AF4E07C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Urine output</a:t>
          </a:r>
          <a:endParaRPr lang="en-US" sz="1400" b="1" dirty="0">
            <a:solidFill>
              <a:schemeClr val="bg1"/>
            </a:solidFill>
          </a:endParaRPr>
        </a:p>
      </dgm:t>
    </dgm:pt>
    <dgm:pt modelId="{43B43A97-7283-4B5A-ADA9-EEB9EF848C71}" type="parTrans" cxnId="{7C485324-E472-4F34-9492-7BB1BE4474F1}">
      <dgm:prSet/>
      <dgm:spPr/>
      <dgm:t>
        <a:bodyPr/>
        <a:lstStyle/>
        <a:p>
          <a:endParaRPr lang="en-US"/>
        </a:p>
      </dgm:t>
    </dgm:pt>
    <dgm:pt modelId="{FC99CBD4-B711-434E-B518-0BF607446B58}" type="sibTrans" cxnId="{7C485324-E472-4F34-9492-7BB1BE4474F1}">
      <dgm:prSet/>
      <dgm:spPr/>
      <dgm:t>
        <a:bodyPr/>
        <a:lstStyle/>
        <a:p>
          <a:endParaRPr lang="en-US"/>
        </a:p>
      </dgm:t>
    </dgm:pt>
    <dgm:pt modelId="{C52C76B0-141D-417D-ADDF-1B332623D253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Respiratory</a:t>
          </a:r>
          <a:endParaRPr lang="en-US" sz="1400" b="1" dirty="0">
            <a:solidFill>
              <a:schemeClr val="bg1"/>
            </a:solidFill>
          </a:endParaRPr>
        </a:p>
      </dgm:t>
    </dgm:pt>
    <dgm:pt modelId="{F435BE81-1432-4277-8452-49104C763068}" type="parTrans" cxnId="{844A2955-4D0C-4C09-B242-4B1A5E296340}">
      <dgm:prSet/>
      <dgm:spPr/>
      <dgm:t>
        <a:bodyPr/>
        <a:lstStyle/>
        <a:p>
          <a:endParaRPr lang="en-US"/>
        </a:p>
      </dgm:t>
    </dgm:pt>
    <dgm:pt modelId="{E7080ED3-8F23-4377-98CD-967214919C9E}" type="sibTrans" cxnId="{844A2955-4D0C-4C09-B242-4B1A5E296340}">
      <dgm:prSet/>
      <dgm:spPr/>
      <dgm:t>
        <a:bodyPr/>
        <a:lstStyle/>
        <a:p>
          <a:endParaRPr lang="en-US"/>
        </a:p>
      </dgm:t>
    </dgm:pt>
    <dgm:pt modelId="{7C35CC8E-73D0-4ADF-ADD8-971CC9C4A6B2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Neurological</a:t>
          </a:r>
          <a:endParaRPr lang="en-US" sz="1400" b="1" dirty="0">
            <a:solidFill>
              <a:schemeClr val="bg1"/>
            </a:solidFill>
          </a:endParaRPr>
        </a:p>
      </dgm:t>
    </dgm:pt>
    <dgm:pt modelId="{8F8A55B0-A76A-4AF1-9C68-D0FADB3F82E3}" type="parTrans" cxnId="{F3F18CBA-477F-4A8B-8746-A8481805B23D}">
      <dgm:prSet/>
      <dgm:spPr/>
      <dgm:t>
        <a:bodyPr/>
        <a:lstStyle/>
        <a:p>
          <a:endParaRPr lang="en-US"/>
        </a:p>
      </dgm:t>
    </dgm:pt>
    <dgm:pt modelId="{8615583B-E3CD-44B6-84B4-D2C3EB3156AB}" type="sibTrans" cxnId="{F3F18CBA-477F-4A8B-8746-A8481805B23D}">
      <dgm:prSet/>
      <dgm:spPr/>
      <dgm:t>
        <a:bodyPr/>
        <a:lstStyle/>
        <a:p>
          <a:endParaRPr lang="en-US"/>
        </a:p>
      </dgm:t>
    </dgm:pt>
    <dgm:pt modelId="{C93F7540-3F40-4F8E-82FB-B810FE3FADB9}" type="pres">
      <dgm:prSet presAssocID="{C7544E01-2583-4AEB-9BFF-974B7127D40D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7EE456-E03A-42F2-9F42-9A4B380CC7F3}" type="pres">
      <dgm:prSet presAssocID="{9410CA17-556F-422C-B298-315AAD6CB101}" presName="centerShape" presStyleLbl="node0" presStyleIdx="0" presStyleCnt="1"/>
      <dgm:spPr/>
      <dgm:t>
        <a:bodyPr/>
        <a:lstStyle/>
        <a:p>
          <a:endParaRPr lang="en-US"/>
        </a:p>
      </dgm:t>
    </dgm:pt>
    <dgm:pt modelId="{42EB8E35-F2F7-404E-BDFE-C1C4E60154F4}" type="pres">
      <dgm:prSet presAssocID="{12773292-E181-4AF7-A753-B38B9CF102C9}" presName="Name9" presStyleLbl="parChTrans1D2" presStyleIdx="0" presStyleCnt="6"/>
      <dgm:spPr/>
      <dgm:t>
        <a:bodyPr/>
        <a:lstStyle/>
        <a:p>
          <a:endParaRPr lang="en-US"/>
        </a:p>
      </dgm:t>
    </dgm:pt>
    <dgm:pt modelId="{625C2920-6AF7-453B-AD8C-59814F99B69F}" type="pres">
      <dgm:prSet presAssocID="{12773292-E181-4AF7-A753-B38B9CF102C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3F0C37A-5D90-4833-8485-EEF8C3B12317}" type="pres">
      <dgm:prSet presAssocID="{05E1457B-1EAA-41A0-9044-758ADBF5C91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59E36-5AFB-490D-BF91-F3DF9887984B}" type="pres">
      <dgm:prSet presAssocID="{1D961864-8AB3-436E-9DAD-6B66A755C392}" presName="Name9" presStyleLbl="parChTrans1D2" presStyleIdx="1" presStyleCnt="6"/>
      <dgm:spPr/>
      <dgm:t>
        <a:bodyPr/>
        <a:lstStyle/>
        <a:p>
          <a:endParaRPr lang="en-US"/>
        </a:p>
      </dgm:t>
    </dgm:pt>
    <dgm:pt modelId="{3083100F-2968-4D3A-80E1-C7355BE37BE0}" type="pres">
      <dgm:prSet presAssocID="{1D961864-8AB3-436E-9DAD-6B66A755C39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A442697C-BE6B-40FF-A89B-04AA51FF4C00}" type="pres">
      <dgm:prSet presAssocID="{866BAF52-1D55-487E-9761-38721C1859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509A3-B523-4A82-82BA-CAF05EC5AA57}" type="pres">
      <dgm:prSet presAssocID="{6703B47A-2BE3-4195-94C0-BF5BF3F731D8}" presName="Name9" presStyleLbl="parChTrans1D2" presStyleIdx="2" presStyleCnt="6"/>
      <dgm:spPr/>
      <dgm:t>
        <a:bodyPr/>
        <a:lstStyle/>
        <a:p>
          <a:endParaRPr lang="en-US"/>
        </a:p>
      </dgm:t>
    </dgm:pt>
    <dgm:pt modelId="{FECA3CE2-5A63-4191-A8CB-199CF4A53A9F}" type="pres">
      <dgm:prSet presAssocID="{6703B47A-2BE3-4195-94C0-BF5BF3F731D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53836BD-5980-415D-846D-61ECF67C92F1}" type="pres">
      <dgm:prSet presAssocID="{91AAE089-B7FD-4F57-BB4F-39B48AA1EBF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3F3A9-DCF4-4A50-AC8F-C4BFE6F73C6F}" type="pres">
      <dgm:prSet presAssocID="{43B43A97-7283-4B5A-ADA9-EEB9EF848C71}" presName="Name9" presStyleLbl="parChTrans1D2" presStyleIdx="3" presStyleCnt="6"/>
      <dgm:spPr/>
      <dgm:t>
        <a:bodyPr/>
        <a:lstStyle/>
        <a:p>
          <a:endParaRPr lang="en-US"/>
        </a:p>
      </dgm:t>
    </dgm:pt>
    <dgm:pt modelId="{8BCB124E-7BBD-433A-81D5-C962C17B6E70}" type="pres">
      <dgm:prSet presAssocID="{43B43A97-7283-4B5A-ADA9-EEB9EF848C71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44EA952-C8BB-4274-B47F-DB4E493ECF91}" type="pres">
      <dgm:prSet presAssocID="{E202F966-47DE-4201-9625-FCC5AF4E07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17F0F-FA16-484D-9C9B-39591CA66F12}" type="pres">
      <dgm:prSet presAssocID="{8F8A55B0-A76A-4AF1-9C68-D0FADB3F82E3}" presName="Name9" presStyleLbl="parChTrans1D2" presStyleIdx="4" presStyleCnt="6"/>
      <dgm:spPr/>
      <dgm:t>
        <a:bodyPr/>
        <a:lstStyle/>
        <a:p>
          <a:endParaRPr lang="en-US"/>
        </a:p>
      </dgm:t>
    </dgm:pt>
    <dgm:pt modelId="{7EF7BD85-9367-4F82-B473-6E7CDE1FDC22}" type="pres">
      <dgm:prSet presAssocID="{8F8A55B0-A76A-4AF1-9C68-D0FADB3F82E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ACAAAC7-4418-48FE-A97A-E1C5BEED980B}" type="pres">
      <dgm:prSet presAssocID="{7C35CC8E-73D0-4ADF-ADD8-971CC9C4A6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ABB6F-4DC8-4BD7-BC31-ABD7A54F42CF}" type="pres">
      <dgm:prSet presAssocID="{F435BE81-1432-4277-8452-49104C763068}" presName="Name9" presStyleLbl="parChTrans1D2" presStyleIdx="5" presStyleCnt="6"/>
      <dgm:spPr/>
      <dgm:t>
        <a:bodyPr/>
        <a:lstStyle/>
        <a:p>
          <a:endParaRPr lang="en-US"/>
        </a:p>
      </dgm:t>
    </dgm:pt>
    <dgm:pt modelId="{F26A3320-FBD7-4EE4-BE80-9583E0007818}" type="pres">
      <dgm:prSet presAssocID="{F435BE81-1432-4277-8452-49104C76306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F086D80-DFA6-49C7-A19D-56F84F1F0496}" type="pres">
      <dgm:prSet presAssocID="{C52C76B0-141D-417D-ADDF-1B332623D25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672C8-7122-4DD0-A120-1E1DDFE43F7C}" type="presOf" srcId="{F435BE81-1432-4277-8452-49104C763068}" destId="{57CABB6F-4DC8-4BD7-BC31-ABD7A54F42CF}" srcOrd="0" destOrd="0" presId="urn:microsoft.com/office/officeart/2005/8/layout/radial1"/>
    <dgm:cxn modelId="{EFC09579-A9EE-454D-B6F2-090065E0B7E0}" type="presOf" srcId="{E202F966-47DE-4201-9625-FCC5AF4E07C2}" destId="{744EA952-C8BB-4274-B47F-DB4E493ECF91}" srcOrd="0" destOrd="0" presId="urn:microsoft.com/office/officeart/2005/8/layout/radial1"/>
    <dgm:cxn modelId="{0B31298F-2685-46E0-A8C4-78F3C46EDBCD}" srcId="{9410CA17-556F-422C-B298-315AAD6CB101}" destId="{866BAF52-1D55-487E-9761-38721C185917}" srcOrd="1" destOrd="0" parTransId="{1D961864-8AB3-436E-9DAD-6B66A755C392}" sibTransId="{7FE8068F-C55C-4EB8-8E41-16F8D7BE4879}"/>
    <dgm:cxn modelId="{C5FB9A87-C2AD-4537-9B8C-DD46B350FA8C}" srcId="{C7544E01-2583-4AEB-9BFF-974B7127D40D}" destId="{9410CA17-556F-422C-B298-315AAD6CB101}" srcOrd="0" destOrd="0" parTransId="{3E61B8E0-A86B-4660-9723-A647628C610C}" sibTransId="{9AD14413-6802-43ED-A14B-ED8F349ACB14}"/>
    <dgm:cxn modelId="{14B2812F-6D92-477A-A81F-50E0C20403D3}" type="presOf" srcId="{12773292-E181-4AF7-A753-B38B9CF102C9}" destId="{42EB8E35-F2F7-404E-BDFE-C1C4E60154F4}" srcOrd="0" destOrd="0" presId="urn:microsoft.com/office/officeart/2005/8/layout/radial1"/>
    <dgm:cxn modelId="{9EDB3957-4C80-4D01-93B8-4DDCC87AE446}" type="presOf" srcId="{866BAF52-1D55-487E-9761-38721C185917}" destId="{A442697C-BE6B-40FF-A89B-04AA51FF4C00}" srcOrd="0" destOrd="0" presId="urn:microsoft.com/office/officeart/2005/8/layout/radial1"/>
    <dgm:cxn modelId="{48D96FDE-B609-4224-BD73-3FDB5666239D}" type="presOf" srcId="{91AAE089-B7FD-4F57-BB4F-39B48AA1EBF5}" destId="{553836BD-5980-415D-846D-61ECF67C92F1}" srcOrd="0" destOrd="0" presId="urn:microsoft.com/office/officeart/2005/8/layout/radial1"/>
    <dgm:cxn modelId="{E37C8DBB-5943-4D32-9867-56DFC9B7329C}" type="presOf" srcId="{C52C76B0-141D-417D-ADDF-1B332623D253}" destId="{6F086D80-DFA6-49C7-A19D-56F84F1F0496}" srcOrd="0" destOrd="0" presId="urn:microsoft.com/office/officeart/2005/8/layout/radial1"/>
    <dgm:cxn modelId="{14981693-FE29-4F67-BD13-D0B37CB4AE6A}" type="presOf" srcId="{05E1457B-1EAA-41A0-9044-758ADBF5C91D}" destId="{F3F0C37A-5D90-4833-8485-EEF8C3B12317}" srcOrd="0" destOrd="0" presId="urn:microsoft.com/office/officeart/2005/8/layout/radial1"/>
    <dgm:cxn modelId="{7A352CA0-3E7B-4DC1-90C2-F33D644B0BE2}" type="presOf" srcId="{1D961864-8AB3-436E-9DAD-6B66A755C392}" destId="{3083100F-2968-4D3A-80E1-C7355BE37BE0}" srcOrd="1" destOrd="0" presId="urn:microsoft.com/office/officeart/2005/8/layout/radial1"/>
    <dgm:cxn modelId="{844A2955-4D0C-4C09-B242-4B1A5E296340}" srcId="{9410CA17-556F-422C-B298-315AAD6CB101}" destId="{C52C76B0-141D-417D-ADDF-1B332623D253}" srcOrd="5" destOrd="0" parTransId="{F435BE81-1432-4277-8452-49104C763068}" sibTransId="{E7080ED3-8F23-4377-98CD-967214919C9E}"/>
    <dgm:cxn modelId="{18F56AF5-3704-4899-A5D1-561CDD332C27}" type="presOf" srcId="{6703B47A-2BE3-4195-94C0-BF5BF3F731D8}" destId="{455509A3-B523-4A82-82BA-CAF05EC5AA57}" srcOrd="0" destOrd="0" presId="urn:microsoft.com/office/officeart/2005/8/layout/radial1"/>
    <dgm:cxn modelId="{88377456-D5AF-46E0-B16C-F44A2B45B228}" type="presOf" srcId="{C7544E01-2583-4AEB-9BFF-974B7127D40D}" destId="{C93F7540-3F40-4F8E-82FB-B810FE3FADB9}" srcOrd="0" destOrd="0" presId="urn:microsoft.com/office/officeart/2005/8/layout/radial1"/>
    <dgm:cxn modelId="{7C485324-E472-4F34-9492-7BB1BE4474F1}" srcId="{9410CA17-556F-422C-B298-315AAD6CB101}" destId="{E202F966-47DE-4201-9625-FCC5AF4E07C2}" srcOrd="3" destOrd="0" parTransId="{43B43A97-7283-4B5A-ADA9-EEB9EF848C71}" sibTransId="{FC99CBD4-B711-434E-B518-0BF607446B58}"/>
    <dgm:cxn modelId="{38458A27-BDCB-4296-92F4-0B84D9DDDDCF}" type="presOf" srcId="{43B43A97-7283-4B5A-ADA9-EEB9EF848C71}" destId="{8BCB124E-7BBD-433A-81D5-C962C17B6E70}" srcOrd="1" destOrd="0" presId="urn:microsoft.com/office/officeart/2005/8/layout/radial1"/>
    <dgm:cxn modelId="{EEF7A0CE-706F-4A9F-A3BA-C8307BB2150D}" type="presOf" srcId="{6703B47A-2BE3-4195-94C0-BF5BF3F731D8}" destId="{FECA3CE2-5A63-4191-A8CB-199CF4A53A9F}" srcOrd="1" destOrd="0" presId="urn:microsoft.com/office/officeart/2005/8/layout/radial1"/>
    <dgm:cxn modelId="{828AFAF1-F5FE-482E-9AE9-F9266546067A}" type="presOf" srcId="{7C35CC8E-73D0-4ADF-ADD8-971CC9C4A6B2}" destId="{8ACAAAC7-4418-48FE-A97A-E1C5BEED980B}" srcOrd="0" destOrd="0" presId="urn:microsoft.com/office/officeart/2005/8/layout/radial1"/>
    <dgm:cxn modelId="{2594E85E-E92E-41DF-8173-BF28B534A1BB}" srcId="{9410CA17-556F-422C-B298-315AAD6CB101}" destId="{91AAE089-B7FD-4F57-BB4F-39B48AA1EBF5}" srcOrd="2" destOrd="0" parTransId="{6703B47A-2BE3-4195-94C0-BF5BF3F731D8}" sibTransId="{88AFF16E-1D0A-42FA-B25B-00B98DBFB3B9}"/>
    <dgm:cxn modelId="{F3F18CBA-477F-4A8B-8746-A8481805B23D}" srcId="{9410CA17-556F-422C-B298-315AAD6CB101}" destId="{7C35CC8E-73D0-4ADF-ADD8-971CC9C4A6B2}" srcOrd="4" destOrd="0" parTransId="{8F8A55B0-A76A-4AF1-9C68-D0FADB3F82E3}" sibTransId="{8615583B-E3CD-44B6-84B4-D2C3EB3156AB}"/>
    <dgm:cxn modelId="{0AA96866-FCF9-4ABD-8A17-06D843B2730B}" type="presOf" srcId="{8F8A55B0-A76A-4AF1-9C68-D0FADB3F82E3}" destId="{3DC17F0F-FA16-484D-9C9B-39591CA66F12}" srcOrd="0" destOrd="0" presId="urn:microsoft.com/office/officeart/2005/8/layout/radial1"/>
    <dgm:cxn modelId="{A61895EE-9547-4CC6-B7CA-D71E287EC840}" type="presOf" srcId="{9410CA17-556F-422C-B298-315AAD6CB101}" destId="{527EE456-E03A-42F2-9F42-9A4B380CC7F3}" srcOrd="0" destOrd="0" presId="urn:microsoft.com/office/officeart/2005/8/layout/radial1"/>
    <dgm:cxn modelId="{68F07799-ECCD-47A7-A17B-B22636B1E239}" type="presOf" srcId="{8F8A55B0-A76A-4AF1-9C68-D0FADB3F82E3}" destId="{7EF7BD85-9367-4F82-B473-6E7CDE1FDC22}" srcOrd="1" destOrd="0" presId="urn:microsoft.com/office/officeart/2005/8/layout/radial1"/>
    <dgm:cxn modelId="{900C71DB-D3C7-4E69-940D-8712244B3158}" type="presOf" srcId="{F435BE81-1432-4277-8452-49104C763068}" destId="{F26A3320-FBD7-4EE4-BE80-9583E0007818}" srcOrd="1" destOrd="0" presId="urn:microsoft.com/office/officeart/2005/8/layout/radial1"/>
    <dgm:cxn modelId="{B15BCFD9-EA4F-4088-9BB9-DE3954E18243}" type="presOf" srcId="{1D961864-8AB3-436E-9DAD-6B66A755C392}" destId="{34859E36-5AFB-490D-BF91-F3DF9887984B}" srcOrd="0" destOrd="0" presId="urn:microsoft.com/office/officeart/2005/8/layout/radial1"/>
    <dgm:cxn modelId="{CD68C9B4-CA90-45B0-86DC-948680CDF736}" srcId="{9410CA17-556F-422C-B298-315AAD6CB101}" destId="{05E1457B-1EAA-41A0-9044-758ADBF5C91D}" srcOrd="0" destOrd="0" parTransId="{12773292-E181-4AF7-A753-B38B9CF102C9}" sibTransId="{924DBF13-18E8-4A16-B893-03F11DCAE866}"/>
    <dgm:cxn modelId="{D1BFDA40-E817-4CB4-A352-293D12868C4B}" type="presOf" srcId="{12773292-E181-4AF7-A753-B38B9CF102C9}" destId="{625C2920-6AF7-453B-AD8C-59814F99B69F}" srcOrd="1" destOrd="0" presId="urn:microsoft.com/office/officeart/2005/8/layout/radial1"/>
    <dgm:cxn modelId="{F0F9C34C-3B0F-4762-85EC-0C245BF46B11}" type="presOf" srcId="{43B43A97-7283-4B5A-ADA9-EEB9EF848C71}" destId="{C363F3A9-DCF4-4A50-AC8F-C4BFE6F73C6F}" srcOrd="0" destOrd="0" presId="urn:microsoft.com/office/officeart/2005/8/layout/radial1"/>
    <dgm:cxn modelId="{D2E04FF0-B765-471D-9569-10734FFF0C89}" type="presParOf" srcId="{C93F7540-3F40-4F8E-82FB-B810FE3FADB9}" destId="{527EE456-E03A-42F2-9F42-9A4B380CC7F3}" srcOrd="0" destOrd="0" presId="urn:microsoft.com/office/officeart/2005/8/layout/radial1"/>
    <dgm:cxn modelId="{400DE81D-CDD1-454D-89D3-C1B7CCA00ECD}" type="presParOf" srcId="{C93F7540-3F40-4F8E-82FB-B810FE3FADB9}" destId="{42EB8E35-F2F7-404E-BDFE-C1C4E60154F4}" srcOrd="1" destOrd="0" presId="urn:microsoft.com/office/officeart/2005/8/layout/radial1"/>
    <dgm:cxn modelId="{5959F1D8-A848-4963-85F7-8528B14CF951}" type="presParOf" srcId="{42EB8E35-F2F7-404E-BDFE-C1C4E60154F4}" destId="{625C2920-6AF7-453B-AD8C-59814F99B69F}" srcOrd="0" destOrd="0" presId="urn:microsoft.com/office/officeart/2005/8/layout/radial1"/>
    <dgm:cxn modelId="{B6683241-09B5-41D7-9A5E-6A09CE443EBC}" type="presParOf" srcId="{C93F7540-3F40-4F8E-82FB-B810FE3FADB9}" destId="{F3F0C37A-5D90-4833-8485-EEF8C3B12317}" srcOrd="2" destOrd="0" presId="urn:microsoft.com/office/officeart/2005/8/layout/radial1"/>
    <dgm:cxn modelId="{64153C7E-1248-4D40-AF40-95E3F2C3F540}" type="presParOf" srcId="{C93F7540-3F40-4F8E-82FB-B810FE3FADB9}" destId="{34859E36-5AFB-490D-BF91-F3DF9887984B}" srcOrd="3" destOrd="0" presId="urn:microsoft.com/office/officeart/2005/8/layout/radial1"/>
    <dgm:cxn modelId="{90EC58AF-78AC-4EEA-878E-2DFA8463CAC0}" type="presParOf" srcId="{34859E36-5AFB-490D-BF91-F3DF9887984B}" destId="{3083100F-2968-4D3A-80E1-C7355BE37BE0}" srcOrd="0" destOrd="0" presId="urn:microsoft.com/office/officeart/2005/8/layout/radial1"/>
    <dgm:cxn modelId="{904E5F1C-A215-4789-B4F1-1211C64AB732}" type="presParOf" srcId="{C93F7540-3F40-4F8E-82FB-B810FE3FADB9}" destId="{A442697C-BE6B-40FF-A89B-04AA51FF4C00}" srcOrd="4" destOrd="0" presId="urn:microsoft.com/office/officeart/2005/8/layout/radial1"/>
    <dgm:cxn modelId="{EE8206BD-66CE-41A8-9AE5-32365236C600}" type="presParOf" srcId="{C93F7540-3F40-4F8E-82FB-B810FE3FADB9}" destId="{455509A3-B523-4A82-82BA-CAF05EC5AA57}" srcOrd="5" destOrd="0" presId="urn:microsoft.com/office/officeart/2005/8/layout/radial1"/>
    <dgm:cxn modelId="{3CC7DF31-E6CE-42A5-AB8C-EF84E2AB9D70}" type="presParOf" srcId="{455509A3-B523-4A82-82BA-CAF05EC5AA57}" destId="{FECA3CE2-5A63-4191-A8CB-199CF4A53A9F}" srcOrd="0" destOrd="0" presId="urn:microsoft.com/office/officeart/2005/8/layout/radial1"/>
    <dgm:cxn modelId="{86F95426-3A6F-4E00-BCB8-99BD277C4B50}" type="presParOf" srcId="{C93F7540-3F40-4F8E-82FB-B810FE3FADB9}" destId="{553836BD-5980-415D-846D-61ECF67C92F1}" srcOrd="6" destOrd="0" presId="urn:microsoft.com/office/officeart/2005/8/layout/radial1"/>
    <dgm:cxn modelId="{319D0249-72DA-4941-926A-9C11631E5C0C}" type="presParOf" srcId="{C93F7540-3F40-4F8E-82FB-B810FE3FADB9}" destId="{C363F3A9-DCF4-4A50-AC8F-C4BFE6F73C6F}" srcOrd="7" destOrd="0" presId="urn:microsoft.com/office/officeart/2005/8/layout/radial1"/>
    <dgm:cxn modelId="{E91D770A-895E-4309-92C4-1DC9DB348B0F}" type="presParOf" srcId="{C363F3A9-DCF4-4A50-AC8F-C4BFE6F73C6F}" destId="{8BCB124E-7BBD-433A-81D5-C962C17B6E70}" srcOrd="0" destOrd="0" presId="urn:microsoft.com/office/officeart/2005/8/layout/radial1"/>
    <dgm:cxn modelId="{F00D8442-1B17-4F79-9735-E96604460A14}" type="presParOf" srcId="{C93F7540-3F40-4F8E-82FB-B810FE3FADB9}" destId="{744EA952-C8BB-4274-B47F-DB4E493ECF91}" srcOrd="8" destOrd="0" presId="urn:microsoft.com/office/officeart/2005/8/layout/radial1"/>
    <dgm:cxn modelId="{4E7CD025-D065-4B00-8EA0-55DE197DF289}" type="presParOf" srcId="{C93F7540-3F40-4F8E-82FB-B810FE3FADB9}" destId="{3DC17F0F-FA16-484D-9C9B-39591CA66F12}" srcOrd="9" destOrd="0" presId="urn:microsoft.com/office/officeart/2005/8/layout/radial1"/>
    <dgm:cxn modelId="{80B2249D-6A01-45D0-A3E9-4713014F78E7}" type="presParOf" srcId="{3DC17F0F-FA16-484D-9C9B-39591CA66F12}" destId="{7EF7BD85-9367-4F82-B473-6E7CDE1FDC22}" srcOrd="0" destOrd="0" presId="urn:microsoft.com/office/officeart/2005/8/layout/radial1"/>
    <dgm:cxn modelId="{28B2B75D-4161-4B8A-A4EB-0F0355958640}" type="presParOf" srcId="{C93F7540-3F40-4F8E-82FB-B810FE3FADB9}" destId="{8ACAAAC7-4418-48FE-A97A-E1C5BEED980B}" srcOrd="10" destOrd="0" presId="urn:microsoft.com/office/officeart/2005/8/layout/radial1"/>
    <dgm:cxn modelId="{D08154ED-CE0A-47C6-B3F6-61E553F47EA1}" type="presParOf" srcId="{C93F7540-3F40-4F8E-82FB-B810FE3FADB9}" destId="{57CABB6F-4DC8-4BD7-BC31-ABD7A54F42CF}" srcOrd="11" destOrd="0" presId="urn:microsoft.com/office/officeart/2005/8/layout/radial1"/>
    <dgm:cxn modelId="{3B988D2D-411C-40A1-B641-8298C69E0F7F}" type="presParOf" srcId="{57CABB6F-4DC8-4BD7-BC31-ABD7A54F42CF}" destId="{F26A3320-FBD7-4EE4-BE80-9583E0007818}" srcOrd="0" destOrd="0" presId="urn:microsoft.com/office/officeart/2005/8/layout/radial1"/>
    <dgm:cxn modelId="{5992FE16-7C52-45A6-BEA7-7EB7C3BC60BB}" type="presParOf" srcId="{C93F7540-3F40-4F8E-82FB-B810FE3FADB9}" destId="{6F086D80-DFA6-49C7-A19D-56F84F1F0496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7EE456-E03A-42F2-9F42-9A4B380CC7F3}">
      <dsp:nvSpPr>
        <dsp:cNvPr id="0" name=""/>
        <dsp:cNvSpPr/>
      </dsp:nvSpPr>
      <dsp:spPr>
        <a:xfrm>
          <a:off x="4104009" y="2313309"/>
          <a:ext cx="1774180" cy="1774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Mentoring During Anesthesia</a:t>
          </a:r>
          <a:endParaRPr lang="en-US" sz="1600" b="1" kern="1200" dirty="0"/>
        </a:p>
      </dsp:txBody>
      <dsp:txXfrm>
        <a:off x="4104009" y="2313309"/>
        <a:ext cx="1774180" cy="1774180"/>
      </dsp:txXfrm>
    </dsp:sp>
    <dsp:sp modelId="{42EB8E35-F2F7-404E-BDFE-C1C4E60154F4}">
      <dsp:nvSpPr>
        <dsp:cNvPr id="0" name=""/>
        <dsp:cNvSpPr/>
      </dsp:nvSpPr>
      <dsp:spPr>
        <a:xfrm rot="16200000">
          <a:off x="4723428" y="2029642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977716" y="2032254"/>
        <a:ext cx="26767" cy="26767"/>
      </dsp:txXfrm>
    </dsp:sp>
    <dsp:sp modelId="{F3F0C37A-5D90-4833-8485-EEF8C3B12317}">
      <dsp:nvSpPr>
        <dsp:cNvPr id="0" name=""/>
        <dsp:cNvSpPr/>
      </dsp:nvSpPr>
      <dsp:spPr>
        <a:xfrm>
          <a:off x="4104009" y="3786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Cardiovascular 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104009" y="3786"/>
        <a:ext cx="1774180" cy="1774180"/>
      </dsp:txXfrm>
    </dsp:sp>
    <dsp:sp modelId="{34859E36-5AFB-490D-BF91-F3DF9887984B}">
      <dsp:nvSpPr>
        <dsp:cNvPr id="0" name=""/>
        <dsp:cNvSpPr/>
      </dsp:nvSpPr>
      <dsp:spPr>
        <a:xfrm rot="12600000">
          <a:off x="3723375" y="2607023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3977663" y="2609635"/>
        <a:ext cx="26767" cy="26767"/>
      </dsp:txXfrm>
    </dsp:sp>
    <dsp:sp modelId="{A442697C-BE6B-40FF-A89B-04AA51FF4C00}">
      <dsp:nvSpPr>
        <dsp:cNvPr id="0" name=""/>
        <dsp:cNvSpPr/>
      </dsp:nvSpPr>
      <dsp:spPr>
        <a:xfrm>
          <a:off x="2103904" y="1158548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Temperature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103904" y="1158548"/>
        <a:ext cx="1774180" cy="1774180"/>
      </dsp:txXfrm>
    </dsp:sp>
    <dsp:sp modelId="{455509A3-B523-4A82-82BA-CAF05EC5AA57}">
      <dsp:nvSpPr>
        <dsp:cNvPr id="0" name=""/>
        <dsp:cNvSpPr/>
      </dsp:nvSpPr>
      <dsp:spPr>
        <a:xfrm rot="9000000">
          <a:off x="3723375" y="3761784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977663" y="3764397"/>
        <a:ext cx="26767" cy="26767"/>
      </dsp:txXfrm>
    </dsp:sp>
    <dsp:sp modelId="{553836BD-5980-415D-846D-61ECF67C92F1}">
      <dsp:nvSpPr>
        <dsp:cNvPr id="0" name=""/>
        <dsp:cNvSpPr/>
      </dsp:nvSpPr>
      <dsp:spPr>
        <a:xfrm>
          <a:off x="2103904" y="3468071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Peripheral nerve stimulation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103904" y="3468071"/>
        <a:ext cx="1774180" cy="1774180"/>
      </dsp:txXfrm>
    </dsp:sp>
    <dsp:sp modelId="{C363F3A9-DCF4-4A50-AC8F-C4BFE6F73C6F}">
      <dsp:nvSpPr>
        <dsp:cNvPr id="0" name=""/>
        <dsp:cNvSpPr/>
      </dsp:nvSpPr>
      <dsp:spPr>
        <a:xfrm rot="5400000">
          <a:off x="4723428" y="4339165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977716" y="4341777"/>
        <a:ext cx="26767" cy="26767"/>
      </dsp:txXfrm>
    </dsp:sp>
    <dsp:sp modelId="{744EA952-C8BB-4274-B47F-DB4E493ECF91}">
      <dsp:nvSpPr>
        <dsp:cNvPr id="0" name=""/>
        <dsp:cNvSpPr/>
      </dsp:nvSpPr>
      <dsp:spPr>
        <a:xfrm>
          <a:off x="4104009" y="4622833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Urine output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104009" y="4622833"/>
        <a:ext cx="1774180" cy="1774180"/>
      </dsp:txXfrm>
    </dsp:sp>
    <dsp:sp modelId="{3DC17F0F-FA16-484D-9C9B-39591CA66F12}">
      <dsp:nvSpPr>
        <dsp:cNvPr id="0" name=""/>
        <dsp:cNvSpPr/>
      </dsp:nvSpPr>
      <dsp:spPr>
        <a:xfrm rot="1800000">
          <a:off x="5723481" y="3761784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5977769" y="3764397"/>
        <a:ext cx="26767" cy="26767"/>
      </dsp:txXfrm>
    </dsp:sp>
    <dsp:sp modelId="{8ACAAAC7-4418-48FE-A97A-E1C5BEED980B}">
      <dsp:nvSpPr>
        <dsp:cNvPr id="0" name=""/>
        <dsp:cNvSpPr/>
      </dsp:nvSpPr>
      <dsp:spPr>
        <a:xfrm>
          <a:off x="6104115" y="3468071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Neurological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104115" y="3468071"/>
        <a:ext cx="1774180" cy="1774180"/>
      </dsp:txXfrm>
    </dsp:sp>
    <dsp:sp modelId="{57CABB6F-4DC8-4BD7-BC31-ABD7A54F42CF}">
      <dsp:nvSpPr>
        <dsp:cNvPr id="0" name=""/>
        <dsp:cNvSpPr/>
      </dsp:nvSpPr>
      <dsp:spPr>
        <a:xfrm rot="19800000">
          <a:off x="5723481" y="2607023"/>
          <a:ext cx="535343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535343" y="1599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5977769" y="2609635"/>
        <a:ext cx="26767" cy="26767"/>
      </dsp:txXfrm>
    </dsp:sp>
    <dsp:sp modelId="{6F086D80-DFA6-49C7-A19D-56F84F1F0496}">
      <dsp:nvSpPr>
        <dsp:cNvPr id="0" name=""/>
        <dsp:cNvSpPr/>
      </dsp:nvSpPr>
      <dsp:spPr>
        <a:xfrm>
          <a:off x="6104115" y="1158548"/>
          <a:ext cx="1774180" cy="177418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Respiratory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104115" y="1158548"/>
        <a:ext cx="1774180" cy="177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557CC-93C9-C14C-AC68-4EA01247673C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25A4D-8BF7-ED4A-8861-1488DB1EA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54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6188-189C-2544-8D9B-29D7FE69D86F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8E0AE-FFBD-EE4C-8965-63C05E0CC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3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general </a:t>
            </a:r>
          </a:p>
          <a:p>
            <a:r>
              <a:rPr lang="en-US" u="sng" dirty="0" smtClean="0"/>
              <a:t>Cardiovascular</a:t>
            </a:r>
            <a:r>
              <a:rPr lang="en-US" u="sng" baseline="0" dirty="0" smtClean="0"/>
              <a:t>:</a:t>
            </a:r>
          </a:p>
          <a:p>
            <a:r>
              <a:rPr lang="en-US" dirty="0" smtClean="0"/>
              <a:t>1)Arterial Blood Pressure Monitoring (non</a:t>
            </a:r>
            <a:r>
              <a:rPr lang="en-US" baseline="0" dirty="0" smtClean="0"/>
              <a:t> invasive/invasive)</a:t>
            </a:r>
          </a:p>
          <a:p>
            <a:r>
              <a:rPr lang="en-US" dirty="0" smtClean="0"/>
              <a:t>2) ECG </a:t>
            </a:r>
          </a:p>
          <a:p>
            <a:r>
              <a:rPr lang="en-US" dirty="0" smtClean="0"/>
              <a:t>3)</a:t>
            </a:r>
            <a:r>
              <a:rPr lang="en-US" dirty="0" smtClean="0"/>
              <a:t> Central Venous Catheterization</a:t>
            </a:r>
          </a:p>
          <a:p>
            <a:r>
              <a:rPr lang="en-US" u="sng" dirty="0" smtClean="0"/>
              <a:t>Respiratory:</a:t>
            </a:r>
          </a:p>
          <a:p>
            <a:pPr marL="228600" indent="-228600">
              <a:buAutoNum type="arabicParenR"/>
            </a:pPr>
            <a:r>
              <a:rPr lang="en-US" dirty="0" smtClean="0"/>
              <a:t>Pulse Oximetry</a:t>
            </a:r>
          </a:p>
          <a:p>
            <a:pPr marL="228600" indent="-228600">
              <a:buAutoNum type="arabicParenR"/>
            </a:pPr>
            <a:r>
              <a:rPr lang="en-US" dirty="0" smtClean="0"/>
              <a:t>Capnography</a:t>
            </a:r>
          </a:p>
          <a:p>
            <a:pPr marL="228600" indent="-228600">
              <a:buAutoNum type="arabicParenR"/>
            </a:pPr>
            <a:r>
              <a:rPr lang="en-US" dirty="0" smtClean="0"/>
              <a:t>Stethoscope</a:t>
            </a:r>
          </a:p>
          <a:p>
            <a:pPr marL="228600" indent="-228600">
              <a:buNone/>
            </a:pPr>
            <a:r>
              <a:rPr lang="en-US" u="sng" dirty="0" smtClean="0"/>
              <a:t>Neurological </a:t>
            </a:r>
          </a:p>
          <a:p>
            <a:pPr marL="228600" indent="-228600">
              <a:buNone/>
            </a:pPr>
            <a:r>
              <a:rPr lang="en-US" dirty="0" smtClean="0"/>
              <a:t>1)EEG</a:t>
            </a:r>
          </a:p>
          <a:p>
            <a:pPr marL="228600" indent="-22860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b="1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Warnings of awareness: </a:t>
            </a:r>
          </a:p>
          <a:p>
            <a:pPr marL="914400"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Hypertension, tachycardia, sweating, </a:t>
            </a:r>
            <a:r>
              <a:rPr lang="en-US" dirty="0" err="1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lacrimation</a:t>
            </a: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, pupil dilatation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Changes in blood pressure</a:t>
            </a:r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000" dirty="0" smtClean="0"/>
              <a:t>May be related to other factors, such as circulating catecholamine's and drugs (e.g. beta blockers), </a:t>
            </a:r>
            <a:r>
              <a:rPr lang="en-GB" sz="2000" u="sng" dirty="0" smtClean="0"/>
              <a:t>and there is no consistent relationship between blood pressure and the patient’s level of consciousness.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Heart rate variability</a:t>
            </a:r>
            <a:r>
              <a:rPr lang="en-GB" sz="2000" dirty="0" smtClean="0"/>
              <a:t>: </a:t>
            </a:r>
            <a:br>
              <a:rPr lang="en-GB" sz="2000" dirty="0" smtClean="0"/>
            </a:br>
            <a:r>
              <a:rPr lang="en-GB" sz="2000" dirty="0" smtClean="0"/>
              <a:t>There is a reduction in respiratory sinus arrhythmia with anaesthesia. </a:t>
            </a:r>
            <a:r>
              <a:rPr lang="en-GB" sz="2000" u="sng" dirty="0" smtClean="0">
                <a:solidFill>
                  <a:srgbClr val="FFC000"/>
                </a:solidFill>
              </a:rPr>
              <a:t>In normal sinus arrhythmia the heart rate increases on inspiration and decreases on expiration as a result of variations in preload.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22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Warnings of awareness: </a:t>
            </a:r>
          </a:p>
          <a:p>
            <a:pPr marL="914400"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Hypertension, tachycardia, sweating, lacrimation, pupil dilatation</a:t>
            </a:r>
            <a:endParaRPr lang="en-US" dirty="0" smtClean="0">
              <a:effectLst/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328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arm blood pressure cuff is inflated and maintained above systolic BP at the onset of </a:t>
            </a:r>
            <a:r>
              <a:rPr lang="en-US" dirty="0" err="1" smtClean="0"/>
              <a:t>anaesthesia</a:t>
            </a:r>
            <a:r>
              <a:rPr lang="en-US" dirty="0" smtClean="0"/>
              <a:t>. This is done before any systemic neuromuscular blocking drug is given, thereby leaving the limb distal to the cuff unaffected and able to mount a motor response if attempted. Movement, either spontaneous or in response to command, can then be observed.  A patient might respond to command, for example to move a finger, without having postoperative recall. It is mainly used as a research tool.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Limb ischemia </a:t>
            </a:r>
            <a:r>
              <a:rPr lang="en-US" dirty="0" smtClean="0"/>
              <a:t>caused by the tourniquet occurs and the adequacy of motor response is insufficient after 20 minutes.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160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Electroencephalogram (EEG)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Not practical to be used routinely (both in terms of equipment and interpretation)</a:t>
            </a:r>
            <a:br>
              <a:rPr lang="en-US" dirty="0" smtClean="0"/>
            </a:br>
            <a:r>
              <a:rPr lang="en-US" dirty="0" smtClean="0"/>
              <a:t>the overall pattern of EEG reading whilst anaesthetized shows similarities with different </a:t>
            </a:r>
            <a:r>
              <a:rPr lang="en-US" dirty="0" err="1" smtClean="0"/>
              <a:t>anaesthetic</a:t>
            </a:r>
            <a:r>
              <a:rPr lang="en-US" dirty="0" smtClean="0"/>
              <a:t> agents. With increasing depth of </a:t>
            </a:r>
            <a:r>
              <a:rPr lang="en-US" dirty="0" err="1" smtClean="0"/>
              <a:t>anaesthesia</a:t>
            </a:r>
            <a:r>
              <a:rPr lang="en-US" dirty="0" smtClean="0"/>
              <a:t> there is an increase in average wave amplitude and a decrease in average frequency. There is also a progressive change from beta to delta waveform.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2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Evoked potentials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Whilst the EEG incorporates the response of thousands of neurons across the cerebral cortex, evoked potentials record the response of a far smaller and more localized group of neurons (e.g. brainstem, midbrain, cerebral cortex) to a specific stimulus or set of stimuli. The signals are time-locked and then averaged in order to limit other EEG components such as random noise.</a:t>
            </a:r>
            <a:endParaRPr lang="en-GB" dirty="0" smtClean="0"/>
          </a:p>
          <a:p>
            <a:r>
              <a:rPr lang="en-US" dirty="0" smtClean="0"/>
              <a:t>Auditory-evoked potentials: electrical activity passing from the cochlea to auditory cortex in response to stimulus is recorded. EEG analysis shows characteristic waveforms whose amplitude decreases and latency increases with depth of </a:t>
            </a:r>
            <a:r>
              <a:rPr lang="en-US" dirty="0" err="1" smtClean="0"/>
              <a:t>anaesthesia</a:t>
            </a:r>
            <a:r>
              <a:rPr lang="en-US" dirty="0" smtClean="0"/>
              <a:t>. This correlates well with transition from sleep to awake but is a poor predictor of response to painful stimuli.</a:t>
            </a:r>
            <a:endParaRPr lang="en-GB" dirty="0" smtClean="0"/>
          </a:p>
          <a:p>
            <a:r>
              <a:rPr lang="en-US" dirty="0" smtClean="0"/>
              <a:t> Visual-evoked potentials: the patient wears goggles with light-emit-ting diodes lying within them. The flashing diodes create visual-evoked potentials, which are detected and recorded over the visual cortex. This may be useful for assessing sedation in intensive care patients.</a:t>
            </a:r>
            <a:endParaRPr lang="en-GB" dirty="0" smtClean="0"/>
          </a:p>
          <a:p>
            <a:r>
              <a:rPr lang="en-US" dirty="0" smtClean="0"/>
              <a:t>Somatosensory-evoked potentials: stimuli are placed peripherally (e.g. median nerve) and the response is recorded over the cervical vertebrae and the contralateral somatosensory cortex. Each calculation takes over 1 minute and results are inconsistent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01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Evoked potentials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Whilst the EEG incorporates the response of thousands of neurons across the cerebral cortex, evoked potentials record the response of a far smaller and more localized group of neurons (e.g. brainstem, midbrain, cerebral cortex) to a specific stimulus or set of stimuli. The signals are time-locked and then averaged in order to limit other EEG components such as random noise.</a:t>
            </a:r>
            <a:endParaRPr lang="en-GB" dirty="0" smtClean="0"/>
          </a:p>
          <a:p>
            <a:r>
              <a:rPr lang="en-US" dirty="0" smtClean="0"/>
              <a:t>Auditory-evoked potentials: electrical activity passing from the cochlea to auditory cortex in response to stimulus is recorded. EEG analysis shows characteristic waveforms whose amplitude decreases and latency increases with depth of </a:t>
            </a:r>
            <a:r>
              <a:rPr lang="en-US" dirty="0" err="1" smtClean="0"/>
              <a:t>anaesthesia</a:t>
            </a:r>
            <a:r>
              <a:rPr lang="en-US" dirty="0" smtClean="0"/>
              <a:t>. This correlates well with transition from sleep to awake but is a poor predictor of response to painful stimuli.</a:t>
            </a:r>
            <a:endParaRPr lang="en-GB" dirty="0" smtClean="0"/>
          </a:p>
          <a:p>
            <a:r>
              <a:rPr lang="en-US" dirty="0" smtClean="0"/>
              <a:t> Visual-evoked potentials: the patient wears goggles with light-emit-ting diodes lying within them. The flashing diodes create visual-evoked potentials, which are detected and recorded over the visual cortex. This may be useful for assessing sedation in intensive care patients.</a:t>
            </a:r>
            <a:endParaRPr lang="en-GB" dirty="0" smtClean="0"/>
          </a:p>
          <a:p>
            <a:r>
              <a:rPr lang="en-US" dirty="0" smtClean="0"/>
              <a:t>Somatosensory-evoked potentials: stimuli are placed peripherally (e.g. median nerve) and the response is recorded over the cervical vertebrae and the contralateral somatosensory cortex. Each calculation takes over 1 minute and results are inconsistent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01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has been suggested that there may be a higher frequency of awareness in obese patients for several reasons, including often prolonged time for endotracheal intubation, the use of higher concentrations of oxygen in nitrous oxide-oxygen mixtures and the difficulty of giving appropriate doses of drugs without causing postoperative respiratory depression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Regarding the different kinds of surgical interventions, awareness is more frequent at major traumas that are followed by hypovolemia and hypotension, cardiac surgeries, C-sections, intervention that are carried out at night, procedures for which muscle relaxants are used, operation of patient who undergo general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anaesthesia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first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E0AE-FFBD-EE4C-8965-63C05E0CC3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09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05348659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87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6461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29220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60689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4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04475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4226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300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23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1581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232157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24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718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tdFwbZ3I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review.org/wp/wp-content/uploads/1038.pdf" TargetMode="External"/><Relationship Id="rId2" Type="http://schemas.openxmlformats.org/officeDocument/2006/relationships/hyperlink" Target="https://www.ncbi.nlm.nih.gov/pmc/articles/PMC2900098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5102" y="1040400"/>
            <a:ext cx="4865258" cy="4280009"/>
          </a:xfrm>
        </p:spPr>
        <p:txBody>
          <a:bodyPr/>
          <a:lstStyle/>
          <a:p>
            <a:r>
              <a:rPr lang="en-US" sz="3600" dirty="0"/>
              <a:t>Case </a:t>
            </a:r>
            <a:r>
              <a:rPr lang="en-US" sz="3600" dirty="0" smtClean="0"/>
              <a:t>10:</a:t>
            </a:r>
            <a:endParaRPr lang="en-GB" sz="3600" dirty="0" smtClean="0"/>
          </a:p>
          <a:p>
            <a:r>
              <a:rPr lang="en-US" sz="3600" dirty="0" smtClean="0"/>
              <a:t>APPROACH </a:t>
            </a:r>
            <a:endParaRPr lang="en-GB" sz="3600" dirty="0" smtClean="0"/>
          </a:p>
          <a:p>
            <a:r>
              <a:rPr lang="en-US" sz="3600" dirty="0" smtClean="0"/>
              <a:t>TO </a:t>
            </a:r>
            <a:endParaRPr lang="en-GB" sz="3600" dirty="0" smtClean="0"/>
          </a:p>
          <a:p>
            <a:r>
              <a:rPr lang="en-US" sz="3600" dirty="0" smtClean="0"/>
              <a:t>Patient Monitoring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Group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08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"/>
            <a:ext cx="10178322" cy="3581400"/>
          </a:xfrm>
        </p:spPr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Isolated </a:t>
            </a:r>
            <a:r>
              <a:rPr lang="en-US" b="1" dirty="0">
                <a:solidFill>
                  <a:schemeClr val="accent1"/>
                </a:solidFill>
              </a:rPr>
              <a:t>forearm technique (</a:t>
            </a:r>
            <a:r>
              <a:rPr lang="en-US" b="1" dirty="0"/>
              <a:t>Mainly used as a research tool</a:t>
            </a:r>
            <a:r>
              <a:rPr lang="en-US" b="1" dirty="0" smtClean="0">
                <a:solidFill>
                  <a:schemeClr val="accent1"/>
                </a:solidFill>
              </a:rPr>
              <a:t>) </a:t>
            </a:r>
            <a:r>
              <a:rPr lang="en-GB" b="1" dirty="0" smtClean="0">
                <a:solidFill>
                  <a:schemeClr val="tx1"/>
                </a:solidFill>
              </a:rPr>
              <a:t>: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US" b="1" dirty="0"/>
              <a:t>A blood pressure cuff is inflated and maintained above systolic BP.</a:t>
            </a:r>
          </a:p>
          <a:p>
            <a:r>
              <a:rPr lang="en-US" b="1" dirty="0"/>
              <a:t>Done before any neuromuscular blocking drug is given, leaving the limb distal to the cuff unaffected and able to mount a motor response.</a:t>
            </a:r>
          </a:p>
          <a:p>
            <a:r>
              <a:rPr lang="en-US" b="1" dirty="0"/>
              <a:t>Movement, either spontaneous or in response to command, can then be observed.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Limb ischemia </a:t>
            </a:r>
            <a:r>
              <a:rPr lang="en-US" b="1" dirty="0"/>
              <a:t>caused by the tourniquet occurs and the adequacy of motor response is insufficient after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40214" b="21500"/>
          <a:stretch/>
        </p:blipFill>
        <p:spPr>
          <a:xfrm>
            <a:off x="1768839" y="4291118"/>
            <a:ext cx="9144000" cy="23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81" y="0"/>
            <a:ext cx="11183419" cy="21165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E</a:t>
            </a:r>
            <a:r>
              <a:rPr lang="en-US" sz="2200" b="1" dirty="0" smtClean="0">
                <a:solidFill>
                  <a:schemeClr val="accent1"/>
                </a:solidFill>
              </a:rPr>
              <a:t>lectroencephalogram </a:t>
            </a:r>
            <a:r>
              <a:rPr lang="en-US" sz="2200" b="1" dirty="0">
                <a:solidFill>
                  <a:schemeClr val="accent1"/>
                </a:solidFill>
              </a:rPr>
              <a:t>(</a:t>
            </a:r>
            <a:r>
              <a:rPr lang="en-US" sz="2200" b="1" dirty="0" smtClean="0">
                <a:solidFill>
                  <a:schemeClr val="accent1"/>
                </a:solidFill>
              </a:rPr>
              <a:t>EEG)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sz="2200" b="1" dirty="0"/>
              <a:t>Not practical to be used routinely (both in terms of equipment and interpretation)</a:t>
            </a:r>
          </a:p>
          <a:p>
            <a:r>
              <a:rPr lang="en-US" sz="2200" b="1" dirty="0"/>
              <a:t>With increasing depth of </a:t>
            </a:r>
            <a:r>
              <a:rPr lang="en-US" sz="2200" b="1" dirty="0" smtClean="0"/>
              <a:t>anesthesia, </a:t>
            </a:r>
            <a:r>
              <a:rPr lang="en-US" sz="2200" b="1" dirty="0"/>
              <a:t>there is an increase in average wave amplitude and a decrease in average frequency. </a:t>
            </a:r>
          </a:p>
          <a:p>
            <a:r>
              <a:rPr lang="en-US" sz="2200" b="1" dirty="0"/>
              <a:t>There is also a progressive change from beta to delta waveform.</a:t>
            </a:r>
            <a:endParaRPr lang="en-GB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402" y="2057400"/>
            <a:ext cx="6151270" cy="3431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56388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2000" b="1" dirty="0" smtClean="0">
                <a:solidFill>
                  <a:schemeClr val="accent1"/>
                </a:solidFill>
              </a:rPr>
              <a:t>Patient state analyzer index (PSA): </a:t>
            </a:r>
          </a:p>
          <a:p>
            <a:pPr lvl="0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 by processing changes in anterior-posterior distribution of EEG, using more extensive electrode sensor than BSI.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6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Grp="1"/>
          </p:cNvSpPr>
          <p:nvPr>
            <p:ph idx="1"/>
          </p:nvPr>
        </p:nvSpPr>
        <p:spPr>
          <a:xfrm>
            <a:off x="1164695" y="381001"/>
            <a:ext cx="10178322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Bispectral index (BIS) </a:t>
            </a:r>
          </a:p>
          <a:p>
            <a:r>
              <a:rPr lang="en-US" b="1" dirty="0"/>
              <a:t>a simplified EEG which uses an </a:t>
            </a:r>
            <a:r>
              <a:rPr lang="en-GB" b="1" dirty="0"/>
              <a:t>algorithm</a:t>
            </a:r>
            <a:r>
              <a:rPr lang="en-US" b="1" dirty="0"/>
              <a:t> that converts EEG signals into an index of hypnotic level.</a:t>
            </a:r>
          </a:p>
          <a:p>
            <a:r>
              <a:rPr lang="en-US" b="1" dirty="0"/>
              <a:t>Readings range from 0 </a:t>
            </a:r>
            <a:r>
              <a:rPr lang="en-US" b="1" dirty="0" smtClean="0"/>
              <a:t>to </a:t>
            </a:r>
            <a:r>
              <a:rPr lang="en-US" b="1" dirty="0"/>
              <a:t>100 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981" t="7821" r="9113" b="16503"/>
          <a:stretch/>
        </p:blipFill>
        <p:spPr>
          <a:xfrm>
            <a:off x="2971800" y="3311043"/>
            <a:ext cx="6324600" cy="30897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800" y="6412468"/>
            <a:ext cx="4819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www.youtube.com/watch?v=EAtdFwbZ3I8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68978" y="1295400"/>
          <a:ext cx="4270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64"/>
                <a:gridCol w="304105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Awake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measure of sedation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General anesthesia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 EEG activity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11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Evoked </a:t>
            </a:r>
            <a:r>
              <a:rPr lang="en-US" sz="3200" dirty="0" smtClean="0">
                <a:solidFill>
                  <a:schemeClr val="accent1"/>
                </a:solidFill>
              </a:rPr>
              <a:t>potentials :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8017192"/>
              </p:ext>
            </p:extLst>
          </p:nvPr>
        </p:nvGraphicFramePr>
        <p:xfrm>
          <a:off x="1066801" y="990600"/>
          <a:ext cx="105156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81400"/>
                <a:gridCol w="3429000"/>
              </a:tblGrid>
              <a:tr h="1018434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Auditory-evoked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Visual-evoked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Somatosensory-evoked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6774"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Electrical activity passing from the cochlea to auditory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patient wears goggles with light-emit-ting diodes lying within them.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stimuli are placed peripherally (e.g. median nerve) and the response is recorded over the cervical vertebrae and the contralateral somatosensory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1193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EEG analysis shows characteristic waveforms whose amplitude decreases and latency increases with depth of </a:t>
                      </a:r>
                      <a:r>
                        <a:rPr lang="en-US" sz="20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Visual-evoked potentials, which are detected and recorded over the visual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Each calculation takes over 1 minute and results are inconsistent.</a:t>
                      </a:r>
                    </a:p>
                    <a:p>
                      <a:pPr algn="l"/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981200"/>
            <a:ext cx="3488961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761" y="1981200"/>
            <a:ext cx="3597639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81199"/>
            <a:ext cx="34290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Evoked </a:t>
            </a:r>
            <a:r>
              <a:rPr lang="en-US" sz="3200" dirty="0" smtClean="0">
                <a:solidFill>
                  <a:schemeClr val="accent1"/>
                </a:solidFill>
              </a:rPr>
              <a:t>potentials :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8017192"/>
              </p:ext>
            </p:extLst>
          </p:nvPr>
        </p:nvGraphicFramePr>
        <p:xfrm>
          <a:off x="1066801" y="990600"/>
          <a:ext cx="105156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81400"/>
                <a:gridCol w="3429000"/>
              </a:tblGrid>
              <a:tr h="1018434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Auditory-evoked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Visual-evoked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Somatosensory-evoked potentials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6774"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Electrical activity passing from the cochlea to auditory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The patient wears goggles with light-emit-ting diodes lying within them.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b="1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stimuli are placed peripherally (e.g. median nerve) and the response is recorded over the cervical vertebrae and the contralateral somatosensory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1193"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EEG analysis shows characteristic waveforms whose amplitude decreases and latency increases with depth of </a:t>
                      </a:r>
                      <a:r>
                        <a:rPr lang="en-US" sz="2000" b="1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anaesthesia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Visual-evoked potentials, which are detected and recorded over the visual cortex. </a:t>
                      </a:r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Each calculation takes over 1 minute and results are inconsistent.</a:t>
                      </a:r>
                    </a:p>
                    <a:p>
                      <a:pPr algn="l"/>
                      <a:endParaRPr lang="en-US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87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42929" y="2590394"/>
            <a:ext cx="8187071" cy="1448206"/>
          </a:xfrm>
        </p:spPr>
        <p:txBody>
          <a:bodyPr>
            <a:noAutofit/>
          </a:bodyPr>
          <a:lstStyle/>
          <a:p>
            <a:r>
              <a:rPr lang="en-US" sz="4000" dirty="0" smtClean="0"/>
              <a:t>Q4:</a:t>
            </a:r>
            <a:r>
              <a:rPr lang="en-US" sz="4000" dirty="0"/>
              <a:t>Which patient has </a:t>
            </a:r>
            <a:r>
              <a:rPr lang="en-US" sz="4000" dirty="0" smtClean="0"/>
              <a:t>risk </a:t>
            </a:r>
            <a:r>
              <a:rPr lang="en-US" sz="4000" dirty="0"/>
              <a:t>of </a:t>
            </a:r>
            <a:r>
              <a:rPr lang="en-US" sz="4000" dirty="0" smtClean="0"/>
              <a:t>awareness?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8400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899" y="613432"/>
            <a:ext cx="10668000" cy="105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Table I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shows the major and minor criteria of awareness frequency during general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anaesthesia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 patient with the higher risk for awareness is the one with at least one major risk criterion or two minor risk criteria. 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5657" y="1981200"/>
            <a:ext cx="10457598" cy="43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223478" y="228600"/>
            <a:ext cx="3167922" cy="5320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>
                <a:solidFill>
                  <a:schemeClr val="accent1"/>
                </a:solidFill>
              </a:rPr>
              <a:t>RISK </a:t>
            </a:r>
            <a:r>
              <a:rPr sz="3200" dirty="0" smtClean="0">
                <a:solidFill>
                  <a:schemeClr val="accent1"/>
                </a:solidFill>
              </a:rPr>
              <a:t>FACTORS 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1143000" y="1143000"/>
            <a:ext cx="105918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chemeClr val="accent1"/>
                </a:solidFill>
              </a:rPr>
              <a:t>Anesthetic </a:t>
            </a:r>
            <a:r>
              <a:rPr lang="en-US" b="1" dirty="0" err="1" smtClean="0">
                <a:solidFill>
                  <a:schemeClr val="accent1"/>
                </a:solidFill>
              </a:rPr>
              <a:t>underdosing</a:t>
            </a:r>
            <a:r>
              <a:rPr lang="en-US" b="1" dirty="0">
                <a:solidFill>
                  <a:schemeClr val="accent1"/>
                </a:solidFill>
              </a:rPr>
              <a:t> </a:t>
            </a:r>
            <a:r>
              <a:rPr lang="en-US" b="1" dirty="0"/>
              <a:t>— The most important contributing factor for </a:t>
            </a:r>
            <a:r>
              <a:rPr lang="en-US" b="1" dirty="0" smtClean="0"/>
              <a:t>awareness</a:t>
            </a:r>
          </a:p>
          <a:p>
            <a:pPr lvl="0">
              <a:buNone/>
            </a:pPr>
            <a:r>
              <a:rPr lang="en-US" b="1" dirty="0" smtClean="0"/>
              <a:t>with </a:t>
            </a:r>
            <a:r>
              <a:rPr lang="en-US" b="1" dirty="0"/>
              <a:t>recall (AWR) is </a:t>
            </a:r>
            <a:r>
              <a:rPr lang="en-US" b="1" dirty="0" err="1"/>
              <a:t>underdosing</a:t>
            </a:r>
            <a:r>
              <a:rPr lang="en-US" b="1" dirty="0"/>
              <a:t> of anesthesia relative to a given patient's </a:t>
            </a:r>
            <a:r>
              <a:rPr lang="en-US" b="1" dirty="0" smtClean="0"/>
              <a:t>specific</a:t>
            </a:r>
          </a:p>
          <a:p>
            <a:pPr lvl="0">
              <a:buNone/>
            </a:pPr>
            <a:r>
              <a:rPr lang="en-US" b="1" dirty="0" smtClean="0"/>
              <a:t>requirements</a:t>
            </a:r>
            <a:r>
              <a:rPr lang="en-US" b="1" dirty="0"/>
              <a:t>. </a:t>
            </a:r>
            <a:r>
              <a:rPr lang="en-US" b="1" dirty="0">
                <a:solidFill>
                  <a:schemeClr val="accent1"/>
                </a:solidFill>
              </a:rPr>
              <a:t>This can occur for the following reasons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en-US" dirty="0"/>
          </a:p>
          <a:p>
            <a:pPr lvl="0"/>
            <a:r>
              <a:rPr lang="en-US" dirty="0"/>
              <a:t>The anesthetic technique results in inadequate anesthesia.</a:t>
            </a:r>
          </a:p>
          <a:p>
            <a:pPr lvl="0"/>
            <a:r>
              <a:rPr lang="en-US" dirty="0"/>
              <a:t>A specific patient's needs are underappreciated.</a:t>
            </a:r>
          </a:p>
          <a:p>
            <a:pPr lvl="0"/>
            <a:r>
              <a:rPr lang="en-US" dirty="0"/>
              <a:t>It is judged unsafe to administer sufficient anesthesia.</a:t>
            </a:r>
          </a:p>
          <a:p>
            <a:pPr lvl="0"/>
            <a:r>
              <a:rPr lang="en-US" dirty="0"/>
              <a:t>There is a mistake or failure in the delivery of anesthesia.</a:t>
            </a:r>
          </a:p>
          <a:p>
            <a:pPr marL="0" indent="0">
              <a:buNone/>
            </a:pPr>
            <a:endParaRPr lang="en-US" dirty="0"/>
          </a:p>
          <a:p>
            <a:pPr marL="275024" indent="-275024" defTabSz="361460">
              <a:spcBef>
                <a:spcPts val="2531"/>
              </a:spcBef>
              <a:defRPr sz="3168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79181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066800" y="1143000"/>
            <a:ext cx="10406063" cy="507206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Total intravenous anesthesia</a:t>
            </a:r>
            <a:r>
              <a:rPr lang="en-US" b="1" dirty="0"/>
              <a:t> </a:t>
            </a:r>
            <a:r>
              <a:rPr lang="en-US" dirty="0"/>
              <a:t>— Total intravenous anesthesia (TIVA) is probably associated with a higher risk for AWR compared with techniques based on a volatile inhalation agent .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Neuromuscular blockade</a:t>
            </a:r>
            <a:r>
              <a:rPr lang="en-US" dirty="0"/>
              <a:t> — Use of an NMBA is associated with increased risk and severity of AWR.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Resistance or tolerance to anesthetics </a:t>
            </a:r>
            <a:r>
              <a:rPr lang="en-US" dirty="0"/>
              <a:t>— Patients who have a history of AWR may be at higher risk for future events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chemeClr val="accent1"/>
                </a:solidFill>
                <a:sym typeface="Helvetica"/>
              </a:rPr>
              <a:t>Type of surgery</a:t>
            </a:r>
            <a:r>
              <a:rPr lang="en-US" b="1" dirty="0"/>
              <a:t> </a:t>
            </a:r>
            <a:r>
              <a:rPr lang="en-US" dirty="0"/>
              <a:t>— Surgical procedures with higher risk for AWR include trauma or cardiac surgery and cesarean delivery. </a:t>
            </a:r>
          </a:p>
          <a:p>
            <a:r>
              <a:rPr lang="en-US" b="1" dirty="0">
                <a:solidFill>
                  <a:schemeClr val="accent1"/>
                </a:solidFill>
                <a:sym typeface="Helvetica"/>
              </a:rPr>
              <a:t>Technical issues</a:t>
            </a:r>
            <a:r>
              <a:rPr lang="en-US" b="1" dirty="0"/>
              <a:t> </a:t>
            </a:r>
            <a:r>
              <a:rPr lang="en-US" dirty="0"/>
              <a:t>— Equipment malfunction and human error are infrequent causes of AWR. During a TIVA technique, infiltration of the intravenous (IV) catheter or a dosage miscalculation may result in inadequate anesthesia.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3079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20878"/>
            <a:ext cx="7315200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  <a:hlinkClick r:id="rId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Anesthesia </a:t>
            </a:r>
            <a:r>
              <a:rPr lang="en-US" dirty="0"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at glance by Julian &amp; William </a:t>
            </a:r>
            <a:endParaRPr lang="en-US" dirty="0" smtClean="0"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dirty="0" smtClean="0"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2"/>
              </a:rPr>
              <a:t>https://www.ncbi.nlm.nih.gov/pmc/articles/PMC2900098/</a:t>
            </a:r>
            <a:r>
              <a:rPr lang="en-US" dirty="0"/>
              <a:t> 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www.europeanreview.org/wp/wp-content/uploads/1038.pdf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Malgun Gothic" panose="020B0503020000020004" pitchFamily="34" charset="-127"/>
              <a:cs typeface="Arial" panose="020B0604020202020204" pitchFamily="34" charset="0"/>
              <a:hlinkClick r:id="rId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914400"/>
            <a:ext cx="6096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cap="all" spc="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References </a:t>
            </a:r>
            <a:r>
              <a:rPr lang="en-US" sz="5100" cap="all" spc="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0376"/>
            <a:ext cx="7086600" cy="569632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A-65 years old patient attended the operating theatre for vaginal </a:t>
            </a:r>
            <a:r>
              <a:rPr lang="en-US" b="1" dirty="0" smtClean="0"/>
              <a:t>hysterectomy.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She is a known </a:t>
            </a:r>
            <a:r>
              <a:rPr lang="en-US" b="1" dirty="0" smtClean="0">
                <a:solidFill>
                  <a:schemeClr val="accent1"/>
                </a:solidFill>
              </a:rPr>
              <a:t>diabetic</a:t>
            </a:r>
            <a:r>
              <a:rPr lang="en-US" b="1" dirty="0" smtClean="0"/>
              <a:t>, </a:t>
            </a:r>
            <a:r>
              <a:rPr lang="en-US" b="1" dirty="0"/>
              <a:t>controlled </a:t>
            </a:r>
            <a:r>
              <a:rPr lang="en-US" b="1" dirty="0" smtClean="0"/>
              <a:t>with oral </a:t>
            </a:r>
            <a:r>
              <a:rPr lang="en-US" b="1" dirty="0"/>
              <a:t>medication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dirty="0"/>
          </a:p>
          <a:p>
            <a:r>
              <a:rPr lang="en-US" b="1" dirty="0"/>
              <a:t>After induction of general anesthesia the patient developed </a:t>
            </a:r>
            <a:r>
              <a:rPr lang="en-US" b="1" dirty="0" smtClean="0"/>
              <a:t>hypotension </a:t>
            </a:r>
            <a:r>
              <a:rPr lang="en-US" b="1" dirty="0"/>
              <a:t>so inhalational agent reduced to 1</a:t>
            </a:r>
            <a:r>
              <a:rPr lang="en-US" b="1" dirty="0" smtClean="0"/>
              <a:t>%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A</a:t>
            </a:r>
            <a:r>
              <a:rPr lang="en-US" b="1" dirty="0" smtClean="0"/>
              <a:t>nesthesia </a:t>
            </a:r>
            <a:r>
              <a:rPr lang="en-US" b="1" dirty="0"/>
              <a:t>was maintained by </a:t>
            </a:r>
            <a:r>
              <a:rPr lang="en-US" b="1" dirty="0" err="1"/>
              <a:t>sevoflurane</a:t>
            </a:r>
            <a:r>
              <a:rPr lang="en-US" b="1" dirty="0"/>
              <a:t> 1 % and </a:t>
            </a:r>
            <a:r>
              <a:rPr lang="en-US" b="1" dirty="0">
                <a:solidFill>
                  <a:schemeClr val="accent1"/>
                </a:solidFill>
              </a:rPr>
              <a:t>frequent dose of muscle relaxant </a:t>
            </a:r>
            <a:r>
              <a:rPr lang="en-US" b="1" dirty="0"/>
              <a:t>then patient </a:t>
            </a:r>
            <a:r>
              <a:rPr lang="en-US" b="1" dirty="0" smtClean="0"/>
              <a:t>ex-</a:t>
            </a:r>
            <a:r>
              <a:rPr lang="en-US" b="1" dirty="0" err="1" smtClean="0"/>
              <a:t>tubated</a:t>
            </a:r>
            <a:r>
              <a:rPr lang="en-US" b="1" dirty="0" smtClean="0"/>
              <a:t> </a:t>
            </a:r>
            <a:r>
              <a:rPr lang="en-US" b="1" dirty="0"/>
              <a:t>and shifted to the </a:t>
            </a:r>
            <a:r>
              <a:rPr lang="en-US" b="1" dirty="0" smtClean="0"/>
              <a:t>PACU</a:t>
            </a:r>
          </a:p>
          <a:p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2 days </a:t>
            </a:r>
            <a:r>
              <a:rPr lang="en-US" b="1" dirty="0" smtClean="0"/>
              <a:t>after,  </a:t>
            </a:r>
            <a:r>
              <a:rPr lang="en-US" b="1" dirty="0"/>
              <a:t>the surgeon call the anesthesia because patient complain of </a:t>
            </a:r>
            <a:r>
              <a:rPr lang="en-US" b="1" dirty="0">
                <a:solidFill>
                  <a:schemeClr val="accent1"/>
                </a:solidFill>
              </a:rPr>
              <a:t>recall all conversation in OR and she was paralyzed  feeling pain can’t alert anybody  </a:t>
            </a:r>
            <a:r>
              <a:rPr lang="en-US" b="1" dirty="0"/>
              <a:t>because tube of in her throat (awareness under anesthesia 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8100" y="609600"/>
            <a:ext cx="45339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0" y="1524000"/>
            <a:ext cx="441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Kholoud</a:t>
            </a:r>
            <a:r>
              <a:rPr lang="ar-SA" sz="2200" dirty="0" smtClean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Fadel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Aldosari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Shahad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Abdullah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Almuhaideb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Zhour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Abdullah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Alhedyan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Norah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Fahad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Alnaeim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Waad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cs typeface="Arial" panose="020B0604020202020204" pitchFamily="34" charset="0"/>
              </a:rPr>
              <a:t>Fahad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Aldahlawi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Shaikha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Mohammed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Almoqati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Deema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Ibrahim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Alturki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Fadah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Abdlkarim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Alanazi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Najoud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Marzooq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Alotaibi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Fay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Saad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Alruwais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Hadeel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Khaled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 smtClean="0">
                <a:solidFill>
                  <a:schemeClr val="accent1"/>
                </a:solidFill>
                <a:cs typeface="Arial" panose="020B0604020202020204" pitchFamily="34" charset="0"/>
              </a:rPr>
              <a:t>Alsaif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Ethar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Ali</a:t>
            </a:r>
            <a:r>
              <a:rPr lang="ar-SA" sz="2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ar-SA" sz="2200" dirty="0" err="1">
                <a:solidFill>
                  <a:schemeClr val="accent1"/>
                </a:solidFill>
                <a:cs typeface="Arial" panose="020B0604020202020204" pitchFamily="34" charset="0"/>
              </a:rPr>
              <a:t>Alqarni</a:t>
            </a:r>
            <a:endParaRPr lang="ar-SA" sz="22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images.wisegeek.com/patient-monitor-during-surg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010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12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457200"/>
            <a:ext cx="8187071" cy="40646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Q1: Discuss </a:t>
            </a:r>
            <a:r>
              <a:rPr lang="en-US" sz="4000" dirty="0"/>
              <a:t>the ASA standard monitoring for this patient?</a:t>
            </a:r>
          </a:p>
        </p:txBody>
      </p:sp>
    </p:spTree>
    <p:extLst>
      <p:ext uri="{BB962C8B-B14F-4D97-AF65-F5344CB8AC3E}">
        <p14:creationId xmlns:p14="http://schemas.microsoft.com/office/powerpoint/2010/main" xmlns="" val="9161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b="1" dirty="0"/>
              <a:t>The patient Is classified as ASA class 2 because she has a controlled systemic disease.</a:t>
            </a:r>
            <a:br>
              <a:rPr lang="en-US" sz="2000" b="1" dirty="0"/>
            </a:br>
            <a:r>
              <a:rPr lang="en-US" sz="2000" b="1" dirty="0"/>
              <a:t>(DM on oral </a:t>
            </a:r>
            <a:r>
              <a:rPr lang="en-US" sz="2000" b="1" dirty="0" err="1"/>
              <a:t>hypoglycemics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endParaRPr lang="en-US" sz="2200" dirty="0" smtClean="0"/>
          </a:p>
          <a:p>
            <a:r>
              <a:rPr lang="en-US" sz="2000" b="1" dirty="0"/>
              <a:t>The patient’s </a:t>
            </a:r>
            <a:r>
              <a:rPr lang="en-US" sz="2200" dirty="0">
                <a:solidFill>
                  <a:srgbClr val="FF0000"/>
                </a:solidFill>
              </a:rPr>
              <a:t>oxygenation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ventilation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circulation</a:t>
            </a:r>
            <a:r>
              <a:rPr lang="en-US" sz="2200" dirty="0"/>
              <a:t> </a:t>
            </a:r>
            <a:r>
              <a:rPr lang="en-US" sz="2000" b="1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temperature</a:t>
            </a:r>
            <a:r>
              <a:rPr lang="en-US" sz="2200" dirty="0"/>
              <a:t> </a:t>
            </a:r>
            <a:r>
              <a:rPr lang="en-US" sz="2000" b="1" dirty="0"/>
              <a:t>shall be </a:t>
            </a:r>
            <a:r>
              <a:rPr lang="en-US" sz="2000" b="1" dirty="0">
                <a:solidFill>
                  <a:schemeClr val="accent1"/>
                </a:solidFill>
              </a:rPr>
              <a:t>continually evaluated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8100" y="609600"/>
            <a:ext cx="4533900" cy="600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844" y="2895600"/>
            <a:ext cx="6884832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8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42929" y="1117379"/>
            <a:ext cx="8187071" cy="4064627"/>
          </a:xfrm>
        </p:spPr>
        <p:txBody>
          <a:bodyPr>
            <a:noAutofit/>
          </a:bodyPr>
          <a:lstStyle/>
          <a:p>
            <a:r>
              <a:rPr lang="en-US" sz="4000" dirty="0" smtClean="0"/>
              <a:t>Q2: What </a:t>
            </a:r>
            <a:r>
              <a:rPr lang="en-US" sz="4000" dirty="0"/>
              <a:t>are the methods for </a:t>
            </a:r>
            <a:r>
              <a:rPr lang="en-US" sz="4000" dirty="0" smtClean="0"/>
              <a:t>monitoring</a:t>
            </a:r>
            <a:r>
              <a:rPr lang="en-GB" sz="4000" dirty="0" smtClean="0"/>
              <a:t> </a:t>
            </a:r>
            <a:r>
              <a:rPr lang="en-US" sz="4000" dirty="0" smtClean="0"/>
              <a:t>awareness </a:t>
            </a:r>
            <a:r>
              <a:rPr lang="en-US" sz="4000" dirty="0"/>
              <a:t>under </a:t>
            </a:r>
            <a:r>
              <a:rPr lang="en-US" sz="4000" dirty="0" smtClean="0"/>
              <a:t>anesthesia?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43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152400"/>
          <a:ext cx="9982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10744200" cy="5867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No single technique or equipment is perfect for monitoring and detecting awareness.</a:t>
            </a:r>
          </a:p>
          <a:p>
            <a:pPr>
              <a:lnSpc>
                <a:spcPct val="90000"/>
              </a:lnSpc>
            </a:pPr>
            <a:r>
              <a:rPr lang="en-US" b="1" dirty="0"/>
              <a:t>Currently, </a:t>
            </a:r>
            <a:r>
              <a:rPr lang="en-US" b="1" u="sng" dirty="0"/>
              <a:t>bispectral index monitoring </a:t>
            </a:r>
            <a:r>
              <a:rPr lang="en-US" b="1" dirty="0"/>
              <a:t>is popular. 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accent4"/>
                </a:solidFill>
              </a:rPr>
              <a:t>The autonomic changes that are monitored include</a:t>
            </a:r>
            <a:r>
              <a:rPr lang="en-US" b="1" dirty="0" smtClean="0">
                <a:solidFill>
                  <a:schemeClr val="accent4"/>
                </a:solidFill>
              </a:rPr>
              <a:t>:</a:t>
            </a:r>
            <a:endParaRPr lang="en-GB" b="1" dirty="0">
              <a:solidFill>
                <a:schemeClr val="accent4"/>
              </a:solidFill>
            </a:endParaRPr>
          </a:p>
          <a:p>
            <a:pPr marL="228600" lvl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Pupil </a:t>
            </a:r>
            <a:r>
              <a:rPr lang="en-GB" sz="2000" b="1" dirty="0">
                <a:solidFill>
                  <a:schemeClr val="accent1"/>
                </a:solidFill>
              </a:rPr>
              <a:t>size and </a:t>
            </a:r>
            <a:r>
              <a:rPr lang="en-GB" sz="2000" b="1" dirty="0" smtClean="0">
                <a:solidFill>
                  <a:schemeClr val="accent1"/>
                </a:solidFill>
              </a:rPr>
              <a:t>reactivity</a:t>
            </a:r>
            <a:r>
              <a:rPr lang="en-GB" sz="2000" dirty="0" smtClean="0">
                <a:solidFill>
                  <a:schemeClr val="accent1"/>
                </a:solidFill>
              </a:rPr>
              <a:t>:</a:t>
            </a:r>
            <a:br>
              <a:rPr lang="en-GB" sz="2000" dirty="0" smtClean="0">
                <a:solidFill>
                  <a:schemeClr val="accent1"/>
                </a:solidFill>
              </a:rPr>
            </a:br>
            <a:r>
              <a:rPr lang="en-GB" sz="2000" dirty="0"/>
              <a:t>Unreliable indicators. </a:t>
            </a:r>
            <a:r>
              <a:rPr lang="en-GB" sz="2000" dirty="0" err="1"/>
              <a:t>Mydriasis</a:t>
            </a:r>
            <a:r>
              <a:rPr lang="en-GB" sz="2000" dirty="0"/>
              <a:t> may be caused by anticholinergics (e.g. atropine, hyoscine ), whilst opiates cause </a:t>
            </a:r>
            <a:r>
              <a:rPr lang="en-GB" sz="2000" dirty="0" err="1"/>
              <a:t>miosis</a:t>
            </a:r>
            <a:r>
              <a:rPr lang="en-GB" sz="2000" dirty="0"/>
              <a:t>.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GB" sz="2000" b="1" dirty="0"/>
          </a:p>
          <a:p>
            <a:pPr marL="228600" lvl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Changes </a:t>
            </a:r>
            <a:r>
              <a:rPr lang="en-GB" sz="2000" b="1" dirty="0">
                <a:solidFill>
                  <a:schemeClr val="accent1"/>
                </a:solidFill>
              </a:rPr>
              <a:t>in blood </a:t>
            </a:r>
            <a:r>
              <a:rPr lang="en-GB" sz="2000" b="1" dirty="0" smtClean="0">
                <a:solidFill>
                  <a:schemeClr val="accent1"/>
                </a:solidFill>
              </a:rPr>
              <a:t>pressure</a:t>
            </a:r>
            <a:r>
              <a:rPr lang="en-GB" sz="2000" dirty="0" smtClean="0">
                <a:solidFill>
                  <a:schemeClr val="accent1"/>
                </a:solidFill>
              </a:rPr>
              <a:t>: </a:t>
            </a:r>
            <a:r>
              <a:rPr lang="en-GB" sz="2000" dirty="0">
                <a:solidFill>
                  <a:schemeClr val="accent1"/>
                </a:solidFill>
              </a:rPr>
              <a:t/>
            </a:r>
            <a:br>
              <a:rPr lang="en-GB" sz="2000" dirty="0">
                <a:solidFill>
                  <a:schemeClr val="accent1"/>
                </a:solidFill>
              </a:rPr>
            </a:br>
            <a:r>
              <a:rPr lang="en-GB" sz="2000" dirty="0"/>
              <a:t>May be related to other factors, such as circulating catecholamines and drugs (e.g. beta blockers).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GB" sz="2000" b="1" dirty="0"/>
          </a:p>
          <a:p>
            <a:pPr marL="228600" lvl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1"/>
                </a:solidFill>
              </a:rPr>
              <a:t>Heart </a:t>
            </a:r>
            <a:r>
              <a:rPr lang="en-GB" sz="2000" b="1" dirty="0">
                <a:solidFill>
                  <a:schemeClr val="accent1"/>
                </a:solidFill>
              </a:rPr>
              <a:t>rate variability</a:t>
            </a:r>
            <a:r>
              <a:rPr lang="en-GB" sz="2000" dirty="0">
                <a:solidFill>
                  <a:schemeClr val="accent1"/>
                </a:solidFill>
              </a:rPr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/>
            </a:r>
            <a:br>
              <a:rPr lang="en-GB" sz="2000" dirty="0" smtClean="0">
                <a:solidFill>
                  <a:schemeClr val="accent1"/>
                </a:solidFill>
              </a:rPr>
            </a:br>
            <a:r>
              <a:rPr lang="en-GB" sz="2000" dirty="0"/>
              <a:t>There is a reduction in respiratory sinus arrhythmia with anaesthesia.</a:t>
            </a:r>
            <a:r>
              <a:rPr lang="en-GB" sz="2000" b="1" dirty="0"/>
              <a:t/>
            </a:r>
            <a:br>
              <a:rPr lang="en-GB" sz="2000" b="1" dirty="0"/>
            </a:br>
            <a:endParaRPr lang="en-GB" sz="2000" b="1" dirty="0"/>
          </a:p>
          <a:p>
            <a:pPr marL="228600" lvl="1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accent1"/>
                </a:solidFill>
              </a:rPr>
              <a:t>Sweating </a:t>
            </a:r>
            <a:r>
              <a:rPr lang="en-GB" sz="2000" b="1" dirty="0">
                <a:solidFill>
                  <a:schemeClr val="accent1"/>
                </a:solidFill>
              </a:rPr>
              <a:t>and lacrimation</a:t>
            </a:r>
            <a:r>
              <a:rPr lang="en-GB" sz="2000" dirty="0"/>
              <a:t> are also warnings of awareness.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405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004248" y="180840"/>
            <a:ext cx="1073055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GB" altLang="ko-KR" sz="2500" cap="all" spc="200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methods available to monitor awareness include the following:</a:t>
            </a:r>
            <a:endParaRPr lang="en-US" altLang="ko-KR" sz="2500" cap="all" spc="200" dirty="0" smtClean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57895"/>
            <a:ext cx="2560994" cy="1247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990600" y="774916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2000" b="1" dirty="0">
                <a:solidFill>
                  <a:schemeClr val="accent1"/>
                </a:solidFill>
              </a:rPr>
              <a:t>Electroencephalograph (EEG</a:t>
            </a:r>
            <a:r>
              <a:rPr lang="en-US" altLang="ko-KR" sz="2000" b="1" dirty="0" smtClean="0">
                <a:solidFill>
                  <a:schemeClr val="accent1"/>
                </a:solidFill>
              </a:rPr>
              <a:t>):</a:t>
            </a:r>
            <a:endParaRPr lang="en-US" altLang="ko-KR" sz="2000" b="1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Tracks and records brain wave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patterns</a:t>
            </a:r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828" y="1981200"/>
            <a:ext cx="6957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1"/>
                </a:solidFill>
              </a:rPr>
              <a:t>Bi-spectral index (BSI</a:t>
            </a:r>
            <a:r>
              <a:rPr lang="en-US" sz="2000" b="1" dirty="0" smtClean="0">
                <a:solidFill>
                  <a:schemeClr val="accent1"/>
                </a:solidFill>
              </a:rPr>
              <a:t>):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simplified EEG which uses an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algorithm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that converts EEG signals into an index of hypnotic level.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5606" y="1752600"/>
            <a:ext cx="2560994" cy="137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90601" y="3556337"/>
            <a:ext cx="8000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1"/>
                </a:solidFill>
              </a:rPr>
              <a:t>Isolated forearm technique (IFT</a:t>
            </a:r>
            <a:r>
              <a:rPr lang="en-US" sz="2000" b="1" dirty="0" smtClean="0">
                <a:solidFill>
                  <a:schemeClr val="accent1"/>
                </a:solidFill>
              </a:rPr>
              <a:t>):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Blood pressure cuff before giving neuromuscular block agents then patients asked to squeeze their hands. </a:t>
            </a:r>
          </a:p>
        </p:txBody>
      </p:sp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5206" y="3124200"/>
            <a:ext cx="2560994" cy="170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004248" y="5029200"/>
            <a:ext cx="66768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/>
            <a:r>
              <a:rPr lang="en-US" sz="2000" b="1" dirty="0">
                <a:solidFill>
                  <a:schemeClr val="accent1"/>
                </a:solidFill>
              </a:rPr>
              <a:t>Evoked </a:t>
            </a:r>
            <a:r>
              <a:rPr lang="en-US" sz="2000" b="1" dirty="0" smtClean="0">
                <a:solidFill>
                  <a:schemeClr val="accent1"/>
                </a:solidFill>
              </a:rPr>
              <a:t>potentials :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1)Auditory evoked potentials (AEPs)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Auditory clicks via headphones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2)Visual evoked potentials 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3)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Somatosensory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evoked potentials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Peripheral Stimuli (median nerve)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/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6604" y="5257800"/>
            <a:ext cx="1122528" cy="123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9132" y="5257800"/>
            <a:ext cx="1122528" cy="123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1660" y="5257800"/>
            <a:ext cx="1122528" cy="1238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7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42929" y="1117379"/>
            <a:ext cx="8187071" cy="4064627"/>
          </a:xfrm>
        </p:spPr>
        <p:txBody>
          <a:bodyPr>
            <a:noAutofit/>
          </a:bodyPr>
          <a:lstStyle/>
          <a:p>
            <a:r>
              <a:rPr lang="en-US" sz="4000" dirty="0" smtClean="0"/>
              <a:t>Q3:Discuss </a:t>
            </a:r>
            <a:r>
              <a:rPr lang="en-US" sz="4000" dirty="0"/>
              <a:t>non routine monitors to detect awareness under </a:t>
            </a:r>
            <a:r>
              <a:rPr lang="en-US" sz="4000" dirty="0" smtClean="0"/>
              <a:t>anesthesia?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603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586</TotalTime>
  <Words>982</Words>
  <Application>Microsoft Office PowerPoint</Application>
  <PresentationFormat>Custom</PresentationFormat>
  <Paragraphs>170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Badge</vt:lpstr>
      <vt:lpstr>Case 10: APPROACH  TO  Patient Monitoring</vt:lpstr>
      <vt:lpstr>Slide 2</vt:lpstr>
      <vt:lpstr>Q1: Discuss the ASA standard monitoring for this patient?</vt:lpstr>
      <vt:lpstr>Slide 4</vt:lpstr>
      <vt:lpstr>Q2: What are the methods for monitoring awareness under anesthesia?  </vt:lpstr>
      <vt:lpstr>Slide 6</vt:lpstr>
      <vt:lpstr>Slide 7</vt:lpstr>
      <vt:lpstr>Slide 8</vt:lpstr>
      <vt:lpstr>Q3:Discuss non routine monitors to detect awareness under anesthesia?</vt:lpstr>
      <vt:lpstr>Slide 10</vt:lpstr>
      <vt:lpstr>Slide 11</vt:lpstr>
      <vt:lpstr>Slide 12</vt:lpstr>
      <vt:lpstr>Evoked potentials :</vt:lpstr>
      <vt:lpstr>Evoked potentials :</vt:lpstr>
      <vt:lpstr>Q4:Which patient has risk of awareness?</vt:lpstr>
      <vt:lpstr>Slide 16</vt:lpstr>
      <vt:lpstr>RISK FACTORS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Flib</cp:lastModifiedBy>
  <cp:revision>131</cp:revision>
  <dcterms:created xsi:type="dcterms:W3CDTF">2016-11-15T08:58:45Z</dcterms:created>
  <dcterms:modified xsi:type="dcterms:W3CDTF">2016-11-20T12:41:18Z</dcterms:modified>
</cp:coreProperties>
</file>