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4" r:id="rId2"/>
    <p:sldId id="257" r:id="rId3"/>
    <p:sldId id="258" r:id="rId4"/>
    <p:sldId id="265" r:id="rId5"/>
    <p:sldId id="259" r:id="rId6"/>
    <p:sldId id="260" r:id="rId7"/>
    <p:sldId id="261" r:id="rId8"/>
    <p:sldId id="262" r:id="rId9"/>
    <p:sldId id="263"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B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0650"/>
  </p:normalViewPr>
  <p:slideViewPr>
    <p:cSldViewPr snapToGrid="0" snapToObjects="1">
      <p:cViewPr varScale="1">
        <p:scale>
          <a:sx n="97" d="100"/>
          <a:sy n="97" d="100"/>
        </p:scale>
        <p:origin x="-94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11B21-F1F0-5B43-8118-A0357AF50CC1}"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n-US"/>
        </a:p>
      </dgm:t>
    </dgm:pt>
    <dgm:pt modelId="{A068265B-7967-7C48-A5A4-765C2013DE7B}">
      <dgm:prSet/>
      <dgm:spPr/>
      <dgm:t>
        <a:bodyPr/>
        <a:lstStyle/>
        <a:p>
          <a:pPr rtl="0"/>
          <a:r>
            <a:rPr lang="en-US" dirty="0" smtClean="0"/>
            <a:t>BOOTS :</a:t>
          </a:r>
          <a:endParaRPr lang="en-US" dirty="0"/>
        </a:p>
      </dgm:t>
    </dgm:pt>
    <dgm:pt modelId="{C635F596-1297-994C-8E35-5832E10DE869}" type="parTrans" cxnId="{B4EA1058-E121-C44E-8076-B17CCC92A669}">
      <dgm:prSet/>
      <dgm:spPr/>
      <dgm:t>
        <a:bodyPr/>
        <a:lstStyle/>
        <a:p>
          <a:endParaRPr lang="en-US"/>
        </a:p>
      </dgm:t>
    </dgm:pt>
    <dgm:pt modelId="{172DF0CC-EEC5-0F40-A000-827FB4215392}" type="sibTrans" cxnId="{B4EA1058-E121-C44E-8076-B17CCC92A669}">
      <dgm:prSet/>
      <dgm:spPr/>
      <dgm:t>
        <a:bodyPr/>
        <a:lstStyle/>
        <a:p>
          <a:endParaRPr lang="en-US"/>
        </a:p>
      </dgm:t>
    </dgm:pt>
    <dgm:pt modelId="{02C02709-8027-9941-894C-2B5CBABE62EA}">
      <dgm:prSet/>
      <dgm:spPr/>
      <dgm:t>
        <a:bodyPr/>
        <a:lstStyle/>
        <a:p>
          <a:pPr rtl="0"/>
          <a:r>
            <a:rPr lang="en-US" dirty="0" smtClean="0"/>
            <a:t>Beard</a:t>
          </a:r>
          <a:endParaRPr lang="en-US" dirty="0"/>
        </a:p>
      </dgm:t>
    </dgm:pt>
    <dgm:pt modelId="{E6CFF154-7936-9844-A1AF-A966F4DBBCE3}" type="parTrans" cxnId="{378F7F34-BAAC-2149-8D7E-E479500724B1}">
      <dgm:prSet/>
      <dgm:spPr/>
      <dgm:t>
        <a:bodyPr/>
        <a:lstStyle/>
        <a:p>
          <a:endParaRPr lang="en-US"/>
        </a:p>
      </dgm:t>
    </dgm:pt>
    <dgm:pt modelId="{1CEAEDAB-BF87-9E42-B073-66A53F40F6D9}" type="sibTrans" cxnId="{378F7F34-BAAC-2149-8D7E-E479500724B1}">
      <dgm:prSet/>
      <dgm:spPr/>
      <dgm:t>
        <a:bodyPr/>
        <a:lstStyle/>
        <a:p>
          <a:endParaRPr lang="en-US"/>
        </a:p>
      </dgm:t>
    </dgm:pt>
    <dgm:pt modelId="{35C1E824-427B-E848-8E20-F379CC9B8551}">
      <dgm:prSet/>
      <dgm:spPr/>
      <dgm:t>
        <a:bodyPr/>
        <a:lstStyle/>
        <a:p>
          <a:pPr rtl="0"/>
          <a:r>
            <a:rPr lang="en-US" dirty="0" smtClean="0"/>
            <a:t>Obese (&gt;26)</a:t>
          </a:r>
          <a:endParaRPr lang="en-US" dirty="0"/>
        </a:p>
      </dgm:t>
    </dgm:pt>
    <dgm:pt modelId="{D5D23041-7EBC-F045-B9FF-F43219D64D1B}" type="parTrans" cxnId="{90A3B566-882B-8D47-A5DF-A4045FB5B537}">
      <dgm:prSet/>
      <dgm:spPr/>
      <dgm:t>
        <a:bodyPr/>
        <a:lstStyle/>
        <a:p>
          <a:endParaRPr lang="en-US"/>
        </a:p>
      </dgm:t>
    </dgm:pt>
    <dgm:pt modelId="{3FDE164A-E35C-4447-8955-A19DC75372C7}" type="sibTrans" cxnId="{90A3B566-882B-8D47-A5DF-A4045FB5B537}">
      <dgm:prSet/>
      <dgm:spPr/>
      <dgm:t>
        <a:bodyPr/>
        <a:lstStyle/>
        <a:p>
          <a:endParaRPr lang="en-US"/>
        </a:p>
      </dgm:t>
    </dgm:pt>
    <dgm:pt modelId="{EA32E831-95CC-3642-903A-887B7DFC31F9}">
      <dgm:prSet/>
      <dgm:spPr/>
      <dgm:t>
        <a:bodyPr/>
        <a:lstStyle/>
        <a:p>
          <a:pPr rtl="0"/>
          <a:r>
            <a:rPr lang="en-US" dirty="0" smtClean="0"/>
            <a:t>Old Age (&gt;55)</a:t>
          </a:r>
          <a:endParaRPr lang="en-US" dirty="0"/>
        </a:p>
      </dgm:t>
    </dgm:pt>
    <dgm:pt modelId="{583C7B5B-C1FB-AC4E-8039-8D034BE06911}" type="parTrans" cxnId="{0E0FEB17-5C4A-674D-8CA3-8BABA8017EDD}">
      <dgm:prSet/>
      <dgm:spPr/>
      <dgm:t>
        <a:bodyPr/>
        <a:lstStyle/>
        <a:p>
          <a:endParaRPr lang="en-US"/>
        </a:p>
      </dgm:t>
    </dgm:pt>
    <dgm:pt modelId="{0B11DE05-4119-3B40-8ABE-531B11AD87E7}" type="sibTrans" cxnId="{0E0FEB17-5C4A-674D-8CA3-8BABA8017EDD}">
      <dgm:prSet/>
      <dgm:spPr/>
      <dgm:t>
        <a:bodyPr/>
        <a:lstStyle/>
        <a:p>
          <a:endParaRPr lang="en-US"/>
        </a:p>
      </dgm:t>
    </dgm:pt>
    <dgm:pt modelId="{B033D247-4DFB-3449-9040-0CCFD352382A}">
      <dgm:prSet/>
      <dgm:spPr/>
      <dgm:t>
        <a:bodyPr/>
        <a:lstStyle/>
        <a:p>
          <a:pPr rtl="0"/>
          <a:r>
            <a:rPr lang="en-US" dirty="0" smtClean="0"/>
            <a:t>Toothless</a:t>
          </a:r>
          <a:endParaRPr lang="en-US" dirty="0"/>
        </a:p>
      </dgm:t>
    </dgm:pt>
    <dgm:pt modelId="{B4D30441-EFF3-BE4B-965D-9033495C7ED8}" type="parTrans" cxnId="{FB41A48E-9E81-1B4A-ABD0-07A5C6119ACE}">
      <dgm:prSet/>
      <dgm:spPr/>
      <dgm:t>
        <a:bodyPr/>
        <a:lstStyle/>
        <a:p>
          <a:endParaRPr lang="en-US"/>
        </a:p>
      </dgm:t>
    </dgm:pt>
    <dgm:pt modelId="{C12B5978-193B-2B4A-A542-E0DF7CC0A0DB}" type="sibTrans" cxnId="{FB41A48E-9E81-1B4A-ABD0-07A5C6119ACE}">
      <dgm:prSet/>
      <dgm:spPr/>
      <dgm:t>
        <a:bodyPr/>
        <a:lstStyle/>
        <a:p>
          <a:endParaRPr lang="en-US"/>
        </a:p>
      </dgm:t>
    </dgm:pt>
    <dgm:pt modelId="{F8F8025F-97AC-B44D-A228-AAAD6F3B6058}">
      <dgm:prSet/>
      <dgm:spPr/>
      <dgm:t>
        <a:bodyPr/>
        <a:lstStyle/>
        <a:p>
          <a:pPr rtl="0"/>
          <a:r>
            <a:rPr lang="en-US" dirty="0" smtClean="0"/>
            <a:t>Snores </a:t>
          </a:r>
          <a:endParaRPr lang="en-US" dirty="0"/>
        </a:p>
      </dgm:t>
    </dgm:pt>
    <dgm:pt modelId="{0C9F2D9A-3C33-EA4A-A8D6-9B3BA81D8F2A}" type="parTrans" cxnId="{D1D67092-1489-FC47-B6EB-5628036DDE4E}">
      <dgm:prSet/>
      <dgm:spPr/>
      <dgm:t>
        <a:bodyPr/>
        <a:lstStyle/>
        <a:p>
          <a:endParaRPr lang="en-US"/>
        </a:p>
      </dgm:t>
    </dgm:pt>
    <dgm:pt modelId="{E9D1CA06-5131-CD46-8FBE-BE1A600778CE}" type="sibTrans" cxnId="{D1D67092-1489-FC47-B6EB-5628036DDE4E}">
      <dgm:prSet/>
      <dgm:spPr/>
      <dgm:t>
        <a:bodyPr/>
        <a:lstStyle/>
        <a:p>
          <a:endParaRPr lang="en-US"/>
        </a:p>
      </dgm:t>
    </dgm:pt>
    <dgm:pt modelId="{433347DE-F4D9-9940-9491-B459BA5A9F68}" type="pres">
      <dgm:prSet presAssocID="{6C911B21-F1F0-5B43-8118-A0357AF50CC1}" presName="Name0" presStyleCnt="0">
        <dgm:presLayoutVars>
          <dgm:dir/>
          <dgm:resizeHandles val="exact"/>
        </dgm:presLayoutVars>
      </dgm:prSet>
      <dgm:spPr/>
    </dgm:pt>
    <dgm:pt modelId="{4C7C2A72-024C-BA46-ADE4-7F5EB2F9A7E4}" type="pres">
      <dgm:prSet presAssocID="{A068265B-7967-7C48-A5A4-765C2013DE7B}" presName="node" presStyleLbl="node1" presStyleIdx="0" presStyleCnt="6">
        <dgm:presLayoutVars>
          <dgm:bulletEnabled val="1"/>
        </dgm:presLayoutVars>
      </dgm:prSet>
      <dgm:spPr/>
    </dgm:pt>
    <dgm:pt modelId="{4CC0224C-A0CB-2546-8537-D0D54852E08E}" type="pres">
      <dgm:prSet presAssocID="{172DF0CC-EEC5-0F40-A000-827FB4215392}" presName="sibTrans" presStyleLbl="sibTrans2D1" presStyleIdx="0" presStyleCnt="5"/>
      <dgm:spPr/>
    </dgm:pt>
    <dgm:pt modelId="{622F85B9-70CF-3F47-9F4B-EAB59571DFBC}" type="pres">
      <dgm:prSet presAssocID="{172DF0CC-EEC5-0F40-A000-827FB4215392}" presName="connectorText" presStyleLbl="sibTrans2D1" presStyleIdx="0" presStyleCnt="5"/>
      <dgm:spPr/>
    </dgm:pt>
    <dgm:pt modelId="{663EAED0-DCBB-8845-A8C1-B8110D845A81}" type="pres">
      <dgm:prSet presAssocID="{02C02709-8027-9941-894C-2B5CBABE62EA}" presName="node" presStyleLbl="node1" presStyleIdx="1" presStyleCnt="6">
        <dgm:presLayoutVars>
          <dgm:bulletEnabled val="1"/>
        </dgm:presLayoutVars>
      </dgm:prSet>
      <dgm:spPr/>
      <dgm:t>
        <a:bodyPr/>
        <a:lstStyle/>
        <a:p>
          <a:endParaRPr lang="en-US"/>
        </a:p>
      </dgm:t>
    </dgm:pt>
    <dgm:pt modelId="{CCA1EF22-C7EE-BF41-9EE1-A988476095F5}" type="pres">
      <dgm:prSet presAssocID="{1CEAEDAB-BF87-9E42-B073-66A53F40F6D9}" presName="sibTrans" presStyleLbl="sibTrans2D1" presStyleIdx="1" presStyleCnt="5"/>
      <dgm:spPr/>
    </dgm:pt>
    <dgm:pt modelId="{FBE5B542-C84E-784B-AEC5-A16AD8407E59}" type="pres">
      <dgm:prSet presAssocID="{1CEAEDAB-BF87-9E42-B073-66A53F40F6D9}" presName="connectorText" presStyleLbl="sibTrans2D1" presStyleIdx="1" presStyleCnt="5"/>
      <dgm:spPr/>
    </dgm:pt>
    <dgm:pt modelId="{B4814C3C-31D3-4643-87DE-8FA63A2A58B5}" type="pres">
      <dgm:prSet presAssocID="{35C1E824-427B-E848-8E20-F379CC9B8551}" presName="node" presStyleLbl="node1" presStyleIdx="2" presStyleCnt="6">
        <dgm:presLayoutVars>
          <dgm:bulletEnabled val="1"/>
        </dgm:presLayoutVars>
      </dgm:prSet>
      <dgm:spPr/>
      <dgm:t>
        <a:bodyPr/>
        <a:lstStyle/>
        <a:p>
          <a:endParaRPr lang="en-US"/>
        </a:p>
      </dgm:t>
    </dgm:pt>
    <dgm:pt modelId="{3B74D7E4-0CAB-B94E-B6BE-4428A19ED300}" type="pres">
      <dgm:prSet presAssocID="{3FDE164A-E35C-4447-8955-A19DC75372C7}" presName="sibTrans" presStyleLbl="sibTrans2D1" presStyleIdx="2" presStyleCnt="5"/>
      <dgm:spPr/>
    </dgm:pt>
    <dgm:pt modelId="{DBA09C7E-028A-0046-B9DF-F0F5ED756B9F}" type="pres">
      <dgm:prSet presAssocID="{3FDE164A-E35C-4447-8955-A19DC75372C7}" presName="connectorText" presStyleLbl="sibTrans2D1" presStyleIdx="2" presStyleCnt="5"/>
      <dgm:spPr/>
    </dgm:pt>
    <dgm:pt modelId="{3F5BB892-612E-494A-804E-ED8C8B080FE4}" type="pres">
      <dgm:prSet presAssocID="{EA32E831-95CC-3642-903A-887B7DFC31F9}" presName="node" presStyleLbl="node1" presStyleIdx="3" presStyleCnt="6">
        <dgm:presLayoutVars>
          <dgm:bulletEnabled val="1"/>
        </dgm:presLayoutVars>
      </dgm:prSet>
      <dgm:spPr/>
      <dgm:t>
        <a:bodyPr/>
        <a:lstStyle/>
        <a:p>
          <a:endParaRPr lang="en-US"/>
        </a:p>
      </dgm:t>
    </dgm:pt>
    <dgm:pt modelId="{A003327F-8FB5-1445-A9CD-E8102795E9DD}" type="pres">
      <dgm:prSet presAssocID="{0B11DE05-4119-3B40-8ABE-531B11AD87E7}" presName="sibTrans" presStyleLbl="sibTrans2D1" presStyleIdx="3" presStyleCnt="5"/>
      <dgm:spPr/>
    </dgm:pt>
    <dgm:pt modelId="{FE0672BA-3443-5943-ADA0-342241881438}" type="pres">
      <dgm:prSet presAssocID="{0B11DE05-4119-3B40-8ABE-531B11AD87E7}" presName="connectorText" presStyleLbl="sibTrans2D1" presStyleIdx="3" presStyleCnt="5"/>
      <dgm:spPr/>
    </dgm:pt>
    <dgm:pt modelId="{1224E2AD-57B9-7C4D-8F3B-E6DC8071D33D}" type="pres">
      <dgm:prSet presAssocID="{B033D247-4DFB-3449-9040-0CCFD352382A}" presName="node" presStyleLbl="node1" presStyleIdx="4" presStyleCnt="6">
        <dgm:presLayoutVars>
          <dgm:bulletEnabled val="1"/>
        </dgm:presLayoutVars>
      </dgm:prSet>
      <dgm:spPr/>
      <dgm:t>
        <a:bodyPr/>
        <a:lstStyle/>
        <a:p>
          <a:endParaRPr lang="en-US"/>
        </a:p>
      </dgm:t>
    </dgm:pt>
    <dgm:pt modelId="{62BA0117-14A3-D847-B4C7-8212136EE063}" type="pres">
      <dgm:prSet presAssocID="{C12B5978-193B-2B4A-A542-E0DF7CC0A0DB}" presName="sibTrans" presStyleLbl="sibTrans2D1" presStyleIdx="4" presStyleCnt="5"/>
      <dgm:spPr/>
    </dgm:pt>
    <dgm:pt modelId="{0C0CFF18-8CA9-2145-A717-4E6194239AF6}" type="pres">
      <dgm:prSet presAssocID="{C12B5978-193B-2B4A-A542-E0DF7CC0A0DB}" presName="connectorText" presStyleLbl="sibTrans2D1" presStyleIdx="4" presStyleCnt="5"/>
      <dgm:spPr/>
    </dgm:pt>
    <dgm:pt modelId="{94C27088-4DB8-E649-B3A9-325D297DA97D}" type="pres">
      <dgm:prSet presAssocID="{F8F8025F-97AC-B44D-A228-AAAD6F3B6058}" presName="node" presStyleLbl="node1" presStyleIdx="5" presStyleCnt="6">
        <dgm:presLayoutVars>
          <dgm:bulletEnabled val="1"/>
        </dgm:presLayoutVars>
      </dgm:prSet>
      <dgm:spPr/>
      <dgm:t>
        <a:bodyPr/>
        <a:lstStyle/>
        <a:p>
          <a:endParaRPr lang="en-US"/>
        </a:p>
      </dgm:t>
    </dgm:pt>
  </dgm:ptLst>
  <dgm:cxnLst>
    <dgm:cxn modelId="{7BB1B34A-3F91-734B-937D-D46074CA1615}" type="presOf" srcId="{1CEAEDAB-BF87-9E42-B073-66A53F40F6D9}" destId="{CCA1EF22-C7EE-BF41-9EE1-A988476095F5}" srcOrd="0" destOrd="0" presId="urn:microsoft.com/office/officeart/2005/8/layout/process1"/>
    <dgm:cxn modelId="{534550AF-10D8-194E-9B95-CBE135F9FE20}" type="presOf" srcId="{C12B5978-193B-2B4A-A542-E0DF7CC0A0DB}" destId="{0C0CFF18-8CA9-2145-A717-4E6194239AF6}" srcOrd="1" destOrd="0" presId="urn:microsoft.com/office/officeart/2005/8/layout/process1"/>
    <dgm:cxn modelId="{A1AF0587-FD9A-E241-8AD5-071B12049B03}" type="presOf" srcId="{3FDE164A-E35C-4447-8955-A19DC75372C7}" destId="{DBA09C7E-028A-0046-B9DF-F0F5ED756B9F}" srcOrd="1" destOrd="0" presId="urn:microsoft.com/office/officeart/2005/8/layout/process1"/>
    <dgm:cxn modelId="{96F5DB71-2EA2-5247-9E8F-86AC13371E17}" type="presOf" srcId="{B033D247-4DFB-3449-9040-0CCFD352382A}" destId="{1224E2AD-57B9-7C4D-8F3B-E6DC8071D33D}" srcOrd="0" destOrd="0" presId="urn:microsoft.com/office/officeart/2005/8/layout/process1"/>
    <dgm:cxn modelId="{E0C92B00-A59D-5842-A19F-DF9DFB466B78}" type="presOf" srcId="{3FDE164A-E35C-4447-8955-A19DC75372C7}" destId="{3B74D7E4-0CAB-B94E-B6BE-4428A19ED300}" srcOrd="0" destOrd="0" presId="urn:microsoft.com/office/officeart/2005/8/layout/process1"/>
    <dgm:cxn modelId="{90A3B566-882B-8D47-A5DF-A4045FB5B537}" srcId="{6C911B21-F1F0-5B43-8118-A0357AF50CC1}" destId="{35C1E824-427B-E848-8E20-F379CC9B8551}" srcOrd="2" destOrd="0" parTransId="{D5D23041-7EBC-F045-B9FF-F43219D64D1B}" sibTransId="{3FDE164A-E35C-4447-8955-A19DC75372C7}"/>
    <dgm:cxn modelId="{7943400D-9810-E040-A6A0-D424F7B62910}" type="presOf" srcId="{172DF0CC-EEC5-0F40-A000-827FB4215392}" destId="{622F85B9-70CF-3F47-9F4B-EAB59571DFBC}" srcOrd="1" destOrd="0" presId="urn:microsoft.com/office/officeart/2005/8/layout/process1"/>
    <dgm:cxn modelId="{FA02650D-1C51-AA42-9CFE-D6109A075C65}" type="presOf" srcId="{0B11DE05-4119-3B40-8ABE-531B11AD87E7}" destId="{FE0672BA-3443-5943-ADA0-342241881438}" srcOrd="1" destOrd="0" presId="urn:microsoft.com/office/officeart/2005/8/layout/process1"/>
    <dgm:cxn modelId="{B4EA1058-E121-C44E-8076-B17CCC92A669}" srcId="{6C911B21-F1F0-5B43-8118-A0357AF50CC1}" destId="{A068265B-7967-7C48-A5A4-765C2013DE7B}" srcOrd="0" destOrd="0" parTransId="{C635F596-1297-994C-8E35-5832E10DE869}" sibTransId="{172DF0CC-EEC5-0F40-A000-827FB4215392}"/>
    <dgm:cxn modelId="{F8EFB9DF-50DB-8645-996C-997AFB022719}" type="presOf" srcId="{0B11DE05-4119-3B40-8ABE-531B11AD87E7}" destId="{A003327F-8FB5-1445-A9CD-E8102795E9DD}" srcOrd="0" destOrd="0" presId="urn:microsoft.com/office/officeart/2005/8/layout/process1"/>
    <dgm:cxn modelId="{A135DD38-53F2-9346-A366-891CE0674367}" type="presOf" srcId="{C12B5978-193B-2B4A-A542-E0DF7CC0A0DB}" destId="{62BA0117-14A3-D847-B4C7-8212136EE063}" srcOrd="0" destOrd="0" presId="urn:microsoft.com/office/officeart/2005/8/layout/process1"/>
    <dgm:cxn modelId="{7FFFE185-B31E-E94C-B5A6-D98DCD666C92}" type="presOf" srcId="{EA32E831-95CC-3642-903A-887B7DFC31F9}" destId="{3F5BB892-612E-494A-804E-ED8C8B080FE4}" srcOrd="0" destOrd="0" presId="urn:microsoft.com/office/officeart/2005/8/layout/process1"/>
    <dgm:cxn modelId="{3C55DD86-6751-F14D-9007-E56CA8C2052A}" type="presOf" srcId="{172DF0CC-EEC5-0F40-A000-827FB4215392}" destId="{4CC0224C-A0CB-2546-8537-D0D54852E08E}" srcOrd="0" destOrd="0" presId="urn:microsoft.com/office/officeart/2005/8/layout/process1"/>
    <dgm:cxn modelId="{EFD15576-5100-4A41-A466-A74EE9BEB94D}" type="presOf" srcId="{1CEAEDAB-BF87-9E42-B073-66A53F40F6D9}" destId="{FBE5B542-C84E-784B-AEC5-A16AD8407E59}" srcOrd="1" destOrd="0" presId="urn:microsoft.com/office/officeart/2005/8/layout/process1"/>
    <dgm:cxn modelId="{D1D67092-1489-FC47-B6EB-5628036DDE4E}" srcId="{6C911B21-F1F0-5B43-8118-A0357AF50CC1}" destId="{F8F8025F-97AC-B44D-A228-AAAD6F3B6058}" srcOrd="5" destOrd="0" parTransId="{0C9F2D9A-3C33-EA4A-A8D6-9B3BA81D8F2A}" sibTransId="{E9D1CA06-5131-CD46-8FBE-BE1A600778CE}"/>
    <dgm:cxn modelId="{8A9D0614-50CD-3C4D-A6D8-FBB77C1AD71A}" type="presOf" srcId="{02C02709-8027-9941-894C-2B5CBABE62EA}" destId="{663EAED0-DCBB-8845-A8C1-B8110D845A81}" srcOrd="0" destOrd="0" presId="urn:microsoft.com/office/officeart/2005/8/layout/process1"/>
    <dgm:cxn modelId="{15BCA21B-33D6-4E4D-A579-C357622F73FF}" type="presOf" srcId="{35C1E824-427B-E848-8E20-F379CC9B8551}" destId="{B4814C3C-31D3-4643-87DE-8FA63A2A58B5}" srcOrd="0" destOrd="0" presId="urn:microsoft.com/office/officeart/2005/8/layout/process1"/>
    <dgm:cxn modelId="{B06F6609-EDA7-0B4F-81DC-3C2E44046804}" type="presOf" srcId="{F8F8025F-97AC-B44D-A228-AAAD6F3B6058}" destId="{94C27088-4DB8-E649-B3A9-325D297DA97D}" srcOrd="0" destOrd="0" presId="urn:microsoft.com/office/officeart/2005/8/layout/process1"/>
    <dgm:cxn modelId="{77D4978C-2648-8B45-B08F-73C0AACFF2E7}" type="presOf" srcId="{A068265B-7967-7C48-A5A4-765C2013DE7B}" destId="{4C7C2A72-024C-BA46-ADE4-7F5EB2F9A7E4}" srcOrd="0" destOrd="0" presId="urn:microsoft.com/office/officeart/2005/8/layout/process1"/>
    <dgm:cxn modelId="{FB41A48E-9E81-1B4A-ABD0-07A5C6119ACE}" srcId="{6C911B21-F1F0-5B43-8118-A0357AF50CC1}" destId="{B033D247-4DFB-3449-9040-0CCFD352382A}" srcOrd="4" destOrd="0" parTransId="{B4D30441-EFF3-BE4B-965D-9033495C7ED8}" sibTransId="{C12B5978-193B-2B4A-A542-E0DF7CC0A0DB}"/>
    <dgm:cxn modelId="{0E0FEB17-5C4A-674D-8CA3-8BABA8017EDD}" srcId="{6C911B21-F1F0-5B43-8118-A0357AF50CC1}" destId="{EA32E831-95CC-3642-903A-887B7DFC31F9}" srcOrd="3" destOrd="0" parTransId="{583C7B5B-C1FB-AC4E-8039-8D034BE06911}" sibTransId="{0B11DE05-4119-3B40-8ABE-531B11AD87E7}"/>
    <dgm:cxn modelId="{378F7F34-BAAC-2149-8D7E-E479500724B1}" srcId="{6C911B21-F1F0-5B43-8118-A0357AF50CC1}" destId="{02C02709-8027-9941-894C-2B5CBABE62EA}" srcOrd="1" destOrd="0" parTransId="{E6CFF154-7936-9844-A1AF-A966F4DBBCE3}" sibTransId="{1CEAEDAB-BF87-9E42-B073-66A53F40F6D9}"/>
    <dgm:cxn modelId="{BB570831-DF7B-1A4E-AD25-C1721F8D91AF}" type="presOf" srcId="{6C911B21-F1F0-5B43-8118-A0357AF50CC1}" destId="{433347DE-F4D9-9940-9491-B459BA5A9F68}" srcOrd="0" destOrd="0" presId="urn:microsoft.com/office/officeart/2005/8/layout/process1"/>
    <dgm:cxn modelId="{985038C4-DC8D-3F45-A6D3-22F4B60A3196}" type="presParOf" srcId="{433347DE-F4D9-9940-9491-B459BA5A9F68}" destId="{4C7C2A72-024C-BA46-ADE4-7F5EB2F9A7E4}" srcOrd="0" destOrd="0" presId="urn:microsoft.com/office/officeart/2005/8/layout/process1"/>
    <dgm:cxn modelId="{16DA0153-1954-5C47-A581-A4A1E738A058}" type="presParOf" srcId="{433347DE-F4D9-9940-9491-B459BA5A9F68}" destId="{4CC0224C-A0CB-2546-8537-D0D54852E08E}" srcOrd="1" destOrd="0" presId="urn:microsoft.com/office/officeart/2005/8/layout/process1"/>
    <dgm:cxn modelId="{FBB4FDB9-108E-E741-A647-789DEBACD4AB}" type="presParOf" srcId="{4CC0224C-A0CB-2546-8537-D0D54852E08E}" destId="{622F85B9-70CF-3F47-9F4B-EAB59571DFBC}" srcOrd="0" destOrd="0" presId="urn:microsoft.com/office/officeart/2005/8/layout/process1"/>
    <dgm:cxn modelId="{FAD14F4F-F544-0C45-A2E5-0B3A11F13ADC}" type="presParOf" srcId="{433347DE-F4D9-9940-9491-B459BA5A9F68}" destId="{663EAED0-DCBB-8845-A8C1-B8110D845A81}" srcOrd="2" destOrd="0" presId="urn:microsoft.com/office/officeart/2005/8/layout/process1"/>
    <dgm:cxn modelId="{82FAFFC9-C40E-144E-A893-1C840C8F85AD}" type="presParOf" srcId="{433347DE-F4D9-9940-9491-B459BA5A9F68}" destId="{CCA1EF22-C7EE-BF41-9EE1-A988476095F5}" srcOrd="3" destOrd="0" presId="urn:microsoft.com/office/officeart/2005/8/layout/process1"/>
    <dgm:cxn modelId="{DE5085D7-778C-0B43-9FC2-F09852EB675E}" type="presParOf" srcId="{CCA1EF22-C7EE-BF41-9EE1-A988476095F5}" destId="{FBE5B542-C84E-784B-AEC5-A16AD8407E59}" srcOrd="0" destOrd="0" presId="urn:microsoft.com/office/officeart/2005/8/layout/process1"/>
    <dgm:cxn modelId="{8806594D-6145-C743-A4DC-DA54B88EC49F}" type="presParOf" srcId="{433347DE-F4D9-9940-9491-B459BA5A9F68}" destId="{B4814C3C-31D3-4643-87DE-8FA63A2A58B5}" srcOrd="4" destOrd="0" presId="urn:microsoft.com/office/officeart/2005/8/layout/process1"/>
    <dgm:cxn modelId="{1AA0036C-53F1-164B-A0B7-E4F53483236B}" type="presParOf" srcId="{433347DE-F4D9-9940-9491-B459BA5A9F68}" destId="{3B74D7E4-0CAB-B94E-B6BE-4428A19ED300}" srcOrd="5" destOrd="0" presId="urn:microsoft.com/office/officeart/2005/8/layout/process1"/>
    <dgm:cxn modelId="{9E1E3D1B-1322-A74A-940E-6D5E269B990A}" type="presParOf" srcId="{3B74D7E4-0CAB-B94E-B6BE-4428A19ED300}" destId="{DBA09C7E-028A-0046-B9DF-F0F5ED756B9F}" srcOrd="0" destOrd="0" presId="urn:microsoft.com/office/officeart/2005/8/layout/process1"/>
    <dgm:cxn modelId="{E398FE00-4730-5745-9678-C1C7E2A0F3FF}" type="presParOf" srcId="{433347DE-F4D9-9940-9491-B459BA5A9F68}" destId="{3F5BB892-612E-494A-804E-ED8C8B080FE4}" srcOrd="6" destOrd="0" presId="urn:microsoft.com/office/officeart/2005/8/layout/process1"/>
    <dgm:cxn modelId="{A0E69A27-F48F-2446-AB60-2C091AC04F8F}" type="presParOf" srcId="{433347DE-F4D9-9940-9491-B459BA5A9F68}" destId="{A003327F-8FB5-1445-A9CD-E8102795E9DD}" srcOrd="7" destOrd="0" presId="urn:microsoft.com/office/officeart/2005/8/layout/process1"/>
    <dgm:cxn modelId="{81BA44EB-5DF9-684A-B75E-75BA379CEFBD}" type="presParOf" srcId="{A003327F-8FB5-1445-A9CD-E8102795E9DD}" destId="{FE0672BA-3443-5943-ADA0-342241881438}" srcOrd="0" destOrd="0" presId="urn:microsoft.com/office/officeart/2005/8/layout/process1"/>
    <dgm:cxn modelId="{D372947A-509D-0443-BFBC-BE6E9D6F7574}" type="presParOf" srcId="{433347DE-F4D9-9940-9491-B459BA5A9F68}" destId="{1224E2AD-57B9-7C4D-8F3B-E6DC8071D33D}" srcOrd="8" destOrd="0" presId="urn:microsoft.com/office/officeart/2005/8/layout/process1"/>
    <dgm:cxn modelId="{0635DE19-21B6-C346-B2BC-9EE5CE183DB0}" type="presParOf" srcId="{433347DE-F4D9-9940-9491-B459BA5A9F68}" destId="{62BA0117-14A3-D847-B4C7-8212136EE063}" srcOrd="9" destOrd="0" presId="urn:microsoft.com/office/officeart/2005/8/layout/process1"/>
    <dgm:cxn modelId="{7C835123-4497-DC40-9AC8-7C681F4368CD}" type="presParOf" srcId="{62BA0117-14A3-D847-B4C7-8212136EE063}" destId="{0C0CFF18-8CA9-2145-A717-4E6194239AF6}" srcOrd="0" destOrd="0" presId="urn:microsoft.com/office/officeart/2005/8/layout/process1"/>
    <dgm:cxn modelId="{0DDB25D5-1B6E-4245-AFC4-6E3DEA257270}" type="presParOf" srcId="{433347DE-F4D9-9940-9491-B459BA5A9F68}" destId="{94C27088-4DB8-E649-B3A9-325D297DA97D}"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C2A72-024C-BA46-ADE4-7F5EB2F9A7E4}">
      <dsp:nvSpPr>
        <dsp:cNvPr id="0" name=""/>
        <dsp:cNvSpPr/>
      </dsp:nvSpPr>
      <dsp:spPr>
        <a:xfrm>
          <a:off x="0" y="311181"/>
          <a:ext cx="1241822" cy="74509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BOOTS :</a:t>
          </a:r>
          <a:endParaRPr lang="en-US" sz="1900" kern="1200" dirty="0"/>
        </a:p>
      </dsp:txBody>
      <dsp:txXfrm>
        <a:off x="21823" y="333004"/>
        <a:ext cx="1198176" cy="701447"/>
      </dsp:txXfrm>
    </dsp:sp>
    <dsp:sp modelId="{4CC0224C-A0CB-2546-8537-D0D54852E08E}">
      <dsp:nvSpPr>
        <dsp:cNvPr id="0" name=""/>
        <dsp:cNvSpPr/>
      </dsp:nvSpPr>
      <dsp:spPr>
        <a:xfrm>
          <a:off x="1366004" y="529742"/>
          <a:ext cx="263266" cy="30797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366004" y="591336"/>
        <a:ext cx="184286" cy="184783"/>
      </dsp:txXfrm>
    </dsp:sp>
    <dsp:sp modelId="{663EAED0-DCBB-8845-A8C1-B8110D845A81}">
      <dsp:nvSpPr>
        <dsp:cNvPr id="0" name=""/>
        <dsp:cNvSpPr/>
      </dsp:nvSpPr>
      <dsp:spPr>
        <a:xfrm>
          <a:off x="1738550" y="311181"/>
          <a:ext cx="1241822" cy="74509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Beard</a:t>
          </a:r>
          <a:endParaRPr lang="en-US" sz="1900" kern="1200" dirty="0"/>
        </a:p>
      </dsp:txBody>
      <dsp:txXfrm>
        <a:off x="1760373" y="333004"/>
        <a:ext cx="1198176" cy="701447"/>
      </dsp:txXfrm>
    </dsp:sp>
    <dsp:sp modelId="{CCA1EF22-C7EE-BF41-9EE1-A988476095F5}">
      <dsp:nvSpPr>
        <dsp:cNvPr id="0" name=""/>
        <dsp:cNvSpPr/>
      </dsp:nvSpPr>
      <dsp:spPr>
        <a:xfrm>
          <a:off x="3104555" y="529742"/>
          <a:ext cx="263266" cy="30797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104555" y="591336"/>
        <a:ext cx="184286" cy="184783"/>
      </dsp:txXfrm>
    </dsp:sp>
    <dsp:sp modelId="{B4814C3C-31D3-4643-87DE-8FA63A2A58B5}">
      <dsp:nvSpPr>
        <dsp:cNvPr id="0" name=""/>
        <dsp:cNvSpPr/>
      </dsp:nvSpPr>
      <dsp:spPr>
        <a:xfrm>
          <a:off x="3477101" y="311181"/>
          <a:ext cx="1241822" cy="74509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Obese (&gt;26)</a:t>
          </a:r>
          <a:endParaRPr lang="en-US" sz="1900" kern="1200" dirty="0"/>
        </a:p>
      </dsp:txBody>
      <dsp:txXfrm>
        <a:off x="3498924" y="333004"/>
        <a:ext cx="1198176" cy="701447"/>
      </dsp:txXfrm>
    </dsp:sp>
    <dsp:sp modelId="{3B74D7E4-0CAB-B94E-B6BE-4428A19ED300}">
      <dsp:nvSpPr>
        <dsp:cNvPr id="0" name=""/>
        <dsp:cNvSpPr/>
      </dsp:nvSpPr>
      <dsp:spPr>
        <a:xfrm>
          <a:off x="4843106" y="529742"/>
          <a:ext cx="263266" cy="30797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843106" y="591336"/>
        <a:ext cx="184286" cy="184783"/>
      </dsp:txXfrm>
    </dsp:sp>
    <dsp:sp modelId="{3F5BB892-612E-494A-804E-ED8C8B080FE4}">
      <dsp:nvSpPr>
        <dsp:cNvPr id="0" name=""/>
        <dsp:cNvSpPr/>
      </dsp:nvSpPr>
      <dsp:spPr>
        <a:xfrm>
          <a:off x="5215652" y="311181"/>
          <a:ext cx="1241822" cy="74509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Old Age (&gt;55)</a:t>
          </a:r>
          <a:endParaRPr lang="en-US" sz="1900" kern="1200" dirty="0"/>
        </a:p>
      </dsp:txBody>
      <dsp:txXfrm>
        <a:off x="5237475" y="333004"/>
        <a:ext cx="1198176" cy="701447"/>
      </dsp:txXfrm>
    </dsp:sp>
    <dsp:sp modelId="{A003327F-8FB5-1445-A9CD-E8102795E9DD}">
      <dsp:nvSpPr>
        <dsp:cNvPr id="0" name=""/>
        <dsp:cNvSpPr/>
      </dsp:nvSpPr>
      <dsp:spPr>
        <a:xfrm>
          <a:off x="6581657" y="529742"/>
          <a:ext cx="263266" cy="30797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581657" y="591336"/>
        <a:ext cx="184286" cy="184783"/>
      </dsp:txXfrm>
    </dsp:sp>
    <dsp:sp modelId="{1224E2AD-57B9-7C4D-8F3B-E6DC8071D33D}">
      <dsp:nvSpPr>
        <dsp:cNvPr id="0" name=""/>
        <dsp:cNvSpPr/>
      </dsp:nvSpPr>
      <dsp:spPr>
        <a:xfrm>
          <a:off x="6954203" y="311181"/>
          <a:ext cx="1241822" cy="74509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Toothless</a:t>
          </a:r>
          <a:endParaRPr lang="en-US" sz="1900" kern="1200" dirty="0"/>
        </a:p>
      </dsp:txBody>
      <dsp:txXfrm>
        <a:off x="6976026" y="333004"/>
        <a:ext cx="1198176" cy="701447"/>
      </dsp:txXfrm>
    </dsp:sp>
    <dsp:sp modelId="{62BA0117-14A3-D847-B4C7-8212136EE063}">
      <dsp:nvSpPr>
        <dsp:cNvPr id="0" name=""/>
        <dsp:cNvSpPr/>
      </dsp:nvSpPr>
      <dsp:spPr>
        <a:xfrm>
          <a:off x="8320208" y="529742"/>
          <a:ext cx="263266" cy="30797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8320208" y="591336"/>
        <a:ext cx="184286" cy="184783"/>
      </dsp:txXfrm>
    </dsp:sp>
    <dsp:sp modelId="{94C27088-4DB8-E649-B3A9-325D297DA97D}">
      <dsp:nvSpPr>
        <dsp:cNvPr id="0" name=""/>
        <dsp:cNvSpPr/>
      </dsp:nvSpPr>
      <dsp:spPr>
        <a:xfrm>
          <a:off x="8692754" y="311181"/>
          <a:ext cx="1241822" cy="74509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Snores </a:t>
          </a:r>
          <a:endParaRPr lang="en-US" sz="1900" kern="1200" dirty="0"/>
        </a:p>
      </dsp:txBody>
      <dsp:txXfrm>
        <a:off x="8714577" y="333004"/>
        <a:ext cx="1198176" cy="7014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574F8-73C1-054C-82F6-7B3E1D545C10}" type="datetimeFigureOut">
              <a:rPr lang="en-US" smtClean="0"/>
              <a:t>11/8/16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3DC80-5C57-D24B-813A-D19AB9457A5B}" type="slidenum">
              <a:rPr lang="en-US" smtClean="0"/>
              <a:t>‹#›</a:t>
            </a:fld>
            <a:endParaRPr lang="en-US"/>
          </a:p>
        </p:txBody>
      </p:sp>
    </p:spTree>
    <p:extLst>
      <p:ext uri="{BB962C8B-B14F-4D97-AF65-F5344CB8AC3E}">
        <p14:creationId xmlns:p14="http://schemas.microsoft.com/office/powerpoint/2010/main" val="94341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3DC80-5C57-D24B-813A-D19AB9457A5B}" type="slidenum">
              <a:rPr lang="en-US" smtClean="0"/>
              <a:t>1</a:t>
            </a:fld>
            <a:endParaRPr lang="en-US"/>
          </a:p>
        </p:txBody>
      </p:sp>
    </p:spTree>
    <p:extLst>
      <p:ext uri="{BB962C8B-B14F-4D97-AF65-F5344CB8AC3E}">
        <p14:creationId xmlns:p14="http://schemas.microsoft.com/office/powerpoint/2010/main" val="103536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Atelectasis:</a:t>
            </a:r>
            <a:r>
              <a:rPr lang="en-US" dirty="0" smtClean="0"/>
              <a:t> Major cause of post operative hypoxia is atelectasis</a:t>
            </a:r>
          </a:p>
          <a:p>
            <a:pPr lvl="0"/>
            <a:r>
              <a:rPr lang="en-US" b="1" dirty="0" smtClean="0"/>
              <a:t>Ventilation associated: </a:t>
            </a:r>
            <a:r>
              <a:rPr lang="en-US" dirty="0" smtClean="0"/>
              <a:t>pneumonia is associated with the placement of an endotracheal tube and mechanically assisted ventilation. Noninvasive mechanical ventilation may help reduce the risk of pneumonia.</a:t>
            </a:r>
          </a:p>
          <a:p>
            <a:pPr lvl="0"/>
            <a:r>
              <a:rPr lang="en-US" b="1" dirty="0" smtClean="0"/>
              <a:t>Aspiration Pneumonitis:</a:t>
            </a:r>
            <a:r>
              <a:rPr lang="en-US" dirty="0" smtClean="0"/>
              <a:t> Regurgitation and aspiration of gastric contents during induction of </a:t>
            </a:r>
            <a:r>
              <a:rPr lang="en-US" dirty="0" err="1" smtClean="0"/>
              <a:t>anaesthesia</a:t>
            </a:r>
            <a:r>
              <a:rPr lang="en-US" dirty="0" smtClean="0"/>
              <a:t> leads to aspiration pneumonitis </a:t>
            </a:r>
          </a:p>
          <a:p>
            <a:pPr lvl="0"/>
            <a:r>
              <a:rPr lang="en-US" b="1" dirty="0" smtClean="0"/>
              <a:t>CNS respiratory depression:</a:t>
            </a:r>
            <a:r>
              <a:rPr lang="en-US" dirty="0" smtClean="0"/>
              <a:t> affect the central regulation of breathing, changing the neural drive to respiratory muscles such as the diaphragm. </a:t>
            </a:r>
          </a:p>
          <a:p>
            <a:pPr lvl="0"/>
            <a:r>
              <a:rPr lang="en-US" b="1" dirty="0" smtClean="0"/>
              <a:t>local Inflammatory Response</a:t>
            </a:r>
            <a:r>
              <a:rPr lang="en-US" dirty="0" smtClean="0"/>
              <a:t>: reflex stimulation during airway instrumentation and release of inflammatory mediator </a:t>
            </a:r>
          </a:p>
          <a:p>
            <a:pPr lvl="0"/>
            <a:r>
              <a:rPr lang="en-US" b="1" dirty="0" smtClean="0"/>
              <a:t>Increased salivary and respiratory secretions</a:t>
            </a:r>
            <a:r>
              <a:rPr lang="en-US" dirty="0" smtClean="0"/>
              <a:t>: Anesthetic gasses and tracheal intubation may impair normal </a:t>
            </a:r>
            <a:r>
              <a:rPr lang="en-US" dirty="0" err="1" smtClean="0"/>
              <a:t>muco</a:t>
            </a:r>
            <a:r>
              <a:rPr lang="en-US" dirty="0" smtClean="0"/>
              <a:t>- ciliary transport.</a:t>
            </a:r>
          </a:p>
          <a:p>
            <a:pPr lvl="0"/>
            <a:r>
              <a:rPr lang="en-US" b="1" dirty="0" smtClean="0"/>
              <a:t>Negative Pressure Pulmonary Edema </a:t>
            </a:r>
            <a:endParaRPr lang="en-US" dirty="0" smtClean="0"/>
          </a:p>
          <a:p>
            <a:pPr lvl="0"/>
            <a:r>
              <a:rPr lang="en-US" b="1" dirty="0" smtClean="0"/>
              <a:t>Pneumothorax </a:t>
            </a:r>
            <a:endParaRPr lang="en-US" dirty="0" smtClean="0"/>
          </a:p>
          <a:p>
            <a:pPr lvl="0"/>
            <a:r>
              <a:rPr lang="en-US" b="1" dirty="0" smtClean="0"/>
              <a:t>Pulmonary Embolus </a:t>
            </a:r>
            <a:endParaRPr lang="en-US" dirty="0" smtClean="0"/>
          </a:p>
          <a:p>
            <a:pPr lvl="0"/>
            <a:r>
              <a:rPr lang="en-US" b="1" dirty="0" smtClean="0"/>
              <a:t>Disrupt normal coordination of respiratory muscle action </a:t>
            </a:r>
            <a:endParaRPr lang="en-US" dirty="0" smtClean="0"/>
          </a:p>
          <a:p>
            <a:pPr lvl="0"/>
            <a:r>
              <a:rPr lang="en-US" dirty="0" smtClean="0"/>
              <a:t> </a:t>
            </a:r>
            <a:r>
              <a:rPr lang="en-US" b="1" dirty="0" smtClean="0"/>
              <a:t>Postoperative pain may cause voluntary limitation of respiratory motion.</a:t>
            </a:r>
            <a:r>
              <a:rPr lang="en-US" dirty="0" smtClean="0"/>
              <a:t> </a:t>
            </a:r>
          </a:p>
          <a:p>
            <a:pPr lvl="0"/>
            <a:r>
              <a:rPr lang="en-US" b="1" dirty="0" smtClean="0"/>
              <a:t>Laryngeal and pharyngeal muscle relaxation</a:t>
            </a:r>
            <a:endParaRPr lang="en-US" dirty="0" smtClean="0"/>
          </a:p>
          <a:p>
            <a:endParaRPr lang="en-US" dirty="0"/>
          </a:p>
        </p:txBody>
      </p:sp>
      <p:sp>
        <p:nvSpPr>
          <p:cNvPr id="4" name="Slide Number Placeholder 3"/>
          <p:cNvSpPr>
            <a:spLocks noGrp="1"/>
          </p:cNvSpPr>
          <p:nvPr>
            <p:ph type="sldNum" sz="quarter" idx="10"/>
          </p:nvPr>
        </p:nvSpPr>
        <p:spPr/>
        <p:txBody>
          <a:bodyPr/>
          <a:lstStyle/>
          <a:p>
            <a:fld id="{7463DC80-5C57-D24B-813A-D19AB9457A5B}" type="slidenum">
              <a:rPr lang="en-US" smtClean="0"/>
              <a:t>3</a:t>
            </a:fld>
            <a:endParaRPr lang="en-US"/>
          </a:p>
        </p:txBody>
      </p:sp>
    </p:spTree>
    <p:extLst>
      <p:ext uri="{BB962C8B-B14F-4D97-AF65-F5344CB8AC3E}">
        <p14:creationId xmlns:p14="http://schemas.microsoft.com/office/powerpoint/2010/main" val="78247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3DC80-5C57-D24B-813A-D19AB9457A5B}" type="slidenum">
              <a:rPr lang="en-US" smtClean="0"/>
              <a:t>5</a:t>
            </a:fld>
            <a:endParaRPr lang="en-US"/>
          </a:p>
        </p:txBody>
      </p:sp>
    </p:spTree>
    <p:extLst>
      <p:ext uri="{BB962C8B-B14F-4D97-AF65-F5344CB8AC3E}">
        <p14:creationId xmlns:p14="http://schemas.microsoft.com/office/powerpoint/2010/main" val="11827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previous history of difficulty is the best predictor, but the following patient features, however, will make BMV difficult; this can be remembered with the helpful mnemonic BOOTS:</a:t>
            </a:r>
          </a:p>
          <a:p>
            <a:endParaRPr lang="en-US" sz="1200" dirty="0" smtClean="0">
              <a:latin typeface="Arial Hebrew" charset="0"/>
              <a:ea typeface="Arial Hebrew" charset="0"/>
              <a:cs typeface="Arial Hebrew" charset="0"/>
            </a:endParaRPr>
          </a:p>
          <a:p>
            <a:endParaRPr lang="en-US" dirty="0"/>
          </a:p>
        </p:txBody>
      </p:sp>
      <p:sp>
        <p:nvSpPr>
          <p:cNvPr id="4" name="Slide Number Placeholder 3"/>
          <p:cNvSpPr>
            <a:spLocks noGrp="1"/>
          </p:cNvSpPr>
          <p:nvPr>
            <p:ph type="sldNum" sz="quarter" idx="10"/>
          </p:nvPr>
        </p:nvSpPr>
        <p:spPr/>
        <p:txBody>
          <a:bodyPr/>
          <a:lstStyle/>
          <a:p>
            <a:fld id="{7463DC80-5C57-D24B-813A-D19AB9457A5B}" type="slidenum">
              <a:rPr lang="en-US" smtClean="0"/>
              <a:t>6</a:t>
            </a:fld>
            <a:endParaRPr lang="en-US"/>
          </a:p>
        </p:txBody>
      </p:sp>
    </p:spTree>
    <p:extLst>
      <p:ext uri="{BB962C8B-B14F-4D97-AF65-F5344CB8AC3E}">
        <p14:creationId xmlns:p14="http://schemas.microsoft.com/office/powerpoint/2010/main" val="144348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Airway management should be approached systematically, always keeping in mind the importance of uninterrupted oxygenation and ventilation, especially when difficulties are anticipated. the experience of the anesthesiologist plays an important role in the clinical decision-making process. the need for tracheal intubation should be carefully assessed.</a:t>
            </a:r>
          </a:p>
          <a:p>
            <a:endParaRPr lang="en-US" dirty="0"/>
          </a:p>
        </p:txBody>
      </p:sp>
      <p:sp>
        <p:nvSpPr>
          <p:cNvPr id="4" name="Slide Number Placeholder 3"/>
          <p:cNvSpPr>
            <a:spLocks noGrp="1"/>
          </p:cNvSpPr>
          <p:nvPr>
            <p:ph type="sldNum" sz="quarter" idx="10"/>
          </p:nvPr>
        </p:nvSpPr>
        <p:spPr/>
        <p:txBody>
          <a:bodyPr/>
          <a:lstStyle/>
          <a:p>
            <a:fld id="{7463DC80-5C57-D24B-813A-D19AB9457A5B}" type="slidenum">
              <a:rPr lang="en-US" smtClean="0"/>
              <a:t>7</a:t>
            </a:fld>
            <a:endParaRPr lang="en-US"/>
          </a:p>
        </p:txBody>
      </p:sp>
    </p:spTree>
    <p:extLst>
      <p:ext uri="{BB962C8B-B14F-4D97-AF65-F5344CB8AC3E}">
        <p14:creationId xmlns:p14="http://schemas.microsoft.com/office/powerpoint/2010/main" val="1924934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D25C05-CC70-0C46-BB78-CDBDDA945A59}" type="datetimeFigureOut">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96452-C214-B848-8D94-23B745E105B6}" type="slidenum">
              <a:rPr lang="en-US" smtClean="0"/>
              <a:t>‹#›</a:t>
            </a:fld>
            <a:endParaRPr lang="en-US"/>
          </a:p>
        </p:txBody>
      </p:sp>
    </p:spTree>
    <p:extLst>
      <p:ext uri="{BB962C8B-B14F-4D97-AF65-F5344CB8AC3E}">
        <p14:creationId xmlns:p14="http://schemas.microsoft.com/office/powerpoint/2010/main" val="142007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25C05-CC70-0C46-BB78-CDBDDA945A59}" type="datetimeFigureOut">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96452-C214-B848-8D94-23B745E105B6}" type="slidenum">
              <a:rPr lang="en-US" smtClean="0"/>
              <a:t>‹#›</a:t>
            </a:fld>
            <a:endParaRPr lang="en-US"/>
          </a:p>
        </p:txBody>
      </p:sp>
    </p:spTree>
    <p:extLst>
      <p:ext uri="{BB962C8B-B14F-4D97-AF65-F5344CB8AC3E}">
        <p14:creationId xmlns:p14="http://schemas.microsoft.com/office/powerpoint/2010/main" val="62153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25C05-CC70-0C46-BB78-CDBDDA945A59}" type="datetimeFigureOut">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96452-C214-B848-8D94-23B745E105B6}" type="slidenum">
              <a:rPr lang="en-US" smtClean="0"/>
              <a:t>‹#›</a:t>
            </a:fld>
            <a:endParaRPr lang="en-US"/>
          </a:p>
        </p:txBody>
      </p:sp>
    </p:spTree>
    <p:extLst>
      <p:ext uri="{BB962C8B-B14F-4D97-AF65-F5344CB8AC3E}">
        <p14:creationId xmlns:p14="http://schemas.microsoft.com/office/powerpoint/2010/main" val="85988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25C05-CC70-0C46-BB78-CDBDDA945A59}" type="datetimeFigureOut">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96452-C214-B848-8D94-23B745E105B6}" type="slidenum">
              <a:rPr lang="en-US" smtClean="0"/>
              <a:t>‹#›</a:t>
            </a:fld>
            <a:endParaRPr lang="en-US"/>
          </a:p>
        </p:txBody>
      </p:sp>
    </p:spTree>
    <p:extLst>
      <p:ext uri="{BB962C8B-B14F-4D97-AF65-F5344CB8AC3E}">
        <p14:creationId xmlns:p14="http://schemas.microsoft.com/office/powerpoint/2010/main" val="8228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25C05-CC70-0C46-BB78-CDBDDA945A59}" type="datetimeFigureOut">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96452-C214-B848-8D94-23B745E105B6}" type="slidenum">
              <a:rPr lang="en-US" smtClean="0"/>
              <a:t>‹#›</a:t>
            </a:fld>
            <a:endParaRPr lang="en-US"/>
          </a:p>
        </p:txBody>
      </p:sp>
    </p:spTree>
    <p:extLst>
      <p:ext uri="{BB962C8B-B14F-4D97-AF65-F5344CB8AC3E}">
        <p14:creationId xmlns:p14="http://schemas.microsoft.com/office/powerpoint/2010/main" val="100333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D25C05-CC70-0C46-BB78-CDBDDA945A59}" type="datetimeFigureOut">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96452-C214-B848-8D94-23B745E105B6}" type="slidenum">
              <a:rPr lang="en-US" smtClean="0"/>
              <a:t>‹#›</a:t>
            </a:fld>
            <a:endParaRPr lang="en-US"/>
          </a:p>
        </p:txBody>
      </p:sp>
    </p:spTree>
    <p:extLst>
      <p:ext uri="{BB962C8B-B14F-4D97-AF65-F5344CB8AC3E}">
        <p14:creationId xmlns:p14="http://schemas.microsoft.com/office/powerpoint/2010/main" val="99877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D25C05-CC70-0C46-BB78-CDBDDA945A59}" type="datetimeFigureOut">
              <a:rPr lang="en-US" smtClean="0"/>
              <a:t>11/8/16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96452-C214-B848-8D94-23B745E105B6}" type="slidenum">
              <a:rPr lang="en-US" smtClean="0"/>
              <a:t>‹#›</a:t>
            </a:fld>
            <a:endParaRPr lang="en-US"/>
          </a:p>
        </p:txBody>
      </p:sp>
    </p:spTree>
    <p:extLst>
      <p:ext uri="{BB962C8B-B14F-4D97-AF65-F5344CB8AC3E}">
        <p14:creationId xmlns:p14="http://schemas.microsoft.com/office/powerpoint/2010/main" val="165881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D25C05-CC70-0C46-BB78-CDBDDA945A59}" type="datetimeFigureOut">
              <a:rPr lang="en-US" smtClean="0"/>
              <a:t>11/8/16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96452-C214-B848-8D94-23B745E105B6}" type="slidenum">
              <a:rPr lang="en-US" smtClean="0"/>
              <a:t>‹#›</a:t>
            </a:fld>
            <a:endParaRPr lang="en-US"/>
          </a:p>
        </p:txBody>
      </p:sp>
    </p:spTree>
    <p:extLst>
      <p:ext uri="{BB962C8B-B14F-4D97-AF65-F5344CB8AC3E}">
        <p14:creationId xmlns:p14="http://schemas.microsoft.com/office/powerpoint/2010/main" val="114735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25C05-CC70-0C46-BB78-CDBDDA945A59}" type="datetimeFigureOut">
              <a:rPr lang="en-US" smtClean="0"/>
              <a:t>11/8/16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96452-C214-B848-8D94-23B745E105B6}" type="slidenum">
              <a:rPr lang="en-US" smtClean="0"/>
              <a:t>‹#›</a:t>
            </a:fld>
            <a:endParaRPr lang="en-US"/>
          </a:p>
        </p:txBody>
      </p:sp>
    </p:spTree>
    <p:extLst>
      <p:ext uri="{BB962C8B-B14F-4D97-AF65-F5344CB8AC3E}">
        <p14:creationId xmlns:p14="http://schemas.microsoft.com/office/powerpoint/2010/main" val="132044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25C05-CC70-0C46-BB78-CDBDDA945A59}" type="datetimeFigureOut">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96452-C214-B848-8D94-23B745E105B6}" type="slidenum">
              <a:rPr lang="en-US" smtClean="0"/>
              <a:t>‹#›</a:t>
            </a:fld>
            <a:endParaRPr lang="en-US"/>
          </a:p>
        </p:txBody>
      </p:sp>
    </p:spTree>
    <p:extLst>
      <p:ext uri="{BB962C8B-B14F-4D97-AF65-F5344CB8AC3E}">
        <p14:creationId xmlns:p14="http://schemas.microsoft.com/office/powerpoint/2010/main" val="54102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25C05-CC70-0C46-BB78-CDBDDA945A59}" type="datetimeFigureOut">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96452-C214-B848-8D94-23B745E105B6}" type="slidenum">
              <a:rPr lang="en-US" smtClean="0"/>
              <a:t>‹#›</a:t>
            </a:fld>
            <a:endParaRPr lang="en-US"/>
          </a:p>
        </p:txBody>
      </p:sp>
    </p:spTree>
    <p:extLst>
      <p:ext uri="{BB962C8B-B14F-4D97-AF65-F5344CB8AC3E}">
        <p14:creationId xmlns:p14="http://schemas.microsoft.com/office/powerpoint/2010/main" val="5028244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25C05-CC70-0C46-BB78-CDBDDA945A59}" type="datetimeFigureOut">
              <a:rPr lang="en-US" smtClean="0"/>
              <a:t>11/8/16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96452-C214-B848-8D94-23B745E105B6}" type="slidenum">
              <a:rPr lang="en-US" smtClean="0"/>
              <a:t>‹#›</a:t>
            </a:fld>
            <a:endParaRPr lang="en-US"/>
          </a:p>
        </p:txBody>
      </p:sp>
    </p:spTree>
    <p:extLst>
      <p:ext uri="{BB962C8B-B14F-4D97-AF65-F5344CB8AC3E}">
        <p14:creationId xmlns:p14="http://schemas.microsoft.com/office/powerpoint/2010/main" val="861658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alphaModFix amt="70000"/>
            <a:extLst>
              <a:ext uri="{28A0092B-C50C-407E-A947-70E740481C1C}">
                <a14:useLocalDpi xmlns:a14="http://schemas.microsoft.com/office/drawing/2010/main" val="0"/>
              </a:ext>
            </a:extLst>
          </a:blip>
          <a:stretch>
            <a:fillRect/>
          </a:stretch>
        </p:blipFill>
        <p:spPr>
          <a:xfrm>
            <a:off x="0" y="0"/>
            <a:ext cx="12191999" cy="6858000"/>
          </a:xfrm>
          <a:prstGeom prst="rect">
            <a:avLst/>
          </a:prstGeom>
          <a:noFill/>
          <a:ln>
            <a:noFill/>
          </a:ln>
        </p:spPr>
      </p:pic>
      <p:sp>
        <p:nvSpPr>
          <p:cNvPr id="5" name="TextBox 4"/>
          <p:cNvSpPr txBox="1"/>
          <p:nvPr/>
        </p:nvSpPr>
        <p:spPr>
          <a:xfrm>
            <a:off x="0" y="3644153"/>
            <a:ext cx="12192000" cy="923330"/>
          </a:xfrm>
          <a:prstGeom prst="rect">
            <a:avLst/>
          </a:prstGeom>
          <a:solidFill>
            <a:srgbClr val="69B1A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400" dirty="0">
                <a:solidFill>
                  <a:schemeClr val="bg1"/>
                </a:solidFill>
                <a:latin typeface="+mj-lt"/>
                <a:ea typeface="Arial Hebrew" charset="0"/>
                <a:cs typeface="Arial Hebrew" charset="0"/>
              </a:rPr>
              <a:t>Case 4 - Difficult airway</a:t>
            </a:r>
          </a:p>
        </p:txBody>
      </p:sp>
      <p:sp>
        <p:nvSpPr>
          <p:cNvPr id="6" name="TextBox 5"/>
          <p:cNvSpPr txBox="1"/>
          <p:nvPr/>
        </p:nvSpPr>
        <p:spPr>
          <a:xfrm>
            <a:off x="3613531" y="5020010"/>
            <a:ext cx="4241495" cy="923330"/>
          </a:xfrm>
          <a:prstGeom prst="rect">
            <a:avLst/>
          </a:prstGeom>
          <a:solidFill>
            <a:srgbClr val="69B1AF"/>
          </a:solidFill>
        </p:spPr>
        <p:style>
          <a:lnRef idx="1">
            <a:schemeClr val="accent3"/>
          </a:lnRef>
          <a:fillRef idx="2">
            <a:schemeClr val="accent3"/>
          </a:fillRef>
          <a:effectRef idx="1">
            <a:schemeClr val="accent3"/>
          </a:effectRef>
          <a:fontRef idx="minor">
            <a:schemeClr val="dk1"/>
          </a:fontRef>
        </p:style>
        <p:txBody>
          <a:bodyPr wrap="square" rtlCol="0" anchor="t">
            <a:spAutoFit/>
          </a:bodyPr>
          <a:lstStyle/>
          <a:p>
            <a:pPr algn="ctr"/>
            <a:r>
              <a:rPr lang="en-US" sz="5400" dirty="0" smtClean="0">
                <a:solidFill>
                  <a:schemeClr val="bg1"/>
                </a:solidFill>
                <a:latin typeface="+mj-lt"/>
                <a:ea typeface="Arial Hebrew" charset="0"/>
                <a:cs typeface="Arial Hebrew" charset="0"/>
              </a:rPr>
              <a:t>Group D</a:t>
            </a:r>
            <a:endParaRPr lang="en-US" sz="5400" dirty="0">
              <a:solidFill>
                <a:schemeClr val="bg1"/>
              </a:solidFill>
              <a:latin typeface="+mj-lt"/>
              <a:ea typeface="Arial Hebrew" charset="0"/>
              <a:cs typeface="Arial Hebrew" charset="0"/>
            </a:endParaRPr>
          </a:p>
        </p:txBody>
      </p:sp>
    </p:spTree>
    <p:extLst>
      <p:ext uri="{BB962C8B-B14F-4D97-AF65-F5344CB8AC3E}">
        <p14:creationId xmlns:p14="http://schemas.microsoft.com/office/powerpoint/2010/main" val="9625343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69B1AF"/>
                </a:solidFill>
              </a:rPr>
              <a:t>References:</a:t>
            </a:r>
            <a:endParaRPr lang="en-US" dirty="0">
              <a:solidFill>
                <a:srgbClr val="69B1AF"/>
              </a:solidFill>
            </a:endParaRPr>
          </a:p>
        </p:txBody>
      </p:sp>
      <p:sp>
        <p:nvSpPr>
          <p:cNvPr id="7" name="Content Placeholder 6"/>
          <p:cNvSpPr>
            <a:spLocks noGrp="1"/>
          </p:cNvSpPr>
          <p:nvPr>
            <p:ph idx="1"/>
          </p:nvPr>
        </p:nvSpPr>
        <p:spPr/>
        <p:txBody>
          <a:bodyPr>
            <a:normAutofit/>
          </a:bodyPr>
          <a:lstStyle/>
          <a:p>
            <a:r>
              <a:rPr lang="en-US" sz="1600" dirty="0"/>
              <a:t>POSTOPERATIVE PULMONARY </a:t>
            </a:r>
            <a:r>
              <a:rPr lang="en-US" sz="1600" dirty="0" smtClean="0"/>
              <a:t>COMPLICATIONS </a:t>
            </a:r>
            <a:r>
              <a:rPr lang="en-US" sz="1600" dirty="0"/>
              <a:t>Dr. </a:t>
            </a:r>
            <a:r>
              <a:rPr lang="en-US" sz="1600" dirty="0" err="1"/>
              <a:t>Rudra</a:t>
            </a:r>
            <a:r>
              <a:rPr lang="en-US" sz="1600" dirty="0"/>
              <a:t> A</a:t>
            </a:r>
            <a:r>
              <a:rPr lang="en-US" sz="1600" dirty="0" smtClean="0"/>
              <a:t>. Dr</a:t>
            </a:r>
            <a:r>
              <a:rPr lang="en-US" sz="1600" dirty="0"/>
              <a:t>. </a:t>
            </a:r>
            <a:r>
              <a:rPr lang="en-US" sz="1600" dirty="0" err="1"/>
              <a:t>Sudipta</a:t>
            </a:r>
            <a:r>
              <a:rPr lang="en-US" sz="1600" dirty="0"/>
              <a:t> </a:t>
            </a:r>
            <a:r>
              <a:rPr lang="en-US" sz="1600" dirty="0" smtClean="0"/>
              <a:t>Das. </a:t>
            </a:r>
            <a:endParaRPr lang="en-US" sz="1600" dirty="0"/>
          </a:p>
          <a:p>
            <a:r>
              <a:rPr lang="en-US" sz="1600" dirty="0"/>
              <a:t>Preventing Postoperative Pulmonary </a:t>
            </a:r>
            <a:r>
              <a:rPr lang="en-US" sz="1600" dirty="0" smtClean="0"/>
              <a:t>Complications. </a:t>
            </a:r>
            <a:r>
              <a:rPr lang="en-US" sz="1600" dirty="0"/>
              <a:t>David O. Warner</a:t>
            </a:r>
            <a:r>
              <a:rPr lang="en-US" sz="1600" dirty="0" smtClean="0"/>
              <a:t>,</a:t>
            </a:r>
          </a:p>
          <a:p>
            <a:r>
              <a:rPr lang="en-US" sz="1600" dirty="0"/>
              <a:t>Management of the anticipated difficult airway—a systematic approach: Continuing Professional </a:t>
            </a:r>
            <a:r>
              <a:rPr lang="en-US" sz="1600" dirty="0" smtClean="0"/>
              <a:t>Development, </a:t>
            </a:r>
            <a:r>
              <a:rPr lang="en-US" sz="1600" dirty="0"/>
              <a:t>Pierre </a:t>
            </a:r>
            <a:r>
              <a:rPr lang="en-US" sz="1600" dirty="0" err="1"/>
              <a:t>Drolet</a:t>
            </a:r>
            <a:endParaRPr lang="en-US" sz="1600" dirty="0" smtClean="0"/>
          </a:p>
          <a:p>
            <a:r>
              <a:rPr lang="en-US" sz="1600" dirty="0" err="1" smtClean="0"/>
              <a:t>Anaesthesia</a:t>
            </a:r>
            <a:r>
              <a:rPr lang="en-US" sz="1600" dirty="0"/>
              <a:t> </a:t>
            </a:r>
            <a:r>
              <a:rPr lang="en-US" sz="1600" dirty="0" smtClean="0"/>
              <a:t>at </a:t>
            </a:r>
            <a:r>
              <a:rPr lang="en-US" sz="1600" dirty="0"/>
              <a:t>a </a:t>
            </a:r>
            <a:r>
              <a:rPr lang="en-US" sz="1600" dirty="0" smtClean="0"/>
              <a:t>Glance. </a:t>
            </a:r>
            <a:r>
              <a:rPr lang="en-US" sz="1600" dirty="0"/>
              <a:t>Julian </a:t>
            </a:r>
            <a:r>
              <a:rPr lang="en-US" sz="1600" dirty="0" smtClean="0"/>
              <a:t>Stone, </a:t>
            </a:r>
            <a:r>
              <a:rPr lang="en-US" sz="1600" dirty="0"/>
              <a:t>William </a:t>
            </a:r>
            <a:r>
              <a:rPr lang="en-US" sz="1600" dirty="0" smtClean="0"/>
              <a:t>Fawcett.</a:t>
            </a:r>
          </a:p>
          <a:p>
            <a:pPr marL="0" indent="0">
              <a:buNone/>
            </a:pPr>
            <a:endParaRPr lang="en-US" sz="1600" dirty="0" smtClean="0"/>
          </a:p>
        </p:txBody>
      </p:sp>
      <p:pic>
        <p:nvPicPr>
          <p:cNvPr id="8" name="Picture 7"/>
          <p:cNvPicPr>
            <a:picLocks noChangeAspect="1"/>
          </p:cNvPicPr>
          <p:nvPr/>
        </p:nvPicPr>
        <p:blipFill>
          <a:blip r:embed="rId2">
            <a:alphaModFix amt="65000"/>
          </a:blip>
          <a:stretch>
            <a:fillRect/>
          </a:stretch>
        </p:blipFill>
        <p:spPr>
          <a:xfrm>
            <a:off x="10368928" y="4282548"/>
            <a:ext cx="1823072" cy="2575451"/>
          </a:xfrm>
          <a:prstGeom prst="rect">
            <a:avLst/>
          </a:prstGeom>
        </p:spPr>
      </p:pic>
    </p:spTree>
    <p:extLst>
      <p:ext uri="{BB962C8B-B14F-4D97-AF65-F5344CB8AC3E}">
        <p14:creationId xmlns:p14="http://schemas.microsoft.com/office/powerpoint/2010/main" val="21207424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9B1AF"/>
                </a:solidFill>
              </a:rPr>
              <a:t>THANK YOU </a:t>
            </a:r>
            <a:r>
              <a:rPr lang="en-US" dirty="0" smtClean="0">
                <a:solidFill>
                  <a:srgbClr val="69B1AF"/>
                </a:solidFill>
                <a:sym typeface="Wingdings"/>
              </a:rPr>
              <a:t></a:t>
            </a:r>
            <a:endParaRPr lang="en-US" dirty="0">
              <a:solidFill>
                <a:srgbClr val="69B1AF"/>
              </a:solidFill>
            </a:endParaRPr>
          </a:p>
        </p:txBody>
      </p:sp>
      <p:sp>
        <p:nvSpPr>
          <p:cNvPr id="4" name="Content Placeholder 3"/>
          <p:cNvSpPr>
            <a:spLocks noGrp="1"/>
          </p:cNvSpPr>
          <p:nvPr>
            <p:ph sz="half" idx="1"/>
          </p:nvPr>
        </p:nvSpPr>
        <p:spPr/>
        <p:txBody>
          <a:bodyPr>
            <a:normAutofit/>
          </a:bodyPr>
          <a:lstStyle/>
          <a:p>
            <a:r>
              <a:rPr lang="en-US" sz="2000" dirty="0"/>
              <a:t>Anjod Mansour </a:t>
            </a:r>
            <a:r>
              <a:rPr lang="en-US" sz="2000" dirty="0" smtClean="0"/>
              <a:t>Almuhareb</a:t>
            </a:r>
          </a:p>
          <a:p>
            <a:r>
              <a:rPr lang="en-US" sz="2000" dirty="0" err="1"/>
              <a:t>Rahma</a:t>
            </a:r>
            <a:r>
              <a:rPr lang="en-US" sz="2000" dirty="0"/>
              <a:t> </a:t>
            </a:r>
            <a:r>
              <a:rPr lang="en-US" sz="2000" dirty="0" err="1"/>
              <a:t>Abdulrahman</a:t>
            </a:r>
            <a:r>
              <a:rPr lang="en-US" sz="2000" dirty="0"/>
              <a:t> </a:t>
            </a:r>
            <a:r>
              <a:rPr lang="en-US" sz="2000" dirty="0" err="1" smtClean="0"/>
              <a:t>Alshehri</a:t>
            </a:r>
            <a:endParaRPr lang="en-US" sz="2000" dirty="0" smtClean="0"/>
          </a:p>
          <a:p>
            <a:r>
              <a:rPr lang="en-US" sz="2000" dirty="0"/>
              <a:t>Sara Adnan </a:t>
            </a:r>
            <a:r>
              <a:rPr lang="en-US" sz="2000" dirty="0" err="1" smtClean="0"/>
              <a:t>Habis</a:t>
            </a:r>
            <a:endParaRPr lang="en-US" sz="2000" dirty="0" smtClean="0"/>
          </a:p>
          <a:p>
            <a:r>
              <a:rPr lang="en-US" sz="2000" dirty="0" err="1"/>
              <a:t>Hala</a:t>
            </a:r>
            <a:r>
              <a:rPr lang="en-US" sz="2000" dirty="0"/>
              <a:t> </a:t>
            </a:r>
            <a:r>
              <a:rPr lang="en-US" sz="2000" dirty="0" err="1"/>
              <a:t>Ebrahim</a:t>
            </a:r>
            <a:r>
              <a:rPr lang="en-US" sz="2000" dirty="0"/>
              <a:t> Al-</a:t>
            </a:r>
            <a:r>
              <a:rPr lang="en-US" sz="2000" dirty="0" err="1" smtClean="0"/>
              <a:t>Askar</a:t>
            </a:r>
            <a:endParaRPr lang="en-US" sz="2000" dirty="0" smtClean="0"/>
          </a:p>
          <a:p>
            <a:r>
              <a:rPr lang="en-US" sz="2000" dirty="0" err="1"/>
              <a:t>Nuha</a:t>
            </a:r>
            <a:r>
              <a:rPr lang="en-US" sz="2000" dirty="0"/>
              <a:t> </a:t>
            </a:r>
            <a:r>
              <a:rPr lang="en-US" sz="2000" dirty="0" err="1"/>
              <a:t>Hamad</a:t>
            </a:r>
            <a:r>
              <a:rPr lang="en-US" sz="2000" dirty="0"/>
              <a:t> </a:t>
            </a:r>
            <a:r>
              <a:rPr lang="en-US" sz="2000" dirty="0" err="1" smtClean="0"/>
              <a:t>Alhomayed</a:t>
            </a:r>
            <a:endParaRPr lang="en-US" sz="2000" dirty="0" smtClean="0"/>
          </a:p>
          <a:p>
            <a:r>
              <a:rPr lang="en-US" sz="2000" dirty="0" err="1"/>
              <a:t>Albatoul</a:t>
            </a:r>
            <a:r>
              <a:rPr lang="en-US" sz="2000" dirty="0"/>
              <a:t> Abdullah </a:t>
            </a:r>
            <a:r>
              <a:rPr lang="en-US" sz="2000" dirty="0" err="1"/>
              <a:t>Alsuhaibani</a:t>
            </a:r>
            <a:endParaRPr lang="en-US" sz="2000" dirty="0"/>
          </a:p>
        </p:txBody>
      </p:sp>
      <p:sp>
        <p:nvSpPr>
          <p:cNvPr id="5" name="Content Placeholder 4"/>
          <p:cNvSpPr>
            <a:spLocks noGrp="1"/>
          </p:cNvSpPr>
          <p:nvPr>
            <p:ph sz="half" idx="2"/>
          </p:nvPr>
        </p:nvSpPr>
        <p:spPr>
          <a:xfrm>
            <a:off x="5543780" y="1825625"/>
            <a:ext cx="5181600" cy="4351338"/>
          </a:xfrm>
        </p:spPr>
        <p:txBody>
          <a:bodyPr>
            <a:normAutofit/>
          </a:bodyPr>
          <a:lstStyle/>
          <a:p>
            <a:r>
              <a:rPr lang="en-US" sz="2000" dirty="0" err="1"/>
              <a:t>Razan</a:t>
            </a:r>
            <a:r>
              <a:rPr lang="en-US" sz="2000" dirty="0"/>
              <a:t> Abdullah </a:t>
            </a:r>
            <a:r>
              <a:rPr lang="en-US" sz="2000" dirty="0" err="1" smtClean="0"/>
              <a:t>Aldhahri</a:t>
            </a:r>
            <a:endParaRPr lang="en-US" sz="2000" dirty="0" smtClean="0"/>
          </a:p>
          <a:p>
            <a:r>
              <a:rPr lang="en-US" sz="2000" dirty="0" err="1"/>
              <a:t>Kholoud</a:t>
            </a:r>
            <a:r>
              <a:rPr lang="en-US" sz="2000" dirty="0"/>
              <a:t> </a:t>
            </a:r>
            <a:r>
              <a:rPr lang="en-US" sz="2000" dirty="0" err="1"/>
              <a:t>Hushaish</a:t>
            </a:r>
            <a:r>
              <a:rPr lang="en-US" sz="2000" dirty="0"/>
              <a:t> Al-</a:t>
            </a:r>
            <a:r>
              <a:rPr lang="en-US" sz="2000" dirty="0" err="1" smtClean="0"/>
              <a:t>Baqmi</a:t>
            </a:r>
            <a:endParaRPr lang="en-US" sz="2000" dirty="0" smtClean="0"/>
          </a:p>
          <a:p>
            <a:r>
              <a:rPr lang="en-US" sz="2000" dirty="0" err="1"/>
              <a:t>Amjad</a:t>
            </a:r>
            <a:r>
              <a:rPr lang="en-US" sz="2000" dirty="0"/>
              <a:t> Ali </a:t>
            </a:r>
            <a:r>
              <a:rPr lang="en-US" sz="2000" dirty="0" err="1" smtClean="0"/>
              <a:t>Abalkhail</a:t>
            </a:r>
            <a:endParaRPr lang="en-US" sz="2000" dirty="0" smtClean="0"/>
          </a:p>
          <a:p>
            <a:r>
              <a:rPr lang="en-US" sz="2000" dirty="0" err="1"/>
              <a:t>Areej</a:t>
            </a:r>
            <a:r>
              <a:rPr lang="en-US" sz="2000" dirty="0"/>
              <a:t> </a:t>
            </a:r>
            <a:r>
              <a:rPr lang="en-US" sz="2000" dirty="0" err="1"/>
              <a:t>essa</a:t>
            </a:r>
            <a:r>
              <a:rPr lang="en-US" sz="2000" dirty="0"/>
              <a:t> </a:t>
            </a:r>
            <a:r>
              <a:rPr lang="en-US" sz="2000" dirty="0" err="1" smtClean="0"/>
              <a:t>Alwehaib</a:t>
            </a:r>
            <a:endParaRPr lang="en-US" sz="2000" dirty="0" smtClean="0"/>
          </a:p>
          <a:p>
            <a:r>
              <a:rPr lang="en-US" sz="2000" dirty="0"/>
              <a:t>Sarah Nasser </a:t>
            </a:r>
            <a:r>
              <a:rPr lang="en-US" sz="2000" dirty="0" err="1"/>
              <a:t>Alshehri</a:t>
            </a:r>
            <a:endParaRPr lang="en-US" sz="2000" dirty="0" smtClean="0"/>
          </a:p>
          <a:p>
            <a:r>
              <a:rPr lang="en-US" sz="2000" dirty="0" smtClean="0"/>
              <a:t>Fatimah </a:t>
            </a:r>
            <a:r>
              <a:rPr lang="en-US" sz="2000" dirty="0" err="1"/>
              <a:t>Dhafer</a:t>
            </a:r>
            <a:r>
              <a:rPr lang="en-US" sz="2000" dirty="0"/>
              <a:t> </a:t>
            </a:r>
            <a:r>
              <a:rPr lang="en-US" sz="2000" dirty="0" err="1" smtClean="0"/>
              <a:t>AlQarni</a:t>
            </a:r>
            <a:endParaRPr lang="en-US" sz="2000" dirty="0" smtClean="0"/>
          </a:p>
          <a:p>
            <a:pPr marL="0" indent="0">
              <a:buNone/>
            </a:pPr>
            <a:endParaRPr lang="en-US" sz="2000" dirty="0"/>
          </a:p>
        </p:txBody>
      </p:sp>
    </p:spTree>
    <p:extLst>
      <p:ext uri="{BB962C8B-B14F-4D97-AF65-F5344CB8AC3E}">
        <p14:creationId xmlns:p14="http://schemas.microsoft.com/office/powerpoint/2010/main" val="24021873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740" y="0"/>
            <a:ext cx="7808259" cy="6858000"/>
          </a:xfrm>
        </p:spPr>
        <p:txBody>
          <a:bodyPr>
            <a:normAutofit/>
          </a:bodyPr>
          <a:lstStyle/>
          <a:p>
            <a:pPr algn="ctr"/>
            <a:r>
              <a:rPr lang="en-US" sz="2800" b="1" dirty="0"/>
              <a:t>A 35-year-old woman presented for laparoscopic </a:t>
            </a:r>
            <a:r>
              <a:rPr lang="en-US" sz="2800" b="1" dirty="0" err="1"/>
              <a:t>lysis</a:t>
            </a:r>
            <a:r>
              <a:rPr lang="en-US" sz="2800" b="1" dirty="0"/>
              <a:t> of adhesions. Her first laparotomy occurred 10 years prior to this admission.  After induction of anesthesia the patient had airway </a:t>
            </a:r>
            <a:r>
              <a:rPr lang="en-US" sz="2800" b="1" dirty="0" smtClean="0"/>
              <a:t>obstruction.</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At </a:t>
            </a:r>
            <a:r>
              <a:rPr lang="en-US" sz="2800" b="1" dirty="0"/>
              <a:t>that time, the process of tracheal intubation consumed 1 hour. She awakened with a very sore throat, but she does not know the details of the intubation. </a:t>
            </a:r>
            <a:endParaRPr lang="en-US" sz="2800" dirty="0"/>
          </a:p>
        </p:txBody>
      </p:sp>
      <p:pic>
        <p:nvPicPr>
          <p:cNvPr id="5" name="Picture 4"/>
          <p:cNvPicPr>
            <a:picLocks noChangeAspect="1"/>
          </p:cNvPicPr>
          <p:nvPr/>
        </p:nvPicPr>
        <p:blipFill rotWithShape="1">
          <a:blip r:embed="rId2">
            <a:alphaModFix amt="70000"/>
            <a:extLst>
              <a:ext uri="{28A0092B-C50C-407E-A947-70E740481C1C}">
                <a14:useLocalDpi xmlns:a14="http://schemas.microsoft.com/office/drawing/2010/main" val="0"/>
              </a:ext>
            </a:extLst>
          </a:blip>
          <a:srcRect l="19774" t="402" r="20469"/>
          <a:stretch/>
        </p:blipFill>
        <p:spPr>
          <a:xfrm>
            <a:off x="0" y="0"/>
            <a:ext cx="4383741" cy="6858000"/>
          </a:xfrm>
          <a:prstGeom prst="rect">
            <a:avLst/>
          </a:prstGeom>
        </p:spPr>
      </p:pic>
    </p:spTree>
    <p:extLst>
      <p:ext uri="{BB962C8B-B14F-4D97-AF65-F5344CB8AC3E}">
        <p14:creationId xmlns:p14="http://schemas.microsoft.com/office/powerpoint/2010/main" val="20691013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566" y="302063"/>
            <a:ext cx="10891344" cy="1325563"/>
          </a:xfrm>
        </p:spPr>
        <p:txBody>
          <a:bodyPr>
            <a:noAutofit/>
          </a:bodyPr>
          <a:lstStyle/>
          <a:p>
            <a:r>
              <a:rPr lang="en-US" sz="3000" b="1" dirty="0">
                <a:solidFill>
                  <a:srgbClr val="69B1AF"/>
                </a:solidFill>
                <a:latin typeface="+mn-lt"/>
                <a:ea typeface="+mn-ea"/>
                <a:cs typeface="+mn-cs"/>
              </a:rPr>
              <a:t>What is the causes of airway obstruction after induction of general </a:t>
            </a:r>
            <a:r>
              <a:rPr lang="en-US" sz="3000" b="1" dirty="0">
                <a:solidFill>
                  <a:srgbClr val="69B1AF"/>
                </a:solidFill>
                <a:latin typeface="+mn-lt"/>
                <a:ea typeface="+mn-ea"/>
                <a:cs typeface="+mn-cs"/>
              </a:rPr>
              <a:t>anesthesia?</a:t>
            </a:r>
            <a:br>
              <a:rPr lang="en-US" sz="3000" b="1" dirty="0">
                <a:solidFill>
                  <a:srgbClr val="69B1AF"/>
                </a:solidFill>
                <a:latin typeface="+mn-lt"/>
                <a:ea typeface="+mn-ea"/>
                <a:cs typeface="+mn-cs"/>
              </a:rPr>
            </a:br>
            <a:endParaRPr lang="en-US" sz="3000" b="1" dirty="0">
              <a:solidFill>
                <a:srgbClr val="69B1AF"/>
              </a:solidFill>
              <a:latin typeface="+mn-lt"/>
              <a:ea typeface="+mn-ea"/>
              <a:cs typeface="+mn-cs"/>
            </a:endParaRPr>
          </a:p>
        </p:txBody>
      </p:sp>
      <p:sp>
        <p:nvSpPr>
          <p:cNvPr id="3" name="Content Placeholder 2"/>
          <p:cNvSpPr>
            <a:spLocks noGrp="1"/>
          </p:cNvSpPr>
          <p:nvPr>
            <p:ph idx="1"/>
          </p:nvPr>
        </p:nvSpPr>
        <p:spPr>
          <a:xfrm>
            <a:off x="701566" y="1729647"/>
            <a:ext cx="10652234" cy="4836405"/>
          </a:xfrm>
        </p:spPr>
        <p:txBody>
          <a:bodyPr>
            <a:normAutofit lnSpcReduction="10000"/>
          </a:bodyPr>
          <a:lstStyle/>
          <a:p>
            <a:pPr lvl="0"/>
            <a:r>
              <a:rPr lang="en-US" sz="3000" b="1" dirty="0">
                <a:solidFill>
                  <a:srgbClr val="69B1AF"/>
                </a:solidFill>
              </a:rPr>
              <a:t>Atelectasis:</a:t>
            </a:r>
            <a:r>
              <a:rPr lang="en-US" sz="3000" dirty="0"/>
              <a:t> </a:t>
            </a:r>
            <a:r>
              <a:rPr lang="en-US" sz="2600" dirty="0"/>
              <a:t>Major cause of post operative hypoxia is </a:t>
            </a:r>
            <a:r>
              <a:rPr lang="en-US" sz="2600" dirty="0" smtClean="0"/>
              <a:t>atelectasis.</a:t>
            </a:r>
          </a:p>
          <a:p>
            <a:pPr marL="0" lvl="0" indent="0">
              <a:buNone/>
            </a:pPr>
            <a:endParaRPr lang="en-US" sz="2600" dirty="0"/>
          </a:p>
          <a:p>
            <a:pPr lvl="0"/>
            <a:r>
              <a:rPr lang="en-US" sz="3000" b="1" dirty="0">
                <a:solidFill>
                  <a:srgbClr val="69B1AF"/>
                </a:solidFill>
              </a:rPr>
              <a:t>Ventilation associated:</a:t>
            </a:r>
            <a:r>
              <a:rPr lang="en-US" sz="3000" b="1" dirty="0"/>
              <a:t> </a:t>
            </a:r>
            <a:r>
              <a:rPr lang="en-US" sz="2600" dirty="0"/>
              <a:t>pneumonia is associated with the placement of an endotracheal tube and mechanically assisted ventilation. Noninvasive mechanical ventilation may help reduce the risk of pneumonia</a:t>
            </a:r>
            <a:r>
              <a:rPr lang="en-US" sz="2600" dirty="0" smtClean="0"/>
              <a:t>.</a:t>
            </a:r>
          </a:p>
          <a:p>
            <a:pPr marL="0" lvl="0" indent="0">
              <a:buNone/>
            </a:pPr>
            <a:endParaRPr lang="en-US" sz="2600" dirty="0"/>
          </a:p>
          <a:p>
            <a:r>
              <a:rPr lang="en-US" sz="3000" b="1" dirty="0">
                <a:solidFill>
                  <a:srgbClr val="69B1AF"/>
                </a:solidFill>
              </a:rPr>
              <a:t>Aspiration Pneumonitis:</a:t>
            </a:r>
            <a:r>
              <a:rPr lang="en-US" sz="3000" dirty="0">
                <a:solidFill>
                  <a:srgbClr val="69B1AF"/>
                </a:solidFill>
              </a:rPr>
              <a:t> </a:t>
            </a:r>
            <a:r>
              <a:rPr lang="en-US" sz="2600" dirty="0"/>
              <a:t>Regurgitation and aspiration of gastric contents during induction of </a:t>
            </a:r>
            <a:r>
              <a:rPr lang="en-US" sz="2600" dirty="0" err="1"/>
              <a:t>anaesthesia</a:t>
            </a:r>
            <a:r>
              <a:rPr lang="en-US" sz="2600" dirty="0"/>
              <a:t> leads to aspiration </a:t>
            </a:r>
            <a:r>
              <a:rPr lang="en-US" sz="2600" dirty="0" smtClean="0"/>
              <a:t>pneumonitis.</a:t>
            </a:r>
          </a:p>
          <a:p>
            <a:pPr marL="0" indent="0">
              <a:buNone/>
            </a:pPr>
            <a:endParaRPr lang="en-US" sz="2600" dirty="0"/>
          </a:p>
          <a:p>
            <a:r>
              <a:rPr lang="en-US" sz="3000" b="1" dirty="0">
                <a:solidFill>
                  <a:srgbClr val="69B1AF"/>
                </a:solidFill>
              </a:rPr>
              <a:t>CNS respiratory depression:</a:t>
            </a:r>
            <a:r>
              <a:rPr lang="en-US" sz="3000" dirty="0">
                <a:solidFill>
                  <a:srgbClr val="69B1AF"/>
                </a:solidFill>
              </a:rPr>
              <a:t> </a:t>
            </a:r>
            <a:r>
              <a:rPr lang="en-US" sz="2400" dirty="0"/>
              <a:t>affect the central regulation of breathing, changing the neural drive to respiratory muscles such as the diaphragm. </a:t>
            </a:r>
          </a:p>
          <a:p>
            <a:pPr>
              <a:lnSpc>
                <a:spcPct val="80000"/>
              </a:lnSpc>
            </a:pPr>
            <a:endParaRPr lang="en-US" sz="2400" dirty="0"/>
          </a:p>
          <a:p>
            <a:endParaRPr lang="en-US" dirty="0"/>
          </a:p>
        </p:txBody>
      </p:sp>
    </p:spTree>
    <p:extLst>
      <p:ext uri="{BB962C8B-B14F-4D97-AF65-F5344CB8AC3E}">
        <p14:creationId xmlns:p14="http://schemas.microsoft.com/office/powerpoint/2010/main" val="8114851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4737"/>
            <a:ext cx="10515600" cy="5255046"/>
          </a:xfrm>
        </p:spPr>
        <p:txBody>
          <a:bodyPr>
            <a:normAutofit/>
          </a:bodyPr>
          <a:lstStyle/>
          <a:p>
            <a:pPr>
              <a:lnSpc>
                <a:spcPct val="80000"/>
              </a:lnSpc>
            </a:pPr>
            <a:r>
              <a:rPr lang="en-US" sz="3000" b="1" dirty="0">
                <a:solidFill>
                  <a:srgbClr val="69B1AF"/>
                </a:solidFill>
              </a:rPr>
              <a:t>local Inflammatory Response: </a:t>
            </a:r>
            <a:r>
              <a:rPr lang="en-US" sz="2400" dirty="0"/>
              <a:t>reflex stimulation during airway instrumentation and release of inflammatory </a:t>
            </a:r>
            <a:r>
              <a:rPr lang="en-US" sz="2400" dirty="0" smtClean="0"/>
              <a:t>mediator. </a:t>
            </a:r>
            <a:endParaRPr lang="en-US" sz="3000" b="1" dirty="0" smtClean="0">
              <a:solidFill>
                <a:srgbClr val="69B1AF"/>
              </a:solidFill>
            </a:endParaRPr>
          </a:p>
          <a:p>
            <a:pPr>
              <a:lnSpc>
                <a:spcPct val="80000"/>
              </a:lnSpc>
            </a:pPr>
            <a:r>
              <a:rPr lang="en-US" sz="3000" b="1" dirty="0" smtClean="0">
                <a:solidFill>
                  <a:srgbClr val="69B1AF"/>
                </a:solidFill>
              </a:rPr>
              <a:t>Increased </a:t>
            </a:r>
            <a:r>
              <a:rPr lang="en-US" sz="3000" b="1" dirty="0">
                <a:solidFill>
                  <a:srgbClr val="69B1AF"/>
                </a:solidFill>
              </a:rPr>
              <a:t>salivary and respiratory secretions: </a:t>
            </a:r>
            <a:r>
              <a:rPr lang="en-US" sz="2400" dirty="0"/>
              <a:t>Anesthetic gasses and tracheal intubation may impair normal </a:t>
            </a:r>
            <a:r>
              <a:rPr lang="en-US" sz="2400" dirty="0" err="1"/>
              <a:t>muco</a:t>
            </a:r>
            <a:r>
              <a:rPr lang="en-US" sz="2400" dirty="0"/>
              <a:t>- ciliary transport.</a:t>
            </a:r>
          </a:p>
          <a:p>
            <a:r>
              <a:rPr lang="en-US" sz="3000" b="1" dirty="0">
                <a:solidFill>
                  <a:srgbClr val="69B1AF"/>
                </a:solidFill>
              </a:rPr>
              <a:t>Negative Pressure Pulmonary </a:t>
            </a:r>
            <a:r>
              <a:rPr lang="en-US" sz="3000" b="1" dirty="0" smtClean="0">
                <a:solidFill>
                  <a:srgbClr val="69B1AF"/>
                </a:solidFill>
              </a:rPr>
              <a:t>Edema. </a:t>
            </a:r>
            <a:endParaRPr lang="en-US" sz="3000" b="1" dirty="0">
              <a:solidFill>
                <a:srgbClr val="69B1AF"/>
              </a:solidFill>
            </a:endParaRPr>
          </a:p>
          <a:p>
            <a:r>
              <a:rPr lang="en-US" sz="3000" b="1" dirty="0" smtClean="0">
                <a:solidFill>
                  <a:srgbClr val="69B1AF"/>
                </a:solidFill>
              </a:rPr>
              <a:t>Pneumothorax. </a:t>
            </a:r>
            <a:endParaRPr lang="en-US" sz="3000" b="1" dirty="0">
              <a:solidFill>
                <a:srgbClr val="69B1AF"/>
              </a:solidFill>
            </a:endParaRPr>
          </a:p>
          <a:p>
            <a:r>
              <a:rPr lang="en-US" sz="3000" b="1" dirty="0">
                <a:solidFill>
                  <a:srgbClr val="69B1AF"/>
                </a:solidFill>
              </a:rPr>
              <a:t>Pulmonary </a:t>
            </a:r>
            <a:r>
              <a:rPr lang="en-US" sz="3000" b="1" dirty="0" smtClean="0">
                <a:solidFill>
                  <a:srgbClr val="69B1AF"/>
                </a:solidFill>
              </a:rPr>
              <a:t>Embolus. </a:t>
            </a:r>
            <a:endParaRPr lang="en-US" sz="3000" b="1" dirty="0">
              <a:solidFill>
                <a:srgbClr val="69B1AF"/>
              </a:solidFill>
            </a:endParaRPr>
          </a:p>
          <a:p>
            <a:r>
              <a:rPr lang="en-US" sz="3000" b="1" dirty="0">
                <a:solidFill>
                  <a:srgbClr val="69B1AF"/>
                </a:solidFill>
              </a:rPr>
              <a:t>Disrupt normal coordination of respiratory muscle </a:t>
            </a:r>
            <a:r>
              <a:rPr lang="en-US" sz="3000" b="1" dirty="0" smtClean="0">
                <a:solidFill>
                  <a:srgbClr val="69B1AF"/>
                </a:solidFill>
              </a:rPr>
              <a:t>action. </a:t>
            </a:r>
            <a:endParaRPr lang="en-US" sz="3000" b="1" dirty="0">
              <a:solidFill>
                <a:srgbClr val="69B1AF"/>
              </a:solidFill>
            </a:endParaRPr>
          </a:p>
          <a:p>
            <a:pPr lvl="0"/>
            <a:r>
              <a:rPr lang="en-US" dirty="0" smtClean="0">
                <a:solidFill>
                  <a:srgbClr val="69B1AF"/>
                </a:solidFill>
              </a:rPr>
              <a:t> </a:t>
            </a:r>
            <a:r>
              <a:rPr lang="en-US" sz="3000" b="1" dirty="0" smtClean="0">
                <a:solidFill>
                  <a:srgbClr val="69B1AF"/>
                </a:solidFill>
              </a:rPr>
              <a:t>Postoperative pain: </a:t>
            </a:r>
            <a:r>
              <a:rPr lang="en-US" sz="2400" dirty="0" smtClean="0"/>
              <a:t>may cause voluntary limitation of respiratory motion. </a:t>
            </a:r>
          </a:p>
          <a:p>
            <a:pPr lvl="0"/>
            <a:r>
              <a:rPr lang="en-US" sz="3000" b="1" dirty="0" smtClean="0">
                <a:solidFill>
                  <a:srgbClr val="69B1AF"/>
                </a:solidFill>
              </a:rPr>
              <a:t>Laryngeal </a:t>
            </a:r>
            <a:r>
              <a:rPr lang="en-US" sz="3000" b="1" dirty="0">
                <a:solidFill>
                  <a:srgbClr val="69B1AF"/>
                </a:solidFill>
              </a:rPr>
              <a:t>and pharyngeal muscle </a:t>
            </a:r>
            <a:r>
              <a:rPr lang="en-US" sz="3000" b="1" dirty="0" smtClean="0">
                <a:solidFill>
                  <a:srgbClr val="69B1AF"/>
                </a:solidFill>
              </a:rPr>
              <a:t>relaxation.</a:t>
            </a:r>
            <a:endParaRPr lang="en-US" sz="3000" b="1" dirty="0">
              <a:solidFill>
                <a:srgbClr val="69B1AF"/>
              </a:solidFill>
            </a:endParaRPr>
          </a:p>
          <a:p>
            <a:endParaRPr lang="en-US" sz="3000" b="1" dirty="0">
              <a:solidFill>
                <a:srgbClr val="69B1AF"/>
              </a:solidFill>
            </a:endParaRPr>
          </a:p>
        </p:txBody>
      </p:sp>
    </p:spTree>
    <p:extLst>
      <p:ext uri="{BB962C8B-B14F-4D97-AF65-F5344CB8AC3E}">
        <p14:creationId xmlns:p14="http://schemas.microsoft.com/office/powerpoint/2010/main" val="19679775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53" y="158668"/>
            <a:ext cx="10515600" cy="1325563"/>
          </a:xfrm>
        </p:spPr>
        <p:txBody>
          <a:bodyPr>
            <a:noAutofit/>
          </a:bodyPr>
          <a:lstStyle/>
          <a:p>
            <a:r>
              <a:rPr lang="en-US" sz="3200" b="1" dirty="0">
                <a:solidFill>
                  <a:srgbClr val="69B1AF"/>
                </a:solidFill>
              </a:rPr>
              <a:t>What are the devices can be used to restore airway </a:t>
            </a:r>
            <a:r>
              <a:rPr lang="en-US" sz="3200" b="1" dirty="0" smtClean="0">
                <a:solidFill>
                  <a:srgbClr val="69B1AF"/>
                </a:solidFill>
              </a:rPr>
              <a:t>patency?  </a:t>
            </a:r>
            <a:r>
              <a:rPr lang="en-US" sz="3200" dirty="0" smtClean="0">
                <a:solidFill>
                  <a:srgbClr val="69B1AF"/>
                </a:solidFill>
                <a:latin typeface="Arial Hebrew" charset="0"/>
                <a:ea typeface="Arial Hebrew" charset="0"/>
                <a:cs typeface="Arial Hebrew" charset="0"/>
              </a:rPr>
              <a:t>  </a:t>
            </a:r>
            <a:r>
              <a:rPr lang="en-US" sz="3200" dirty="0">
                <a:solidFill>
                  <a:srgbClr val="69B1AF"/>
                </a:solidFill>
              </a:rPr>
              <a:t/>
            </a:r>
            <a:br>
              <a:rPr lang="en-US" sz="3200" dirty="0">
                <a:solidFill>
                  <a:srgbClr val="69B1AF"/>
                </a:solidFill>
              </a:rPr>
            </a:br>
            <a:endParaRPr lang="en-US" sz="3200" dirty="0">
              <a:solidFill>
                <a:srgbClr val="69B1AF"/>
              </a:solidFill>
            </a:endParaRPr>
          </a:p>
        </p:txBody>
      </p:sp>
      <p:sp>
        <p:nvSpPr>
          <p:cNvPr id="3" name="Content Placeholder 2"/>
          <p:cNvSpPr>
            <a:spLocks noGrp="1"/>
          </p:cNvSpPr>
          <p:nvPr>
            <p:ph idx="1"/>
          </p:nvPr>
        </p:nvSpPr>
        <p:spPr>
          <a:xfrm>
            <a:off x="268941" y="1244906"/>
            <a:ext cx="11084859" cy="4932057"/>
          </a:xfrm>
        </p:spPr>
        <p:txBody>
          <a:bodyPr>
            <a:normAutofit fontScale="92500" lnSpcReduction="10000"/>
          </a:bodyPr>
          <a:lstStyle/>
          <a:p>
            <a:pPr lvl="0"/>
            <a:r>
              <a:rPr lang="en-US" dirty="0"/>
              <a:t>In most cases, only simple methods of airway clearance are required (e.g. use a </a:t>
            </a:r>
            <a:r>
              <a:rPr lang="en-US" b="1" dirty="0">
                <a:solidFill>
                  <a:srgbClr val="69B1AF"/>
                </a:solidFill>
              </a:rPr>
              <a:t>head-tilt</a:t>
            </a:r>
            <a:r>
              <a:rPr lang="en-US" dirty="0"/>
              <a:t> and </a:t>
            </a:r>
            <a:r>
              <a:rPr lang="en-US" b="1" dirty="0">
                <a:solidFill>
                  <a:srgbClr val="69B1AF"/>
                </a:solidFill>
              </a:rPr>
              <a:t>chin-lift maneuver </a:t>
            </a:r>
            <a:r>
              <a:rPr lang="en-US" dirty="0"/>
              <a:t>to open the airway, </a:t>
            </a:r>
            <a:r>
              <a:rPr lang="en-US" b="1" dirty="0">
                <a:solidFill>
                  <a:srgbClr val="69B1AF"/>
                </a:solidFill>
              </a:rPr>
              <a:t>airways suction </a:t>
            </a:r>
            <a:r>
              <a:rPr lang="en-US" dirty="0"/>
              <a:t>for blood or secretions, </a:t>
            </a:r>
            <a:r>
              <a:rPr lang="en-US" b="1" dirty="0">
                <a:solidFill>
                  <a:srgbClr val="69B1AF"/>
                </a:solidFill>
              </a:rPr>
              <a:t>insertion of an oropharyngeal or nasopharyngeal </a:t>
            </a:r>
            <a:r>
              <a:rPr lang="en-US" b="1" dirty="0" smtClean="0">
                <a:solidFill>
                  <a:srgbClr val="69B1AF"/>
                </a:solidFill>
              </a:rPr>
              <a:t>airway</a:t>
            </a:r>
            <a:r>
              <a:rPr lang="x-none" dirty="0"/>
              <a:t>(</a:t>
            </a:r>
            <a:endParaRPr lang="en-US" dirty="0"/>
          </a:p>
          <a:p>
            <a:pPr lvl="0"/>
            <a:r>
              <a:rPr lang="en-US" dirty="0" smtClean="0"/>
              <a:t>Provide </a:t>
            </a:r>
            <a:r>
              <a:rPr lang="en-US" dirty="0"/>
              <a:t>high-concentration oxygen using a mask with oxygen reservoir.</a:t>
            </a:r>
          </a:p>
          <a:p>
            <a:pPr lvl="0"/>
            <a:r>
              <a:rPr lang="en-US" b="1" dirty="0"/>
              <a:t>Endotracheal Intubation in emergency situations: </a:t>
            </a:r>
            <a:endParaRPr lang="en-US" dirty="0"/>
          </a:p>
          <a:p>
            <a:pPr lvl="0"/>
            <a:r>
              <a:rPr lang="en-US" dirty="0" err="1"/>
              <a:t>Naso</a:t>
            </a:r>
            <a:r>
              <a:rPr lang="en-US" dirty="0"/>
              <a:t>-tracheal intubation </a:t>
            </a:r>
          </a:p>
          <a:p>
            <a:pPr lvl="0"/>
            <a:r>
              <a:rPr lang="en-US" dirty="0"/>
              <a:t>Oro-tracheal intubation </a:t>
            </a:r>
          </a:p>
          <a:p>
            <a:pPr lvl="0"/>
            <a:r>
              <a:rPr lang="en-US" dirty="0"/>
              <a:t>Surgical routes: (</a:t>
            </a:r>
            <a:r>
              <a:rPr lang="en-US" dirty="0" err="1"/>
              <a:t>Cricothyroidotomy</a:t>
            </a:r>
            <a:r>
              <a:rPr lang="en-US" dirty="0"/>
              <a:t> and Emergent Tracheostomy) </a:t>
            </a:r>
            <a:endParaRPr lang="en-US" dirty="0" smtClean="0"/>
          </a:p>
          <a:p>
            <a:pPr marL="0" lvl="0" indent="0">
              <a:buNone/>
            </a:pPr>
            <a:endParaRPr lang="x-none" dirty="0" smtClean="0"/>
          </a:p>
          <a:p>
            <a:pPr marL="0" indent="0">
              <a:buNone/>
            </a:pPr>
            <a:r>
              <a:rPr lang="en-US" b="1" dirty="0">
                <a:solidFill>
                  <a:srgbClr val="FF0000"/>
                </a:solidFill>
              </a:rPr>
              <a:t>REMEMBER: DO NOT insert your finger into a patients mouth </a:t>
            </a:r>
            <a:endParaRPr lang="en-US" b="1" dirty="0" smtClean="0">
              <a:solidFill>
                <a:srgbClr val="FF0000"/>
              </a:solidFill>
            </a:endParaRPr>
          </a:p>
          <a:p>
            <a:pPr marL="0" indent="0">
              <a:buNone/>
            </a:pPr>
            <a:r>
              <a:rPr lang="en-US" b="1" dirty="0" smtClean="0">
                <a:solidFill>
                  <a:srgbClr val="FF0000"/>
                </a:solidFill>
              </a:rPr>
              <a:t>and </a:t>
            </a:r>
            <a:r>
              <a:rPr lang="en-US" b="1" dirty="0">
                <a:solidFill>
                  <a:srgbClr val="FF0000"/>
                </a:solidFill>
              </a:rPr>
              <a:t>take good care of a patient who has lose or crowned teeth.</a:t>
            </a:r>
          </a:p>
          <a:p>
            <a:pPr lvl="0"/>
            <a:endParaRPr lang="en-US" dirty="0"/>
          </a:p>
          <a:p>
            <a:endParaRPr lang="en-US" dirty="0"/>
          </a:p>
        </p:txBody>
      </p:sp>
      <p:pic>
        <p:nvPicPr>
          <p:cNvPr id="5" name="Picture 4"/>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9109901" y="3710934"/>
            <a:ext cx="3082099" cy="3039782"/>
          </a:xfrm>
          <a:prstGeom prst="rect">
            <a:avLst/>
          </a:prstGeom>
        </p:spPr>
      </p:pic>
    </p:spTree>
    <p:extLst>
      <p:ext uri="{BB962C8B-B14F-4D97-AF65-F5344CB8AC3E}">
        <p14:creationId xmlns:p14="http://schemas.microsoft.com/office/powerpoint/2010/main" val="3376069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b="1" dirty="0">
                <a:solidFill>
                  <a:srgbClr val="69B1AF"/>
                </a:solidFill>
              </a:rPr>
              <a:t>What are the predictors of difficult mask </a:t>
            </a:r>
            <a:r>
              <a:rPr lang="en-US" sz="3200" b="1" dirty="0" smtClean="0">
                <a:solidFill>
                  <a:srgbClr val="69B1AF"/>
                </a:solidFill>
              </a:rPr>
              <a:t>ventilation? </a:t>
            </a:r>
            <a:endParaRPr lang="en-US" sz="3200" dirty="0">
              <a:solidFill>
                <a:srgbClr val="69B1A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7689380"/>
              </p:ext>
            </p:extLst>
          </p:nvPr>
        </p:nvGraphicFramePr>
        <p:xfrm>
          <a:off x="1034581" y="2576684"/>
          <a:ext cx="9934577" cy="1367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034581" y="1880109"/>
            <a:ext cx="6096000" cy="892552"/>
          </a:xfrm>
          <a:prstGeom prst="rect">
            <a:avLst/>
          </a:prstGeom>
        </p:spPr>
        <p:txBody>
          <a:bodyPr>
            <a:spAutoFit/>
          </a:bodyPr>
          <a:lstStyle/>
          <a:p>
            <a:pPr>
              <a:defRPr sz="2600"/>
            </a:pPr>
            <a:r>
              <a:rPr lang="en-US" dirty="0"/>
              <a:t>* previous history</a:t>
            </a:r>
            <a:br>
              <a:rPr lang="en-US" dirty="0"/>
            </a:br>
            <a:r>
              <a:rPr lang="en-US" dirty="0"/>
              <a:t>* </a:t>
            </a:r>
            <a:r>
              <a:rPr lang="en-US" b="1" dirty="0" smtClean="0">
                <a:latin typeface="Helvetica"/>
                <a:ea typeface="Helvetica"/>
                <a:cs typeface="Helvetica"/>
                <a:sym typeface="Helvetica"/>
              </a:rPr>
              <a:t>BOOTS</a:t>
            </a:r>
            <a:r>
              <a:rPr lang="en-US" dirty="0" smtClean="0"/>
              <a:t>:</a:t>
            </a:r>
            <a:endParaRPr lang="en-US" dirty="0"/>
          </a:p>
        </p:txBody>
      </p:sp>
      <p:sp>
        <p:nvSpPr>
          <p:cNvPr id="6" name="TextBox 5"/>
          <p:cNvSpPr txBox="1"/>
          <p:nvPr/>
        </p:nvSpPr>
        <p:spPr>
          <a:xfrm>
            <a:off x="1034581" y="3865577"/>
            <a:ext cx="7240834" cy="369332"/>
          </a:xfrm>
          <a:prstGeom prst="rect">
            <a:avLst/>
          </a:prstGeom>
          <a:noFill/>
        </p:spPr>
        <p:txBody>
          <a:bodyPr wrap="none" rtlCol="0">
            <a:spAutoFit/>
          </a:bodyPr>
          <a:lstStyle/>
          <a:p>
            <a:r>
              <a:rPr lang="en-US" dirty="0"/>
              <a:t>* Patient with </a:t>
            </a:r>
            <a:r>
              <a:rPr lang="en-US" b="1" dirty="0"/>
              <a:t>active airway obstruction </a:t>
            </a:r>
            <a:r>
              <a:rPr lang="en-US" dirty="0"/>
              <a:t>(tumor, abscess, laryngeal edema) </a:t>
            </a:r>
            <a:endParaRPr lang="en-US" dirty="0">
              <a:latin typeface="Times"/>
              <a:ea typeface="Times"/>
              <a:cs typeface="Times"/>
              <a:sym typeface="Times"/>
            </a:endParaRPr>
          </a:p>
        </p:txBody>
      </p:sp>
    </p:spTree>
    <p:extLst>
      <p:ext uri="{BB962C8B-B14F-4D97-AF65-F5344CB8AC3E}">
        <p14:creationId xmlns:p14="http://schemas.microsoft.com/office/powerpoint/2010/main" val="8310364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600" b="1" dirty="0">
                <a:solidFill>
                  <a:srgbClr val="69B1AF"/>
                </a:solidFill>
              </a:rPr>
              <a:t>How is the anticipated difficult intubation approached?</a:t>
            </a:r>
            <a:endParaRPr lang="en-US" sz="3600" dirty="0">
              <a:solidFill>
                <a:srgbClr val="69B1AF"/>
              </a:solidFill>
            </a:endParaRPr>
          </a:p>
        </p:txBody>
      </p:sp>
      <p:sp>
        <p:nvSpPr>
          <p:cNvPr id="3" name="Content Placeholder 2"/>
          <p:cNvSpPr>
            <a:spLocks noGrp="1"/>
          </p:cNvSpPr>
          <p:nvPr>
            <p:ph idx="1"/>
          </p:nvPr>
        </p:nvSpPr>
        <p:spPr>
          <a:xfrm>
            <a:off x="838200" y="1825625"/>
            <a:ext cx="10515600" cy="3187050"/>
          </a:xfrm>
        </p:spPr>
        <p:txBody>
          <a:bodyPr>
            <a:normAutofit/>
          </a:bodyPr>
          <a:lstStyle/>
          <a:p>
            <a:pPr>
              <a:lnSpc>
                <a:spcPct val="80000"/>
              </a:lnSpc>
              <a:defRPr sz="2000"/>
            </a:pPr>
            <a:r>
              <a:rPr lang="en-US" sz="3600" dirty="0" smtClean="0"/>
              <a:t> </a:t>
            </a:r>
            <a:r>
              <a:rPr lang="en-US" sz="3000" dirty="0"/>
              <a:t>T</a:t>
            </a:r>
            <a:r>
              <a:rPr lang="en-US" sz="3000" dirty="0" smtClean="0"/>
              <a:t>racheal </a:t>
            </a:r>
            <a:r>
              <a:rPr lang="en-US" sz="3000" dirty="0"/>
              <a:t>intubation non-essential </a:t>
            </a:r>
            <a:r>
              <a:rPr lang="en-US" sz="3000" dirty="0">
                <a:sym typeface="Apple Color Emoji"/>
              </a:rPr>
              <a:t>➡️</a:t>
            </a:r>
            <a:r>
              <a:rPr lang="en-US" sz="3000" dirty="0"/>
              <a:t> </a:t>
            </a:r>
            <a:r>
              <a:rPr lang="en-US" sz="3000" dirty="0" err="1"/>
              <a:t>supraglottic</a:t>
            </a:r>
            <a:r>
              <a:rPr lang="en-US" sz="3000" dirty="0"/>
              <a:t> device </a:t>
            </a:r>
            <a:r>
              <a:rPr lang="en-US" sz="3000" dirty="0">
                <a:sym typeface="Apple Color Emoji"/>
              </a:rPr>
              <a:t>➡️</a:t>
            </a:r>
            <a:r>
              <a:rPr lang="en-US" sz="3000" dirty="0"/>
              <a:t>intubation with the patient awake </a:t>
            </a:r>
          </a:p>
          <a:p>
            <a:pPr>
              <a:lnSpc>
                <a:spcPct val="80000"/>
              </a:lnSpc>
              <a:defRPr sz="2000"/>
            </a:pPr>
            <a:r>
              <a:rPr lang="en-US" sz="3000" dirty="0"/>
              <a:t> In certain cases, a </a:t>
            </a:r>
            <a:r>
              <a:rPr lang="en-US" sz="3000" dirty="0" err="1"/>
              <a:t>sevoflurane</a:t>
            </a:r>
            <a:r>
              <a:rPr lang="en-US" sz="3000" dirty="0"/>
              <a:t> induction may be chosen to test the efficacy of a </a:t>
            </a:r>
            <a:r>
              <a:rPr lang="en-US" sz="3000" dirty="0" err="1"/>
              <a:t>supraglottic</a:t>
            </a:r>
            <a:r>
              <a:rPr lang="en-US" sz="3000" dirty="0"/>
              <a:t> device.</a:t>
            </a:r>
          </a:p>
          <a:p>
            <a:pPr>
              <a:lnSpc>
                <a:spcPct val="80000"/>
              </a:lnSpc>
              <a:defRPr sz="2000"/>
            </a:pPr>
            <a:r>
              <a:rPr lang="en-US" sz="3000" dirty="0"/>
              <a:t> T</a:t>
            </a:r>
            <a:r>
              <a:rPr lang="en-US" sz="3000" dirty="0" smtClean="0"/>
              <a:t>racheal </a:t>
            </a:r>
            <a:r>
              <a:rPr lang="en-US" sz="3000" dirty="0"/>
              <a:t>intubation required </a:t>
            </a:r>
            <a:r>
              <a:rPr lang="en-US" sz="3000" dirty="0">
                <a:sym typeface="Apple Color Emoji"/>
              </a:rPr>
              <a:t>➡️</a:t>
            </a:r>
            <a:r>
              <a:rPr lang="en-US" sz="3000" dirty="0"/>
              <a:t> </a:t>
            </a:r>
            <a:r>
              <a:rPr lang="en-US" sz="3000" dirty="0" err="1"/>
              <a:t>supraglottic</a:t>
            </a:r>
            <a:r>
              <a:rPr lang="en-US" sz="3000" dirty="0"/>
              <a:t> device may be used as a bridge.</a:t>
            </a:r>
          </a:p>
          <a:p>
            <a:endParaRPr lang="en-US" sz="2600" dirty="0"/>
          </a:p>
        </p:txBody>
      </p:sp>
      <p:pic>
        <p:nvPicPr>
          <p:cNvPr id="4" name="Picture 3"/>
          <p:cNvPicPr>
            <a:picLocks noChangeAspect="1"/>
          </p:cNvPicPr>
          <p:nvPr/>
        </p:nvPicPr>
        <p:blipFill>
          <a:blip r:embed="rId3"/>
          <a:stretch>
            <a:fillRect/>
          </a:stretch>
        </p:blipFill>
        <p:spPr>
          <a:xfrm>
            <a:off x="8599724" y="4163793"/>
            <a:ext cx="3592276" cy="2694207"/>
          </a:xfrm>
          <a:prstGeom prst="rect">
            <a:avLst/>
          </a:prstGeom>
          <a:ln>
            <a:noFill/>
          </a:ln>
          <a:effectLst>
            <a:softEdge rad="112500"/>
          </a:effectLst>
        </p:spPr>
      </p:pic>
    </p:spTree>
    <p:extLst>
      <p:ext uri="{BB962C8B-B14F-4D97-AF65-F5344CB8AC3E}">
        <p14:creationId xmlns:p14="http://schemas.microsoft.com/office/powerpoint/2010/main" val="6218483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600" b="1" dirty="0">
                <a:solidFill>
                  <a:srgbClr val="69B1AF"/>
                </a:solidFill>
              </a:rPr>
              <a:t>Describe the management options for a patient who can’t ventilate cant intubate </a:t>
            </a:r>
            <a:r>
              <a:rPr lang="en-US" sz="3600" b="1" dirty="0" smtClean="0">
                <a:solidFill>
                  <a:srgbClr val="69B1AF"/>
                </a:solidFill>
              </a:rPr>
              <a:t>?</a:t>
            </a:r>
            <a:endParaRPr lang="en-US" sz="3600" dirty="0">
              <a:solidFill>
                <a:srgbClr val="69B1AF"/>
              </a:solidFill>
            </a:endParaRPr>
          </a:p>
        </p:txBody>
      </p:sp>
      <p:sp>
        <p:nvSpPr>
          <p:cNvPr id="3" name="Content Placeholder 2"/>
          <p:cNvSpPr>
            <a:spLocks noGrp="1"/>
          </p:cNvSpPr>
          <p:nvPr>
            <p:ph idx="1"/>
          </p:nvPr>
        </p:nvSpPr>
        <p:spPr/>
        <p:txBody>
          <a:bodyPr/>
          <a:lstStyle/>
          <a:p>
            <a:r>
              <a:rPr lang="en-US" dirty="0"/>
              <a:t>Surgical airway (</a:t>
            </a:r>
            <a:r>
              <a:rPr lang="en-US" dirty="0" err="1" smtClean="0"/>
              <a:t>crico</a:t>
            </a:r>
            <a:r>
              <a:rPr lang="x-none" dirty="0" smtClean="0"/>
              <a:t>-</a:t>
            </a:r>
            <a:r>
              <a:rPr lang="en-US" dirty="0" smtClean="0"/>
              <a:t>thyroid </a:t>
            </a:r>
            <a:r>
              <a:rPr lang="en-US" dirty="0"/>
              <a:t>puncture / tracheostomy).</a:t>
            </a:r>
          </a:p>
          <a:p>
            <a:r>
              <a:rPr lang="en-US" dirty="0"/>
              <a:t>tracheostomy can performed electively under local anesthesia for some surgeries such as large upper airway cancers.</a:t>
            </a:r>
          </a:p>
          <a:p>
            <a:endParaRPr lang="en-US" dirty="0"/>
          </a:p>
        </p:txBody>
      </p:sp>
      <p:pic>
        <p:nvPicPr>
          <p:cNvPr id="4" name="Picture 3" descr="is.jpg"/>
          <p:cNvPicPr/>
          <p:nvPr/>
        </p:nvPicPr>
        <p:blipFill>
          <a:blip r:embed="rId2" cstate="print"/>
          <a:stretch>
            <a:fillRect/>
          </a:stretch>
        </p:blipFill>
        <p:spPr>
          <a:xfrm>
            <a:off x="4164376" y="3371161"/>
            <a:ext cx="2743200" cy="3316078"/>
          </a:xfrm>
          <a:prstGeom prst="rect">
            <a:avLst/>
          </a:prstGeom>
        </p:spPr>
      </p:pic>
    </p:spTree>
    <p:extLst>
      <p:ext uri="{BB962C8B-B14F-4D97-AF65-F5344CB8AC3E}">
        <p14:creationId xmlns:p14="http://schemas.microsoft.com/office/powerpoint/2010/main" val="13229457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707" y="8237"/>
            <a:ext cx="11356878" cy="1325563"/>
          </a:xfrm>
        </p:spPr>
        <p:txBody>
          <a:bodyPr>
            <a:normAutofit/>
          </a:bodyPr>
          <a:lstStyle/>
          <a:p>
            <a:pPr lvl="0"/>
            <a:r>
              <a:rPr lang="en-US" sz="3600" b="1" dirty="0">
                <a:solidFill>
                  <a:srgbClr val="69B1AF"/>
                </a:solidFill>
              </a:rPr>
              <a:t>How you can verify successful tracheal intubation?</a:t>
            </a:r>
            <a:endParaRPr lang="en-US" sz="3600" dirty="0">
              <a:solidFill>
                <a:srgbClr val="69B1AF"/>
              </a:solidFill>
            </a:endParaRPr>
          </a:p>
        </p:txBody>
      </p:sp>
      <p:sp>
        <p:nvSpPr>
          <p:cNvPr id="6" name="TextBox 5"/>
          <p:cNvSpPr txBox="1"/>
          <p:nvPr/>
        </p:nvSpPr>
        <p:spPr>
          <a:xfrm>
            <a:off x="462707" y="1333800"/>
            <a:ext cx="8200919" cy="4678204"/>
          </a:xfrm>
          <a:prstGeom prst="rect">
            <a:avLst/>
          </a:prstGeom>
          <a:noFill/>
        </p:spPr>
        <p:txBody>
          <a:bodyPr wrap="square" rtlCol="0">
            <a:spAutoFit/>
          </a:bodyPr>
          <a:lstStyle/>
          <a:p>
            <a:r>
              <a:rPr lang="en-US" sz="2000" dirty="0"/>
              <a:t>Physical examination methods such as </a:t>
            </a:r>
            <a:r>
              <a:rPr lang="en-US" sz="2000" b="1" dirty="0">
                <a:solidFill>
                  <a:srgbClr val="69B1AF"/>
                </a:solidFill>
              </a:rPr>
              <a:t>auscultation</a:t>
            </a:r>
            <a:r>
              <a:rPr lang="en-US" sz="2000" dirty="0"/>
              <a:t> of chest and epigastrium, visualization of </a:t>
            </a:r>
            <a:r>
              <a:rPr lang="en-US" sz="2000" b="1" dirty="0">
                <a:solidFill>
                  <a:srgbClr val="69B1AF"/>
                </a:solidFill>
              </a:rPr>
              <a:t>thoracic movement</a:t>
            </a:r>
            <a:r>
              <a:rPr lang="en-US" sz="2000" dirty="0"/>
              <a:t>, and fogging in the tube </a:t>
            </a:r>
            <a:r>
              <a:rPr lang="en-US" sz="2000" b="1" dirty="0"/>
              <a:t>ARE NOT</a:t>
            </a:r>
            <a:r>
              <a:rPr lang="en-US" sz="2000" dirty="0"/>
              <a:t> sufficiently reliable to confirm endotracheal tube placement.</a:t>
            </a:r>
          </a:p>
          <a:p>
            <a:r>
              <a:rPr lang="en-US" sz="2000" dirty="0"/>
              <a:t>pulse oximetry and chest radiography </a:t>
            </a:r>
            <a:r>
              <a:rPr lang="en-US" sz="2000" b="1" dirty="0"/>
              <a:t>ARE NOT</a:t>
            </a:r>
            <a:r>
              <a:rPr lang="en-US" sz="2000" dirty="0"/>
              <a:t> reliable as sole techniques to determine endotracheal tube location.</a:t>
            </a:r>
          </a:p>
          <a:p>
            <a:endParaRPr lang="x-none" sz="2000" dirty="0"/>
          </a:p>
          <a:p>
            <a:r>
              <a:rPr lang="en-US" sz="2000" dirty="0"/>
              <a:t>So, you confirm it by :</a:t>
            </a:r>
          </a:p>
          <a:p>
            <a:pPr lvl="0"/>
            <a:r>
              <a:rPr lang="en-US" sz="2000" dirty="0"/>
              <a:t>direct </a:t>
            </a:r>
            <a:r>
              <a:rPr lang="en-US" sz="2000" b="1" dirty="0">
                <a:solidFill>
                  <a:srgbClr val="69B1AF"/>
                </a:solidFill>
              </a:rPr>
              <a:t>visualization</a:t>
            </a:r>
            <a:r>
              <a:rPr lang="en-US" sz="2000" dirty="0">
                <a:solidFill>
                  <a:srgbClr val="69B1AF"/>
                </a:solidFill>
              </a:rPr>
              <a:t> </a:t>
            </a:r>
            <a:r>
              <a:rPr lang="en-US" sz="2000" dirty="0"/>
              <a:t>of the endotracheal tube passing through the vocal cords into the trachea( especially with the use of a </a:t>
            </a:r>
            <a:r>
              <a:rPr lang="en-US" sz="2000" dirty="0" err="1"/>
              <a:t>videolaryngoscope</a:t>
            </a:r>
            <a:r>
              <a:rPr lang="en-US" sz="2000" dirty="0"/>
              <a:t>).</a:t>
            </a:r>
          </a:p>
          <a:p>
            <a:pPr lvl="0"/>
            <a:r>
              <a:rPr lang="en-US" sz="2000" dirty="0"/>
              <a:t>Use an end-tidal carbon dioxide detector (continuous waveform </a:t>
            </a:r>
            <a:r>
              <a:rPr lang="en-US" sz="2000" dirty="0" err="1"/>
              <a:t>capnography</a:t>
            </a:r>
            <a:r>
              <a:rPr lang="en-US" sz="2000" dirty="0"/>
              <a:t>, colorimetric and non-waveform </a:t>
            </a:r>
            <a:r>
              <a:rPr lang="en-US" sz="2000" dirty="0" err="1"/>
              <a:t>capnography</a:t>
            </a:r>
            <a:r>
              <a:rPr lang="en-US" sz="2000" dirty="0"/>
              <a:t>) in patients who have adequate tissue perfusion. </a:t>
            </a:r>
          </a:p>
          <a:p>
            <a:pPr lvl="0"/>
            <a:r>
              <a:rPr lang="en-US" sz="2000" dirty="0"/>
              <a:t>Use esophageal detector device, ultrasound, or bronchoscopy for patients in cardiac arrest and for those with markedly decreased perfusion.</a:t>
            </a:r>
          </a:p>
          <a:p>
            <a:endParaRPr lang="en-US" dirty="0"/>
          </a:p>
        </p:txBody>
      </p:sp>
      <p:pic>
        <p:nvPicPr>
          <p:cNvPr id="8" name="Picture 7" descr="Capture.PNG"/>
          <p:cNvPicPr/>
          <p:nvPr/>
        </p:nvPicPr>
        <p:blipFill>
          <a:blip r:embed="rId2" cstate="print"/>
          <a:stretch>
            <a:fillRect/>
          </a:stretch>
        </p:blipFill>
        <p:spPr>
          <a:xfrm>
            <a:off x="8868578" y="1211855"/>
            <a:ext cx="2690174" cy="5321147"/>
          </a:xfrm>
          <a:prstGeom prst="rect">
            <a:avLst/>
          </a:prstGeom>
        </p:spPr>
      </p:pic>
    </p:spTree>
    <p:extLst>
      <p:ext uri="{BB962C8B-B14F-4D97-AF65-F5344CB8AC3E}">
        <p14:creationId xmlns:p14="http://schemas.microsoft.com/office/powerpoint/2010/main" val="6132317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893</Words>
  <Application>Microsoft Macintosh PowerPoint</Application>
  <PresentationFormat>Custom</PresentationFormat>
  <Paragraphs>90</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A 35-year-old woman presented for laparoscopic lysis of adhesions. Her first laparotomy occurred 10 years prior to this admission.  After induction of anesthesia the patient had airway obstruction.   At that time, the process of tracheal intubation consumed 1 hour. She awakened with a very sore throat, but she does not know the details of the intubation. </vt:lpstr>
      <vt:lpstr>What is the causes of airway obstruction after induction of general anesthesia? </vt:lpstr>
      <vt:lpstr>PowerPoint Presentation</vt:lpstr>
      <vt:lpstr>What are the devices can be used to restore airway patency?     </vt:lpstr>
      <vt:lpstr>What are the predictors of difficult mask ventilation? </vt:lpstr>
      <vt:lpstr>How is the anticipated difficult intubation approached?</vt:lpstr>
      <vt:lpstr>Describe the management options for a patient who can’t ventilate cant intubate ?</vt:lpstr>
      <vt:lpstr>How you can verify successful tracheal intubation?</vt:lpstr>
      <vt:lpstr>References:</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البتول</dc:creator>
  <cp:lastModifiedBy>anjod almuhareb</cp:lastModifiedBy>
  <cp:revision>25</cp:revision>
  <dcterms:created xsi:type="dcterms:W3CDTF">2016-11-07T13:56:50Z</dcterms:created>
  <dcterms:modified xsi:type="dcterms:W3CDTF">2016-11-08T16:05:59Z</dcterms:modified>
</cp:coreProperties>
</file>