
<file path=[Content_Types].xml><?xml version="1.0" encoding="utf-8"?>
<Types xmlns="http://schemas.openxmlformats.org/package/2006/content-types">
  <Default Extension="xml" ContentType="application/xml"/>
  <Default Extension="jpeg" ContentType="image/jpeg"/>
  <Default Extension="tif" ContentType="image/tif"/>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3" r:id="rId3"/>
    <p:sldId id="257" r:id="rId4"/>
    <p:sldId id="258" r:id="rId5"/>
    <p:sldId id="259" r:id="rId6"/>
    <p:sldId id="260" r:id="rId7"/>
    <p:sldId id="261" r:id="rId8"/>
    <p:sldId id="272" r:id="rId9"/>
    <p:sldId id="265" r:id="rId10"/>
    <p:sldId id="273" r:id="rId11"/>
    <p:sldId id="278" r:id="rId12"/>
    <p:sldId id="279" r:id="rId13"/>
    <p:sldId id="270" r:id="rId14"/>
    <p:sldId id="271" r:id="rId15"/>
    <p:sldId id="274" r:id="rId16"/>
    <p:sldId id="267" r:id="rId17"/>
    <p:sldId id="266" r:id="rId18"/>
    <p:sldId id="275" r:id="rId19"/>
    <p:sldId id="268" r:id="rId20"/>
    <p:sldId id="276" r:id="rId21"/>
    <p:sldId id="277" r:id="rId22"/>
    <p:sldId id="280" r:id="rId2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a:tcStyle>
        <a:tcBdr/>
        <a:fill>
          <a:solidFill>
            <a:srgbClr val="E6EA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a:tcStyle>
        <a:tcBdr/>
        <a:fill>
          <a:solidFill>
            <a:srgbClr val="F8F4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a:tcStyle>
        <a:tcBdr/>
        <a:fill>
          <a:solidFill>
            <a:srgbClr val="EBE8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Objects="1">
      <p:cViewPr varScale="1">
        <p:scale>
          <a:sx n="66" d="100"/>
          <a:sy n="66" d="100"/>
        </p:scale>
        <p:origin x="0" y="0"/>
      </p:cViewPr>
      <p:guideLst/>
    </p:cSldViewPr>
  </p:slide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86346027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Title Text</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24518" y="889000"/>
            <a:ext cx="5334002"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
          </p:nvPr>
        </p:nvSpPr>
        <p:spPr>
          <a:xfrm>
            <a:off x="1270000" y="6362700"/>
            <a:ext cx="10464800" cy="469900"/>
          </a:xfrm>
          <a:prstGeom prst="rect">
            <a:avLst/>
          </a:prstGeom>
        </p:spPr>
        <p:txBody>
          <a:bodyPr anchor="t"/>
          <a:lstStyle>
            <a:lvl1pPr marL="0" indent="0" algn="ctr">
              <a:spcBef>
                <a:spcPts val="0"/>
              </a:spcBef>
              <a:buSzTx/>
              <a:buNone/>
              <a:defRPr sz="2400"/>
            </a:lvl1pPr>
          </a:lstStyle>
          <a:p>
            <a:r>
              <a:t>–Johnny Appleseed</a:t>
            </a:r>
          </a:p>
        </p:txBody>
      </p:sp>
      <p:sp>
        <p:nvSpPr>
          <p:cNvPr id="94" name="Shape 94"/>
          <p:cNvSpPr>
            <a:spLocks noGrp="1"/>
          </p:cNvSpPr>
          <p:nvPr>
            <p:ph type="body" sz="quarter" idx="13"/>
          </p:nvPr>
        </p:nvSpPr>
        <p:spPr>
          <a:xfrm>
            <a:off x="1270000" y="4267200"/>
            <a:ext cx="10464800" cy="685800"/>
          </a:xfrm>
          <a:prstGeom prst="rect">
            <a:avLst/>
          </a:prstGeom>
        </p:spPr>
        <p:txBody>
          <a:bodyPr/>
          <a:lstStyle/>
          <a:p>
            <a:pPr marL="0" indent="0" algn="ctr">
              <a:spcBef>
                <a:spcPts val="0"/>
              </a:spcBef>
              <a:buSzTx/>
              <a:buNone/>
              <a:defRPr sz="3800"/>
            </a:pPr>
            <a:endParaRP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4.tif"/><Relationship Id="rId4" Type="http://schemas.openxmlformats.org/officeDocument/2006/relationships/image" Target="../media/image5.tif"/><Relationship Id="rId5" Type="http://schemas.openxmlformats.org/officeDocument/2006/relationships/image" Target="../media/image6.tif"/><Relationship Id="rId1" Type="http://schemas.openxmlformats.org/officeDocument/2006/relationships/slideLayout" Target="../slideLayouts/slideLayout6.xml"/><Relationship Id="rId2" Type="http://schemas.openxmlformats.org/officeDocument/2006/relationships/image" Target="../media/image3.ti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tif"/><Relationship Id="rId1" Type="http://schemas.openxmlformats.org/officeDocument/2006/relationships/slideLayout" Target="../slideLayouts/slideLayout11.xml"/><Relationship Id="rId2" Type="http://schemas.openxmlformats.org/officeDocument/2006/relationships/image" Target="../media/image7.tif"/></Relationships>
</file>

<file path=ppt/slides/_rels/slide5.xml.rels><?xml version="1.0" encoding="UTF-8" standalone="yes"?>
<Relationships xmlns="http://schemas.openxmlformats.org/package/2006/relationships"><Relationship Id="rId3" Type="http://schemas.openxmlformats.org/officeDocument/2006/relationships/image" Target="../media/image12.tif"/><Relationship Id="rId4" Type="http://schemas.openxmlformats.org/officeDocument/2006/relationships/image" Target="../media/image13.tif"/><Relationship Id="rId5" Type="http://schemas.openxmlformats.org/officeDocument/2006/relationships/image" Target="../media/image14.tif"/><Relationship Id="rId1" Type="http://schemas.openxmlformats.org/officeDocument/2006/relationships/slideLayout" Target="../slideLayouts/slideLayout11.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1850" y="2374932"/>
            <a:ext cx="10784703" cy="1191277"/>
          </a:xfrm>
        </p:spPr>
        <p:txBody>
          <a:bodyPr>
            <a:noAutofit/>
          </a:bodyPr>
          <a:lstStyle/>
          <a:p>
            <a:r>
              <a:rPr lang="en-US" sz="4800" b="1" dirty="0">
                <a:solidFill>
                  <a:schemeClr val="accent1">
                    <a:lumMod val="50000"/>
                  </a:schemeClr>
                </a:solidFill>
                <a:latin typeface="Arial Rounded MT Bold" charset="0"/>
                <a:ea typeface="Arial Rounded MT Bold" charset="0"/>
                <a:cs typeface="Arial Rounded MT Bold" charset="0"/>
              </a:rPr>
              <a:t>CASE 6- </a:t>
            </a:r>
            <a:r>
              <a:rPr lang="en-US" sz="4800" b="1" dirty="0" err="1">
                <a:solidFill>
                  <a:schemeClr val="accent1">
                    <a:lumMod val="50000"/>
                  </a:schemeClr>
                </a:solidFill>
                <a:latin typeface="Arial Rounded MT Bold" charset="0"/>
                <a:ea typeface="Arial Rounded MT Bold" charset="0"/>
                <a:cs typeface="Arial Rounded MT Bold" charset="0"/>
              </a:rPr>
              <a:t>INTRAOPERATIVE</a:t>
            </a:r>
            <a:r>
              <a:rPr lang="en-US" sz="4800" b="1" dirty="0">
                <a:solidFill>
                  <a:schemeClr val="accent1">
                    <a:lumMod val="50000"/>
                  </a:schemeClr>
                </a:solidFill>
                <a:latin typeface="Arial Rounded MT Bold" charset="0"/>
                <a:ea typeface="Arial Rounded MT Bold" charset="0"/>
                <a:cs typeface="Arial Rounded MT Bold" charset="0"/>
              </a:rPr>
              <a:t> MANAGEMENT</a:t>
            </a:r>
          </a:p>
        </p:txBody>
      </p:sp>
      <p:pic>
        <p:nvPicPr>
          <p:cNvPr id="6" name="Picture 5"/>
          <p:cNvPicPr>
            <a:picLocks noChangeAspect="1"/>
          </p:cNvPicPr>
          <p:nvPr/>
        </p:nvPicPr>
        <p:blipFill>
          <a:blip r:embed="rId2"/>
          <a:stretch>
            <a:fillRect/>
          </a:stretch>
        </p:blipFill>
        <p:spPr>
          <a:xfrm>
            <a:off x="2980950" y="4045575"/>
            <a:ext cx="7501509" cy="4602620"/>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2655" y="2833202"/>
            <a:ext cx="10464800" cy="3302000"/>
          </a:xfrm>
        </p:spPr>
        <p:txBody>
          <a:bodyPr>
            <a:normAutofit/>
          </a:bodyPr>
          <a:lstStyle/>
          <a:p>
            <a:r>
              <a:rPr lang="en-US" sz="3600" b="1" dirty="0">
                <a:solidFill>
                  <a:schemeClr val="accent1">
                    <a:lumMod val="50000"/>
                  </a:schemeClr>
                </a:solidFill>
                <a:latin typeface="Arial Rounded MT Bold" charset="0"/>
                <a:ea typeface="Arial Rounded MT Bold" charset="0"/>
                <a:cs typeface="Arial Rounded MT Bold" charset="0"/>
              </a:rPr>
              <a:t>WHAT ARE THE PHYSIOLOGICAL DIFFERENCE BETWEEN ADULT AND PEDIATRIC PATIENT</a:t>
            </a:r>
          </a:p>
        </p:txBody>
      </p:sp>
      <p:pic>
        <p:nvPicPr>
          <p:cNvPr id="3" name="Picture 2"/>
          <p:cNvPicPr>
            <a:picLocks noChangeAspect="1"/>
          </p:cNvPicPr>
          <p:nvPr/>
        </p:nvPicPr>
        <p:blipFill>
          <a:blip r:embed="rId2"/>
          <a:stretch>
            <a:fillRect/>
          </a:stretch>
        </p:blipFill>
        <p:spPr>
          <a:xfrm>
            <a:off x="5423104" y="5589246"/>
            <a:ext cx="2158587" cy="3460950"/>
          </a:xfrm>
          <a:prstGeom prst="rect">
            <a:avLst/>
          </a:prstGeom>
        </p:spPr>
      </p:pic>
      <p:sp>
        <p:nvSpPr>
          <p:cNvPr id="4" name="TextBox 3"/>
          <p:cNvSpPr txBox="1"/>
          <p:nvPr/>
        </p:nvSpPr>
        <p:spPr>
          <a:xfrm>
            <a:off x="1783048" y="1068616"/>
            <a:ext cx="10371123" cy="176458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571500" indent="-571500" algn="l">
              <a:buFont typeface="Wingdings" charset="2"/>
              <a:buChar char="§"/>
            </a:pPr>
            <a:r>
              <a:rPr lang="en-US" b="1" dirty="0" smtClean="0">
                <a:solidFill>
                  <a:schemeClr val="tx1"/>
                </a:solidFill>
                <a:latin typeface="Microsoft JhengHei" charset="0"/>
                <a:ea typeface="Microsoft JhengHei" charset="0"/>
                <a:cs typeface="Microsoft JhengHei" charset="0"/>
              </a:rPr>
              <a:t>The patient </a:t>
            </a:r>
            <a:r>
              <a:rPr lang="en-US" b="1" dirty="0">
                <a:solidFill>
                  <a:schemeClr val="tx1"/>
                </a:solidFill>
                <a:latin typeface="Microsoft JhengHei" charset="0"/>
                <a:ea typeface="Microsoft JhengHei" charset="0"/>
                <a:cs typeface="Microsoft JhengHei" charset="0"/>
              </a:rPr>
              <a:t>seen in preoperative anesthesia clinic and cleared for squint surgery under general anesthesia, </a:t>
            </a:r>
            <a:r>
              <a:rPr lang="en-US" b="1" dirty="0" err="1">
                <a:solidFill>
                  <a:schemeClr val="tx1"/>
                </a:solidFill>
                <a:latin typeface="Microsoft JhengHei" charset="0"/>
                <a:ea typeface="Microsoft JhengHei" charset="0"/>
                <a:cs typeface="Microsoft JhengHei" charset="0"/>
              </a:rPr>
              <a:t>bwt</a:t>
            </a:r>
            <a:r>
              <a:rPr lang="en-US" b="1" dirty="0">
                <a:solidFill>
                  <a:schemeClr val="tx1"/>
                </a:solidFill>
                <a:latin typeface="Microsoft JhengHei" charset="0"/>
                <a:ea typeface="Microsoft JhengHei" charset="0"/>
                <a:cs typeface="Microsoft JhengHei" charset="0"/>
              </a:rPr>
              <a:t>: 16 kg </a:t>
            </a:r>
            <a:endParaRPr kumimoji="0" lang="en-US" b="1" i="0" u="none" strike="noStrike" cap="none" spc="0" normalizeH="0" baseline="0" dirty="0">
              <a:ln>
                <a:noFill/>
              </a:ln>
              <a:solidFill>
                <a:schemeClr val="tx1"/>
              </a:solidFill>
              <a:effectLst/>
              <a:uFillTx/>
              <a:latin typeface="Microsoft JhengHei" charset="0"/>
              <a:ea typeface="Microsoft JhengHei" charset="0"/>
              <a:cs typeface="Microsoft JhengHei" charset="0"/>
              <a:sym typeface="Helvetica Light"/>
            </a:endParaRPr>
          </a:p>
        </p:txBody>
      </p:sp>
    </p:spTree>
    <p:extLst>
      <p:ext uri="{BB962C8B-B14F-4D97-AF65-F5344CB8AC3E}">
        <p14:creationId xmlns:p14="http://schemas.microsoft.com/office/powerpoint/2010/main" val="2005361987"/>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p:nvPr/>
        </p:nvSpPr>
        <p:spPr>
          <a:xfrm>
            <a:off x="357529" y="1754902"/>
            <a:ext cx="12291743" cy="6494085"/>
          </a:xfrm>
          <a:prstGeom prst="rect">
            <a:avLst/>
          </a:prstGeom>
        </p:spPr>
        <p:txBody>
          <a:bodyPr wrap="square">
            <a:spAutoFit/>
          </a:bodyPr>
          <a:lstStyle/>
          <a:p>
            <a:r>
              <a:rPr lang="en-US" sz="2600" b="1" dirty="0">
                <a:solidFill>
                  <a:schemeClr val="accent6">
                    <a:lumMod val="75000"/>
                  </a:schemeClr>
                </a:solidFill>
                <a:latin typeface="Arial" charset="0"/>
                <a:ea typeface="Arial" charset="0"/>
                <a:cs typeface="Arial" charset="0"/>
              </a:rPr>
              <a:t>Body water:</a:t>
            </a:r>
          </a:p>
          <a:p>
            <a:r>
              <a:rPr lang="en-US" sz="2600" dirty="0">
                <a:latin typeface="Arial" charset="0"/>
                <a:ea typeface="Arial" charset="0"/>
                <a:cs typeface="Arial" charset="0"/>
              </a:rPr>
              <a:t> The increased metabolic rate characteristic of neonates results in accelerated turn overs of ECF and dictates meticulous attention to </a:t>
            </a:r>
            <a:r>
              <a:rPr lang="en-US" sz="2600" dirty="0" err="1">
                <a:latin typeface="Arial" charset="0"/>
                <a:ea typeface="Arial" charset="0"/>
                <a:cs typeface="Arial" charset="0"/>
              </a:rPr>
              <a:t>intraoperative</a:t>
            </a:r>
            <a:r>
              <a:rPr lang="en-US" sz="2600" dirty="0">
                <a:latin typeface="Arial" charset="0"/>
                <a:ea typeface="Arial" charset="0"/>
                <a:cs typeface="Arial" charset="0"/>
              </a:rPr>
              <a:t> fluid replacement. </a:t>
            </a:r>
          </a:p>
          <a:p>
            <a:endParaRPr lang="en-US" sz="2600" dirty="0" smtClean="0">
              <a:latin typeface="Arial" charset="0"/>
              <a:ea typeface="Arial" charset="0"/>
              <a:cs typeface="Arial" charset="0"/>
            </a:endParaRPr>
          </a:p>
          <a:p>
            <a:endParaRPr lang="en-US" sz="2600" dirty="0">
              <a:latin typeface="Arial" charset="0"/>
              <a:ea typeface="Arial" charset="0"/>
              <a:cs typeface="Arial" charset="0"/>
            </a:endParaRPr>
          </a:p>
          <a:p>
            <a:endParaRPr lang="en-US" sz="2600" dirty="0">
              <a:latin typeface="Arial" charset="0"/>
              <a:ea typeface="Arial" charset="0"/>
              <a:cs typeface="Arial" charset="0"/>
            </a:endParaRPr>
          </a:p>
          <a:p>
            <a:r>
              <a:rPr lang="en-US" sz="2600" b="1" dirty="0">
                <a:solidFill>
                  <a:schemeClr val="accent6">
                    <a:lumMod val="75000"/>
                  </a:schemeClr>
                </a:solidFill>
                <a:latin typeface="Arial" charset="0"/>
                <a:ea typeface="Arial" charset="0"/>
                <a:cs typeface="Arial" charset="0"/>
              </a:rPr>
              <a:t>Thermoregulation:</a:t>
            </a:r>
          </a:p>
          <a:p>
            <a:pPr algn="l"/>
            <a:r>
              <a:rPr lang="en-US" sz="2600" dirty="0">
                <a:latin typeface="Arial" charset="0"/>
                <a:ea typeface="Arial" charset="0"/>
                <a:cs typeface="Arial" charset="0"/>
              </a:rPr>
              <a:t>The infant is especially vulnerable to hypothermia because of both the large ratio of body surface area to weight and a limited ability to cope with cold stress</a:t>
            </a:r>
          </a:p>
          <a:p>
            <a:pPr algn="l"/>
            <a:r>
              <a:rPr lang="en-US" sz="2600" dirty="0">
                <a:latin typeface="Arial" charset="0"/>
                <a:ea typeface="Arial" charset="0"/>
                <a:cs typeface="Arial" charset="0"/>
              </a:rPr>
              <a:t> This problem is compounded by cold operating rooms, wound exposure, intra venous fluid administration, dry anesthetic gases and the direct effect of anesthetic agents on temperature regulation.</a:t>
            </a:r>
          </a:p>
          <a:p>
            <a:pPr algn="l"/>
            <a:r>
              <a:rPr lang="en-US" sz="2600" dirty="0">
                <a:latin typeface="Arial" charset="0"/>
                <a:ea typeface="Arial" charset="0"/>
                <a:cs typeface="Arial" charset="0"/>
              </a:rPr>
              <a:t>Heat lost by conduction is reduced by placing the baby on a warm mattress and warming the operating room. </a:t>
            </a:r>
          </a:p>
          <a:p>
            <a:endParaRPr lang="en-US" sz="2600" dirty="0" smtClean="0">
              <a:latin typeface="Arial" charset="0"/>
              <a:ea typeface="Arial" charset="0"/>
              <a:cs typeface="Arial" charset="0"/>
            </a:endParaRPr>
          </a:p>
          <a:p>
            <a:endParaRPr lang="en-US" sz="2600" dirty="0">
              <a:latin typeface="Arial" charset="0"/>
              <a:ea typeface="Arial" charset="0"/>
              <a:cs typeface="Arial" charset="0"/>
            </a:endParaRPr>
          </a:p>
        </p:txBody>
      </p:sp>
    </p:spTree>
    <p:extLst>
      <p:ext uri="{BB962C8B-B14F-4D97-AF65-F5344CB8AC3E}">
        <p14:creationId xmlns:p14="http://schemas.microsoft.com/office/powerpoint/2010/main" val="95125044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p:nvPr/>
        </p:nvSpPr>
        <p:spPr>
          <a:xfrm>
            <a:off x="654918" y="4753852"/>
            <a:ext cx="11863372" cy="3693319"/>
          </a:xfrm>
          <a:prstGeom prst="rect">
            <a:avLst/>
          </a:prstGeom>
        </p:spPr>
        <p:txBody>
          <a:bodyPr wrap="square">
            <a:spAutoFit/>
          </a:bodyPr>
          <a:lstStyle/>
          <a:p>
            <a:endParaRPr lang="en-US" sz="2600" dirty="0">
              <a:latin typeface="Arial" charset="0"/>
              <a:ea typeface="Arial" charset="0"/>
              <a:cs typeface="Arial" charset="0"/>
            </a:endParaRPr>
          </a:p>
          <a:p>
            <a:r>
              <a:rPr lang="en-US" sz="2600" b="1" dirty="0" err="1">
                <a:solidFill>
                  <a:schemeClr val="accent6">
                    <a:lumMod val="75000"/>
                  </a:schemeClr>
                </a:solidFill>
                <a:latin typeface="Arial" charset="0"/>
                <a:ea typeface="Arial" charset="0"/>
                <a:cs typeface="Arial" charset="0"/>
              </a:rPr>
              <a:t>Cadiac</a:t>
            </a:r>
            <a:r>
              <a:rPr lang="en-US" sz="2600" b="1" dirty="0">
                <a:solidFill>
                  <a:schemeClr val="accent6">
                    <a:lumMod val="75000"/>
                  </a:schemeClr>
                </a:solidFill>
                <a:latin typeface="Arial" charset="0"/>
                <a:ea typeface="Arial" charset="0"/>
                <a:cs typeface="Arial" charset="0"/>
              </a:rPr>
              <a:t> system:</a:t>
            </a:r>
          </a:p>
          <a:p>
            <a:pPr algn="l"/>
            <a:r>
              <a:rPr lang="en-US" sz="2600" dirty="0">
                <a:latin typeface="Arial" charset="0"/>
                <a:ea typeface="Arial" charset="0"/>
                <a:cs typeface="Arial" charset="0"/>
              </a:rPr>
              <a:t>Care must be directed to keep the infant warm, maintaining normal arterial oxygen and carbon dioxide tension and minimizing anesthetic induced myocardial depression</a:t>
            </a:r>
          </a:p>
          <a:p>
            <a:r>
              <a:rPr lang="en-US" sz="2600" b="1" dirty="0">
                <a:solidFill>
                  <a:schemeClr val="accent6">
                    <a:lumMod val="75000"/>
                  </a:schemeClr>
                </a:solidFill>
                <a:latin typeface="Arial" charset="0"/>
                <a:ea typeface="Arial" charset="0"/>
                <a:cs typeface="Arial" charset="0"/>
              </a:rPr>
              <a:t>Renal:</a:t>
            </a:r>
          </a:p>
          <a:p>
            <a:pPr algn="l"/>
            <a:r>
              <a:rPr lang="en-US" sz="2600" dirty="0">
                <a:latin typeface="Arial" charset="0"/>
                <a:ea typeface="Arial" charset="0"/>
                <a:cs typeface="Arial" charset="0"/>
              </a:rPr>
              <a:t> the ability to handle free water and soluble loads may be impaired in neonates and the half-life of medications excreted by means of glomerular filtration will be prolonged </a:t>
            </a:r>
          </a:p>
        </p:txBody>
      </p:sp>
      <p:sp>
        <p:nvSpPr>
          <p:cNvPr id="4" name="Rectangle 3"/>
          <p:cNvSpPr txBox="1"/>
          <p:nvPr/>
        </p:nvSpPr>
        <p:spPr>
          <a:xfrm>
            <a:off x="654918" y="1243257"/>
            <a:ext cx="11863372" cy="3293209"/>
          </a:xfrm>
          <a:prstGeom prst="rect">
            <a:avLst/>
          </a:prstGeom>
        </p:spPr>
        <p:txBody>
          <a:bodyPr wrap="square">
            <a:spAutoFit/>
          </a:bodyPr>
          <a:lstStyle/>
          <a:p>
            <a:r>
              <a:rPr lang="en-US" sz="2600" b="1" dirty="0">
                <a:solidFill>
                  <a:schemeClr val="accent6">
                    <a:lumMod val="75000"/>
                  </a:schemeClr>
                </a:solidFill>
              </a:rPr>
              <a:t>Respiratory system:system: </a:t>
            </a:r>
            <a:endParaRPr lang="en-US" sz="2600" b="1" dirty="0" smtClean="0">
              <a:solidFill>
                <a:schemeClr val="accent6">
                  <a:lumMod val="75000"/>
                </a:schemeClr>
              </a:solidFill>
            </a:endParaRPr>
          </a:p>
          <a:p>
            <a:endParaRPr lang="en-US" sz="2600" b="1" dirty="0">
              <a:solidFill>
                <a:schemeClr val="accent6">
                  <a:lumMod val="75000"/>
                </a:schemeClr>
              </a:solidFill>
            </a:endParaRPr>
          </a:p>
          <a:p>
            <a:pPr algn="l"/>
            <a:r>
              <a:rPr lang="en-US" sz="2600" dirty="0">
                <a:latin typeface="Arial" charset="0"/>
                <a:ea typeface="Arial" charset="0"/>
                <a:cs typeface="Arial" charset="0"/>
              </a:rPr>
              <a:t> Oxygen consumption of neonates is more than 6 ml/kg which is about twice that of adults on a weight basis.</a:t>
            </a:r>
          </a:p>
          <a:p>
            <a:pPr algn="l"/>
            <a:r>
              <a:rPr lang="en-US" sz="2600" dirty="0">
                <a:latin typeface="Arial" charset="0"/>
                <a:ea typeface="Arial" charset="0"/>
                <a:cs typeface="Arial" charset="0"/>
              </a:rPr>
              <a:t>To satisfy this high demand alveolar ventilation is doubled compared with that in adults.</a:t>
            </a:r>
          </a:p>
          <a:p>
            <a:pPr algn="l"/>
            <a:r>
              <a:rPr lang="en-US" sz="2600" dirty="0">
                <a:latin typeface="Arial" charset="0"/>
                <a:ea typeface="Arial" charset="0"/>
                <a:cs typeface="Arial" charset="0"/>
              </a:rPr>
              <a:t>Because the tidal volume on a weight basis is similar for infants and adults, the increased alveolar ventilation is accomplished by an increased breathing rate </a:t>
            </a:r>
          </a:p>
        </p:txBody>
      </p:sp>
    </p:spTree>
    <p:extLst>
      <p:ext uri="{BB962C8B-B14F-4D97-AF65-F5344CB8AC3E}">
        <p14:creationId xmlns:p14="http://schemas.microsoft.com/office/powerpoint/2010/main" val="203574341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p:nvPr/>
        </p:nvSpPr>
        <p:spPr>
          <a:xfrm>
            <a:off x="1488598" y="1593380"/>
            <a:ext cx="10714648" cy="1754326"/>
          </a:xfrm>
          <a:prstGeom prst="rect">
            <a:avLst/>
          </a:prstGeom>
        </p:spPr>
        <p:txBody>
          <a:bodyPr wrap="square">
            <a:spAutoFit/>
          </a:bodyPr>
          <a:lstStyle/>
          <a:p>
            <a:r>
              <a:rPr lang="en-US" b="1" dirty="0">
                <a:solidFill>
                  <a:schemeClr val="accent1">
                    <a:lumMod val="50000"/>
                  </a:schemeClr>
                </a:solidFill>
                <a:latin typeface="Arial Rounded MT Bold" charset="0"/>
                <a:ea typeface="Arial Rounded MT Bold" charset="0"/>
                <a:cs typeface="Arial Rounded MT Bold" charset="0"/>
              </a:rPr>
              <a:t>DISCUSS ANESTHESIA CONSIDERATION AND SPECIAL CONCERN FOR SUCH THIS SURGERY </a:t>
            </a:r>
          </a:p>
        </p:txBody>
      </p:sp>
      <p:pic>
        <p:nvPicPr>
          <p:cNvPr id="3" name="Picture 2"/>
          <p:cNvPicPr>
            <a:picLocks noChangeAspect="1"/>
          </p:cNvPicPr>
          <p:nvPr/>
        </p:nvPicPr>
        <p:blipFill>
          <a:blip r:embed="rId2"/>
          <a:stretch>
            <a:fillRect/>
          </a:stretch>
        </p:blipFill>
        <p:spPr>
          <a:xfrm>
            <a:off x="5221089" y="3723947"/>
            <a:ext cx="2532715" cy="4060804"/>
          </a:xfrm>
          <a:prstGeom prst="rect">
            <a:avLst/>
          </a:prstGeom>
        </p:spPr>
      </p:pic>
    </p:spTree>
    <p:extLst>
      <p:ext uri="{BB962C8B-B14F-4D97-AF65-F5344CB8AC3E}">
        <p14:creationId xmlns:p14="http://schemas.microsoft.com/office/powerpoint/2010/main" val="406307826"/>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2960" y="2452938"/>
            <a:ext cx="12268679" cy="4103688"/>
          </a:xfrm>
          <a:prstGeom prst="rect">
            <a:avLst/>
          </a:prstGeom>
          <a:solidFill>
            <a:schemeClr val="bg1"/>
          </a:solidFill>
          <a:ln>
            <a:solidFill>
              <a:schemeClr val="bg1"/>
            </a:solidFill>
          </a:ln>
        </p:spPr>
        <p:style>
          <a:lnRef idx="1">
            <a:schemeClr val="accent6"/>
          </a:lnRef>
          <a:fillRef idx="2">
            <a:schemeClr val="accent6"/>
          </a:fillRef>
          <a:effectRef idx="1">
            <a:schemeClr val="accent6"/>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342900" marR="0" indent="-342900" algn="l" defTabSz="584200" rtl="0" fontAlgn="auto" latinLnBrk="0" hangingPunct="0">
              <a:lnSpc>
                <a:spcPct val="100000"/>
              </a:lnSpc>
              <a:spcBef>
                <a:spcPts val="0"/>
              </a:spcBef>
              <a:spcAft>
                <a:spcPts val="0"/>
              </a:spcAft>
              <a:buClrTx/>
              <a:buSzTx/>
              <a:buFont typeface="Wingdings" charset="2"/>
              <a:buChar char="ü"/>
              <a:tabLst/>
            </a:pPr>
            <a:r>
              <a:rPr kumimoji="0" lang="en-US" sz="2600" b="1" u="none" strike="noStrike" cap="none" spc="0" normalizeH="0" baseline="0" dirty="0" smtClean="0">
                <a:ln>
                  <a:noFill/>
                </a:ln>
                <a:solidFill>
                  <a:schemeClr val="accent6">
                    <a:lumMod val="50000"/>
                  </a:schemeClr>
                </a:solidFill>
                <a:effectLst/>
                <a:uFillTx/>
                <a:latin typeface="Arial" charset="0"/>
                <a:ea typeface="Arial" charset="0"/>
                <a:cs typeface="Arial" charset="0"/>
                <a:sym typeface="Helvetica Light"/>
              </a:rPr>
              <a:t>The airway</a:t>
            </a:r>
            <a:r>
              <a:rPr kumimoji="0" lang="en-US" sz="2600" u="none" strike="noStrike" cap="none" spc="0" normalizeH="0" baseline="0" dirty="0" smtClean="0">
                <a:ln>
                  <a:noFill/>
                </a:ln>
                <a:solidFill>
                  <a:srgbClr val="000000"/>
                </a:solidFill>
                <a:effectLst/>
                <a:uFillTx/>
                <a:latin typeface="Arial" charset="0"/>
                <a:ea typeface="Arial" charset="0"/>
                <a:cs typeface="Arial" charset="0"/>
                <a:sym typeface="Helvetica Light"/>
              </a:rPr>
              <a:t> is covered by drapes and needs to be secured by LMA</a:t>
            </a:r>
            <a:r>
              <a:rPr kumimoji="0" lang="en-US" sz="2600" u="none" strike="noStrike" cap="none" spc="0" normalizeH="0" dirty="0" smtClean="0">
                <a:ln>
                  <a:noFill/>
                </a:ln>
                <a:solidFill>
                  <a:srgbClr val="000000"/>
                </a:solidFill>
                <a:effectLst/>
                <a:uFillTx/>
                <a:latin typeface="Arial" charset="0"/>
                <a:ea typeface="Arial" charset="0"/>
                <a:cs typeface="Arial" charset="0"/>
                <a:sym typeface="Helvetica Light"/>
              </a:rPr>
              <a:t> or in small children ( 2 yo ) a tracheal tube is often preferred </a:t>
            </a:r>
          </a:p>
          <a:p>
            <a:pPr marL="342900" marR="0" indent="-342900" algn="l" defTabSz="584200" rtl="0" fontAlgn="auto" latinLnBrk="0" hangingPunct="0">
              <a:lnSpc>
                <a:spcPct val="100000"/>
              </a:lnSpc>
              <a:spcBef>
                <a:spcPts val="0"/>
              </a:spcBef>
              <a:spcAft>
                <a:spcPts val="0"/>
              </a:spcAft>
              <a:buClrTx/>
              <a:buSzTx/>
              <a:buFont typeface="Wingdings" charset="2"/>
              <a:buChar char="ü"/>
              <a:tabLst/>
            </a:pPr>
            <a:endParaRPr lang="en-US" sz="2600" baseline="0" dirty="0">
              <a:latin typeface="Arial" charset="0"/>
              <a:ea typeface="Arial" charset="0"/>
              <a:cs typeface="Arial" charset="0"/>
            </a:endParaRPr>
          </a:p>
          <a:p>
            <a:pPr marL="342900" marR="0" indent="-342900" algn="l" defTabSz="584200" rtl="0" fontAlgn="auto" latinLnBrk="0" hangingPunct="0">
              <a:lnSpc>
                <a:spcPct val="100000"/>
              </a:lnSpc>
              <a:spcBef>
                <a:spcPts val="0"/>
              </a:spcBef>
              <a:spcAft>
                <a:spcPts val="0"/>
              </a:spcAft>
              <a:buClrTx/>
              <a:buSzTx/>
              <a:buFont typeface="Wingdings" charset="2"/>
              <a:buChar char="ü"/>
              <a:tabLst/>
            </a:pPr>
            <a:r>
              <a:rPr kumimoji="0" lang="en-US" sz="2600" b="1" u="none" strike="noStrike" cap="none" spc="0" normalizeH="0" dirty="0" smtClean="0">
                <a:ln>
                  <a:noFill/>
                </a:ln>
                <a:solidFill>
                  <a:schemeClr val="accent6">
                    <a:lumMod val="50000"/>
                  </a:schemeClr>
                </a:solidFill>
                <a:effectLst/>
                <a:uFillTx/>
                <a:latin typeface="Arial" charset="0"/>
                <a:ea typeface="Arial" charset="0"/>
                <a:cs typeface="Arial" charset="0"/>
                <a:sym typeface="Helvetica Light"/>
              </a:rPr>
              <a:t>The </a:t>
            </a:r>
            <a:r>
              <a:rPr kumimoji="0" lang="en-US" sz="2600" b="1" u="none" strike="noStrike" cap="none" spc="0" normalizeH="0" dirty="0" err="1" smtClean="0">
                <a:ln>
                  <a:noFill/>
                </a:ln>
                <a:solidFill>
                  <a:schemeClr val="accent6">
                    <a:lumMod val="50000"/>
                  </a:schemeClr>
                </a:solidFill>
                <a:effectLst/>
                <a:uFillTx/>
                <a:latin typeface="Arial" charset="0"/>
                <a:ea typeface="Arial" charset="0"/>
                <a:cs typeface="Arial" charset="0"/>
                <a:sym typeface="Helvetica Light"/>
              </a:rPr>
              <a:t>oculocardiac</a:t>
            </a:r>
            <a:r>
              <a:rPr kumimoji="0" lang="en-US" sz="2600" b="1" u="none" strike="noStrike" cap="none" spc="0" normalizeH="0" dirty="0" smtClean="0">
                <a:ln>
                  <a:noFill/>
                </a:ln>
                <a:solidFill>
                  <a:schemeClr val="accent6">
                    <a:lumMod val="50000"/>
                  </a:schemeClr>
                </a:solidFill>
                <a:effectLst/>
                <a:uFillTx/>
                <a:latin typeface="Arial" charset="0"/>
                <a:ea typeface="Arial" charset="0"/>
                <a:cs typeface="Arial" charset="0"/>
                <a:sym typeface="Helvetica Light"/>
              </a:rPr>
              <a:t> reflex:</a:t>
            </a:r>
            <a:r>
              <a:rPr kumimoji="0" lang="en-US" sz="2600" u="none" strike="noStrike" cap="none" spc="0" normalizeH="0" dirty="0" smtClean="0">
                <a:ln>
                  <a:noFill/>
                </a:ln>
                <a:solidFill>
                  <a:srgbClr val="000000"/>
                </a:solidFill>
                <a:effectLst/>
                <a:uFillTx/>
                <a:latin typeface="Arial" charset="0"/>
                <a:ea typeface="Arial" charset="0"/>
                <a:cs typeface="Arial" charset="0"/>
                <a:sym typeface="Helvetica Light"/>
              </a:rPr>
              <a:t> pressure/ tension on the globe or eye muscles can cause a marked bradycardia : pretreatment with atropine for prevention </a:t>
            </a:r>
          </a:p>
          <a:p>
            <a:pPr marL="342900" marR="0" indent="-342900" algn="l" defTabSz="584200" rtl="0" fontAlgn="auto" latinLnBrk="0" hangingPunct="0">
              <a:lnSpc>
                <a:spcPct val="100000"/>
              </a:lnSpc>
              <a:spcBef>
                <a:spcPts val="0"/>
              </a:spcBef>
              <a:spcAft>
                <a:spcPts val="0"/>
              </a:spcAft>
              <a:buClrTx/>
              <a:buSzTx/>
              <a:buFont typeface="Wingdings" charset="2"/>
              <a:buChar char="ü"/>
              <a:tabLst/>
            </a:pPr>
            <a:endParaRPr kumimoji="0" lang="en-US" sz="2600" u="none" strike="noStrike" cap="none" spc="0" normalizeH="0" dirty="0" smtClean="0">
              <a:ln>
                <a:noFill/>
              </a:ln>
              <a:solidFill>
                <a:srgbClr val="000000"/>
              </a:solidFill>
              <a:effectLst/>
              <a:uFillTx/>
              <a:latin typeface="Arial" charset="0"/>
              <a:ea typeface="Arial" charset="0"/>
              <a:cs typeface="Arial" charset="0"/>
              <a:sym typeface="Helvetica Light"/>
            </a:endParaRPr>
          </a:p>
          <a:p>
            <a:pPr marL="342900" marR="0" indent="-342900" algn="l" defTabSz="584200" rtl="0" fontAlgn="auto" latinLnBrk="0" hangingPunct="0">
              <a:lnSpc>
                <a:spcPct val="100000"/>
              </a:lnSpc>
              <a:spcBef>
                <a:spcPts val="0"/>
              </a:spcBef>
              <a:spcAft>
                <a:spcPts val="0"/>
              </a:spcAft>
              <a:buClrTx/>
              <a:buSzTx/>
              <a:buFont typeface="Wingdings" charset="2"/>
              <a:buChar char="ü"/>
              <a:tabLst/>
            </a:pPr>
            <a:r>
              <a:rPr lang="en-US" sz="2600" b="1" dirty="0" smtClean="0">
                <a:solidFill>
                  <a:schemeClr val="accent6">
                    <a:lumMod val="50000"/>
                  </a:schemeClr>
                </a:solidFill>
                <a:latin typeface="Arial" charset="0"/>
                <a:ea typeface="Arial" charset="0"/>
                <a:cs typeface="Arial" charset="0"/>
              </a:rPr>
              <a:t>Postoperative N/V</a:t>
            </a:r>
            <a:r>
              <a:rPr lang="en-US" sz="2600" dirty="0" smtClean="0">
                <a:latin typeface="Arial" charset="0"/>
                <a:ea typeface="Arial" charset="0"/>
                <a:cs typeface="Arial" charset="0"/>
              </a:rPr>
              <a:t> : pretreatment with antiemetic for prevention </a:t>
            </a:r>
          </a:p>
          <a:p>
            <a:pPr marL="342900" marR="0" indent="-342900" algn="l" defTabSz="584200" rtl="0" fontAlgn="auto" latinLnBrk="0" hangingPunct="0">
              <a:lnSpc>
                <a:spcPct val="100000"/>
              </a:lnSpc>
              <a:spcBef>
                <a:spcPts val="0"/>
              </a:spcBef>
              <a:spcAft>
                <a:spcPts val="0"/>
              </a:spcAft>
              <a:buClrTx/>
              <a:buSzTx/>
              <a:buFont typeface="Wingdings" charset="2"/>
              <a:buChar char="ü"/>
              <a:tabLst/>
            </a:pPr>
            <a:endParaRPr lang="en-US" sz="2600" dirty="0" smtClean="0">
              <a:latin typeface="Arial" charset="0"/>
              <a:ea typeface="Arial" charset="0"/>
              <a:cs typeface="Arial" charset="0"/>
            </a:endParaRPr>
          </a:p>
          <a:p>
            <a:pPr marL="342900" marR="0" indent="-342900" algn="l" defTabSz="584200" rtl="0" fontAlgn="auto" latinLnBrk="0" hangingPunct="0">
              <a:lnSpc>
                <a:spcPct val="100000"/>
              </a:lnSpc>
              <a:spcBef>
                <a:spcPts val="0"/>
              </a:spcBef>
              <a:spcAft>
                <a:spcPts val="0"/>
              </a:spcAft>
              <a:buClrTx/>
              <a:buSzTx/>
              <a:buFont typeface="Wingdings" charset="2"/>
              <a:buChar char="ü"/>
              <a:tabLst/>
            </a:pPr>
            <a:r>
              <a:rPr kumimoji="0" lang="en-US" sz="2600" b="1" u="none" strike="noStrike" cap="none" spc="0" normalizeH="0" baseline="0" dirty="0" smtClean="0">
                <a:ln>
                  <a:noFill/>
                </a:ln>
                <a:solidFill>
                  <a:schemeClr val="accent6">
                    <a:lumMod val="50000"/>
                  </a:schemeClr>
                </a:solidFill>
                <a:effectLst/>
                <a:uFillTx/>
                <a:latin typeface="Arial" charset="0"/>
                <a:ea typeface="Arial" charset="0"/>
                <a:cs typeface="Arial" charset="0"/>
                <a:sym typeface="Helvetica Light"/>
              </a:rPr>
              <a:t>Postoperative</a:t>
            </a:r>
            <a:r>
              <a:rPr kumimoji="0" lang="en-US" sz="2600" b="1" u="none" strike="noStrike" cap="none" spc="0" normalizeH="0" dirty="0" smtClean="0">
                <a:ln>
                  <a:noFill/>
                </a:ln>
                <a:solidFill>
                  <a:schemeClr val="accent6">
                    <a:lumMod val="50000"/>
                  </a:schemeClr>
                </a:solidFill>
                <a:effectLst/>
                <a:uFillTx/>
                <a:latin typeface="Arial" charset="0"/>
                <a:ea typeface="Arial" charset="0"/>
                <a:cs typeface="Arial" charset="0"/>
                <a:sym typeface="Helvetica Light"/>
              </a:rPr>
              <a:t> malignant hyperthermia </a:t>
            </a:r>
            <a:r>
              <a:rPr kumimoji="0" lang="en-US" sz="2600" u="none" strike="noStrike" cap="none" spc="0" normalizeH="0" dirty="0" smtClean="0">
                <a:ln>
                  <a:noFill/>
                </a:ln>
                <a:solidFill>
                  <a:srgbClr val="000000"/>
                </a:solidFill>
                <a:effectLst/>
                <a:uFillTx/>
                <a:latin typeface="Arial" charset="0"/>
                <a:ea typeface="Arial" charset="0"/>
                <a:cs typeface="Arial" charset="0"/>
                <a:sym typeface="Helvetica Light"/>
              </a:rPr>
              <a:t>: </a:t>
            </a:r>
            <a:r>
              <a:rPr kumimoji="0" lang="en-US" sz="2600" u="none" strike="noStrike" cap="none" spc="0" normalizeH="0" dirty="0" err="1" smtClean="0">
                <a:ln>
                  <a:noFill/>
                </a:ln>
                <a:solidFill>
                  <a:srgbClr val="000000"/>
                </a:solidFill>
                <a:effectLst/>
                <a:uFillTx/>
                <a:latin typeface="Arial" charset="0"/>
                <a:ea typeface="Arial" charset="0"/>
                <a:cs typeface="Arial" charset="0"/>
                <a:sym typeface="Helvetica Light"/>
              </a:rPr>
              <a:t>suxamethonium</a:t>
            </a:r>
            <a:r>
              <a:rPr kumimoji="0" lang="en-US" sz="2600" u="none" strike="noStrike" cap="none" spc="0" normalizeH="0" dirty="0" smtClean="0">
                <a:ln>
                  <a:noFill/>
                </a:ln>
                <a:solidFill>
                  <a:srgbClr val="000000"/>
                </a:solidFill>
                <a:effectLst/>
                <a:uFillTx/>
                <a:latin typeface="Arial" charset="0"/>
                <a:ea typeface="Arial" charset="0"/>
                <a:cs typeface="Arial" charset="0"/>
                <a:sym typeface="Helvetica Light"/>
              </a:rPr>
              <a:t> is best avoided as this is a trigger for MH </a:t>
            </a:r>
            <a:endParaRPr kumimoji="0" lang="en-US" sz="2600" u="none" strike="noStrike" cap="none" spc="0" normalizeH="0" baseline="0" dirty="0">
              <a:ln>
                <a:noFill/>
              </a:ln>
              <a:solidFill>
                <a:srgbClr val="000000"/>
              </a:solidFill>
              <a:effectLst/>
              <a:uFillTx/>
              <a:latin typeface="Arial" charset="0"/>
              <a:ea typeface="Arial" charset="0"/>
              <a:cs typeface="Arial" charset="0"/>
              <a:sym typeface="Helvetica Light"/>
            </a:endParaRPr>
          </a:p>
        </p:txBody>
      </p:sp>
    </p:spTree>
    <p:extLst>
      <p:ext uri="{BB962C8B-B14F-4D97-AF65-F5344CB8AC3E}">
        <p14:creationId xmlns:p14="http://schemas.microsoft.com/office/powerpoint/2010/main" val="1290771739"/>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5432" y="1286642"/>
            <a:ext cx="10464800" cy="3302000"/>
          </a:xfrm>
        </p:spPr>
        <p:txBody>
          <a:bodyPr>
            <a:noAutofit/>
          </a:bodyPr>
          <a:lstStyle/>
          <a:p>
            <a:r>
              <a:rPr lang="en-US" sz="3600" b="1" dirty="0" smtClean="0">
                <a:solidFill>
                  <a:schemeClr val="accent1">
                    <a:lumMod val="50000"/>
                  </a:schemeClr>
                </a:solidFill>
                <a:latin typeface="Arial Rounded MT Bold" charset="0"/>
                <a:ea typeface="Arial Rounded MT Bold" charset="0"/>
                <a:cs typeface="Arial Rounded MT Bold" charset="0"/>
              </a:rPr>
              <a:t>DISCUSS </a:t>
            </a:r>
            <a:r>
              <a:rPr lang="en-US" sz="3600" b="1" dirty="0">
                <a:solidFill>
                  <a:schemeClr val="accent1">
                    <a:lumMod val="50000"/>
                  </a:schemeClr>
                </a:solidFill>
                <a:latin typeface="Arial Rounded MT Bold" charset="0"/>
                <a:ea typeface="Arial Rounded MT Bold" charset="0"/>
                <a:cs typeface="Arial Rounded MT Bold" charset="0"/>
              </a:rPr>
              <a:t>ANESTHESIA PLAN , INDUCTION, MEDICATIONS   METHODS FOR SECURING THE AIRWAY ,  MAINTENANCE OF ANESTHESIA AND INTRAVENOUS FLUID REQUIREMENT</a:t>
            </a:r>
            <a:r>
              <a:rPr lang="en-US" sz="3600" b="1" dirty="0" smtClean="0">
                <a:solidFill>
                  <a:schemeClr val="accent1">
                    <a:lumMod val="50000"/>
                  </a:schemeClr>
                </a:solidFill>
                <a:latin typeface="Arial Rounded MT Bold" charset="0"/>
                <a:ea typeface="Arial Rounded MT Bold" charset="0"/>
                <a:cs typeface="Arial Rounded MT Bold" charset="0"/>
              </a:rPr>
              <a:t>.</a:t>
            </a:r>
            <a:endParaRPr lang="en-US" sz="3600" b="1" dirty="0">
              <a:solidFill>
                <a:schemeClr val="accent1">
                  <a:lumMod val="50000"/>
                </a:schemeClr>
              </a:solidFill>
              <a:latin typeface="Arial Rounded MT Bold" charset="0"/>
              <a:ea typeface="Arial Rounded MT Bold" charset="0"/>
              <a:cs typeface="Arial Rounded MT Bold" charset="0"/>
            </a:endParaRPr>
          </a:p>
        </p:txBody>
      </p:sp>
      <p:pic>
        <p:nvPicPr>
          <p:cNvPr id="3" name="Picture 2"/>
          <p:cNvPicPr>
            <a:picLocks noChangeAspect="1"/>
          </p:cNvPicPr>
          <p:nvPr/>
        </p:nvPicPr>
        <p:blipFill>
          <a:blip r:embed="rId2"/>
          <a:stretch>
            <a:fillRect/>
          </a:stretch>
        </p:blipFill>
        <p:spPr>
          <a:xfrm>
            <a:off x="5147366" y="4588642"/>
            <a:ext cx="2295633" cy="3924159"/>
          </a:xfrm>
          <a:prstGeom prst="rect">
            <a:avLst/>
          </a:prstGeom>
        </p:spPr>
      </p:pic>
    </p:spTree>
    <p:extLst>
      <p:ext uri="{BB962C8B-B14F-4D97-AF65-F5344CB8AC3E}">
        <p14:creationId xmlns:p14="http://schemas.microsoft.com/office/powerpoint/2010/main" val="2042286889"/>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8090" y="0"/>
            <a:ext cx="12481337" cy="85664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endParaRPr lang="en-US" sz="2500" dirty="0">
              <a:latin typeface="Arial" charset="0"/>
              <a:ea typeface="Arial" charset="0"/>
              <a:cs typeface="Arial" charset="0"/>
            </a:endParaRPr>
          </a:p>
          <a:p>
            <a:pPr algn="l"/>
            <a:r>
              <a:rPr lang="en-US" sz="2500" dirty="0">
                <a:latin typeface="Arial" charset="0"/>
                <a:ea typeface="Arial" charset="0"/>
                <a:cs typeface="Arial" charset="0"/>
              </a:rPr>
              <a:t> </a:t>
            </a:r>
          </a:p>
          <a:p>
            <a:pPr algn="l"/>
            <a:r>
              <a:rPr lang="en-US" sz="2500" dirty="0">
                <a:latin typeface="Arial" charset="0"/>
                <a:ea typeface="Arial" charset="0"/>
                <a:cs typeface="Arial" charset="0"/>
              </a:rPr>
              <a:t> </a:t>
            </a:r>
          </a:p>
          <a:p>
            <a:pPr marL="228600" indent="-228600" algn="l">
              <a:buFont typeface="Wingdings" charset="2"/>
              <a:buChar char="v"/>
            </a:pPr>
            <a:r>
              <a:rPr lang="en-US" sz="2500" b="1" dirty="0" smtClean="0">
                <a:solidFill>
                  <a:schemeClr val="accent6">
                    <a:lumMod val="50000"/>
                  </a:schemeClr>
                </a:solidFill>
                <a:latin typeface="Arial" charset="0"/>
                <a:ea typeface="Arial" charset="0"/>
                <a:cs typeface="Arial" charset="0"/>
              </a:rPr>
              <a:t>Anesthesia </a:t>
            </a:r>
            <a:r>
              <a:rPr lang="en-US" sz="2500" b="1" dirty="0">
                <a:solidFill>
                  <a:schemeClr val="accent6">
                    <a:lumMod val="50000"/>
                  </a:schemeClr>
                </a:solidFill>
                <a:latin typeface="Arial" charset="0"/>
                <a:ea typeface="Arial" charset="0"/>
                <a:cs typeface="Arial" charset="0"/>
              </a:rPr>
              <a:t>plan</a:t>
            </a:r>
          </a:p>
          <a:p>
            <a:pPr algn="l"/>
            <a:r>
              <a:rPr lang="en-US" sz="2500" dirty="0" smtClean="0">
                <a:latin typeface="Arial" charset="0"/>
                <a:ea typeface="Arial" charset="0"/>
                <a:cs typeface="Arial" charset="0"/>
              </a:rPr>
              <a:t>A </a:t>
            </a:r>
            <a:r>
              <a:rPr lang="en-US" sz="2500" dirty="0">
                <a:latin typeface="Arial" charset="0"/>
                <a:ea typeface="Arial" charset="0"/>
                <a:cs typeface="Arial" charset="0"/>
              </a:rPr>
              <a:t>plan of anesthesia should be discussed with parents includes the method of induction, postoperative analgesia and what to expect in term of i.v </a:t>
            </a:r>
            <a:r>
              <a:rPr lang="en-US" sz="2500" dirty="0" err="1">
                <a:latin typeface="Arial" charset="0"/>
                <a:ea typeface="Arial" charset="0"/>
                <a:cs typeface="Arial" charset="0"/>
              </a:rPr>
              <a:t>cannulae</a:t>
            </a:r>
            <a:r>
              <a:rPr lang="en-US" sz="2500" dirty="0">
                <a:latin typeface="Arial" charset="0"/>
                <a:ea typeface="Arial" charset="0"/>
                <a:cs typeface="Arial" charset="0"/>
              </a:rPr>
              <a:t> , infusions , nasogastric tube,  </a:t>
            </a:r>
            <a:r>
              <a:rPr lang="en-US" sz="2500" dirty="0" smtClean="0">
                <a:latin typeface="Arial" charset="0"/>
                <a:ea typeface="Arial" charset="0"/>
                <a:cs typeface="Arial" charset="0"/>
              </a:rPr>
              <a:t>etc</a:t>
            </a:r>
          </a:p>
          <a:p>
            <a:pPr algn="l"/>
            <a:endParaRPr lang="en-US" sz="2500" dirty="0">
              <a:latin typeface="Arial" charset="0"/>
              <a:ea typeface="Arial" charset="0"/>
              <a:cs typeface="Arial" charset="0"/>
            </a:endParaRPr>
          </a:p>
          <a:p>
            <a:pPr marL="228600" indent="-228600" algn="l">
              <a:buFont typeface="Wingdings" charset="2"/>
              <a:buChar char="v"/>
            </a:pPr>
            <a:r>
              <a:rPr lang="en-US" sz="2500" b="1" dirty="0" smtClean="0">
                <a:solidFill>
                  <a:schemeClr val="accent6">
                    <a:lumMod val="50000"/>
                  </a:schemeClr>
                </a:solidFill>
                <a:latin typeface="Arial" charset="0"/>
                <a:ea typeface="Arial" charset="0"/>
                <a:cs typeface="Arial" charset="0"/>
              </a:rPr>
              <a:t>Induction</a:t>
            </a:r>
            <a:endParaRPr lang="en-US" sz="2500" b="1" dirty="0">
              <a:solidFill>
                <a:schemeClr val="accent6">
                  <a:lumMod val="50000"/>
                </a:schemeClr>
              </a:solidFill>
              <a:latin typeface="Arial" charset="0"/>
              <a:ea typeface="Arial" charset="0"/>
              <a:cs typeface="Arial" charset="0"/>
            </a:endParaRPr>
          </a:p>
          <a:p>
            <a:pPr algn="l"/>
            <a:r>
              <a:rPr lang="en-US" sz="2500" dirty="0" smtClean="0">
                <a:latin typeface="Arial" charset="0"/>
                <a:ea typeface="Arial" charset="0"/>
                <a:cs typeface="Arial" charset="0"/>
              </a:rPr>
              <a:t>Anesthesia </a:t>
            </a:r>
            <a:r>
              <a:rPr lang="en-US" sz="2500" dirty="0">
                <a:latin typeface="Arial" charset="0"/>
                <a:ea typeface="Arial" charset="0"/>
                <a:cs typeface="Arial" charset="0"/>
              </a:rPr>
              <a:t>can be induced intravenously or by inhalation. IV access may be challenging, as the veins may be small, poorly visible due to subcutaneous fat and painful even with topical anesthesia. Inhalation requires the ability to minimize entrainment of air and allow high concentration of anesthetic to reach alveoli</a:t>
            </a:r>
            <a:r>
              <a:rPr lang="en-US" sz="2500" dirty="0" smtClean="0">
                <a:latin typeface="Arial" charset="0"/>
                <a:ea typeface="Arial" charset="0"/>
                <a:cs typeface="Arial" charset="0"/>
              </a:rPr>
              <a:t>.</a:t>
            </a:r>
          </a:p>
          <a:p>
            <a:pPr algn="l"/>
            <a:endParaRPr lang="en-US" sz="2500" dirty="0">
              <a:latin typeface="Arial" charset="0"/>
              <a:ea typeface="Arial" charset="0"/>
              <a:cs typeface="Arial" charset="0"/>
            </a:endParaRPr>
          </a:p>
          <a:p>
            <a:pPr marL="171450" indent="-171450" algn="l">
              <a:buFont typeface="Wingdings" charset="2"/>
              <a:buChar char="v"/>
            </a:pPr>
            <a:r>
              <a:rPr lang="en-US" sz="2500" b="1" dirty="0" smtClean="0">
                <a:solidFill>
                  <a:schemeClr val="accent6">
                    <a:lumMod val="50000"/>
                  </a:schemeClr>
                </a:solidFill>
                <a:latin typeface="Arial" charset="0"/>
                <a:ea typeface="Arial" charset="0"/>
                <a:cs typeface="Arial" charset="0"/>
              </a:rPr>
              <a:t>The </a:t>
            </a:r>
            <a:r>
              <a:rPr lang="en-US" sz="2500" b="1" dirty="0">
                <a:solidFill>
                  <a:schemeClr val="accent6">
                    <a:lumMod val="50000"/>
                  </a:schemeClr>
                </a:solidFill>
                <a:latin typeface="Arial" charset="0"/>
                <a:ea typeface="Arial" charset="0"/>
                <a:cs typeface="Arial" charset="0"/>
              </a:rPr>
              <a:t>medication</a:t>
            </a:r>
          </a:p>
          <a:p>
            <a:pPr algn="l"/>
            <a:r>
              <a:rPr lang="en-US" sz="2500" dirty="0" smtClean="0">
                <a:latin typeface="Arial" charset="0"/>
                <a:ea typeface="Arial" charset="0"/>
                <a:cs typeface="Arial" charset="0"/>
              </a:rPr>
              <a:t>Paracetamol</a:t>
            </a:r>
            <a:r>
              <a:rPr lang="en-US" sz="2500" dirty="0">
                <a:latin typeface="Arial" charset="0"/>
                <a:ea typeface="Arial" charset="0"/>
                <a:cs typeface="Arial" charset="0"/>
              </a:rPr>
              <a:t>: is often given in the word followed by regular postoperative doses.</a:t>
            </a:r>
          </a:p>
          <a:p>
            <a:pPr algn="l"/>
            <a:r>
              <a:rPr lang="en-US" sz="2500" dirty="0" smtClean="0">
                <a:latin typeface="Arial" charset="0"/>
                <a:ea typeface="Arial" charset="0"/>
                <a:cs typeface="Arial" charset="0"/>
              </a:rPr>
              <a:t>NSAIDS</a:t>
            </a:r>
            <a:r>
              <a:rPr lang="en-US" sz="2500" dirty="0">
                <a:latin typeface="Arial" charset="0"/>
                <a:ea typeface="Arial" charset="0"/>
                <a:cs typeface="Arial" charset="0"/>
              </a:rPr>
              <a:t>: </a:t>
            </a:r>
            <a:r>
              <a:rPr lang="en-US" sz="2500" dirty="0" err="1">
                <a:latin typeface="Arial" charset="0"/>
                <a:ea typeface="Arial" charset="0"/>
                <a:cs typeface="Arial" charset="0"/>
              </a:rPr>
              <a:t>Diclofenac</a:t>
            </a:r>
            <a:r>
              <a:rPr lang="en-US" sz="2500" dirty="0">
                <a:latin typeface="Arial" charset="0"/>
                <a:ea typeface="Arial" charset="0"/>
                <a:cs typeface="Arial" charset="0"/>
              </a:rPr>
              <a:t> per rectum.</a:t>
            </a:r>
          </a:p>
          <a:p>
            <a:pPr algn="l"/>
            <a:r>
              <a:rPr lang="en-US" sz="2500" dirty="0" smtClean="0">
                <a:latin typeface="Arial" charset="0"/>
                <a:ea typeface="Arial" charset="0"/>
                <a:cs typeface="Arial" charset="0"/>
              </a:rPr>
              <a:t>Opioids</a:t>
            </a:r>
            <a:r>
              <a:rPr lang="en-US" sz="2500" dirty="0">
                <a:latin typeface="Arial" charset="0"/>
                <a:ea typeface="Arial" charset="0"/>
                <a:cs typeface="Arial" charset="0"/>
              </a:rPr>
              <a:t>: can be intravenously administrated as PCA or NCA.</a:t>
            </a:r>
          </a:p>
          <a:p>
            <a:pPr algn="l"/>
            <a:r>
              <a:rPr lang="en-US" sz="2500" dirty="0" smtClean="0">
                <a:latin typeface="Arial" charset="0"/>
                <a:ea typeface="Arial" charset="0"/>
                <a:cs typeface="Arial" charset="0"/>
              </a:rPr>
              <a:t>Local </a:t>
            </a:r>
            <a:r>
              <a:rPr lang="en-US" sz="2500" dirty="0">
                <a:latin typeface="Arial" charset="0"/>
                <a:ea typeface="Arial" charset="0"/>
                <a:cs typeface="Arial" charset="0"/>
              </a:rPr>
              <a:t>anesthesia: administrated into the wound or via nerve blocks.</a:t>
            </a:r>
          </a:p>
          <a:p>
            <a:pPr algn="l"/>
            <a:r>
              <a:rPr lang="en-US" sz="2500" dirty="0" smtClean="0">
                <a:latin typeface="Arial" charset="0"/>
                <a:ea typeface="Arial" charset="0"/>
                <a:cs typeface="Arial" charset="0"/>
              </a:rPr>
              <a:t> </a:t>
            </a:r>
            <a:endParaRPr lang="en-US" sz="2500" dirty="0">
              <a:latin typeface="Arial" charset="0"/>
              <a:ea typeface="Arial" charset="0"/>
              <a:cs typeface="Arial" charset="0"/>
            </a:endParaRPr>
          </a:p>
          <a:p>
            <a:pPr algn="l"/>
            <a:endParaRPr lang="en-US" sz="2500" dirty="0">
              <a:latin typeface="Arial" charset="0"/>
              <a:ea typeface="Arial" charset="0"/>
              <a:cs typeface="Arial" charset="0"/>
            </a:endParaRPr>
          </a:p>
          <a:p>
            <a:pPr algn="l"/>
            <a:r>
              <a:rPr lang="en-US" sz="2500" dirty="0">
                <a:latin typeface="Arial" charset="0"/>
                <a:ea typeface="Arial" charset="0"/>
                <a:cs typeface="Arial" charset="0"/>
              </a:rPr>
              <a:t> </a:t>
            </a:r>
            <a:endParaRPr kumimoji="0" lang="en-US" sz="2500" b="0" i="0" u="none" strike="noStrike" cap="none" spc="0" normalizeH="0" baseline="0" dirty="0">
              <a:ln>
                <a:noFill/>
              </a:ln>
              <a:solidFill>
                <a:srgbClr val="000000"/>
              </a:solidFill>
              <a:effectLst/>
              <a:uFillTx/>
              <a:latin typeface="Arial" charset="0"/>
              <a:ea typeface="Arial" charset="0"/>
              <a:cs typeface="Arial" charset="0"/>
              <a:sym typeface="Helvetica Light"/>
            </a:endParaRPr>
          </a:p>
        </p:txBody>
      </p:sp>
    </p:spTree>
    <p:extLst>
      <p:ext uri="{BB962C8B-B14F-4D97-AF65-F5344CB8AC3E}">
        <p14:creationId xmlns:p14="http://schemas.microsoft.com/office/powerpoint/2010/main" val="254722315"/>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p:nvPr/>
        </p:nvSpPr>
        <p:spPr>
          <a:xfrm>
            <a:off x="379889" y="1280811"/>
            <a:ext cx="12101447" cy="2785378"/>
          </a:xfrm>
          <a:prstGeom prst="rect">
            <a:avLst/>
          </a:prstGeom>
        </p:spPr>
        <p:txBody>
          <a:bodyPr wrap="square">
            <a:spAutoFit/>
          </a:bodyPr>
          <a:lstStyle/>
          <a:p>
            <a:pPr marL="171450" indent="-171450" algn="l">
              <a:buFont typeface="Wingdings" charset="2"/>
              <a:buChar char="v"/>
            </a:pPr>
            <a:r>
              <a:rPr lang="en-US" sz="2500" b="1">
                <a:solidFill>
                  <a:schemeClr val="accent6">
                    <a:lumMod val="50000"/>
                  </a:schemeClr>
                </a:solidFill>
                <a:latin typeface="Arial" charset="0"/>
                <a:ea typeface="Arial" charset="0"/>
                <a:cs typeface="Arial" charset="0"/>
              </a:rPr>
              <a:t>Method for securing airway:</a:t>
            </a:r>
          </a:p>
          <a:p>
            <a:pPr algn="l"/>
            <a:r>
              <a:rPr lang="en-US" sz="2500">
                <a:latin typeface="Arial" charset="0"/>
                <a:ea typeface="Arial" charset="0"/>
                <a:cs typeface="Arial" charset="0"/>
              </a:rPr>
              <a:t>Face mask : this is the most fundamental skill and should be familiar to all who deal with unconscious patient. A number of adjuncts  can be used including chain lift , jaw thrust , guedel airway or nasal airway.</a:t>
            </a:r>
          </a:p>
          <a:p>
            <a:pPr algn="l"/>
            <a:r>
              <a:rPr lang="en-US" sz="2500">
                <a:latin typeface="Arial" charset="0"/>
                <a:ea typeface="Arial" charset="0"/>
                <a:cs typeface="Arial" charset="0"/>
              </a:rPr>
              <a:t>Laryngeal mask airway (LMA) : easy to insert , safe and reliable airway for spontaneous ventilation and short episodes of intermittent IPPV</a:t>
            </a:r>
          </a:p>
          <a:p>
            <a:pPr algn="l"/>
            <a:r>
              <a:rPr lang="en-US" sz="2500">
                <a:latin typeface="Arial" charset="0"/>
                <a:ea typeface="Arial" charset="0"/>
                <a:cs typeface="Arial" charset="0"/>
              </a:rPr>
              <a:t>Tracheal tube: allowing full protection and IPPV</a:t>
            </a:r>
            <a:endParaRPr lang="en-US" sz="2500" dirty="0">
              <a:latin typeface="Arial" charset="0"/>
              <a:ea typeface="Arial" charset="0"/>
              <a:cs typeface="Arial" charset="0"/>
            </a:endParaRPr>
          </a:p>
        </p:txBody>
      </p:sp>
      <p:sp>
        <p:nvSpPr>
          <p:cNvPr id="4" name="Rectangle 1"/>
          <p:cNvSpPr txBox="1"/>
          <p:nvPr/>
        </p:nvSpPr>
        <p:spPr>
          <a:xfrm>
            <a:off x="379889" y="4353714"/>
            <a:ext cx="11761574" cy="3170099"/>
          </a:xfrm>
          <a:prstGeom prst="rect">
            <a:avLst/>
          </a:prstGeom>
        </p:spPr>
        <p:txBody>
          <a:bodyPr wrap="square">
            <a:spAutoFit/>
          </a:bodyPr>
          <a:lstStyle/>
          <a:p>
            <a:pPr marL="171450" indent="-171450" algn="l">
              <a:buFont typeface="Wingdings" charset="2"/>
              <a:buChar char="v"/>
            </a:pPr>
            <a:r>
              <a:rPr lang="en-US" sz="2500" b="1" dirty="0" smtClean="0">
                <a:solidFill>
                  <a:schemeClr val="accent6">
                    <a:lumMod val="50000"/>
                  </a:schemeClr>
                </a:solidFill>
                <a:latin typeface="Arial" charset="0"/>
                <a:ea typeface="Arial" charset="0"/>
                <a:cs typeface="Arial" charset="0"/>
              </a:rPr>
              <a:t>maintenance </a:t>
            </a:r>
            <a:r>
              <a:rPr lang="en-US" sz="2500" b="1" dirty="0">
                <a:solidFill>
                  <a:schemeClr val="accent6">
                    <a:lumMod val="50000"/>
                  </a:schemeClr>
                </a:solidFill>
                <a:latin typeface="Arial" charset="0"/>
                <a:ea typeface="Arial" charset="0"/>
                <a:cs typeface="Arial" charset="0"/>
              </a:rPr>
              <a:t>of </a:t>
            </a:r>
            <a:r>
              <a:rPr lang="en-US" sz="2500" b="1" dirty="0" smtClean="0">
                <a:solidFill>
                  <a:schemeClr val="accent6">
                    <a:lumMod val="50000"/>
                  </a:schemeClr>
                </a:solidFill>
                <a:latin typeface="Arial" charset="0"/>
                <a:ea typeface="Arial" charset="0"/>
                <a:cs typeface="Arial" charset="0"/>
              </a:rPr>
              <a:t>anesthesia</a:t>
            </a:r>
          </a:p>
          <a:p>
            <a:pPr algn="l"/>
            <a:r>
              <a:rPr lang="en-US" sz="2500" dirty="0" smtClean="0">
                <a:latin typeface="Arial" charset="0"/>
                <a:ea typeface="Arial" charset="0"/>
                <a:cs typeface="Arial" charset="0"/>
              </a:rPr>
              <a:t>Maintenance </a:t>
            </a:r>
            <a:r>
              <a:rPr lang="en-US" sz="2500" dirty="0">
                <a:latin typeface="Arial" charset="0"/>
                <a:ea typeface="Arial" charset="0"/>
                <a:cs typeface="Arial" charset="0"/>
              </a:rPr>
              <a:t>of anesthesia in older children by spontaneously breathing techniques and short procedures</a:t>
            </a:r>
            <a:r>
              <a:rPr lang="en-US" sz="2500" dirty="0" smtClean="0">
                <a:latin typeface="Arial" charset="0"/>
                <a:ea typeface="Arial" charset="0"/>
                <a:cs typeface="Arial" charset="0"/>
              </a:rPr>
              <a:t>.</a:t>
            </a:r>
          </a:p>
          <a:p>
            <a:pPr algn="l"/>
            <a:endParaRPr lang="en-US" sz="2500" dirty="0">
              <a:latin typeface="Arial" charset="0"/>
              <a:ea typeface="Arial" charset="0"/>
              <a:cs typeface="Arial" charset="0"/>
            </a:endParaRPr>
          </a:p>
          <a:p>
            <a:pPr marL="171450" indent="-171450" algn="l">
              <a:buFont typeface="Wingdings" charset="2"/>
              <a:buChar char="v"/>
            </a:pPr>
            <a:r>
              <a:rPr lang="en-US" sz="2500" b="1" dirty="0">
                <a:solidFill>
                  <a:schemeClr val="accent6">
                    <a:lumMod val="50000"/>
                  </a:schemeClr>
                </a:solidFill>
                <a:latin typeface="Arial" charset="0"/>
                <a:ea typeface="Arial" charset="0"/>
                <a:cs typeface="Arial" charset="0"/>
              </a:rPr>
              <a:t>IV fluid requirement</a:t>
            </a:r>
          </a:p>
          <a:p>
            <a:pPr algn="l"/>
            <a:r>
              <a:rPr lang="en-US" sz="2500" dirty="0">
                <a:latin typeface="Arial" charset="0"/>
                <a:ea typeface="Arial" charset="0"/>
                <a:cs typeface="Arial" charset="0"/>
              </a:rPr>
              <a:t>Most would give 0.9% saline or </a:t>
            </a:r>
            <a:r>
              <a:rPr lang="en-US" sz="2500" dirty="0" err="1">
                <a:latin typeface="Arial" charset="0"/>
                <a:ea typeface="Arial" charset="0"/>
                <a:cs typeface="Arial" charset="0"/>
              </a:rPr>
              <a:t>hartmann</a:t>
            </a:r>
            <a:r>
              <a:rPr lang="en-US" sz="2500" dirty="0">
                <a:latin typeface="Arial" charset="0"/>
                <a:ea typeface="Arial" charset="0"/>
                <a:cs typeface="Arial" charset="0"/>
              </a:rPr>
              <a:t> solution. For resuscitation of children up to 20% ml\kg of colloid may be used as a bolus. Glucose containing solution are not usually used except in babies and those with hypoglycemia</a:t>
            </a:r>
          </a:p>
        </p:txBody>
      </p:sp>
    </p:spTree>
    <p:extLst>
      <p:ext uri="{BB962C8B-B14F-4D97-AF65-F5344CB8AC3E}">
        <p14:creationId xmlns:p14="http://schemas.microsoft.com/office/powerpoint/2010/main" val="971312544"/>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1409562"/>
            <a:ext cx="10464800" cy="3302000"/>
          </a:xfrm>
        </p:spPr>
        <p:txBody>
          <a:bodyPr/>
          <a:lstStyle/>
          <a:p>
            <a:r>
              <a:rPr lang="en-US" b="1" dirty="0">
                <a:solidFill>
                  <a:schemeClr val="accent1">
                    <a:lumMod val="50000"/>
                  </a:schemeClr>
                </a:solidFill>
              </a:rPr>
              <a:t>    </a:t>
            </a:r>
            <a:r>
              <a:rPr lang="en-US" sz="3600" b="1" dirty="0">
                <a:solidFill>
                  <a:schemeClr val="accent1">
                    <a:lumMod val="50000"/>
                  </a:schemeClr>
                </a:solidFill>
                <a:latin typeface="Arial Rounded MT Bold" charset="0"/>
                <a:ea typeface="Arial Rounded MT Bold" charset="0"/>
                <a:cs typeface="Arial Rounded MT Bold" charset="0"/>
              </a:rPr>
              <a:t>During surgery the patient developed sever bradycardia </a:t>
            </a:r>
            <a:r>
              <a:rPr lang="en-US" sz="3600" b="1" dirty="0" smtClean="0">
                <a:solidFill>
                  <a:schemeClr val="accent1">
                    <a:lumMod val="50000"/>
                  </a:schemeClr>
                </a:solidFill>
                <a:latin typeface="Arial Rounded MT Bold" charset="0"/>
                <a:ea typeface="Arial Rounded MT Bold" charset="0"/>
                <a:cs typeface="Arial Rounded MT Bold" charset="0"/>
              </a:rPr>
              <a:t>, discuss the cause and treatment</a:t>
            </a:r>
            <a:endParaRPr lang="en-US" sz="3600" b="1" dirty="0">
              <a:solidFill>
                <a:schemeClr val="accent1">
                  <a:lumMod val="50000"/>
                </a:schemeClr>
              </a:solidFill>
              <a:latin typeface="Arial Rounded MT Bold" charset="0"/>
              <a:ea typeface="Arial Rounded MT Bold" charset="0"/>
              <a:cs typeface="Arial Rounded MT Bold" charset="0"/>
            </a:endParaRPr>
          </a:p>
          <a:p>
            <a:endParaRPr lang="en-US" sz="2800" dirty="0">
              <a:solidFill>
                <a:schemeClr val="accent1">
                  <a:lumMod val="50000"/>
                </a:schemeClr>
              </a:solidFill>
            </a:endParaRPr>
          </a:p>
        </p:txBody>
      </p:sp>
      <p:pic>
        <p:nvPicPr>
          <p:cNvPr id="4" name="Picture 3"/>
          <p:cNvPicPr>
            <a:picLocks noChangeAspect="1"/>
          </p:cNvPicPr>
          <p:nvPr/>
        </p:nvPicPr>
        <p:blipFill>
          <a:blip r:embed="rId2"/>
          <a:stretch>
            <a:fillRect/>
          </a:stretch>
        </p:blipFill>
        <p:spPr>
          <a:xfrm>
            <a:off x="5401030" y="4400755"/>
            <a:ext cx="2685235" cy="4044185"/>
          </a:xfrm>
          <a:prstGeom prst="rect">
            <a:avLst/>
          </a:prstGeom>
        </p:spPr>
      </p:pic>
    </p:spTree>
    <p:extLst>
      <p:ext uri="{BB962C8B-B14F-4D97-AF65-F5344CB8AC3E}">
        <p14:creationId xmlns:p14="http://schemas.microsoft.com/office/powerpoint/2010/main" val="1319967865"/>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129881" y="1086584"/>
            <a:ext cx="3958694" cy="3426579"/>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hangingPunct="1"/>
            <a:r>
              <a:rPr lang="en-US" sz="2400" b="1" dirty="0">
                <a:latin typeface="Arial" charset="0"/>
                <a:ea typeface="Arial" charset="0"/>
                <a:cs typeface="Arial" charset="0"/>
              </a:rPr>
              <a:t>Cause</a:t>
            </a:r>
            <a:r>
              <a:rPr lang="en-US" sz="2400" dirty="0">
                <a:latin typeface="Arial" charset="0"/>
                <a:ea typeface="Arial" charset="0"/>
                <a:cs typeface="Arial" charset="0"/>
              </a:rPr>
              <a:t>: The </a:t>
            </a:r>
            <a:r>
              <a:rPr lang="en-US" sz="2400" dirty="0" err="1">
                <a:latin typeface="Arial" charset="0"/>
                <a:ea typeface="Arial" charset="0"/>
                <a:cs typeface="Arial" charset="0"/>
              </a:rPr>
              <a:t>oculocardiac</a:t>
            </a:r>
            <a:r>
              <a:rPr lang="en-US" sz="2400" dirty="0">
                <a:latin typeface="Arial" charset="0"/>
                <a:ea typeface="Arial" charset="0"/>
                <a:cs typeface="Arial" charset="0"/>
              </a:rPr>
              <a:t> reflex: pressure/tension on the globe or eye muscles can cause a marked bradycardia.</a:t>
            </a:r>
          </a:p>
          <a:p>
            <a:pPr hangingPunct="1"/>
            <a:endParaRPr lang="en-US" sz="2400" dirty="0">
              <a:latin typeface="Arial" charset="0"/>
              <a:ea typeface="Arial" charset="0"/>
              <a:cs typeface="Arial" charset="0"/>
            </a:endParaRPr>
          </a:p>
          <a:p>
            <a:pPr hangingPunct="1"/>
            <a:r>
              <a:rPr lang="en-US" sz="2400" b="1" dirty="0">
                <a:latin typeface="Arial" charset="0"/>
                <a:ea typeface="Arial" charset="0"/>
                <a:cs typeface="Arial" charset="0"/>
              </a:rPr>
              <a:t>Treatment</a:t>
            </a:r>
            <a:r>
              <a:rPr lang="en-US" sz="2400" dirty="0">
                <a:latin typeface="Arial" charset="0"/>
                <a:ea typeface="Arial" charset="0"/>
                <a:cs typeface="Arial" charset="0"/>
              </a:rPr>
              <a:t>: avoided by pretreatment with atropine </a:t>
            </a:r>
          </a:p>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latin typeface="Helvetica Light"/>
              <a:ea typeface="Helvetica Light"/>
              <a:cs typeface="Helvetica Light"/>
              <a:sym typeface="Helvetica Light"/>
            </a:endParaRPr>
          </a:p>
        </p:txBody>
      </p:sp>
      <p:pic>
        <p:nvPicPr>
          <p:cNvPr id="12" name="Picture 11" descr="ttp://clinicalgate.com/wp-content/uploads/2015/02/B9781437713695000478_f038-01-9781437713695.jpg"/>
          <p:cNvPicPr/>
          <p:nvPr/>
        </p:nvPicPr>
        <p:blipFill>
          <a:blip r:embed="rId2">
            <a:extLst>
              <a:ext uri="{28A0092B-C50C-407E-A947-70E740481C1C}">
                <a14:useLocalDpi xmlns:a14="http://schemas.microsoft.com/office/drawing/2010/main" val="0"/>
              </a:ext>
            </a:extLst>
          </a:blip>
          <a:srcRect/>
          <a:stretch>
            <a:fillRect/>
          </a:stretch>
        </p:blipFill>
        <p:spPr bwMode="auto">
          <a:xfrm>
            <a:off x="494576" y="1086584"/>
            <a:ext cx="7092038" cy="3580518"/>
          </a:xfrm>
          <a:prstGeom prst="rect">
            <a:avLst/>
          </a:prstGeom>
          <a:noFill/>
          <a:ln>
            <a:noFill/>
          </a:ln>
        </p:spPr>
      </p:pic>
      <p:sp>
        <p:nvSpPr>
          <p:cNvPr id="13" name="TextBox 12"/>
          <p:cNvSpPr txBox="1"/>
          <p:nvPr/>
        </p:nvSpPr>
        <p:spPr>
          <a:xfrm>
            <a:off x="704290" y="5265593"/>
            <a:ext cx="11924787" cy="4165243"/>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r>
              <a:rPr lang="en-US" sz="2400" u="sng" dirty="0" smtClean="0">
                <a:solidFill>
                  <a:schemeClr val="accent1">
                    <a:lumMod val="50000"/>
                  </a:schemeClr>
                </a:solidFill>
                <a:latin typeface="Arial" charset="0"/>
                <a:ea typeface="Arial" charset="0"/>
                <a:cs typeface="Arial" charset="0"/>
              </a:rPr>
              <a:t>Afferent Limb</a:t>
            </a:r>
            <a:endParaRPr lang="en-US" sz="2400" dirty="0">
              <a:solidFill>
                <a:schemeClr val="accent1">
                  <a:lumMod val="50000"/>
                </a:schemeClr>
              </a:solidFill>
              <a:latin typeface="Arial" charset="0"/>
              <a:ea typeface="Arial" charset="0"/>
              <a:cs typeface="Arial" charset="0"/>
            </a:endParaRPr>
          </a:p>
          <a:p>
            <a:pPr algn="l"/>
            <a:r>
              <a:rPr lang="en-US" sz="2400" dirty="0" err="1">
                <a:latin typeface="Arial" charset="0"/>
                <a:ea typeface="Arial" charset="0"/>
                <a:cs typeface="Arial" charset="0"/>
              </a:rPr>
              <a:t>Trigeminal</a:t>
            </a:r>
            <a:r>
              <a:rPr lang="en-US" sz="2400" dirty="0">
                <a:latin typeface="Arial" charset="0"/>
                <a:ea typeface="Arial" charset="0"/>
                <a:cs typeface="Arial" charset="0"/>
              </a:rPr>
              <a:t> Nerve (ciliary ganglion to ophthalmic division of </a:t>
            </a:r>
            <a:r>
              <a:rPr lang="en-US" sz="2400" dirty="0" err="1">
                <a:latin typeface="Arial" charset="0"/>
                <a:ea typeface="Arial" charset="0"/>
                <a:cs typeface="Arial" charset="0"/>
              </a:rPr>
              <a:t>trigeminal</a:t>
            </a:r>
            <a:r>
              <a:rPr lang="en-US" sz="2400" dirty="0">
                <a:latin typeface="Arial" charset="0"/>
                <a:ea typeface="Arial" charset="0"/>
                <a:cs typeface="Arial" charset="0"/>
              </a:rPr>
              <a:t> nerve to </a:t>
            </a:r>
            <a:r>
              <a:rPr lang="en-US" sz="2400" dirty="0" err="1">
                <a:latin typeface="Arial" charset="0"/>
                <a:ea typeface="Arial" charset="0"/>
                <a:cs typeface="Arial" charset="0"/>
              </a:rPr>
              <a:t>gasserian</a:t>
            </a:r>
            <a:r>
              <a:rPr lang="en-US" sz="2400" dirty="0">
                <a:latin typeface="Arial" charset="0"/>
                <a:ea typeface="Arial" charset="0"/>
                <a:cs typeface="Arial" charset="0"/>
              </a:rPr>
              <a:t> ganglion to the main </a:t>
            </a:r>
            <a:r>
              <a:rPr lang="en-US" sz="2400" dirty="0" err="1">
                <a:latin typeface="Arial" charset="0"/>
                <a:ea typeface="Arial" charset="0"/>
                <a:cs typeface="Arial" charset="0"/>
              </a:rPr>
              <a:t>trigeminal</a:t>
            </a:r>
            <a:r>
              <a:rPr lang="en-US" sz="2400" dirty="0">
                <a:latin typeface="Arial" charset="0"/>
                <a:ea typeface="Arial" charset="0"/>
                <a:cs typeface="Arial" charset="0"/>
              </a:rPr>
              <a:t> sensory nucleus). Also afferent tracts from maxillary and mandibular divisions of </a:t>
            </a:r>
            <a:r>
              <a:rPr lang="en-US" sz="2400" dirty="0" err="1">
                <a:latin typeface="Arial" charset="0"/>
                <a:ea typeface="Arial" charset="0"/>
                <a:cs typeface="Arial" charset="0"/>
              </a:rPr>
              <a:t>trigeminal</a:t>
            </a:r>
            <a:r>
              <a:rPr lang="en-US" sz="2400" dirty="0">
                <a:latin typeface="Arial" charset="0"/>
                <a:ea typeface="Arial" charset="0"/>
                <a:cs typeface="Arial" charset="0"/>
              </a:rPr>
              <a:t> nerve have been documented.</a:t>
            </a:r>
          </a:p>
          <a:p>
            <a:r>
              <a:rPr lang="en-US" sz="2400" u="sng" dirty="0">
                <a:solidFill>
                  <a:schemeClr val="accent1">
                    <a:lumMod val="50000"/>
                  </a:schemeClr>
                </a:solidFill>
                <a:latin typeface="Arial" charset="0"/>
                <a:ea typeface="Arial" charset="0"/>
                <a:cs typeface="Arial" charset="0"/>
              </a:rPr>
              <a:t>Efferent Limb</a:t>
            </a:r>
            <a:endParaRPr lang="en-US" sz="2400" dirty="0">
              <a:solidFill>
                <a:schemeClr val="accent1">
                  <a:lumMod val="50000"/>
                </a:schemeClr>
              </a:solidFill>
              <a:latin typeface="Arial" charset="0"/>
              <a:ea typeface="Arial" charset="0"/>
              <a:cs typeface="Arial" charset="0"/>
            </a:endParaRPr>
          </a:p>
          <a:p>
            <a:pPr algn="l"/>
            <a:r>
              <a:rPr lang="en-US" sz="2400" dirty="0">
                <a:latin typeface="Arial" charset="0"/>
                <a:ea typeface="Arial" charset="0"/>
                <a:cs typeface="Arial" charset="0"/>
              </a:rPr>
              <a:t>Vagus Nerve (afferents synapse with visceral motor nucleus of vagus nerve located in the reticular formation and efferents travel to the heart and decrease output from the </a:t>
            </a:r>
            <a:r>
              <a:rPr lang="en-US" sz="2400" dirty="0" err="1">
                <a:latin typeface="Arial" charset="0"/>
                <a:ea typeface="Arial" charset="0"/>
                <a:cs typeface="Arial" charset="0"/>
              </a:rPr>
              <a:t>sinoatrial</a:t>
            </a:r>
            <a:r>
              <a:rPr lang="en-US" sz="2400" dirty="0">
                <a:latin typeface="Arial" charset="0"/>
                <a:ea typeface="Arial" charset="0"/>
                <a:cs typeface="Arial" charset="0"/>
              </a:rPr>
              <a:t> node).</a:t>
            </a:r>
          </a:p>
          <a:p>
            <a:r>
              <a:rPr lang="en-US" sz="2400" u="sng" dirty="0">
                <a:solidFill>
                  <a:schemeClr val="accent1">
                    <a:lumMod val="50000"/>
                  </a:schemeClr>
                </a:solidFill>
                <a:latin typeface="Arial" charset="0"/>
                <a:ea typeface="Arial" charset="0"/>
                <a:cs typeface="Arial" charset="0"/>
              </a:rPr>
              <a:t>Triggering Stimuli</a:t>
            </a:r>
            <a:endParaRPr lang="en-US" sz="2400" dirty="0">
              <a:solidFill>
                <a:schemeClr val="accent1">
                  <a:lumMod val="50000"/>
                </a:schemeClr>
              </a:solidFill>
              <a:latin typeface="Arial" charset="0"/>
              <a:ea typeface="Arial" charset="0"/>
              <a:cs typeface="Arial" charset="0"/>
            </a:endParaRPr>
          </a:p>
          <a:p>
            <a:pPr algn="l"/>
            <a:r>
              <a:rPr lang="en-US" sz="2400" dirty="0">
                <a:latin typeface="Arial" charset="0"/>
                <a:ea typeface="Arial" charset="0"/>
                <a:cs typeface="Arial" charset="0"/>
              </a:rPr>
              <a:t>Triggered by traction on the </a:t>
            </a:r>
            <a:r>
              <a:rPr lang="en-US" sz="2400" dirty="0" err="1">
                <a:latin typeface="Arial" charset="0"/>
                <a:ea typeface="Arial" charset="0"/>
                <a:cs typeface="Arial" charset="0"/>
              </a:rPr>
              <a:t>extraocular</a:t>
            </a:r>
            <a:r>
              <a:rPr lang="en-US" sz="2400" dirty="0">
                <a:latin typeface="Arial" charset="0"/>
                <a:ea typeface="Arial" charset="0"/>
                <a:cs typeface="Arial" charset="0"/>
              </a:rPr>
              <a:t> muscles (especially medial rectus), direct pressure on the globe, ocular manipulation, ocular </a:t>
            </a:r>
            <a:r>
              <a:rPr lang="en-US" sz="2400" dirty="0" smtClean="0">
                <a:latin typeface="Arial" charset="0"/>
                <a:ea typeface="Arial" charset="0"/>
                <a:cs typeface="Arial" charset="0"/>
              </a:rPr>
              <a:t>pain.</a:t>
            </a:r>
            <a:endParaRPr lang="en-US" sz="2400" dirty="0">
              <a:latin typeface="Arial" charset="0"/>
              <a:ea typeface="Arial" charset="0"/>
              <a:cs typeface="Arial" charset="0"/>
            </a:endParaRPr>
          </a:p>
        </p:txBody>
      </p:sp>
    </p:spTree>
    <p:extLst>
      <p:ext uri="{BB962C8B-B14F-4D97-AF65-F5344CB8AC3E}">
        <p14:creationId xmlns:p14="http://schemas.microsoft.com/office/powerpoint/2010/main" val="86446938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665" y="3765608"/>
            <a:ext cx="11218030" cy="2159000"/>
          </a:xfrm>
        </p:spPr>
        <p:txBody>
          <a:bodyPr/>
          <a:lstStyle/>
          <a:p>
            <a:r>
              <a:rPr lang="en-US" sz="3600" b="1" dirty="0">
                <a:latin typeface="Arial Rounded MT Bold" charset="0"/>
                <a:ea typeface="Arial Rounded MT Bold" charset="0"/>
                <a:cs typeface="Arial Rounded MT Bold" charset="0"/>
              </a:rPr>
              <a:t> </a:t>
            </a:r>
            <a:r>
              <a:rPr lang="en-US" sz="3600" b="1" dirty="0">
                <a:solidFill>
                  <a:schemeClr val="accent1">
                    <a:lumMod val="50000"/>
                  </a:schemeClr>
                </a:solidFill>
                <a:latin typeface="Arial Rounded MT Bold" charset="0"/>
                <a:ea typeface="Arial Rounded MT Bold" charset="0"/>
                <a:cs typeface="Arial Rounded MT Bold" charset="0"/>
              </a:rPr>
              <a:t>HOW YOU WILL ASSESS THIS PATIENT PREOPERATIVELY.</a:t>
            </a:r>
          </a:p>
          <a:p>
            <a:endParaRPr lang="en-US" dirty="0"/>
          </a:p>
        </p:txBody>
      </p:sp>
      <p:pic>
        <p:nvPicPr>
          <p:cNvPr id="3" name="Picture 2"/>
          <p:cNvPicPr>
            <a:picLocks noChangeAspect="1"/>
          </p:cNvPicPr>
          <p:nvPr/>
        </p:nvPicPr>
        <p:blipFill>
          <a:blip r:embed="rId2"/>
          <a:stretch>
            <a:fillRect/>
          </a:stretch>
        </p:blipFill>
        <p:spPr>
          <a:xfrm>
            <a:off x="5661584" y="4845108"/>
            <a:ext cx="2094310" cy="3357891"/>
          </a:xfrm>
          <a:prstGeom prst="rect">
            <a:avLst/>
          </a:prstGeom>
        </p:spPr>
      </p:pic>
      <p:sp>
        <p:nvSpPr>
          <p:cNvPr id="5" name="Rectangle 4"/>
          <p:cNvSpPr txBox="1"/>
          <p:nvPr/>
        </p:nvSpPr>
        <p:spPr>
          <a:xfrm>
            <a:off x="2147208" y="1162908"/>
            <a:ext cx="9123061" cy="1754326"/>
          </a:xfrm>
          <a:prstGeom prst="rect">
            <a:avLst/>
          </a:prstGeom>
        </p:spPr>
        <p:txBody>
          <a:bodyPr wrap="square">
            <a:spAutoFit/>
          </a:bodyPr>
          <a:lstStyle/>
          <a:p>
            <a:pPr marL="571500" indent="-571500">
              <a:buFont typeface="Wingdings" charset="2"/>
              <a:buChar char="§"/>
            </a:pPr>
            <a:r>
              <a:rPr lang="en-US" b="1">
                <a:latin typeface="Microsoft JhengHei" charset="0"/>
                <a:ea typeface="Microsoft JhengHei" charset="0"/>
                <a:cs typeface="Microsoft JhengHei" charset="0"/>
              </a:rPr>
              <a:t>A 4- YEARS OLD MALE PATIENT BOOKED FOR RIGHT EYE SQUINT SURGERY</a:t>
            </a:r>
            <a:endParaRPr lang="en-US" dirty="0">
              <a:latin typeface="Microsoft JhengHei" charset="0"/>
              <a:ea typeface="Microsoft JhengHei" charset="0"/>
              <a:cs typeface="Microsoft JhengHei" charset="0"/>
            </a:endParaRPr>
          </a:p>
        </p:txBody>
      </p:sp>
    </p:spTree>
    <p:extLst>
      <p:ext uri="{BB962C8B-B14F-4D97-AF65-F5344CB8AC3E}">
        <p14:creationId xmlns:p14="http://schemas.microsoft.com/office/powerpoint/2010/main" val="2135209033"/>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716" y="1737201"/>
            <a:ext cx="10464800" cy="3302000"/>
          </a:xfrm>
        </p:spPr>
        <p:txBody>
          <a:bodyPr>
            <a:normAutofit/>
          </a:bodyPr>
          <a:lstStyle/>
          <a:p>
            <a:r>
              <a:rPr lang="en-US" sz="3600" b="1" dirty="0">
                <a:solidFill>
                  <a:schemeClr val="accent1">
                    <a:lumMod val="50000"/>
                  </a:schemeClr>
                </a:solidFill>
                <a:latin typeface="Arial Rounded MT Bold" charset="0"/>
                <a:ea typeface="Arial Rounded MT Bold" charset="0"/>
                <a:cs typeface="Arial Rounded MT Bold" charset="0"/>
              </a:rPr>
              <a:t>The surgery lasted 2 hrs and the patient was </a:t>
            </a:r>
            <a:r>
              <a:rPr lang="en-US" sz="3600" b="1" dirty="0" err="1">
                <a:solidFill>
                  <a:schemeClr val="accent1">
                    <a:lumMod val="50000"/>
                  </a:schemeClr>
                </a:solidFill>
                <a:latin typeface="Arial Rounded MT Bold" charset="0"/>
                <a:ea typeface="Arial Rounded MT Bold" charset="0"/>
                <a:cs typeface="Arial Rounded MT Bold" charset="0"/>
              </a:rPr>
              <a:t>excubated</a:t>
            </a:r>
            <a:r>
              <a:rPr lang="en-US" sz="3600" b="1" dirty="0">
                <a:solidFill>
                  <a:schemeClr val="accent1">
                    <a:lumMod val="50000"/>
                  </a:schemeClr>
                </a:solidFill>
                <a:latin typeface="Arial Rounded MT Bold" charset="0"/>
                <a:ea typeface="Arial Rounded MT Bold" charset="0"/>
                <a:cs typeface="Arial Rounded MT Bold" charset="0"/>
              </a:rPr>
              <a:t> and shifted to recovery room, What is your postoperative analgesia plan</a:t>
            </a:r>
          </a:p>
        </p:txBody>
      </p:sp>
      <p:pic>
        <p:nvPicPr>
          <p:cNvPr id="3" name="Picture 2"/>
          <p:cNvPicPr>
            <a:picLocks noChangeAspect="1"/>
          </p:cNvPicPr>
          <p:nvPr/>
        </p:nvPicPr>
        <p:blipFill>
          <a:blip r:embed="rId2"/>
          <a:stretch>
            <a:fillRect/>
          </a:stretch>
        </p:blipFill>
        <p:spPr>
          <a:xfrm>
            <a:off x="5531896" y="4406709"/>
            <a:ext cx="2630865" cy="4218172"/>
          </a:xfrm>
          <a:prstGeom prst="rect">
            <a:avLst/>
          </a:prstGeom>
        </p:spPr>
      </p:pic>
    </p:spTree>
    <p:extLst>
      <p:ext uri="{BB962C8B-B14F-4D97-AF65-F5344CB8AC3E}">
        <p14:creationId xmlns:p14="http://schemas.microsoft.com/office/powerpoint/2010/main" val="1512174951"/>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016" y="1574722"/>
            <a:ext cx="12252322" cy="71198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2400" dirty="0">
                <a:latin typeface="Arial" charset="0"/>
                <a:ea typeface="Arial" charset="0"/>
                <a:cs typeface="Arial" charset="0"/>
              </a:rPr>
              <a:t>Although squint surgery is one of the most painful ophthalmic procedures, </a:t>
            </a:r>
            <a:r>
              <a:rPr lang="en-US" sz="2400" dirty="0" err="1">
                <a:latin typeface="Arial" charset="0"/>
                <a:ea typeface="Arial" charset="0"/>
                <a:cs typeface="Arial" charset="0"/>
              </a:rPr>
              <a:t>intraoperative</a:t>
            </a:r>
            <a:r>
              <a:rPr lang="en-US" sz="2400" dirty="0">
                <a:latin typeface="Arial" charset="0"/>
                <a:ea typeface="Arial" charset="0"/>
                <a:cs typeface="Arial" charset="0"/>
              </a:rPr>
              <a:t> opioids should be avoided. They undoubtedly increase the incidence of vomiting and are usually unnecessary for adequate analgesia, which can usually be achieved satisfactorily </a:t>
            </a:r>
            <a:r>
              <a:rPr lang="en-US" sz="2400" dirty="0" smtClean="0">
                <a:latin typeface="Arial" charset="0"/>
                <a:ea typeface="Arial" charset="0"/>
                <a:cs typeface="Arial" charset="0"/>
              </a:rPr>
              <a:t>using: </a:t>
            </a:r>
          </a:p>
          <a:p>
            <a:pPr marL="342900" indent="-342900" algn="l">
              <a:buFont typeface="Wingdings" charset="2"/>
              <a:buChar char="v"/>
            </a:pPr>
            <a:r>
              <a:rPr lang="en-US" sz="2400" b="1" dirty="0" smtClean="0">
                <a:solidFill>
                  <a:schemeClr val="accent6">
                    <a:lumMod val="75000"/>
                  </a:schemeClr>
                </a:solidFill>
                <a:latin typeface="Arial" charset="0"/>
                <a:ea typeface="Arial" charset="0"/>
                <a:cs typeface="Arial" charset="0"/>
              </a:rPr>
              <a:t> </a:t>
            </a:r>
            <a:r>
              <a:rPr lang="en-US" sz="2400" b="1" dirty="0">
                <a:solidFill>
                  <a:schemeClr val="accent6">
                    <a:lumMod val="75000"/>
                  </a:schemeClr>
                </a:solidFill>
                <a:latin typeface="Arial" charset="0"/>
                <a:ea typeface="Arial" charset="0"/>
                <a:cs typeface="Arial" charset="0"/>
              </a:rPr>
              <a:t>paracetamol and a non-steroidal anti-inflammatory analgesic, e.g. </a:t>
            </a:r>
            <a:r>
              <a:rPr lang="en-US" sz="2400" b="1" dirty="0" err="1">
                <a:solidFill>
                  <a:schemeClr val="accent6">
                    <a:lumMod val="75000"/>
                  </a:schemeClr>
                </a:solidFill>
                <a:latin typeface="Arial" charset="0"/>
                <a:ea typeface="Arial" charset="0"/>
                <a:cs typeface="Arial" charset="0"/>
              </a:rPr>
              <a:t>diclofenac</a:t>
            </a:r>
            <a:r>
              <a:rPr lang="en-US" sz="2400" b="1" dirty="0">
                <a:solidFill>
                  <a:schemeClr val="accent6">
                    <a:lumMod val="75000"/>
                  </a:schemeClr>
                </a:solidFill>
                <a:latin typeface="Arial" charset="0"/>
                <a:ea typeface="Arial" charset="0"/>
                <a:cs typeface="Arial" charset="0"/>
              </a:rPr>
              <a:t>, ibuprofen. </a:t>
            </a:r>
          </a:p>
          <a:p>
            <a:pPr algn="l"/>
            <a:endParaRPr lang="en-US" sz="2400" dirty="0">
              <a:latin typeface="Arial" charset="0"/>
              <a:ea typeface="Arial" charset="0"/>
              <a:cs typeface="Arial" charset="0"/>
            </a:endParaRPr>
          </a:p>
          <a:p>
            <a:pPr algn="l"/>
            <a:r>
              <a:rPr lang="en-US" sz="2400" b="1" dirty="0" err="1">
                <a:solidFill>
                  <a:schemeClr val="accent6">
                    <a:lumMod val="75000"/>
                  </a:schemeClr>
                </a:solidFill>
                <a:latin typeface="Arial" charset="0"/>
                <a:ea typeface="Arial" charset="0"/>
                <a:cs typeface="Arial" charset="0"/>
              </a:rPr>
              <a:t>Peribulbar</a:t>
            </a:r>
            <a:r>
              <a:rPr lang="en-US" sz="2400" b="1" dirty="0">
                <a:solidFill>
                  <a:schemeClr val="accent6">
                    <a:lumMod val="75000"/>
                  </a:schemeClr>
                </a:solidFill>
                <a:latin typeface="Arial" charset="0"/>
                <a:ea typeface="Arial" charset="0"/>
                <a:cs typeface="Arial" charset="0"/>
              </a:rPr>
              <a:t> block</a:t>
            </a:r>
            <a:r>
              <a:rPr lang="en-US" sz="2400" b="1" dirty="0">
                <a:solidFill>
                  <a:schemeClr val="accent6">
                    <a:lumMod val="50000"/>
                  </a:schemeClr>
                </a:solidFill>
                <a:latin typeface="Arial" charset="0"/>
                <a:ea typeface="Arial" charset="0"/>
                <a:cs typeface="Arial" charset="0"/>
              </a:rPr>
              <a:t> i</a:t>
            </a:r>
            <a:r>
              <a:rPr lang="en-US" sz="2400" dirty="0">
                <a:latin typeface="Arial" charset="0"/>
                <a:ea typeface="Arial" charset="0"/>
                <a:cs typeface="Arial" charset="0"/>
              </a:rPr>
              <a:t>s effective in producing good analgesia, as well as reducing the incidence of the </a:t>
            </a:r>
            <a:r>
              <a:rPr lang="en-US" sz="2400" dirty="0" err="1">
                <a:latin typeface="Arial" charset="0"/>
                <a:ea typeface="Arial" charset="0"/>
                <a:cs typeface="Arial" charset="0"/>
              </a:rPr>
              <a:t>oculocardiac</a:t>
            </a:r>
            <a:r>
              <a:rPr lang="en-US" sz="2400" dirty="0">
                <a:latin typeface="Arial" charset="0"/>
                <a:ea typeface="Arial" charset="0"/>
                <a:cs typeface="Arial" charset="0"/>
              </a:rPr>
              <a:t> reflex. However, most </a:t>
            </a:r>
            <a:r>
              <a:rPr lang="en-US" sz="2400" dirty="0" err="1">
                <a:latin typeface="Arial" charset="0"/>
                <a:ea typeface="Arial" charset="0"/>
                <a:cs typeface="Arial" charset="0"/>
              </a:rPr>
              <a:t>paediatric</a:t>
            </a:r>
            <a:r>
              <a:rPr lang="en-US" sz="2400" dirty="0">
                <a:latin typeface="Arial" charset="0"/>
                <a:ea typeface="Arial" charset="0"/>
                <a:cs typeface="Arial" charset="0"/>
              </a:rPr>
              <a:t> </a:t>
            </a:r>
            <a:r>
              <a:rPr lang="en-US" sz="2400" dirty="0" err="1">
                <a:latin typeface="Arial" charset="0"/>
                <a:ea typeface="Arial" charset="0"/>
                <a:cs typeface="Arial" charset="0"/>
              </a:rPr>
              <a:t>anaesthetists</a:t>
            </a:r>
            <a:r>
              <a:rPr lang="en-US" sz="2400" dirty="0">
                <a:latin typeface="Arial" charset="0"/>
                <a:ea typeface="Arial" charset="0"/>
                <a:cs typeface="Arial" charset="0"/>
              </a:rPr>
              <a:t> remain cautious about utilizing this technique in children because of the risks of globe perforation and retrobulbar </a:t>
            </a:r>
            <a:r>
              <a:rPr lang="en-US" sz="2400" dirty="0" err="1">
                <a:latin typeface="Arial" charset="0"/>
                <a:ea typeface="Arial" charset="0"/>
                <a:cs typeface="Arial" charset="0"/>
              </a:rPr>
              <a:t>haemorrhage</a:t>
            </a:r>
            <a:r>
              <a:rPr lang="en-US" sz="2400" dirty="0">
                <a:latin typeface="Arial" charset="0"/>
                <a:ea typeface="Arial" charset="0"/>
                <a:cs typeface="Arial" charset="0"/>
              </a:rPr>
              <a:t>.</a:t>
            </a:r>
          </a:p>
          <a:p>
            <a:pPr algn="l"/>
            <a:endParaRPr lang="en-US" sz="2400" dirty="0">
              <a:latin typeface="Arial" charset="0"/>
              <a:ea typeface="Arial" charset="0"/>
              <a:cs typeface="Arial" charset="0"/>
            </a:endParaRPr>
          </a:p>
          <a:p>
            <a:pPr algn="l"/>
            <a:r>
              <a:rPr lang="en-US" sz="2400" dirty="0">
                <a:latin typeface="Arial" charset="0"/>
                <a:ea typeface="Arial" charset="0"/>
                <a:cs typeface="Arial" charset="0"/>
              </a:rPr>
              <a:t>Pain relief can be enhanced significantly if a </a:t>
            </a:r>
            <a:r>
              <a:rPr lang="en-US" sz="2400" b="1" dirty="0">
                <a:solidFill>
                  <a:schemeClr val="accent6">
                    <a:lumMod val="75000"/>
                  </a:schemeClr>
                </a:solidFill>
                <a:latin typeface="Arial" charset="0"/>
                <a:ea typeface="Arial" charset="0"/>
                <a:cs typeface="Arial" charset="0"/>
              </a:rPr>
              <a:t>sub-Tenon block</a:t>
            </a:r>
            <a:r>
              <a:rPr lang="en-US" sz="2400" dirty="0">
                <a:latin typeface="Arial" charset="0"/>
                <a:ea typeface="Arial" charset="0"/>
                <a:cs typeface="Arial" charset="0"/>
              </a:rPr>
              <a:t> is administered at the end of the procedure. </a:t>
            </a:r>
          </a:p>
          <a:p>
            <a:pPr algn="l"/>
            <a:endParaRPr lang="en-US" sz="2400" dirty="0">
              <a:latin typeface="Arial" charset="0"/>
              <a:ea typeface="Arial" charset="0"/>
              <a:cs typeface="Arial" charset="0"/>
            </a:endParaRPr>
          </a:p>
          <a:p>
            <a:pPr algn="l"/>
            <a:r>
              <a:rPr lang="en-US" sz="2400" dirty="0">
                <a:latin typeface="Arial" charset="0"/>
                <a:ea typeface="Arial" charset="0"/>
                <a:cs typeface="Arial" charset="0"/>
              </a:rPr>
              <a:t>Alternatively, satisfactory postoperative analgesia following squint surgery can be obtained using either </a:t>
            </a:r>
            <a:r>
              <a:rPr lang="en-US" sz="2400" b="1" dirty="0" err="1">
                <a:solidFill>
                  <a:schemeClr val="accent1">
                    <a:lumMod val="75000"/>
                  </a:schemeClr>
                </a:solidFill>
                <a:latin typeface="Arial" charset="0"/>
                <a:ea typeface="Arial" charset="0"/>
                <a:cs typeface="Arial" charset="0"/>
              </a:rPr>
              <a:t>diclofenac</a:t>
            </a:r>
            <a:r>
              <a:rPr lang="en-US" sz="2400" b="1" dirty="0">
                <a:solidFill>
                  <a:schemeClr val="accent1">
                    <a:lumMod val="75000"/>
                  </a:schemeClr>
                </a:solidFill>
                <a:latin typeface="Arial" charset="0"/>
                <a:ea typeface="Arial" charset="0"/>
                <a:cs typeface="Arial" charset="0"/>
              </a:rPr>
              <a:t> 0.1% or </a:t>
            </a:r>
            <a:r>
              <a:rPr lang="en-US" sz="2400" b="1" dirty="0" err="1">
                <a:solidFill>
                  <a:schemeClr val="accent1">
                    <a:lumMod val="75000"/>
                  </a:schemeClr>
                </a:solidFill>
                <a:latin typeface="Arial" charset="0"/>
                <a:ea typeface="Arial" charset="0"/>
                <a:cs typeface="Arial" charset="0"/>
              </a:rPr>
              <a:t>oxybuprocaine</a:t>
            </a:r>
            <a:r>
              <a:rPr lang="en-US" sz="2400" b="1" dirty="0">
                <a:solidFill>
                  <a:schemeClr val="accent1">
                    <a:lumMod val="75000"/>
                  </a:schemeClr>
                </a:solidFill>
                <a:latin typeface="Arial" charset="0"/>
                <a:ea typeface="Arial" charset="0"/>
                <a:cs typeface="Arial" charset="0"/>
              </a:rPr>
              <a:t> 0.4% eye drops</a:t>
            </a:r>
            <a:r>
              <a:rPr lang="en-US" sz="2400" dirty="0">
                <a:latin typeface="Arial" charset="0"/>
                <a:ea typeface="Arial" charset="0"/>
                <a:cs typeface="Arial" charset="0"/>
              </a:rPr>
              <a:t> alone. If these are administered selectively to the operative site by the surgeon prior to suturing the conjunctiva, the problems associated with an </a:t>
            </a:r>
            <a:r>
              <a:rPr lang="en-US" sz="2400" dirty="0" err="1">
                <a:latin typeface="Arial" charset="0"/>
                <a:ea typeface="Arial" charset="0"/>
                <a:cs typeface="Arial" charset="0"/>
              </a:rPr>
              <a:t>anaesthetic</a:t>
            </a:r>
            <a:r>
              <a:rPr lang="en-US" sz="2400" dirty="0">
                <a:latin typeface="Arial" charset="0"/>
                <a:ea typeface="Arial" charset="0"/>
                <a:cs typeface="Arial" charset="0"/>
              </a:rPr>
              <a:t> cornea can be minimized.</a:t>
            </a:r>
            <a:endParaRPr kumimoji="0" lang="en-US" sz="2400" b="0" i="0" u="none" strike="noStrike" cap="none" spc="0" normalizeH="0" baseline="0" dirty="0">
              <a:ln>
                <a:noFill/>
              </a:ln>
              <a:solidFill>
                <a:srgbClr val="000000"/>
              </a:solidFill>
              <a:effectLst/>
              <a:uFillTx/>
              <a:latin typeface="Arial" charset="0"/>
              <a:ea typeface="Arial" charset="0"/>
              <a:cs typeface="Arial" charset="0"/>
              <a:sym typeface="Helvetica Light"/>
            </a:endParaRPr>
          </a:p>
        </p:txBody>
      </p:sp>
      <p:sp>
        <p:nvSpPr>
          <p:cNvPr id="3" name="Rectangle 2"/>
          <p:cNvSpPr txBox="1"/>
          <p:nvPr/>
        </p:nvSpPr>
        <p:spPr>
          <a:xfrm>
            <a:off x="3938980" y="465640"/>
            <a:ext cx="5594801" cy="646331"/>
          </a:xfrm>
          <a:prstGeom prst="rect">
            <a:avLst/>
          </a:prstGeom>
        </p:spPr>
        <p:txBody>
          <a:bodyPr wrap="none">
            <a:spAutoFit/>
          </a:bodyPr>
          <a:lstStyle/>
          <a:p>
            <a:r>
              <a:rPr lang="en-US" b="1" dirty="0" smtClean="0">
                <a:solidFill>
                  <a:schemeClr val="accent1">
                    <a:lumMod val="50000"/>
                  </a:schemeClr>
                </a:solidFill>
                <a:latin typeface="Arial Rounded MT Bold" charset="0"/>
                <a:ea typeface="Arial Rounded MT Bold" charset="0"/>
                <a:cs typeface="Arial Rounded MT Bold" charset="0"/>
              </a:rPr>
              <a:t>Postoperative </a:t>
            </a:r>
            <a:r>
              <a:rPr lang="en-US" b="1" dirty="0">
                <a:solidFill>
                  <a:schemeClr val="accent1">
                    <a:lumMod val="50000"/>
                  </a:schemeClr>
                </a:solidFill>
                <a:latin typeface="Arial Rounded MT Bold" charset="0"/>
                <a:ea typeface="Arial Rounded MT Bold" charset="0"/>
                <a:cs typeface="Arial Rounded MT Bold" charset="0"/>
              </a:rPr>
              <a:t>analgesia</a:t>
            </a:r>
            <a:endParaRPr lang="en-US" dirty="0"/>
          </a:p>
        </p:txBody>
      </p:sp>
    </p:spTree>
    <p:extLst>
      <p:ext uri="{BB962C8B-B14F-4D97-AF65-F5344CB8AC3E}">
        <p14:creationId xmlns:p14="http://schemas.microsoft.com/office/powerpoint/2010/main" val="1923556465"/>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14014" y="736429"/>
            <a:ext cx="11436093" cy="8166185"/>
          </a:xfrm>
          <a:prstGeom prst="rect">
            <a:avLst/>
          </a:prstGeom>
        </p:spPr>
      </p:pic>
    </p:spTree>
    <p:extLst>
      <p:ext uri="{BB962C8B-B14F-4D97-AF65-F5344CB8AC3E}">
        <p14:creationId xmlns:p14="http://schemas.microsoft.com/office/powerpoint/2010/main" val="17246625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oup 123"/>
          <p:cNvGrpSpPr/>
          <p:nvPr/>
        </p:nvGrpSpPr>
        <p:grpSpPr>
          <a:xfrm>
            <a:off x="5070991" y="3062795"/>
            <a:ext cx="3200842" cy="2518205"/>
            <a:chOff x="0" y="0"/>
            <a:chExt cx="3200840" cy="2518204"/>
          </a:xfrm>
        </p:grpSpPr>
        <p:sp>
          <p:nvSpPr>
            <p:cNvPr id="121" name="Shape 121"/>
            <p:cNvSpPr/>
            <p:nvPr/>
          </p:nvSpPr>
          <p:spPr>
            <a:xfrm>
              <a:off x="-1" y="-1"/>
              <a:ext cx="3200842" cy="2518206"/>
            </a:xfrm>
            <a:prstGeom prst="ellipse">
              <a:avLst/>
            </a:prstGeom>
            <a:gradFill flip="none" rotWithShape="1">
              <a:gsLst>
                <a:gs pos="0">
                  <a:srgbClr val="FBFBFB"/>
                </a:gs>
                <a:gs pos="100000">
                  <a:srgbClr val="FFD479"/>
                </a:gs>
              </a:gsLst>
              <a:lin ang="5400000" scaled="0"/>
            </a:gra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7200">
                <a:lnSpc>
                  <a:spcPts val="3900"/>
                </a:lnSpc>
                <a:spcBef>
                  <a:spcPts val="1200"/>
                </a:spcBef>
                <a:defRPr sz="2000">
                  <a:solidFill>
                    <a:srgbClr val="011993"/>
                  </a:solidFill>
                  <a:latin typeface="Arial Black"/>
                  <a:ea typeface="Arial Black"/>
                  <a:cs typeface="Arial Black"/>
                  <a:sym typeface="Arial Black"/>
                </a:defRPr>
              </a:pPr>
              <a:endParaRPr/>
            </a:p>
          </p:txBody>
        </p:sp>
        <p:sp>
          <p:nvSpPr>
            <p:cNvPr id="122" name="Shape 122"/>
            <p:cNvSpPr/>
            <p:nvPr/>
          </p:nvSpPr>
          <p:spPr>
            <a:xfrm>
              <a:off x="468751" y="723216"/>
              <a:ext cx="2263337" cy="10717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457200">
                <a:lnSpc>
                  <a:spcPts val="3900"/>
                </a:lnSpc>
                <a:spcBef>
                  <a:spcPts val="1200"/>
                </a:spcBef>
                <a:defRPr sz="2000">
                  <a:solidFill>
                    <a:srgbClr val="011993"/>
                  </a:solidFill>
                  <a:latin typeface="Arial Black"/>
                  <a:ea typeface="Arial Black"/>
                  <a:cs typeface="Arial Black"/>
                  <a:sym typeface="Arial Black"/>
                </a:defRPr>
              </a:lvl1pPr>
            </a:lstStyle>
            <a:p>
              <a:r>
                <a:rPr dirty="0"/>
                <a:t>History and examination </a:t>
              </a:r>
            </a:p>
          </p:txBody>
        </p:sp>
      </p:grpSp>
      <p:grpSp>
        <p:nvGrpSpPr>
          <p:cNvPr id="126" name="Group 126"/>
          <p:cNvGrpSpPr/>
          <p:nvPr/>
        </p:nvGrpSpPr>
        <p:grpSpPr>
          <a:xfrm>
            <a:off x="2300336" y="1997274"/>
            <a:ext cx="1613910" cy="1270002"/>
            <a:chOff x="0" y="0"/>
            <a:chExt cx="1613909" cy="1270000"/>
          </a:xfrm>
        </p:grpSpPr>
        <p:sp>
          <p:nvSpPr>
            <p:cNvPr id="124" name="Shape 124"/>
            <p:cNvSpPr/>
            <p:nvPr/>
          </p:nvSpPr>
          <p:spPr>
            <a:xfrm>
              <a:off x="0" y="0"/>
              <a:ext cx="1613910" cy="1270001"/>
            </a:xfrm>
            <a:prstGeom prst="roundRect">
              <a:avLst>
                <a:gd name="adj" fmla="val 15000"/>
              </a:avLst>
            </a:prstGeom>
            <a:gradFill flip="none" rotWithShape="1">
              <a:gsLst>
                <a:gs pos="0">
                  <a:srgbClr val="FBFBFB"/>
                </a:gs>
                <a:gs pos="100000">
                  <a:srgbClr val="FFD479"/>
                </a:gs>
              </a:gsLst>
              <a:lin ang="5400000" scaled="0"/>
            </a:gra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7200">
                <a:lnSpc>
                  <a:spcPts val="2900"/>
                </a:lnSpc>
                <a:spcBef>
                  <a:spcPts val="1200"/>
                </a:spcBef>
                <a:defRPr sz="1300">
                  <a:latin typeface="Arial Black"/>
                  <a:ea typeface="Arial Black"/>
                  <a:cs typeface="Arial Black"/>
                  <a:sym typeface="Arial Black"/>
                </a:defRPr>
              </a:pPr>
              <a:endParaRPr/>
            </a:p>
          </p:txBody>
        </p:sp>
        <p:sp>
          <p:nvSpPr>
            <p:cNvPr id="125" name="Shape 125"/>
            <p:cNvSpPr/>
            <p:nvPr/>
          </p:nvSpPr>
          <p:spPr>
            <a:xfrm>
              <a:off x="55795" y="227175"/>
              <a:ext cx="1502319" cy="8156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457200">
                <a:lnSpc>
                  <a:spcPts val="2900"/>
                </a:lnSpc>
                <a:spcBef>
                  <a:spcPts val="1200"/>
                </a:spcBef>
                <a:defRPr sz="1300">
                  <a:latin typeface="Arial Black"/>
                  <a:ea typeface="Arial Black"/>
                  <a:cs typeface="Arial Black"/>
                  <a:sym typeface="Arial Black"/>
                </a:defRPr>
              </a:lvl1pPr>
            </a:lstStyle>
            <a:p>
              <a:r>
                <a:t>Previous Illnesses</a:t>
              </a:r>
            </a:p>
          </p:txBody>
        </p:sp>
      </p:grpSp>
      <p:grpSp>
        <p:nvGrpSpPr>
          <p:cNvPr id="129" name="Group 129"/>
          <p:cNvGrpSpPr/>
          <p:nvPr/>
        </p:nvGrpSpPr>
        <p:grpSpPr>
          <a:xfrm>
            <a:off x="2300336" y="4346371"/>
            <a:ext cx="1613910" cy="1270002"/>
            <a:chOff x="0" y="0"/>
            <a:chExt cx="1613909" cy="1270000"/>
          </a:xfrm>
        </p:grpSpPr>
        <p:sp>
          <p:nvSpPr>
            <p:cNvPr id="127" name="Shape 127"/>
            <p:cNvSpPr/>
            <p:nvPr/>
          </p:nvSpPr>
          <p:spPr>
            <a:xfrm>
              <a:off x="0" y="0"/>
              <a:ext cx="1613910" cy="1270001"/>
            </a:xfrm>
            <a:prstGeom prst="roundRect">
              <a:avLst>
                <a:gd name="adj" fmla="val 15000"/>
              </a:avLst>
            </a:prstGeom>
            <a:gradFill flip="none" rotWithShape="1">
              <a:gsLst>
                <a:gs pos="0">
                  <a:srgbClr val="FBFBFB"/>
                </a:gs>
                <a:gs pos="100000">
                  <a:srgbClr val="FFD479"/>
                </a:gs>
              </a:gsLst>
              <a:lin ang="5400000" scaled="0"/>
            </a:gra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7200">
                <a:lnSpc>
                  <a:spcPts val="2900"/>
                </a:lnSpc>
                <a:spcBef>
                  <a:spcPts val="1200"/>
                </a:spcBef>
                <a:defRPr sz="1300">
                  <a:latin typeface="Arial Black"/>
                  <a:ea typeface="Arial Black"/>
                  <a:cs typeface="Arial Black"/>
                  <a:sym typeface="Arial Black"/>
                </a:defRPr>
              </a:pPr>
              <a:endParaRPr/>
            </a:p>
          </p:txBody>
        </p:sp>
        <p:sp>
          <p:nvSpPr>
            <p:cNvPr id="128" name="Shape 128"/>
            <p:cNvSpPr/>
            <p:nvPr/>
          </p:nvSpPr>
          <p:spPr>
            <a:xfrm>
              <a:off x="55795" y="227175"/>
              <a:ext cx="1502319" cy="8156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457200">
                <a:lnSpc>
                  <a:spcPts val="2900"/>
                </a:lnSpc>
                <a:spcBef>
                  <a:spcPts val="1200"/>
                </a:spcBef>
                <a:defRPr sz="1300">
                  <a:latin typeface="Arial Black"/>
                  <a:ea typeface="Arial Black"/>
                  <a:cs typeface="Arial Black"/>
                  <a:sym typeface="Arial Black"/>
                </a:defRPr>
              </a:lvl1pPr>
            </a:lstStyle>
            <a:p>
              <a:r>
                <a:t>Medication and Allergies </a:t>
              </a:r>
            </a:p>
          </p:txBody>
        </p:sp>
      </p:grpSp>
      <p:grpSp>
        <p:nvGrpSpPr>
          <p:cNvPr id="132" name="Group 132"/>
          <p:cNvGrpSpPr/>
          <p:nvPr/>
        </p:nvGrpSpPr>
        <p:grpSpPr>
          <a:xfrm>
            <a:off x="2300336" y="6695468"/>
            <a:ext cx="1613910" cy="1385943"/>
            <a:chOff x="0" y="0"/>
            <a:chExt cx="1613909" cy="1385941"/>
          </a:xfrm>
        </p:grpSpPr>
        <p:sp>
          <p:nvSpPr>
            <p:cNvPr id="130" name="Shape 130"/>
            <p:cNvSpPr/>
            <p:nvPr/>
          </p:nvSpPr>
          <p:spPr>
            <a:xfrm>
              <a:off x="0" y="0"/>
              <a:ext cx="1613910" cy="1385942"/>
            </a:xfrm>
            <a:prstGeom prst="roundRect">
              <a:avLst>
                <a:gd name="adj" fmla="val 15000"/>
              </a:avLst>
            </a:prstGeom>
            <a:gradFill flip="none" rotWithShape="1">
              <a:gsLst>
                <a:gs pos="0">
                  <a:srgbClr val="FBFBFB"/>
                </a:gs>
                <a:gs pos="100000">
                  <a:srgbClr val="FFD479"/>
                </a:gs>
              </a:gsLst>
              <a:lin ang="5400000" scaled="0"/>
            </a:gra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7200">
                <a:lnSpc>
                  <a:spcPts val="3000"/>
                </a:lnSpc>
                <a:spcBef>
                  <a:spcPts val="1200"/>
                </a:spcBef>
                <a:defRPr sz="1300">
                  <a:latin typeface="Arial Black"/>
                  <a:ea typeface="Arial Black"/>
                  <a:cs typeface="Arial Black"/>
                  <a:sym typeface="Arial Black"/>
                </a:defRPr>
              </a:pPr>
              <a:endParaRPr/>
            </a:p>
          </p:txBody>
        </p:sp>
        <p:sp>
          <p:nvSpPr>
            <p:cNvPr id="131" name="Shape 131"/>
            <p:cNvSpPr/>
            <p:nvPr/>
          </p:nvSpPr>
          <p:spPr>
            <a:xfrm>
              <a:off x="60888" y="83215"/>
              <a:ext cx="1492133" cy="12195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457200">
                <a:lnSpc>
                  <a:spcPts val="3000"/>
                </a:lnSpc>
                <a:spcBef>
                  <a:spcPts val="1200"/>
                </a:spcBef>
                <a:defRPr sz="1300">
                  <a:latin typeface="Arial Black"/>
                  <a:ea typeface="Arial Black"/>
                  <a:cs typeface="Arial Black"/>
                  <a:sym typeface="Arial Black"/>
                </a:defRPr>
              </a:lvl1pPr>
            </a:lstStyle>
            <a:p>
              <a:r>
                <a:t>Past Anaesthetic History</a:t>
              </a:r>
            </a:p>
          </p:txBody>
        </p:sp>
      </p:grpSp>
      <p:grpSp>
        <p:nvGrpSpPr>
          <p:cNvPr id="135" name="Group 135"/>
          <p:cNvGrpSpPr/>
          <p:nvPr/>
        </p:nvGrpSpPr>
        <p:grpSpPr>
          <a:xfrm>
            <a:off x="9282421" y="2053992"/>
            <a:ext cx="1598588" cy="1574859"/>
            <a:chOff x="0" y="0"/>
            <a:chExt cx="1598587" cy="1574858"/>
          </a:xfrm>
        </p:grpSpPr>
        <p:sp>
          <p:nvSpPr>
            <p:cNvPr id="133" name="Shape 133"/>
            <p:cNvSpPr/>
            <p:nvPr/>
          </p:nvSpPr>
          <p:spPr>
            <a:xfrm>
              <a:off x="0" y="0"/>
              <a:ext cx="1598588" cy="1574859"/>
            </a:xfrm>
            <a:prstGeom prst="roundRect">
              <a:avLst>
                <a:gd name="adj" fmla="val 15000"/>
              </a:avLst>
            </a:prstGeom>
            <a:gradFill flip="none" rotWithShape="1">
              <a:gsLst>
                <a:gs pos="0">
                  <a:srgbClr val="FBFBFB"/>
                </a:gs>
                <a:gs pos="100000">
                  <a:srgbClr val="FFD479"/>
                </a:gs>
              </a:gsLst>
              <a:lin ang="5400000" scaled="0"/>
            </a:gra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7200">
                <a:lnSpc>
                  <a:spcPts val="3000"/>
                </a:lnSpc>
                <a:spcBef>
                  <a:spcPts val="1200"/>
                </a:spcBef>
                <a:defRPr sz="1300">
                  <a:latin typeface="Arial Black"/>
                  <a:ea typeface="Arial Black"/>
                  <a:cs typeface="Arial Black"/>
                  <a:sym typeface="Arial Black"/>
                </a:defRPr>
              </a:pPr>
              <a:endParaRPr/>
            </a:p>
          </p:txBody>
        </p:sp>
        <p:sp>
          <p:nvSpPr>
            <p:cNvPr id="134" name="Shape 134"/>
            <p:cNvSpPr/>
            <p:nvPr/>
          </p:nvSpPr>
          <p:spPr>
            <a:xfrm>
              <a:off x="69189" y="177673"/>
              <a:ext cx="1460210" cy="12195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457200">
                <a:lnSpc>
                  <a:spcPts val="3000"/>
                </a:lnSpc>
                <a:spcBef>
                  <a:spcPts val="1200"/>
                </a:spcBef>
                <a:defRPr sz="1300">
                  <a:latin typeface="Arial Black"/>
                  <a:ea typeface="Arial Black"/>
                  <a:cs typeface="Arial Black"/>
                  <a:sym typeface="Arial Black"/>
                </a:defRPr>
              </a:lvl1pPr>
            </a:lstStyle>
            <a:p>
              <a:r>
                <a:t>Family History Malignant Hyperthermia</a:t>
              </a:r>
            </a:p>
          </p:txBody>
        </p:sp>
      </p:grpSp>
      <p:grpSp>
        <p:nvGrpSpPr>
          <p:cNvPr id="138" name="Group 138"/>
          <p:cNvGrpSpPr/>
          <p:nvPr/>
        </p:nvGrpSpPr>
        <p:grpSpPr>
          <a:xfrm>
            <a:off x="9274760" y="4288401"/>
            <a:ext cx="1613910" cy="1385944"/>
            <a:chOff x="0" y="0"/>
            <a:chExt cx="1613909" cy="1385943"/>
          </a:xfrm>
        </p:grpSpPr>
        <p:sp>
          <p:nvSpPr>
            <p:cNvPr id="136" name="Shape 136"/>
            <p:cNvSpPr/>
            <p:nvPr/>
          </p:nvSpPr>
          <p:spPr>
            <a:xfrm>
              <a:off x="0" y="0"/>
              <a:ext cx="1613910" cy="1385944"/>
            </a:xfrm>
            <a:prstGeom prst="roundRect">
              <a:avLst>
                <a:gd name="adj" fmla="val 15000"/>
              </a:avLst>
            </a:prstGeom>
            <a:gradFill flip="none" rotWithShape="1">
              <a:gsLst>
                <a:gs pos="0">
                  <a:srgbClr val="FBFBFB"/>
                </a:gs>
                <a:gs pos="100000">
                  <a:srgbClr val="FFD479"/>
                </a:gs>
              </a:gsLst>
              <a:lin ang="5400000" scaled="0"/>
            </a:gra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7200">
                <a:defRPr sz="1300">
                  <a:latin typeface="Arial Black"/>
                  <a:ea typeface="Arial Black"/>
                  <a:cs typeface="Arial Black"/>
                  <a:sym typeface="Arial Black"/>
                </a:defRPr>
              </a:pPr>
              <a:endParaRPr/>
            </a:p>
          </p:txBody>
        </p:sp>
        <p:sp>
          <p:nvSpPr>
            <p:cNvPr id="137" name="Shape 137"/>
            <p:cNvSpPr/>
            <p:nvPr/>
          </p:nvSpPr>
          <p:spPr>
            <a:xfrm>
              <a:off x="60888" y="184971"/>
              <a:ext cx="1492133" cy="1016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457200">
                <a:defRPr sz="1300">
                  <a:latin typeface="Arial Black"/>
                  <a:ea typeface="Arial Black"/>
                  <a:cs typeface="Arial Black"/>
                  <a:sym typeface="Arial Black"/>
                </a:defRPr>
              </a:lvl1pPr>
            </a:lstStyle>
            <a:p>
              <a:r>
                <a:t>Dentition Pre-existing Damage, Risk of Damage</a:t>
              </a:r>
            </a:p>
          </p:txBody>
        </p:sp>
      </p:grpSp>
      <p:grpSp>
        <p:nvGrpSpPr>
          <p:cNvPr id="141" name="Group 141"/>
          <p:cNvGrpSpPr/>
          <p:nvPr/>
        </p:nvGrpSpPr>
        <p:grpSpPr>
          <a:xfrm>
            <a:off x="9274760" y="6695468"/>
            <a:ext cx="1613910" cy="1385943"/>
            <a:chOff x="0" y="0"/>
            <a:chExt cx="1613909" cy="1385941"/>
          </a:xfrm>
        </p:grpSpPr>
        <p:sp>
          <p:nvSpPr>
            <p:cNvPr id="139" name="Shape 139"/>
            <p:cNvSpPr/>
            <p:nvPr/>
          </p:nvSpPr>
          <p:spPr>
            <a:xfrm>
              <a:off x="0" y="0"/>
              <a:ext cx="1613910" cy="1385942"/>
            </a:xfrm>
            <a:prstGeom prst="roundRect">
              <a:avLst>
                <a:gd name="adj" fmla="val 15000"/>
              </a:avLst>
            </a:prstGeom>
            <a:gradFill flip="none" rotWithShape="1">
              <a:gsLst>
                <a:gs pos="0">
                  <a:srgbClr val="FBFBFB"/>
                </a:gs>
                <a:gs pos="100000">
                  <a:srgbClr val="FFD479"/>
                </a:gs>
              </a:gsLst>
              <a:lin ang="5400000" scaled="0"/>
            </a:gra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7200">
                <a:lnSpc>
                  <a:spcPts val="2900"/>
                </a:lnSpc>
                <a:spcBef>
                  <a:spcPts val="1200"/>
                </a:spcBef>
                <a:defRPr sz="1300">
                  <a:latin typeface="Arial Black"/>
                  <a:ea typeface="Arial Black"/>
                  <a:cs typeface="Arial Black"/>
                  <a:sym typeface="Arial Black"/>
                </a:defRPr>
              </a:pPr>
              <a:endParaRPr/>
            </a:p>
          </p:txBody>
        </p:sp>
        <p:sp>
          <p:nvSpPr>
            <p:cNvPr id="140" name="Shape 140"/>
            <p:cNvSpPr/>
            <p:nvPr/>
          </p:nvSpPr>
          <p:spPr>
            <a:xfrm>
              <a:off x="60888" y="285145"/>
              <a:ext cx="1492133" cy="8156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457200">
                <a:lnSpc>
                  <a:spcPts val="2900"/>
                </a:lnSpc>
                <a:spcBef>
                  <a:spcPts val="1200"/>
                </a:spcBef>
                <a:defRPr sz="1300">
                  <a:latin typeface="Arial Black"/>
                  <a:ea typeface="Arial Black"/>
                  <a:cs typeface="Arial Black"/>
                  <a:sym typeface="Arial Black"/>
                </a:defRPr>
              </a:lvl1pPr>
            </a:lstStyle>
            <a:p>
              <a:r>
                <a:t>Weight and Age</a:t>
              </a:r>
            </a:p>
          </p:txBody>
        </p:sp>
      </p:grpSp>
      <p:grpSp>
        <p:nvGrpSpPr>
          <p:cNvPr id="144" name="Group 144"/>
          <p:cNvGrpSpPr/>
          <p:nvPr/>
        </p:nvGrpSpPr>
        <p:grpSpPr>
          <a:xfrm>
            <a:off x="4493300" y="5801330"/>
            <a:ext cx="4210067" cy="968051"/>
            <a:chOff x="0" y="0"/>
            <a:chExt cx="4210065" cy="968050"/>
          </a:xfrm>
        </p:grpSpPr>
        <p:sp>
          <p:nvSpPr>
            <p:cNvPr id="142" name="Shape 142"/>
            <p:cNvSpPr/>
            <p:nvPr/>
          </p:nvSpPr>
          <p:spPr>
            <a:xfrm>
              <a:off x="0" y="78575"/>
              <a:ext cx="4210066" cy="810901"/>
            </a:xfrm>
            <a:prstGeom prst="roundRect">
              <a:avLst>
                <a:gd name="adj" fmla="val 23492"/>
              </a:avLst>
            </a:prstGeom>
            <a:gradFill flip="none" rotWithShape="1">
              <a:gsLst>
                <a:gs pos="0">
                  <a:srgbClr val="FBFBFB"/>
                </a:gs>
                <a:gs pos="100000">
                  <a:srgbClr val="FFD479"/>
                </a:gs>
              </a:gsLst>
              <a:lin ang="5400000" scaled="0"/>
            </a:gra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7200">
                <a:lnSpc>
                  <a:spcPts val="2900"/>
                </a:lnSpc>
                <a:spcBef>
                  <a:spcPts val="1200"/>
                </a:spcBef>
                <a:defRPr sz="1300">
                  <a:solidFill>
                    <a:srgbClr val="FF2600"/>
                  </a:solidFill>
                  <a:latin typeface="Arial Black"/>
                  <a:ea typeface="Arial Black"/>
                  <a:cs typeface="Arial Black"/>
                  <a:sym typeface="Arial Black"/>
                </a:defRPr>
              </a:pPr>
              <a:endParaRPr/>
            </a:p>
          </p:txBody>
        </p:sp>
        <p:sp>
          <p:nvSpPr>
            <p:cNvPr id="143" name="Shape 143"/>
            <p:cNvSpPr/>
            <p:nvPr/>
          </p:nvSpPr>
          <p:spPr>
            <a:xfrm>
              <a:off x="55794" y="0"/>
              <a:ext cx="4098477" cy="9680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defTabSz="457200">
                <a:lnSpc>
                  <a:spcPts val="2900"/>
                </a:lnSpc>
                <a:spcBef>
                  <a:spcPts val="1200"/>
                </a:spcBef>
                <a:defRPr sz="1300">
                  <a:solidFill>
                    <a:srgbClr val="FF2600"/>
                  </a:solidFill>
                  <a:latin typeface="Arial Black"/>
                  <a:ea typeface="Arial Black"/>
                  <a:cs typeface="Arial Black"/>
                  <a:sym typeface="Arial Black"/>
                </a:defRPr>
              </a:pPr>
              <a:r>
                <a:t>Rapport should be established with the </a:t>
              </a:r>
            </a:p>
            <a:p>
              <a:pPr defTabSz="457200">
                <a:lnSpc>
                  <a:spcPts val="2900"/>
                </a:lnSpc>
                <a:spcBef>
                  <a:spcPts val="1200"/>
                </a:spcBef>
                <a:defRPr sz="1300">
                  <a:solidFill>
                    <a:srgbClr val="FF2600"/>
                  </a:solidFill>
                  <a:latin typeface="Arial Black"/>
                  <a:ea typeface="Arial Black"/>
                  <a:cs typeface="Arial Black"/>
                  <a:sym typeface="Arial Black"/>
                </a:defRPr>
              </a:pPr>
              <a:r>
                <a:t>child and his/her parent(s)</a:t>
              </a:r>
            </a:p>
          </p:txBody>
        </p:sp>
      </p:grpSp>
      <p:pic>
        <p:nvPicPr>
          <p:cNvPr id="145" name="image1.tif"/>
          <p:cNvPicPr>
            <a:picLocks noChangeAspect="1"/>
          </p:cNvPicPr>
          <p:nvPr/>
        </p:nvPicPr>
        <p:blipFill>
          <a:blip r:embed="rId2">
            <a:extLst/>
          </a:blip>
          <a:srcRect l="42" t="5632" r="302" b="6860"/>
          <a:stretch>
            <a:fillRect/>
          </a:stretch>
        </p:blipFill>
        <p:spPr>
          <a:xfrm>
            <a:off x="10571952" y="963690"/>
            <a:ext cx="1873251" cy="1644897"/>
          </a:xfrm>
          <a:custGeom>
            <a:avLst/>
            <a:gdLst/>
            <a:ahLst/>
            <a:cxnLst>
              <a:cxn ang="0">
                <a:pos x="wd2" y="hd2"/>
              </a:cxn>
              <a:cxn ang="5400000">
                <a:pos x="wd2" y="hd2"/>
              </a:cxn>
              <a:cxn ang="10800000">
                <a:pos x="wd2" y="hd2"/>
              </a:cxn>
              <a:cxn ang="16200000">
                <a:pos x="wd2" y="hd2"/>
              </a:cxn>
            </a:cxnLst>
            <a:rect l="0" t="0" r="r" b="b"/>
            <a:pathLst>
              <a:path w="21600" h="21589" extrusionOk="0">
                <a:moveTo>
                  <a:pt x="11505" y="8"/>
                </a:moveTo>
                <a:cubicBezTo>
                  <a:pt x="11296" y="-11"/>
                  <a:pt x="11073" y="2"/>
                  <a:pt x="10837" y="44"/>
                </a:cubicBezTo>
                <a:cubicBezTo>
                  <a:pt x="10834" y="44"/>
                  <a:pt x="10830" y="43"/>
                  <a:pt x="10827" y="44"/>
                </a:cubicBezTo>
                <a:cubicBezTo>
                  <a:pt x="10820" y="45"/>
                  <a:pt x="10812" y="48"/>
                  <a:pt x="10805" y="50"/>
                </a:cubicBezTo>
                <a:cubicBezTo>
                  <a:pt x="10624" y="83"/>
                  <a:pt x="10431" y="148"/>
                  <a:pt x="10237" y="216"/>
                </a:cubicBezTo>
                <a:cubicBezTo>
                  <a:pt x="10131" y="253"/>
                  <a:pt x="10025" y="302"/>
                  <a:pt x="9917" y="347"/>
                </a:cubicBezTo>
                <a:cubicBezTo>
                  <a:pt x="9697" y="443"/>
                  <a:pt x="9474" y="541"/>
                  <a:pt x="9239" y="680"/>
                </a:cubicBezTo>
                <a:cubicBezTo>
                  <a:pt x="7726" y="1576"/>
                  <a:pt x="7000" y="2530"/>
                  <a:pt x="7002" y="3602"/>
                </a:cubicBezTo>
                <a:cubicBezTo>
                  <a:pt x="7025" y="3901"/>
                  <a:pt x="7103" y="4246"/>
                  <a:pt x="7217" y="4634"/>
                </a:cubicBezTo>
                <a:cubicBezTo>
                  <a:pt x="7254" y="4727"/>
                  <a:pt x="7280" y="4819"/>
                  <a:pt x="7327" y="4915"/>
                </a:cubicBezTo>
                <a:cubicBezTo>
                  <a:pt x="7629" y="5533"/>
                  <a:pt x="7612" y="5666"/>
                  <a:pt x="7139" y="6264"/>
                </a:cubicBezTo>
                <a:lnTo>
                  <a:pt x="6626" y="6910"/>
                </a:lnTo>
                <a:lnTo>
                  <a:pt x="6828" y="6764"/>
                </a:lnTo>
                <a:lnTo>
                  <a:pt x="7208" y="6472"/>
                </a:lnTo>
                <a:cubicBezTo>
                  <a:pt x="7558" y="6203"/>
                  <a:pt x="8282" y="6014"/>
                  <a:pt x="8960" y="6014"/>
                </a:cubicBezTo>
                <a:cubicBezTo>
                  <a:pt x="9846" y="6014"/>
                  <a:pt x="10329" y="5831"/>
                  <a:pt x="11061" y="5227"/>
                </a:cubicBezTo>
                <a:cubicBezTo>
                  <a:pt x="11202" y="5111"/>
                  <a:pt x="11381" y="4994"/>
                  <a:pt x="11546" y="4873"/>
                </a:cubicBezTo>
                <a:cubicBezTo>
                  <a:pt x="11613" y="4825"/>
                  <a:pt x="11661" y="4785"/>
                  <a:pt x="11729" y="4738"/>
                </a:cubicBezTo>
                <a:cubicBezTo>
                  <a:pt x="11938" y="4591"/>
                  <a:pt x="12104" y="4485"/>
                  <a:pt x="12296" y="4368"/>
                </a:cubicBezTo>
                <a:cubicBezTo>
                  <a:pt x="12365" y="4326"/>
                  <a:pt x="12452" y="4262"/>
                  <a:pt x="12512" y="4227"/>
                </a:cubicBezTo>
                <a:cubicBezTo>
                  <a:pt x="12985" y="3957"/>
                  <a:pt x="13260" y="3767"/>
                  <a:pt x="13413" y="3545"/>
                </a:cubicBezTo>
                <a:cubicBezTo>
                  <a:pt x="13476" y="3340"/>
                  <a:pt x="13465" y="3051"/>
                  <a:pt x="13413" y="2524"/>
                </a:cubicBezTo>
                <a:cubicBezTo>
                  <a:pt x="13259" y="970"/>
                  <a:pt x="12564" y="105"/>
                  <a:pt x="11505" y="8"/>
                </a:cubicBezTo>
                <a:close/>
                <a:moveTo>
                  <a:pt x="3821" y="3910"/>
                </a:moveTo>
                <a:cubicBezTo>
                  <a:pt x="3745" y="3893"/>
                  <a:pt x="3675" y="3908"/>
                  <a:pt x="3620" y="3946"/>
                </a:cubicBezTo>
                <a:cubicBezTo>
                  <a:pt x="3506" y="4026"/>
                  <a:pt x="3431" y="4112"/>
                  <a:pt x="3405" y="4248"/>
                </a:cubicBezTo>
                <a:cubicBezTo>
                  <a:pt x="3405" y="4259"/>
                  <a:pt x="3404" y="4274"/>
                  <a:pt x="3405" y="4285"/>
                </a:cubicBezTo>
                <a:cubicBezTo>
                  <a:pt x="3411" y="4454"/>
                  <a:pt x="3451" y="4664"/>
                  <a:pt x="3537" y="4936"/>
                </a:cubicBezTo>
                <a:cubicBezTo>
                  <a:pt x="3721" y="5453"/>
                  <a:pt x="4109" y="6232"/>
                  <a:pt x="4805" y="7545"/>
                </a:cubicBezTo>
                <a:cubicBezTo>
                  <a:pt x="5117" y="8134"/>
                  <a:pt x="5392" y="8714"/>
                  <a:pt x="5629" y="9244"/>
                </a:cubicBezTo>
                <a:cubicBezTo>
                  <a:pt x="5966" y="9940"/>
                  <a:pt x="6207" y="10595"/>
                  <a:pt x="6237" y="10921"/>
                </a:cubicBezTo>
                <a:cubicBezTo>
                  <a:pt x="6238" y="10932"/>
                  <a:pt x="6247" y="10963"/>
                  <a:pt x="6247" y="10973"/>
                </a:cubicBezTo>
                <a:cubicBezTo>
                  <a:pt x="6247" y="10982"/>
                  <a:pt x="6251" y="10990"/>
                  <a:pt x="6251" y="10999"/>
                </a:cubicBezTo>
                <a:cubicBezTo>
                  <a:pt x="6254" y="11183"/>
                  <a:pt x="6269" y="11373"/>
                  <a:pt x="6297" y="11525"/>
                </a:cubicBezTo>
                <a:cubicBezTo>
                  <a:pt x="6327" y="11687"/>
                  <a:pt x="6372" y="11814"/>
                  <a:pt x="6416" y="11864"/>
                </a:cubicBezTo>
                <a:cubicBezTo>
                  <a:pt x="6457" y="11911"/>
                  <a:pt x="6498" y="11944"/>
                  <a:pt x="6549" y="11973"/>
                </a:cubicBezTo>
                <a:cubicBezTo>
                  <a:pt x="6599" y="12002"/>
                  <a:pt x="6656" y="12024"/>
                  <a:pt x="6713" y="12036"/>
                </a:cubicBezTo>
                <a:cubicBezTo>
                  <a:pt x="7060" y="12103"/>
                  <a:pt x="7526" y="11860"/>
                  <a:pt x="7935" y="11364"/>
                </a:cubicBezTo>
                <a:cubicBezTo>
                  <a:pt x="8268" y="10961"/>
                  <a:pt x="8458" y="10815"/>
                  <a:pt x="8645" y="10874"/>
                </a:cubicBezTo>
                <a:cubicBezTo>
                  <a:pt x="8705" y="10893"/>
                  <a:pt x="8766" y="10937"/>
                  <a:pt x="8832" y="10999"/>
                </a:cubicBezTo>
                <a:cubicBezTo>
                  <a:pt x="8982" y="11141"/>
                  <a:pt x="9683" y="11284"/>
                  <a:pt x="10361" y="11369"/>
                </a:cubicBezTo>
                <a:cubicBezTo>
                  <a:pt x="10396" y="11372"/>
                  <a:pt x="10426" y="11382"/>
                  <a:pt x="10461" y="11385"/>
                </a:cubicBezTo>
                <a:cubicBezTo>
                  <a:pt x="10738" y="11417"/>
                  <a:pt x="10985" y="11426"/>
                  <a:pt x="11207" y="11431"/>
                </a:cubicBezTo>
                <a:lnTo>
                  <a:pt x="11386" y="11442"/>
                </a:lnTo>
                <a:cubicBezTo>
                  <a:pt x="11601" y="11439"/>
                  <a:pt x="11733" y="11417"/>
                  <a:pt x="11766" y="11369"/>
                </a:cubicBezTo>
                <a:lnTo>
                  <a:pt x="11129" y="10910"/>
                </a:lnTo>
                <a:cubicBezTo>
                  <a:pt x="10960" y="10787"/>
                  <a:pt x="10823" y="10642"/>
                  <a:pt x="10695" y="10504"/>
                </a:cubicBezTo>
                <a:cubicBezTo>
                  <a:pt x="10499" y="10320"/>
                  <a:pt x="10347" y="10134"/>
                  <a:pt x="10347" y="9999"/>
                </a:cubicBezTo>
                <a:cubicBezTo>
                  <a:pt x="10347" y="9976"/>
                  <a:pt x="10339" y="9958"/>
                  <a:pt x="10338" y="9936"/>
                </a:cubicBezTo>
                <a:cubicBezTo>
                  <a:pt x="10318" y="9563"/>
                  <a:pt x="9878" y="9442"/>
                  <a:pt x="9413" y="9561"/>
                </a:cubicBezTo>
                <a:cubicBezTo>
                  <a:pt x="9295" y="9608"/>
                  <a:pt x="9184" y="9646"/>
                  <a:pt x="9043" y="9723"/>
                </a:cubicBezTo>
                <a:cubicBezTo>
                  <a:pt x="9023" y="9734"/>
                  <a:pt x="9007" y="9739"/>
                  <a:pt x="8988" y="9749"/>
                </a:cubicBezTo>
                <a:cubicBezTo>
                  <a:pt x="8879" y="9817"/>
                  <a:pt x="8774" y="9890"/>
                  <a:pt x="8686" y="9988"/>
                </a:cubicBezTo>
                <a:cubicBezTo>
                  <a:pt x="8371" y="10335"/>
                  <a:pt x="7973" y="10196"/>
                  <a:pt x="7496" y="9603"/>
                </a:cubicBezTo>
                <a:cubicBezTo>
                  <a:pt x="7137" y="9219"/>
                  <a:pt x="6761" y="8534"/>
                  <a:pt x="6242" y="7400"/>
                </a:cubicBezTo>
                <a:cubicBezTo>
                  <a:pt x="6242" y="7399"/>
                  <a:pt x="6242" y="7395"/>
                  <a:pt x="6242" y="7394"/>
                </a:cubicBezTo>
                <a:cubicBezTo>
                  <a:pt x="6226" y="7360"/>
                  <a:pt x="6212" y="7334"/>
                  <a:pt x="6196" y="7301"/>
                </a:cubicBezTo>
                <a:cubicBezTo>
                  <a:pt x="5318" y="5406"/>
                  <a:pt x="4342" y="4025"/>
                  <a:pt x="3821" y="3910"/>
                </a:cubicBezTo>
                <a:close/>
                <a:moveTo>
                  <a:pt x="14122" y="5602"/>
                </a:moveTo>
                <a:cubicBezTo>
                  <a:pt x="13383" y="5602"/>
                  <a:pt x="13131" y="5746"/>
                  <a:pt x="12814" y="6342"/>
                </a:cubicBezTo>
                <a:cubicBezTo>
                  <a:pt x="12447" y="7030"/>
                  <a:pt x="12446" y="7119"/>
                  <a:pt x="12827" y="7598"/>
                </a:cubicBezTo>
                <a:cubicBezTo>
                  <a:pt x="12895" y="7683"/>
                  <a:pt x="12954" y="7788"/>
                  <a:pt x="13006" y="7915"/>
                </a:cubicBezTo>
                <a:cubicBezTo>
                  <a:pt x="13058" y="8043"/>
                  <a:pt x="13102" y="8190"/>
                  <a:pt x="13138" y="8358"/>
                </a:cubicBezTo>
                <a:cubicBezTo>
                  <a:pt x="13212" y="8693"/>
                  <a:pt x="13253" y="9108"/>
                  <a:pt x="13262" y="9598"/>
                </a:cubicBezTo>
                <a:lnTo>
                  <a:pt x="13289" y="11051"/>
                </a:lnTo>
                <a:lnTo>
                  <a:pt x="13376" y="10671"/>
                </a:lnTo>
                <a:lnTo>
                  <a:pt x="13601" y="9634"/>
                </a:lnTo>
                <a:cubicBezTo>
                  <a:pt x="13793" y="8738"/>
                  <a:pt x="14157" y="7922"/>
                  <a:pt x="14553" y="7504"/>
                </a:cubicBezTo>
                <a:cubicBezTo>
                  <a:pt x="14656" y="7396"/>
                  <a:pt x="14748" y="7286"/>
                  <a:pt x="14823" y="7176"/>
                </a:cubicBezTo>
                <a:cubicBezTo>
                  <a:pt x="14899" y="7065"/>
                  <a:pt x="14957" y="6952"/>
                  <a:pt x="15006" y="6842"/>
                </a:cubicBezTo>
                <a:cubicBezTo>
                  <a:pt x="15045" y="6752"/>
                  <a:pt x="15074" y="6665"/>
                  <a:pt x="15093" y="6577"/>
                </a:cubicBezTo>
                <a:cubicBezTo>
                  <a:pt x="15098" y="6558"/>
                  <a:pt x="15108" y="6538"/>
                  <a:pt x="15111" y="6519"/>
                </a:cubicBezTo>
                <a:cubicBezTo>
                  <a:pt x="15111" y="6518"/>
                  <a:pt x="15111" y="6515"/>
                  <a:pt x="15111" y="6514"/>
                </a:cubicBezTo>
                <a:cubicBezTo>
                  <a:pt x="15128" y="6410"/>
                  <a:pt x="15132" y="6313"/>
                  <a:pt x="15120" y="6217"/>
                </a:cubicBezTo>
                <a:cubicBezTo>
                  <a:pt x="15056" y="5705"/>
                  <a:pt x="14889" y="5602"/>
                  <a:pt x="14122" y="5602"/>
                </a:cubicBezTo>
                <a:close/>
                <a:moveTo>
                  <a:pt x="17285" y="7842"/>
                </a:moveTo>
                <a:cubicBezTo>
                  <a:pt x="17156" y="7835"/>
                  <a:pt x="17036" y="7840"/>
                  <a:pt x="16932" y="7858"/>
                </a:cubicBezTo>
                <a:cubicBezTo>
                  <a:pt x="16286" y="7969"/>
                  <a:pt x="16139" y="8148"/>
                  <a:pt x="15939" y="9046"/>
                </a:cubicBezTo>
                <a:cubicBezTo>
                  <a:pt x="15741" y="9935"/>
                  <a:pt x="15764" y="10117"/>
                  <a:pt x="16095" y="10218"/>
                </a:cubicBezTo>
                <a:cubicBezTo>
                  <a:pt x="16311" y="10283"/>
                  <a:pt x="16548" y="10351"/>
                  <a:pt x="16621" y="10369"/>
                </a:cubicBezTo>
                <a:cubicBezTo>
                  <a:pt x="16694" y="10386"/>
                  <a:pt x="16863" y="10276"/>
                  <a:pt x="16996" y="10124"/>
                </a:cubicBezTo>
                <a:cubicBezTo>
                  <a:pt x="17130" y="9972"/>
                  <a:pt x="17713" y="9689"/>
                  <a:pt x="18291" y="9499"/>
                </a:cubicBezTo>
                <a:cubicBezTo>
                  <a:pt x="18716" y="9359"/>
                  <a:pt x="19102" y="9174"/>
                  <a:pt x="19294" y="9025"/>
                </a:cubicBezTo>
                <a:cubicBezTo>
                  <a:pt x="19295" y="9024"/>
                  <a:pt x="19294" y="9021"/>
                  <a:pt x="19294" y="9020"/>
                </a:cubicBezTo>
                <a:cubicBezTo>
                  <a:pt x="19383" y="8909"/>
                  <a:pt x="19403" y="8802"/>
                  <a:pt x="19367" y="8691"/>
                </a:cubicBezTo>
                <a:cubicBezTo>
                  <a:pt x="19117" y="8326"/>
                  <a:pt x="18043" y="7885"/>
                  <a:pt x="17285" y="7842"/>
                </a:cubicBezTo>
                <a:close/>
                <a:moveTo>
                  <a:pt x="20872" y="10207"/>
                </a:moveTo>
                <a:cubicBezTo>
                  <a:pt x="20188" y="10169"/>
                  <a:pt x="19499" y="10689"/>
                  <a:pt x="19499" y="11338"/>
                </a:cubicBezTo>
                <a:cubicBezTo>
                  <a:pt x="19499" y="12112"/>
                  <a:pt x="19419" y="12186"/>
                  <a:pt x="18351" y="12447"/>
                </a:cubicBezTo>
                <a:cubicBezTo>
                  <a:pt x="17714" y="12603"/>
                  <a:pt x="17547" y="12542"/>
                  <a:pt x="17436" y="12135"/>
                </a:cubicBezTo>
                <a:cubicBezTo>
                  <a:pt x="17166" y="11153"/>
                  <a:pt x="16894" y="10811"/>
                  <a:pt x="16452" y="10884"/>
                </a:cubicBezTo>
                <a:cubicBezTo>
                  <a:pt x="16225" y="10922"/>
                  <a:pt x="15655" y="11014"/>
                  <a:pt x="15157" y="11093"/>
                </a:cubicBezTo>
                <a:cubicBezTo>
                  <a:pt x="15045" y="11129"/>
                  <a:pt x="14933" y="11150"/>
                  <a:pt x="14813" y="11171"/>
                </a:cubicBezTo>
                <a:cubicBezTo>
                  <a:pt x="14366" y="11267"/>
                  <a:pt x="13928" y="11412"/>
                  <a:pt x="13784" y="11546"/>
                </a:cubicBezTo>
                <a:cubicBezTo>
                  <a:pt x="13737" y="11601"/>
                  <a:pt x="13686" y="11640"/>
                  <a:pt x="13628" y="11650"/>
                </a:cubicBezTo>
                <a:cubicBezTo>
                  <a:pt x="13543" y="11694"/>
                  <a:pt x="13477" y="11702"/>
                  <a:pt x="13477" y="11629"/>
                </a:cubicBezTo>
                <a:cubicBezTo>
                  <a:pt x="13432" y="11598"/>
                  <a:pt x="13383" y="11604"/>
                  <a:pt x="13331" y="11614"/>
                </a:cubicBezTo>
                <a:cubicBezTo>
                  <a:pt x="13278" y="11640"/>
                  <a:pt x="13225" y="11669"/>
                  <a:pt x="13157" y="11734"/>
                </a:cubicBezTo>
                <a:cubicBezTo>
                  <a:pt x="13155" y="11736"/>
                  <a:pt x="13149" y="11737"/>
                  <a:pt x="13148" y="11739"/>
                </a:cubicBezTo>
                <a:cubicBezTo>
                  <a:pt x="13138" y="11752"/>
                  <a:pt x="13124" y="11755"/>
                  <a:pt x="13116" y="11770"/>
                </a:cubicBezTo>
                <a:cubicBezTo>
                  <a:pt x="13032" y="11925"/>
                  <a:pt x="12862" y="11976"/>
                  <a:pt x="12736" y="11890"/>
                </a:cubicBezTo>
                <a:cubicBezTo>
                  <a:pt x="12663" y="11839"/>
                  <a:pt x="12612" y="11857"/>
                  <a:pt x="12585" y="11911"/>
                </a:cubicBezTo>
                <a:cubicBezTo>
                  <a:pt x="12593" y="11929"/>
                  <a:pt x="12591" y="11935"/>
                  <a:pt x="12603" y="11958"/>
                </a:cubicBezTo>
                <a:cubicBezTo>
                  <a:pt x="12857" y="12462"/>
                  <a:pt x="12424" y="12610"/>
                  <a:pt x="10658" y="12629"/>
                </a:cubicBezTo>
                <a:cubicBezTo>
                  <a:pt x="8897" y="12649"/>
                  <a:pt x="4435" y="13781"/>
                  <a:pt x="3844" y="14359"/>
                </a:cubicBezTo>
                <a:cubicBezTo>
                  <a:pt x="3571" y="14626"/>
                  <a:pt x="3214" y="14791"/>
                  <a:pt x="2883" y="14869"/>
                </a:cubicBezTo>
                <a:cubicBezTo>
                  <a:pt x="2749" y="14901"/>
                  <a:pt x="2615" y="14935"/>
                  <a:pt x="2499" y="14932"/>
                </a:cubicBezTo>
                <a:cubicBezTo>
                  <a:pt x="2487" y="14932"/>
                  <a:pt x="2478" y="14927"/>
                  <a:pt x="2467" y="14927"/>
                </a:cubicBezTo>
                <a:cubicBezTo>
                  <a:pt x="2397" y="14923"/>
                  <a:pt x="2332" y="14914"/>
                  <a:pt x="2274" y="14895"/>
                </a:cubicBezTo>
                <a:cubicBezTo>
                  <a:pt x="2210" y="14875"/>
                  <a:pt x="2155" y="14845"/>
                  <a:pt x="2110" y="14807"/>
                </a:cubicBezTo>
                <a:cubicBezTo>
                  <a:pt x="2109" y="14806"/>
                  <a:pt x="2106" y="14803"/>
                  <a:pt x="2105" y="14802"/>
                </a:cubicBezTo>
                <a:cubicBezTo>
                  <a:pt x="2059" y="14762"/>
                  <a:pt x="2029" y="14715"/>
                  <a:pt x="2009" y="14656"/>
                </a:cubicBezTo>
                <a:cubicBezTo>
                  <a:pt x="1986" y="14588"/>
                  <a:pt x="1954" y="14529"/>
                  <a:pt x="1922" y="14479"/>
                </a:cubicBezTo>
                <a:cubicBezTo>
                  <a:pt x="1890" y="14428"/>
                  <a:pt x="1854" y="14387"/>
                  <a:pt x="1812" y="14354"/>
                </a:cubicBezTo>
                <a:cubicBezTo>
                  <a:pt x="1770" y="14320"/>
                  <a:pt x="1722" y="14297"/>
                  <a:pt x="1670" y="14281"/>
                </a:cubicBezTo>
                <a:cubicBezTo>
                  <a:pt x="1619" y="14265"/>
                  <a:pt x="1566" y="14254"/>
                  <a:pt x="1506" y="14255"/>
                </a:cubicBezTo>
                <a:cubicBezTo>
                  <a:pt x="1266" y="14259"/>
                  <a:pt x="958" y="14399"/>
                  <a:pt x="586" y="14677"/>
                </a:cubicBezTo>
                <a:cubicBezTo>
                  <a:pt x="470" y="14763"/>
                  <a:pt x="377" y="14844"/>
                  <a:pt x="302" y="14942"/>
                </a:cubicBezTo>
                <a:cubicBezTo>
                  <a:pt x="165" y="15122"/>
                  <a:pt x="93" y="15399"/>
                  <a:pt x="50" y="15911"/>
                </a:cubicBezTo>
                <a:cubicBezTo>
                  <a:pt x="39" y="16046"/>
                  <a:pt x="30" y="16227"/>
                  <a:pt x="23" y="16406"/>
                </a:cubicBezTo>
                <a:cubicBezTo>
                  <a:pt x="13" y="16655"/>
                  <a:pt x="4" y="16883"/>
                  <a:pt x="0" y="17229"/>
                </a:cubicBezTo>
                <a:lnTo>
                  <a:pt x="1739" y="17312"/>
                </a:lnTo>
                <a:cubicBezTo>
                  <a:pt x="2597" y="17352"/>
                  <a:pt x="3031" y="17371"/>
                  <a:pt x="3263" y="17479"/>
                </a:cubicBezTo>
                <a:cubicBezTo>
                  <a:pt x="3322" y="17507"/>
                  <a:pt x="3364" y="17543"/>
                  <a:pt x="3400" y="17583"/>
                </a:cubicBezTo>
                <a:cubicBezTo>
                  <a:pt x="3507" y="17701"/>
                  <a:pt x="3532" y="17878"/>
                  <a:pt x="3560" y="18161"/>
                </a:cubicBezTo>
                <a:cubicBezTo>
                  <a:pt x="3575" y="18304"/>
                  <a:pt x="3582" y="18437"/>
                  <a:pt x="3579" y="18557"/>
                </a:cubicBezTo>
                <a:cubicBezTo>
                  <a:pt x="3575" y="18678"/>
                  <a:pt x="3560" y="18786"/>
                  <a:pt x="3537" y="18886"/>
                </a:cubicBezTo>
                <a:cubicBezTo>
                  <a:pt x="3400" y="19487"/>
                  <a:pt x="2904" y="19719"/>
                  <a:pt x="1904" y="19719"/>
                </a:cubicBezTo>
                <a:cubicBezTo>
                  <a:pt x="1275" y="19719"/>
                  <a:pt x="691" y="19848"/>
                  <a:pt x="590" y="20005"/>
                </a:cubicBezTo>
                <a:cubicBezTo>
                  <a:pt x="513" y="20195"/>
                  <a:pt x="2682" y="20261"/>
                  <a:pt x="7377" y="20209"/>
                </a:cubicBezTo>
                <a:lnTo>
                  <a:pt x="14319" y="20130"/>
                </a:lnTo>
                <a:lnTo>
                  <a:pt x="14402" y="20818"/>
                </a:lnTo>
                <a:cubicBezTo>
                  <a:pt x="14435" y="21085"/>
                  <a:pt x="14524" y="21362"/>
                  <a:pt x="14621" y="21589"/>
                </a:cubicBezTo>
                <a:lnTo>
                  <a:pt x="15445" y="21589"/>
                </a:lnTo>
                <a:cubicBezTo>
                  <a:pt x="15476" y="21329"/>
                  <a:pt x="15477" y="21017"/>
                  <a:pt x="15390" y="20625"/>
                </a:cubicBezTo>
                <a:cubicBezTo>
                  <a:pt x="15385" y="20603"/>
                  <a:pt x="15376" y="20567"/>
                  <a:pt x="15372" y="20547"/>
                </a:cubicBezTo>
                <a:cubicBezTo>
                  <a:pt x="15304" y="20240"/>
                  <a:pt x="15689" y="20069"/>
                  <a:pt x="16969" y="19828"/>
                </a:cubicBezTo>
                <a:cubicBezTo>
                  <a:pt x="17742" y="19683"/>
                  <a:pt x="18119" y="19572"/>
                  <a:pt x="18072" y="19516"/>
                </a:cubicBezTo>
                <a:cubicBezTo>
                  <a:pt x="18041" y="19500"/>
                  <a:pt x="17975" y="19490"/>
                  <a:pt x="17857" y="19485"/>
                </a:cubicBezTo>
                <a:cubicBezTo>
                  <a:pt x="17453" y="19466"/>
                  <a:pt x="17139" y="19400"/>
                  <a:pt x="16882" y="19287"/>
                </a:cubicBezTo>
                <a:cubicBezTo>
                  <a:pt x="16864" y="19279"/>
                  <a:pt x="16839" y="19274"/>
                  <a:pt x="16822" y="19266"/>
                </a:cubicBezTo>
                <a:cubicBezTo>
                  <a:pt x="16373" y="19051"/>
                  <a:pt x="16119" y="18668"/>
                  <a:pt x="16003" y="18068"/>
                </a:cubicBezTo>
                <a:cubicBezTo>
                  <a:pt x="15805" y="17040"/>
                  <a:pt x="16197" y="16433"/>
                  <a:pt x="17060" y="16427"/>
                </a:cubicBezTo>
                <a:cubicBezTo>
                  <a:pt x="18224" y="16419"/>
                  <a:pt x="18380" y="16061"/>
                  <a:pt x="17728" y="15046"/>
                </a:cubicBezTo>
                <a:cubicBezTo>
                  <a:pt x="17679" y="14969"/>
                  <a:pt x="17659" y="14913"/>
                  <a:pt x="17600" y="14828"/>
                </a:cubicBezTo>
                <a:lnTo>
                  <a:pt x="17577" y="14796"/>
                </a:lnTo>
                <a:lnTo>
                  <a:pt x="16827" y="13718"/>
                </a:lnTo>
                <a:lnTo>
                  <a:pt x="17381" y="13322"/>
                </a:lnTo>
                <a:cubicBezTo>
                  <a:pt x="17761" y="13050"/>
                  <a:pt x="18461" y="12835"/>
                  <a:pt x="19111" y="12739"/>
                </a:cubicBezTo>
                <a:cubicBezTo>
                  <a:pt x="19437" y="12691"/>
                  <a:pt x="19750" y="12676"/>
                  <a:pt x="20007" y="12692"/>
                </a:cubicBezTo>
                <a:cubicBezTo>
                  <a:pt x="20265" y="12708"/>
                  <a:pt x="20466" y="12760"/>
                  <a:pt x="20566" y="12853"/>
                </a:cubicBezTo>
                <a:cubicBezTo>
                  <a:pt x="20739" y="13018"/>
                  <a:pt x="21060" y="13073"/>
                  <a:pt x="21275" y="12978"/>
                </a:cubicBezTo>
                <a:cubicBezTo>
                  <a:pt x="21454" y="12900"/>
                  <a:pt x="21548" y="12500"/>
                  <a:pt x="21600" y="11364"/>
                </a:cubicBezTo>
                <a:cubicBezTo>
                  <a:pt x="21600" y="11362"/>
                  <a:pt x="21600" y="11360"/>
                  <a:pt x="21600" y="11358"/>
                </a:cubicBezTo>
                <a:cubicBezTo>
                  <a:pt x="21543" y="10529"/>
                  <a:pt x="21436" y="10365"/>
                  <a:pt x="21243" y="10285"/>
                </a:cubicBezTo>
                <a:lnTo>
                  <a:pt x="21097" y="10249"/>
                </a:lnTo>
                <a:cubicBezTo>
                  <a:pt x="21093" y="10248"/>
                  <a:pt x="21091" y="10245"/>
                  <a:pt x="21087" y="10244"/>
                </a:cubicBezTo>
                <a:cubicBezTo>
                  <a:pt x="21083" y="10243"/>
                  <a:pt x="21078" y="10240"/>
                  <a:pt x="21074" y="10239"/>
                </a:cubicBezTo>
                <a:cubicBezTo>
                  <a:pt x="21007" y="10220"/>
                  <a:pt x="20939" y="10214"/>
                  <a:pt x="20872" y="10207"/>
                </a:cubicBezTo>
                <a:close/>
              </a:path>
            </a:pathLst>
          </a:custGeom>
          <a:ln w="12700">
            <a:miter lim="400000"/>
          </a:ln>
        </p:spPr>
      </p:pic>
      <p:pic>
        <p:nvPicPr>
          <p:cNvPr id="146" name="image2.tif"/>
          <p:cNvPicPr>
            <a:picLocks noChangeAspect="1"/>
          </p:cNvPicPr>
          <p:nvPr/>
        </p:nvPicPr>
        <p:blipFill>
          <a:blip r:embed="rId3">
            <a:extLst/>
          </a:blip>
          <a:srcRect l="6607" r="6607"/>
          <a:stretch>
            <a:fillRect/>
          </a:stretch>
        </p:blipFill>
        <p:spPr>
          <a:xfrm>
            <a:off x="386725" y="4799502"/>
            <a:ext cx="1813785" cy="1385751"/>
          </a:xfrm>
          <a:prstGeom prst="rect">
            <a:avLst/>
          </a:prstGeom>
          <a:ln w="12700">
            <a:miter lim="400000"/>
          </a:ln>
        </p:spPr>
      </p:pic>
      <p:pic>
        <p:nvPicPr>
          <p:cNvPr id="147" name="image3.tif"/>
          <p:cNvPicPr>
            <a:picLocks noChangeAspect="1"/>
          </p:cNvPicPr>
          <p:nvPr/>
        </p:nvPicPr>
        <p:blipFill>
          <a:blip r:embed="rId4">
            <a:extLst/>
          </a:blip>
          <a:srcRect l="60722" t="12829" r="26092" b="72260"/>
          <a:stretch>
            <a:fillRect/>
          </a:stretch>
        </p:blipFill>
        <p:spPr>
          <a:xfrm>
            <a:off x="10558886" y="5298427"/>
            <a:ext cx="769663" cy="909014"/>
          </a:xfrm>
          <a:custGeom>
            <a:avLst/>
            <a:gdLst/>
            <a:ahLst/>
            <a:cxnLst>
              <a:cxn ang="0">
                <a:pos x="wd2" y="hd2"/>
              </a:cxn>
              <a:cxn ang="5400000">
                <a:pos x="wd2" y="hd2"/>
              </a:cxn>
              <a:cxn ang="10800000">
                <a:pos x="wd2" y="hd2"/>
              </a:cxn>
              <a:cxn ang="16200000">
                <a:pos x="wd2" y="hd2"/>
              </a:cxn>
            </a:cxnLst>
            <a:rect l="0" t="0" r="r" b="b"/>
            <a:pathLst>
              <a:path w="21069" h="20661" extrusionOk="0">
                <a:moveTo>
                  <a:pt x="2667" y="49"/>
                </a:moveTo>
                <a:cubicBezTo>
                  <a:pt x="1658" y="200"/>
                  <a:pt x="884" y="698"/>
                  <a:pt x="505" y="1528"/>
                </a:cubicBezTo>
                <a:cubicBezTo>
                  <a:pt x="-267" y="3217"/>
                  <a:pt x="-139" y="5804"/>
                  <a:pt x="787" y="7292"/>
                </a:cubicBezTo>
                <a:cubicBezTo>
                  <a:pt x="1231" y="8007"/>
                  <a:pt x="2246" y="10799"/>
                  <a:pt x="3047" y="13498"/>
                </a:cubicBezTo>
                <a:cubicBezTo>
                  <a:pt x="3848" y="16196"/>
                  <a:pt x="4915" y="18924"/>
                  <a:pt x="5416" y="19560"/>
                </a:cubicBezTo>
                <a:cubicBezTo>
                  <a:pt x="6942" y="21497"/>
                  <a:pt x="7686" y="20656"/>
                  <a:pt x="7686" y="16989"/>
                </a:cubicBezTo>
                <a:cubicBezTo>
                  <a:pt x="7686" y="13295"/>
                  <a:pt x="8860" y="11474"/>
                  <a:pt x="11065" y="11739"/>
                </a:cubicBezTo>
                <a:cubicBezTo>
                  <a:pt x="13000" y="11972"/>
                  <a:pt x="13765" y="13872"/>
                  <a:pt x="13379" y="17458"/>
                </a:cubicBezTo>
                <a:cubicBezTo>
                  <a:pt x="13090" y="20148"/>
                  <a:pt x="13174" y="20661"/>
                  <a:pt x="13911" y="20661"/>
                </a:cubicBezTo>
                <a:cubicBezTo>
                  <a:pt x="15349" y="20661"/>
                  <a:pt x="16489" y="18687"/>
                  <a:pt x="18029" y="13498"/>
                </a:cubicBezTo>
                <a:cubicBezTo>
                  <a:pt x="18830" y="10799"/>
                  <a:pt x="19845" y="8007"/>
                  <a:pt x="20289" y="7292"/>
                </a:cubicBezTo>
                <a:cubicBezTo>
                  <a:pt x="21240" y="5763"/>
                  <a:pt x="21333" y="3210"/>
                  <a:pt x="20506" y="1402"/>
                </a:cubicBezTo>
                <a:lnTo>
                  <a:pt x="19919" y="112"/>
                </a:lnTo>
                <a:lnTo>
                  <a:pt x="14683" y="419"/>
                </a:lnTo>
                <a:cubicBezTo>
                  <a:pt x="11804" y="589"/>
                  <a:pt x="9213" y="929"/>
                  <a:pt x="8925" y="1168"/>
                </a:cubicBezTo>
                <a:cubicBezTo>
                  <a:pt x="8607" y="1432"/>
                  <a:pt x="7559" y="1237"/>
                  <a:pt x="6252" y="671"/>
                </a:cubicBezTo>
                <a:cubicBezTo>
                  <a:pt x="4929" y="97"/>
                  <a:pt x="3676" y="-103"/>
                  <a:pt x="2667" y="49"/>
                </a:cubicBezTo>
                <a:close/>
              </a:path>
            </a:pathLst>
          </a:custGeom>
          <a:ln w="12700">
            <a:miter lim="400000"/>
          </a:ln>
        </p:spPr>
      </p:pic>
      <p:pic>
        <p:nvPicPr>
          <p:cNvPr id="148" name="image4.tif"/>
          <p:cNvPicPr>
            <a:picLocks noChangeAspect="1"/>
          </p:cNvPicPr>
          <p:nvPr/>
        </p:nvPicPr>
        <p:blipFill>
          <a:blip r:embed="rId5">
            <a:extLst/>
          </a:blip>
          <a:srcRect l="412" t="2165" r="200" b="714"/>
          <a:stretch>
            <a:fillRect/>
          </a:stretch>
        </p:blipFill>
        <p:spPr>
          <a:xfrm>
            <a:off x="7244219" y="4447024"/>
            <a:ext cx="1173958" cy="1110471"/>
          </a:xfrm>
          <a:custGeom>
            <a:avLst/>
            <a:gdLst/>
            <a:ahLst/>
            <a:cxnLst>
              <a:cxn ang="0">
                <a:pos x="wd2" y="hd2"/>
              </a:cxn>
              <a:cxn ang="5400000">
                <a:pos x="wd2" y="hd2"/>
              </a:cxn>
              <a:cxn ang="10800000">
                <a:pos x="wd2" y="hd2"/>
              </a:cxn>
              <a:cxn ang="16200000">
                <a:pos x="wd2" y="hd2"/>
              </a:cxn>
            </a:cxnLst>
            <a:rect l="0" t="0" r="r" b="b"/>
            <a:pathLst>
              <a:path w="21600" h="21593" extrusionOk="0">
                <a:moveTo>
                  <a:pt x="8463" y="0"/>
                </a:moveTo>
                <a:cubicBezTo>
                  <a:pt x="8358" y="-7"/>
                  <a:pt x="8249" y="127"/>
                  <a:pt x="8091" y="394"/>
                </a:cubicBezTo>
                <a:cubicBezTo>
                  <a:pt x="7954" y="624"/>
                  <a:pt x="7274" y="1565"/>
                  <a:pt x="6572" y="2493"/>
                </a:cubicBezTo>
                <a:lnTo>
                  <a:pt x="5294" y="4183"/>
                </a:lnTo>
                <a:lnTo>
                  <a:pt x="4301" y="4283"/>
                </a:lnTo>
                <a:lnTo>
                  <a:pt x="3315" y="4391"/>
                </a:lnTo>
                <a:lnTo>
                  <a:pt x="3030" y="5063"/>
                </a:lnTo>
                <a:cubicBezTo>
                  <a:pt x="2809" y="5591"/>
                  <a:pt x="2772" y="5906"/>
                  <a:pt x="2848" y="6552"/>
                </a:cubicBezTo>
                <a:cubicBezTo>
                  <a:pt x="2931" y="7254"/>
                  <a:pt x="2901" y="7432"/>
                  <a:pt x="2636" y="7794"/>
                </a:cubicBezTo>
                <a:cubicBezTo>
                  <a:pt x="2466" y="8027"/>
                  <a:pt x="1782" y="8936"/>
                  <a:pt x="1117" y="9824"/>
                </a:cubicBezTo>
                <a:lnTo>
                  <a:pt x="0" y="11329"/>
                </a:lnTo>
                <a:lnTo>
                  <a:pt x="394" y="11522"/>
                </a:lnTo>
                <a:cubicBezTo>
                  <a:pt x="662" y="11656"/>
                  <a:pt x="917" y="11769"/>
                  <a:pt x="957" y="11769"/>
                </a:cubicBezTo>
                <a:cubicBezTo>
                  <a:pt x="996" y="11769"/>
                  <a:pt x="1563" y="12033"/>
                  <a:pt x="2220" y="12355"/>
                </a:cubicBezTo>
                <a:cubicBezTo>
                  <a:pt x="2876" y="12677"/>
                  <a:pt x="3530" y="12984"/>
                  <a:pt x="3673" y="13035"/>
                </a:cubicBezTo>
                <a:cubicBezTo>
                  <a:pt x="3816" y="13087"/>
                  <a:pt x="3900" y="13180"/>
                  <a:pt x="3863" y="13243"/>
                </a:cubicBezTo>
                <a:cubicBezTo>
                  <a:pt x="3826" y="13306"/>
                  <a:pt x="3911" y="13933"/>
                  <a:pt x="4053" y="14640"/>
                </a:cubicBezTo>
                <a:cubicBezTo>
                  <a:pt x="4195" y="15347"/>
                  <a:pt x="4426" y="16716"/>
                  <a:pt x="4557" y="17673"/>
                </a:cubicBezTo>
                <a:cubicBezTo>
                  <a:pt x="4854" y="19850"/>
                  <a:pt x="5022" y="20551"/>
                  <a:pt x="5243" y="20505"/>
                </a:cubicBezTo>
                <a:cubicBezTo>
                  <a:pt x="5339" y="20485"/>
                  <a:pt x="5437" y="20654"/>
                  <a:pt x="5462" y="20883"/>
                </a:cubicBezTo>
                <a:cubicBezTo>
                  <a:pt x="5499" y="21221"/>
                  <a:pt x="5581" y="21298"/>
                  <a:pt x="5893" y="21300"/>
                </a:cubicBezTo>
                <a:cubicBezTo>
                  <a:pt x="6104" y="21301"/>
                  <a:pt x="6434" y="21400"/>
                  <a:pt x="6630" y="21516"/>
                </a:cubicBezTo>
                <a:cubicBezTo>
                  <a:pt x="6690" y="21551"/>
                  <a:pt x="6840" y="21568"/>
                  <a:pt x="7025" y="21593"/>
                </a:cubicBezTo>
                <a:cubicBezTo>
                  <a:pt x="7127" y="21512"/>
                  <a:pt x="7505" y="21362"/>
                  <a:pt x="7916" y="21246"/>
                </a:cubicBezTo>
                <a:cubicBezTo>
                  <a:pt x="8348" y="21123"/>
                  <a:pt x="9120" y="20876"/>
                  <a:pt x="9632" y="20690"/>
                </a:cubicBezTo>
                <a:cubicBezTo>
                  <a:pt x="12152" y="19774"/>
                  <a:pt x="12919" y="19501"/>
                  <a:pt x="13692" y="19239"/>
                </a:cubicBezTo>
                <a:cubicBezTo>
                  <a:pt x="14287" y="19037"/>
                  <a:pt x="14561" y="18856"/>
                  <a:pt x="14648" y="18614"/>
                </a:cubicBezTo>
                <a:cubicBezTo>
                  <a:pt x="14792" y="18215"/>
                  <a:pt x="14828" y="18209"/>
                  <a:pt x="15327" y="18483"/>
                </a:cubicBezTo>
                <a:cubicBezTo>
                  <a:pt x="15536" y="18597"/>
                  <a:pt x="16097" y="18858"/>
                  <a:pt x="16569" y="19069"/>
                </a:cubicBezTo>
                <a:cubicBezTo>
                  <a:pt x="17041" y="19281"/>
                  <a:pt x="17730" y="19599"/>
                  <a:pt x="18102" y="19772"/>
                </a:cubicBezTo>
                <a:cubicBezTo>
                  <a:pt x="18475" y="19945"/>
                  <a:pt x="18807" y="20088"/>
                  <a:pt x="18840" y="20088"/>
                </a:cubicBezTo>
                <a:cubicBezTo>
                  <a:pt x="18949" y="20088"/>
                  <a:pt x="18748" y="19408"/>
                  <a:pt x="18570" y="19177"/>
                </a:cubicBezTo>
                <a:cubicBezTo>
                  <a:pt x="18473" y="19053"/>
                  <a:pt x="18089" y="18336"/>
                  <a:pt x="17715" y="17588"/>
                </a:cubicBezTo>
                <a:cubicBezTo>
                  <a:pt x="17341" y="16839"/>
                  <a:pt x="16986" y="16158"/>
                  <a:pt x="16927" y="16075"/>
                </a:cubicBezTo>
                <a:cubicBezTo>
                  <a:pt x="16867" y="15992"/>
                  <a:pt x="16585" y="15460"/>
                  <a:pt x="16299" y="14894"/>
                </a:cubicBezTo>
                <a:lnTo>
                  <a:pt x="15773" y="13868"/>
                </a:lnTo>
                <a:lnTo>
                  <a:pt x="16715" y="13420"/>
                </a:lnTo>
                <a:cubicBezTo>
                  <a:pt x="17342" y="13119"/>
                  <a:pt x="17695" y="12850"/>
                  <a:pt x="17781" y="12610"/>
                </a:cubicBezTo>
                <a:cubicBezTo>
                  <a:pt x="17885" y="12322"/>
                  <a:pt x="18046" y="12232"/>
                  <a:pt x="18628" y="12147"/>
                </a:cubicBezTo>
                <a:cubicBezTo>
                  <a:pt x="19070" y="12083"/>
                  <a:pt x="19358" y="11965"/>
                  <a:pt x="19358" y="11846"/>
                </a:cubicBezTo>
                <a:cubicBezTo>
                  <a:pt x="19358" y="11524"/>
                  <a:pt x="19773" y="11242"/>
                  <a:pt x="19957" y="11437"/>
                </a:cubicBezTo>
                <a:cubicBezTo>
                  <a:pt x="20145" y="11635"/>
                  <a:pt x="20710" y="11362"/>
                  <a:pt x="21279" y="10804"/>
                </a:cubicBezTo>
                <a:lnTo>
                  <a:pt x="21600" y="10488"/>
                </a:lnTo>
                <a:cubicBezTo>
                  <a:pt x="21562" y="9638"/>
                  <a:pt x="21491" y="9410"/>
                  <a:pt x="21352" y="9106"/>
                </a:cubicBezTo>
                <a:cubicBezTo>
                  <a:pt x="21191" y="8754"/>
                  <a:pt x="20962" y="8381"/>
                  <a:pt x="20848" y="8281"/>
                </a:cubicBezTo>
                <a:cubicBezTo>
                  <a:pt x="20734" y="8181"/>
                  <a:pt x="20643" y="8016"/>
                  <a:pt x="20643" y="7910"/>
                </a:cubicBezTo>
                <a:cubicBezTo>
                  <a:pt x="20643" y="7640"/>
                  <a:pt x="20307" y="7532"/>
                  <a:pt x="19446" y="7532"/>
                </a:cubicBezTo>
                <a:cubicBezTo>
                  <a:pt x="18738" y="7532"/>
                  <a:pt x="18667" y="7569"/>
                  <a:pt x="17993" y="8304"/>
                </a:cubicBezTo>
                <a:cubicBezTo>
                  <a:pt x="17333" y="9023"/>
                  <a:pt x="17317" y="9060"/>
                  <a:pt x="17752" y="8829"/>
                </a:cubicBezTo>
                <a:cubicBezTo>
                  <a:pt x="18168" y="8607"/>
                  <a:pt x="18224" y="8606"/>
                  <a:pt x="18299" y="8813"/>
                </a:cubicBezTo>
                <a:cubicBezTo>
                  <a:pt x="18456" y="9245"/>
                  <a:pt x="18241" y="9500"/>
                  <a:pt x="17715" y="9500"/>
                </a:cubicBezTo>
                <a:cubicBezTo>
                  <a:pt x="17303" y="9500"/>
                  <a:pt x="17211" y="9558"/>
                  <a:pt x="17211" y="9809"/>
                </a:cubicBezTo>
                <a:cubicBezTo>
                  <a:pt x="17211" y="9978"/>
                  <a:pt x="17101" y="10149"/>
                  <a:pt x="16963" y="10195"/>
                </a:cubicBezTo>
                <a:cubicBezTo>
                  <a:pt x="16825" y="10240"/>
                  <a:pt x="16609" y="10339"/>
                  <a:pt x="16481" y="10411"/>
                </a:cubicBezTo>
                <a:cubicBezTo>
                  <a:pt x="16342" y="10488"/>
                  <a:pt x="16185" y="10475"/>
                  <a:pt x="16094" y="10380"/>
                </a:cubicBezTo>
                <a:cubicBezTo>
                  <a:pt x="15988" y="10268"/>
                  <a:pt x="15795" y="10310"/>
                  <a:pt x="15452" y="10534"/>
                </a:cubicBezTo>
                <a:cubicBezTo>
                  <a:pt x="15183" y="10710"/>
                  <a:pt x="14926" y="10812"/>
                  <a:pt x="14875" y="10758"/>
                </a:cubicBezTo>
                <a:cubicBezTo>
                  <a:pt x="14823" y="10704"/>
                  <a:pt x="14780" y="9103"/>
                  <a:pt x="14780" y="7200"/>
                </a:cubicBezTo>
                <a:cubicBezTo>
                  <a:pt x="14780" y="2821"/>
                  <a:pt x="14816" y="2918"/>
                  <a:pt x="13144" y="3071"/>
                </a:cubicBezTo>
                <a:cubicBezTo>
                  <a:pt x="12510" y="3130"/>
                  <a:pt x="11915" y="3238"/>
                  <a:pt x="11822" y="3318"/>
                </a:cubicBezTo>
                <a:cubicBezTo>
                  <a:pt x="11730" y="3399"/>
                  <a:pt x="11348" y="3444"/>
                  <a:pt x="10968" y="3419"/>
                </a:cubicBezTo>
                <a:lnTo>
                  <a:pt x="10274" y="3372"/>
                </a:lnTo>
                <a:lnTo>
                  <a:pt x="10106" y="2647"/>
                </a:lnTo>
                <a:cubicBezTo>
                  <a:pt x="10013" y="2248"/>
                  <a:pt x="9747" y="1692"/>
                  <a:pt x="9515" y="1412"/>
                </a:cubicBezTo>
                <a:cubicBezTo>
                  <a:pt x="9282" y="1132"/>
                  <a:pt x="8972" y="697"/>
                  <a:pt x="8828" y="440"/>
                </a:cubicBezTo>
                <a:cubicBezTo>
                  <a:pt x="8668" y="153"/>
                  <a:pt x="8568" y="7"/>
                  <a:pt x="8463" y="0"/>
                </a:cubicBezTo>
                <a:close/>
                <a:moveTo>
                  <a:pt x="16598" y="5873"/>
                </a:moveTo>
                <a:cubicBezTo>
                  <a:pt x="16489" y="5873"/>
                  <a:pt x="16323" y="6025"/>
                  <a:pt x="16233" y="6212"/>
                </a:cubicBezTo>
                <a:cubicBezTo>
                  <a:pt x="16143" y="6400"/>
                  <a:pt x="15967" y="6704"/>
                  <a:pt x="15839" y="6892"/>
                </a:cubicBezTo>
                <a:cubicBezTo>
                  <a:pt x="15439" y="7473"/>
                  <a:pt x="15698" y="7266"/>
                  <a:pt x="16262" y="6552"/>
                </a:cubicBezTo>
                <a:cubicBezTo>
                  <a:pt x="16585" y="6143"/>
                  <a:pt x="16717" y="5873"/>
                  <a:pt x="16598" y="5873"/>
                </a:cubicBezTo>
                <a:close/>
                <a:moveTo>
                  <a:pt x="18110" y="6174"/>
                </a:moveTo>
                <a:cubicBezTo>
                  <a:pt x="17888" y="6200"/>
                  <a:pt x="17579" y="6469"/>
                  <a:pt x="16759" y="7262"/>
                </a:cubicBezTo>
                <a:cubicBezTo>
                  <a:pt x="16079" y="7919"/>
                  <a:pt x="15493" y="8592"/>
                  <a:pt x="15452" y="8759"/>
                </a:cubicBezTo>
                <a:cubicBezTo>
                  <a:pt x="15359" y="9131"/>
                  <a:pt x="15453" y="9064"/>
                  <a:pt x="16737" y="7818"/>
                </a:cubicBezTo>
                <a:cubicBezTo>
                  <a:pt x="17224" y="7345"/>
                  <a:pt x="17852" y="6867"/>
                  <a:pt x="18131" y="6760"/>
                </a:cubicBezTo>
                <a:cubicBezTo>
                  <a:pt x="18723" y="6534"/>
                  <a:pt x="18763" y="6429"/>
                  <a:pt x="18321" y="6220"/>
                </a:cubicBezTo>
                <a:cubicBezTo>
                  <a:pt x="18250" y="6186"/>
                  <a:pt x="18183" y="6165"/>
                  <a:pt x="18110" y="6174"/>
                </a:cubicBezTo>
                <a:close/>
                <a:moveTo>
                  <a:pt x="20468" y="12718"/>
                </a:moveTo>
                <a:cubicBezTo>
                  <a:pt x="20413" y="12738"/>
                  <a:pt x="20346" y="12773"/>
                  <a:pt x="20286" y="12826"/>
                </a:cubicBezTo>
                <a:cubicBezTo>
                  <a:pt x="20164" y="12933"/>
                  <a:pt x="20022" y="12980"/>
                  <a:pt x="19972" y="12926"/>
                </a:cubicBezTo>
                <a:cubicBezTo>
                  <a:pt x="19921" y="12873"/>
                  <a:pt x="19775" y="12919"/>
                  <a:pt x="19650" y="13027"/>
                </a:cubicBezTo>
                <a:cubicBezTo>
                  <a:pt x="19526" y="13135"/>
                  <a:pt x="19075" y="13344"/>
                  <a:pt x="18643" y="13498"/>
                </a:cubicBezTo>
                <a:cubicBezTo>
                  <a:pt x="18210" y="13651"/>
                  <a:pt x="17790" y="13835"/>
                  <a:pt x="17715" y="13907"/>
                </a:cubicBezTo>
                <a:cubicBezTo>
                  <a:pt x="17518" y="14095"/>
                  <a:pt x="17603" y="14075"/>
                  <a:pt x="18862" y="13644"/>
                </a:cubicBezTo>
                <a:cubicBezTo>
                  <a:pt x="20029" y="13245"/>
                  <a:pt x="20728" y="12869"/>
                  <a:pt x="20585" y="12718"/>
                </a:cubicBezTo>
                <a:cubicBezTo>
                  <a:pt x="20563" y="12695"/>
                  <a:pt x="20523" y="12698"/>
                  <a:pt x="20468" y="12718"/>
                </a:cubicBezTo>
                <a:close/>
                <a:moveTo>
                  <a:pt x="17175" y="14061"/>
                </a:moveTo>
                <a:cubicBezTo>
                  <a:pt x="17128" y="14080"/>
                  <a:pt x="17077" y="14117"/>
                  <a:pt x="17029" y="14169"/>
                </a:cubicBezTo>
                <a:cubicBezTo>
                  <a:pt x="16889" y="14318"/>
                  <a:pt x="16905" y="14336"/>
                  <a:pt x="17109" y="14254"/>
                </a:cubicBezTo>
                <a:cubicBezTo>
                  <a:pt x="17250" y="14197"/>
                  <a:pt x="17328" y="14115"/>
                  <a:pt x="17284" y="14069"/>
                </a:cubicBezTo>
                <a:cubicBezTo>
                  <a:pt x="17262" y="14045"/>
                  <a:pt x="17221" y="14042"/>
                  <a:pt x="17175" y="14061"/>
                </a:cubicBezTo>
                <a:close/>
                <a:moveTo>
                  <a:pt x="19095" y="14493"/>
                </a:moveTo>
                <a:cubicBezTo>
                  <a:pt x="18933" y="14493"/>
                  <a:pt x="18765" y="14563"/>
                  <a:pt x="18716" y="14647"/>
                </a:cubicBezTo>
                <a:cubicBezTo>
                  <a:pt x="18666" y="14732"/>
                  <a:pt x="18579" y="14774"/>
                  <a:pt x="18526" y="14740"/>
                </a:cubicBezTo>
                <a:cubicBezTo>
                  <a:pt x="18472" y="14706"/>
                  <a:pt x="18169" y="14729"/>
                  <a:pt x="17854" y="14794"/>
                </a:cubicBezTo>
                <a:cubicBezTo>
                  <a:pt x="17312" y="14905"/>
                  <a:pt x="17330" y="14909"/>
                  <a:pt x="18161" y="14925"/>
                </a:cubicBezTo>
                <a:cubicBezTo>
                  <a:pt x="18781" y="14938"/>
                  <a:pt x="19086" y="14877"/>
                  <a:pt x="19212" y="14717"/>
                </a:cubicBezTo>
                <a:cubicBezTo>
                  <a:pt x="19361" y="14528"/>
                  <a:pt x="19341" y="14493"/>
                  <a:pt x="19095" y="14493"/>
                </a:cubicBezTo>
                <a:close/>
              </a:path>
            </a:pathLst>
          </a:custGeom>
          <a:ln w="12700">
            <a:miter lim="400000"/>
          </a:ln>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Group 152"/>
          <p:cNvGrpSpPr/>
          <p:nvPr/>
        </p:nvGrpSpPr>
        <p:grpSpPr>
          <a:xfrm>
            <a:off x="8956654" y="3151954"/>
            <a:ext cx="1746869" cy="1704894"/>
            <a:chOff x="0" y="0"/>
            <a:chExt cx="1746867" cy="1704893"/>
          </a:xfrm>
        </p:grpSpPr>
        <p:sp>
          <p:nvSpPr>
            <p:cNvPr id="150" name="Shape 150"/>
            <p:cNvSpPr/>
            <p:nvPr/>
          </p:nvSpPr>
          <p:spPr>
            <a:xfrm>
              <a:off x="0" y="123453"/>
              <a:ext cx="1746868" cy="1457988"/>
            </a:xfrm>
            <a:prstGeom prst="roundRect">
              <a:avLst>
                <a:gd name="adj" fmla="val 15000"/>
              </a:avLst>
            </a:prstGeom>
            <a:gradFill flip="none" rotWithShape="1">
              <a:gsLst>
                <a:gs pos="0">
                  <a:srgbClr val="FBFBFB"/>
                </a:gs>
                <a:gs pos="100000">
                  <a:srgbClr val="BDF0E4"/>
                </a:gs>
              </a:gsLst>
              <a:lin ang="5400000" scaled="0"/>
            </a:gra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7200">
                <a:lnSpc>
                  <a:spcPts val="3200"/>
                </a:lnSpc>
                <a:spcBef>
                  <a:spcPts val="1200"/>
                </a:spcBef>
                <a:defRPr sz="1500">
                  <a:latin typeface="Arial Black"/>
                  <a:ea typeface="Arial Black"/>
                  <a:cs typeface="Arial Black"/>
                  <a:sym typeface="Arial Black"/>
                </a:defRPr>
              </a:pPr>
              <a:endParaRPr/>
            </a:p>
          </p:txBody>
        </p:sp>
        <p:sp>
          <p:nvSpPr>
            <p:cNvPr id="151" name="Shape 151"/>
            <p:cNvSpPr/>
            <p:nvPr/>
          </p:nvSpPr>
          <p:spPr>
            <a:xfrm>
              <a:off x="64053" y="0"/>
              <a:ext cx="1618762" cy="17048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457200">
                <a:lnSpc>
                  <a:spcPts val="3200"/>
                </a:lnSpc>
                <a:spcBef>
                  <a:spcPts val="1200"/>
                </a:spcBef>
                <a:defRPr sz="1500">
                  <a:latin typeface="Arial Black"/>
                  <a:ea typeface="Arial Black"/>
                  <a:cs typeface="Arial Black"/>
                  <a:sym typeface="Arial Black"/>
                </a:defRPr>
              </a:lvl1pPr>
            </a:lstStyle>
            <a:p>
              <a:r>
                <a:t>Obesity- obstructive sleep apnoea (OSA)</a:t>
              </a:r>
            </a:p>
          </p:txBody>
        </p:sp>
      </p:grpSp>
      <p:grpSp>
        <p:nvGrpSpPr>
          <p:cNvPr id="155" name="Group 155"/>
          <p:cNvGrpSpPr/>
          <p:nvPr/>
        </p:nvGrpSpPr>
        <p:grpSpPr>
          <a:xfrm>
            <a:off x="8266552" y="5299119"/>
            <a:ext cx="1746869" cy="1704895"/>
            <a:chOff x="0" y="0"/>
            <a:chExt cx="1746868" cy="1704893"/>
          </a:xfrm>
        </p:grpSpPr>
        <p:sp>
          <p:nvSpPr>
            <p:cNvPr id="153" name="Shape 153"/>
            <p:cNvSpPr/>
            <p:nvPr/>
          </p:nvSpPr>
          <p:spPr>
            <a:xfrm>
              <a:off x="0" y="123453"/>
              <a:ext cx="1746869" cy="1457988"/>
            </a:xfrm>
            <a:prstGeom prst="roundRect">
              <a:avLst>
                <a:gd name="adj" fmla="val 15000"/>
              </a:avLst>
            </a:prstGeom>
            <a:gradFill flip="none" rotWithShape="1">
              <a:gsLst>
                <a:gs pos="0">
                  <a:srgbClr val="FBFBFB"/>
                </a:gs>
                <a:gs pos="100000">
                  <a:srgbClr val="BDF0E4"/>
                </a:gs>
              </a:gsLst>
              <a:lin ang="5400000" scaled="0"/>
            </a:gra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7200">
                <a:lnSpc>
                  <a:spcPts val="3200"/>
                </a:lnSpc>
                <a:spcBef>
                  <a:spcPts val="1200"/>
                </a:spcBef>
                <a:defRPr sz="1500">
                  <a:latin typeface="Arial Black"/>
                  <a:ea typeface="Arial Black"/>
                  <a:cs typeface="Arial Black"/>
                  <a:sym typeface="Arial Black"/>
                </a:defRPr>
              </a:pPr>
              <a:endParaRPr/>
            </a:p>
          </p:txBody>
        </p:sp>
        <p:sp>
          <p:nvSpPr>
            <p:cNvPr id="154" name="Shape 154"/>
            <p:cNvSpPr/>
            <p:nvPr/>
          </p:nvSpPr>
          <p:spPr>
            <a:xfrm>
              <a:off x="64054" y="0"/>
              <a:ext cx="1618761" cy="17048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457200">
                <a:lnSpc>
                  <a:spcPts val="3200"/>
                </a:lnSpc>
                <a:spcBef>
                  <a:spcPts val="1200"/>
                </a:spcBef>
                <a:defRPr sz="1500">
                  <a:latin typeface="Arial Black"/>
                  <a:ea typeface="Arial Black"/>
                  <a:cs typeface="Arial Black"/>
                  <a:sym typeface="Arial Black"/>
                </a:defRPr>
              </a:lvl1pPr>
            </a:lstStyle>
            <a:p>
              <a:r>
                <a:t>surgery/Radiotherapy to head and neck</a:t>
              </a:r>
            </a:p>
          </p:txBody>
        </p:sp>
      </p:grpSp>
      <p:grpSp>
        <p:nvGrpSpPr>
          <p:cNvPr id="158" name="Group 158"/>
          <p:cNvGrpSpPr/>
          <p:nvPr/>
        </p:nvGrpSpPr>
        <p:grpSpPr>
          <a:xfrm>
            <a:off x="5718373" y="5759072"/>
            <a:ext cx="1746870" cy="1457987"/>
            <a:chOff x="0" y="0"/>
            <a:chExt cx="1746868" cy="1457986"/>
          </a:xfrm>
        </p:grpSpPr>
        <p:sp>
          <p:nvSpPr>
            <p:cNvPr id="156" name="Shape 156"/>
            <p:cNvSpPr/>
            <p:nvPr/>
          </p:nvSpPr>
          <p:spPr>
            <a:xfrm>
              <a:off x="0" y="0"/>
              <a:ext cx="1746869" cy="1457987"/>
            </a:xfrm>
            <a:prstGeom prst="roundRect">
              <a:avLst>
                <a:gd name="adj" fmla="val 15000"/>
              </a:avLst>
            </a:prstGeom>
            <a:gradFill flip="none" rotWithShape="1">
              <a:gsLst>
                <a:gs pos="0">
                  <a:srgbClr val="FBFBFB"/>
                </a:gs>
                <a:gs pos="100000">
                  <a:srgbClr val="BDF0E4"/>
                </a:gs>
              </a:gsLst>
              <a:lin ang="5400000" scaled="0"/>
            </a:gra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7200">
                <a:lnSpc>
                  <a:spcPts val="3300"/>
                </a:lnSpc>
                <a:spcBef>
                  <a:spcPts val="1200"/>
                </a:spcBef>
                <a:defRPr sz="1500">
                  <a:solidFill>
                    <a:srgbClr val="FF2600"/>
                  </a:solidFill>
                  <a:latin typeface="Arial Black"/>
                  <a:ea typeface="Arial Black"/>
                  <a:cs typeface="Arial Black"/>
                  <a:sym typeface="Arial Black"/>
                </a:defRPr>
              </a:pPr>
              <a:endParaRPr/>
            </a:p>
          </p:txBody>
        </p:sp>
        <p:sp>
          <p:nvSpPr>
            <p:cNvPr id="157" name="Shape 157"/>
            <p:cNvSpPr/>
            <p:nvPr/>
          </p:nvSpPr>
          <p:spPr>
            <a:xfrm>
              <a:off x="64054" y="271516"/>
              <a:ext cx="1618761" cy="9149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457200">
                <a:lnSpc>
                  <a:spcPts val="3300"/>
                </a:lnSpc>
                <a:spcBef>
                  <a:spcPts val="1200"/>
                </a:spcBef>
                <a:defRPr sz="1500">
                  <a:solidFill>
                    <a:srgbClr val="FF2600"/>
                  </a:solidFill>
                  <a:latin typeface="Arial Black"/>
                  <a:ea typeface="Arial Black"/>
                  <a:cs typeface="Arial Black"/>
                  <a:sym typeface="Arial Black"/>
                </a:defRPr>
              </a:lvl1pPr>
            </a:lstStyle>
            <a:p>
              <a:r>
                <a:t>Infection to the airway</a:t>
              </a:r>
            </a:p>
          </p:txBody>
        </p:sp>
      </p:grpSp>
      <p:grpSp>
        <p:nvGrpSpPr>
          <p:cNvPr id="161" name="Group 161"/>
          <p:cNvGrpSpPr/>
          <p:nvPr/>
        </p:nvGrpSpPr>
        <p:grpSpPr>
          <a:xfrm>
            <a:off x="7974672" y="1081243"/>
            <a:ext cx="1746869" cy="1457987"/>
            <a:chOff x="0" y="0"/>
            <a:chExt cx="1746867" cy="1457986"/>
          </a:xfrm>
        </p:grpSpPr>
        <p:sp>
          <p:nvSpPr>
            <p:cNvPr id="159" name="Shape 159"/>
            <p:cNvSpPr/>
            <p:nvPr/>
          </p:nvSpPr>
          <p:spPr>
            <a:xfrm>
              <a:off x="0" y="0"/>
              <a:ext cx="1746868" cy="1457987"/>
            </a:xfrm>
            <a:prstGeom prst="roundRect">
              <a:avLst>
                <a:gd name="adj" fmla="val 13066"/>
              </a:avLst>
            </a:prstGeom>
            <a:gradFill flip="none" rotWithShape="1">
              <a:gsLst>
                <a:gs pos="0">
                  <a:srgbClr val="FBFBFB"/>
                </a:gs>
                <a:gs pos="100000">
                  <a:srgbClr val="BDF0E4"/>
                </a:gs>
              </a:gsLst>
              <a:lin ang="5400000" scaled="0"/>
            </a:gra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7200">
                <a:lnSpc>
                  <a:spcPts val="3300"/>
                </a:lnSpc>
                <a:spcBef>
                  <a:spcPts val="1200"/>
                </a:spcBef>
                <a:defRPr sz="1500">
                  <a:latin typeface="Arial Black"/>
                  <a:ea typeface="Arial Black"/>
                  <a:cs typeface="Arial Black"/>
                  <a:sym typeface="Arial Black"/>
                </a:defRPr>
              </a:pPr>
              <a:endParaRPr/>
            </a:p>
          </p:txBody>
        </p:sp>
        <p:sp>
          <p:nvSpPr>
            <p:cNvPr id="160" name="Shape 160"/>
            <p:cNvSpPr/>
            <p:nvPr/>
          </p:nvSpPr>
          <p:spPr>
            <a:xfrm>
              <a:off x="55796" y="61966"/>
              <a:ext cx="1635276" cy="133405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457200">
                <a:lnSpc>
                  <a:spcPts val="3300"/>
                </a:lnSpc>
                <a:spcBef>
                  <a:spcPts val="1200"/>
                </a:spcBef>
                <a:defRPr sz="1500">
                  <a:latin typeface="Arial Black"/>
                  <a:ea typeface="Arial Black"/>
                  <a:cs typeface="Arial Black"/>
                  <a:sym typeface="Arial Black"/>
                </a:defRPr>
              </a:lvl1pPr>
            </a:lstStyle>
            <a:p>
              <a:r>
                <a:t> Cervical spine problems</a:t>
              </a:r>
            </a:p>
          </p:txBody>
        </p:sp>
      </p:grpSp>
      <p:grpSp>
        <p:nvGrpSpPr>
          <p:cNvPr id="164" name="Group 164"/>
          <p:cNvGrpSpPr/>
          <p:nvPr/>
        </p:nvGrpSpPr>
        <p:grpSpPr>
          <a:xfrm>
            <a:off x="3179629" y="933659"/>
            <a:ext cx="1746870" cy="1753155"/>
            <a:chOff x="0" y="0"/>
            <a:chExt cx="1746868" cy="1753153"/>
          </a:xfrm>
        </p:grpSpPr>
        <p:sp>
          <p:nvSpPr>
            <p:cNvPr id="162" name="Shape 162"/>
            <p:cNvSpPr/>
            <p:nvPr/>
          </p:nvSpPr>
          <p:spPr>
            <a:xfrm>
              <a:off x="0" y="147583"/>
              <a:ext cx="1746869" cy="1457988"/>
            </a:xfrm>
            <a:prstGeom prst="roundRect">
              <a:avLst>
                <a:gd name="adj" fmla="val 15000"/>
              </a:avLst>
            </a:prstGeom>
            <a:gradFill flip="none" rotWithShape="1">
              <a:gsLst>
                <a:gs pos="0">
                  <a:srgbClr val="FBFBFB"/>
                </a:gs>
                <a:gs pos="100000">
                  <a:srgbClr val="BDF0E4"/>
                </a:gs>
              </a:gsLst>
              <a:lin ang="5400000" scaled="0"/>
            </a:gra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7200">
                <a:lnSpc>
                  <a:spcPts val="3300"/>
                </a:lnSpc>
                <a:spcBef>
                  <a:spcPts val="1200"/>
                </a:spcBef>
                <a:defRPr sz="1500">
                  <a:latin typeface="Arial Black"/>
                  <a:ea typeface="Arial Black"/>
                  <a:cs typeface="Arial Black"/>
                  <a:sym typeface="Arial Black"/>
                </a:defRPr>
              </a:pPr>
              <a:endParaRPr/>
            </a:p>
          </p:txBody>
        </p:sp>
        <p:sp>
          <p:nvSpPr>
            <p:cNvPr id="163" name="Shape 163"/>
            <p:cNvSpPr/>
            <p:nvPr/>
          </p:nvSpPr>
          <p:spPr>
            <a:xfrm>
              <a:off x="64054" y="0"/>
              <a:ext cx="1618761" cy="17531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457200">
                <a:lnSpc>
                  <a:spcPts val="3300"/>
                </a:lnSpc>
                <a:spcBef>
                  <a:spcPts val="1200"/>
                </a:spcBef>
                <a:defRPr sz="1500">
                  <a:latin typeface="Arial Black"/>
                  <a:ea typeface="Arial Black"/>
                  <a:cs typeface="Arial Black"/>
                  <a:sym typeface="Arial Black"/>
                </a:defRPr>
              </a:lvl1pPr>
            </a:lstStyle>
            <a:p>
              <a:r>
                <a:t>Previous difficulties with airway management</a:t>
              </a:r>
            </a:p>
          </p:txBody>
        </p:sp>
      </p:grpSp>
      <p:grpSp>
        <p:nvGrpSpPr>
          <p:cNvPr id="167" name="Group 167"/>
          <p:cNvGrpSpPr/>
          <p:nvPr/>
        </p:nvGrpSpPr>
        <p:grpSpPr>
          <a:xfrm>
            <a:off x="4564417" y="2761614"/>
            <a:ext cx="3875965" cy="2485575"/>
            <a:chOff x="0" y="0"/>
            <a:chExt cx="3875964" cy="2485574"/>
          </a:xfrm>
        </p:grpSpPr>
        <p:sp>
          <p:nvSpPr>
            <p:cNvPr id="165" name="Shape 165"/>
            <p:cNvSpPr/>
            <p:nvPr/>
          </p:nvSpPr>
          <p:spPr>
            <a:xfrm>
              <a:off x="-1" y="-1"/>
              <a:ext cx="3875966" cy="2485576"/>
            </a:xfrm>
            <a:prstGeom prst="ellipse">
              <a:avLst/>
            </a:prstGeom>
            <a:gradFill flip="none" rotWithShape="1">
              <a:gsLst>
                <a:gs pos="0">
                  <a:srgbClr val="FBFBFB"/>
                </a:gs>
                <a:gs pos="100000">
                  <a:srgbClr val="BDF0E4"/>
                </a:gs>
              </a:gsLst>
              <a:lin ang="5400000" scaled="0"/>
            </a:gra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indent="685800" algn="l" defTabSz="457200">
                <a:lnSpc>
                  <a:spcPts val="3900"/>
                </a:lnSpc>
                <a:spcBef>
                  <a:spcPts val="1200"/>
                </a:spcBef>
                <a:defRPr sz="2000">
                  <a:solidFill>
                    <a:schemeClr val="accent4"/>
                  </a:solidFill>
                  <a:latin typeface="Arial Black"/>
                  <a:ea typeface="Arial Black"/>
                  <a:cs typeface="Arial Black"/>
                  <a:sym typeface="Arial Black"/>
                </a:defRPr>
              </a:pPr>
              <a:endParaRPr/>
            </a:p>
          </p:txBody>
        </p:sp>
        <p:sp>
          <p:nvSpPr>
            <p:cNvPr id="166" name="Shape 166"/>
            <p:cNvSpPr/>
            <p:nvPr/>
          </p:nvSpPr>
          <p:spPr>
            <a:xfrm>
              <a:off x="567621" y="630701"/>
              <a:ext cx="2740722" cy="12241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3" indent="685800" algn="l" defTabSz="457200">
                <a:lnSpc>
                  <a:spcPts val="3900"/>
                </a:lnSpc>
                <a:spcBef>
                  <a:spcPts val="1200"/>
                </a:spcBef>
                <a:defRPr sz="2000">
                  <a:solidFill>
                    <a:schemeClr val="accent4"/>
                  </a:solidFill>
                  <a:latin typeface="Arial Black"/>
                  <a:ea typeface="Arial Black"/>
                  <a:cs typeface="Arial Black"/>
                  <a:sym typeface="Arial Black"/>
                </a:defRPr>
              </a:pPr>
              <a:r>
                <a:t>    Airway </a:t>
              </a:r>
            </a:p>
            <a:p>
              <a:pPr lvl="3" indent="685800" algn="l" defTabSz="457200">
                <a:lnSpc>
                  <a:spcPts val="3900"/>
                </a:lnSpc>
                <a:spcBef>
                  <a:spcPts val="1200"/>
                </a:spcBef>
                <a:defRPr sz="2000">
                  <a:solidFill>
                    <a:schemeClr val="accent4"/>
                  </a:solidFill>
                  <a:latin typeface="Arial Black"/>
                  <a:ea typeface="Arial Black"/>
                  <a:cs typeface="Arial Black"/>
                  <a:sym typeface="Arial Black"/>
                </a:defRPr>
              </a:pPr>
              <a:r>
                <a:t>Assessment</a:t>
              </a:r>
            </a:p>
          </p:txBody>
        </p:sp>
      </p:grpSp>
      <p:grpSp>
        <p:nvGrpSpPr>
          <p:cNvPr id="170" name="Group 170"/>
          <p:cNvGrpSpPr/>
          <p:nvPr/>
        </p:nvGrpSpPr>
        <p:grpSpPr>
          <a:xfrm>
            <a:off x="2306196" y="3275407"/>
            <a:ext cx="1746870" cy="1457988"/>
            <a:chOff x="0" y="0"/>
            <a:chExt cx="1746868" cy="1457986"/>
          </a:xfrm>
        </p:grpSpPr>
        <p:sp>
          <p:nvSpPr>
            <p:cNvPr id="168" name="Shape 168"/>
            <p:cNvSpPr/>
            <p:nvPr/>
          </p:nvSpPr>
          <p:spPr>
            <a:xfrm>
              <a:off x="0" y="0"/>
              <a:ext cx="1746869" cy="1457987"/>
            </a:xfrm>
            <a:prstGeom prst="roundRect">
              <a:avLst>
                <a:gd name="adj" fmla="val 15000"/>
              </a:avLst>
            </a:prstGeom>
            <a:gradFill flip="none" rotWithShape="1">
              <a:gsLst>
                <a:gs pos="0">
                  <a:srgbClr val="FBFBFB"/>
                </a:gs>
                <a:gs pos="100000">
                  <a:srgbClr val="BDF0E4"/>
                </a:gs>
              </a:gsLst>
              <a:lin ang="5400000" scaled="0"/>
            </a:gra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7200">
                <a:defRPr sz="1500">
                  <a:latin typeface="Arial Black"/>
                  <a:ea typeface="Arial Black"/>
                  <a:cs typeface="Arial Black"/>
                  <a:sym typeface="Arial Black"/>
                </a:defRPr>
              </a:pPr>
              <a:endParaRPr/>
            </a:p>
          </p:txBody>
        </p:sp>
        <p:sp>
          <p:nvSpPr>
            <p:cNvPr id="169" name="Shape 169"/>
            <p:cNvSpPr/>
            <p:nvPr/>
          </p:nvSpPr>
          <p:spPr>
            <a:xfrm>
              <a:off x="64054" y="398793"/>
              <a:ext cx="1618761" cy="660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457200">
                <a:defRPr sz="1500">
                  <a:latin typeface="Arial Black"/>
                  <a:ea typeface="Arial Black"/>
                  <a:cs typeface="Arial Black"/>
                  <a:sym typeface="Arial Black"/>
                </a:defRPr>
              </a:lvl1pPr>
            </a:lstStyle>
            <a:p>
              <a:r>
                <a:t>Protruding/ 'buck' teet</a:t>
              </a:r>
            </a:p>
          </p:txBody>
        </p:sp>
      </p:grpSp>
      <p:grpSp>
        <p:nvGrpSpPr>
          <p:cNvPr id="173" name="Group 173"/>
          <p:cNvGrpSpPr/>
          <p:nvPr/>
        </p:nvGrpSpPr>
        <p:grpSpPr>
          <a:xfrm>
            <a:off x="5613150" y="603744"/>
            <a:ext cx="1746869" cy="1457988"/>
            <a:chOff x="0" y="0"/>
            <a:chExt cx="1746868" cy="1457986"/>
          </a:xfrm>
        </p:grpSpPr>
        <p:sp>
          <p:nvSpPr>
            <p:cNvPr id="171" name="Shape 171"/>
            <p:cNvSpPr/>
            <p:nvPr/>
          </p:nvSpPr>
          <p:spPr>
            <a:xfrm>
              <a:off x="0" y="0"/>
              <a:ext cx="1746869" cy="1457987"/>
            </a:xfrm>
            <a:prstGeom prst="roundRect">
              <a:avLst>
                <a:gd name="adj" fmla="val 15000"/>
              </a:avLst>
            </a:prstGeom>
            <a:gradFill flip="none" rotWithShape="1">
              <a:gsLst>
                <a:gs pos="0">
                  <a:srgbClr val="FBFBFB"/>
                </a:gs>
                <a:gs pos="100000">
                  <a:srgbClr val="BDF0E4"/>
                </a:gs>
              </a:gsLst>
              <a:lin ang="5400000" scaled="0"/>
            </a:gra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7200">
                <a:defRPr sz="1500">
                  <a:latin typeface="Arial Black"/>
                  <a:ea typeface="Arial Black"/>
                  <a:cs typeface="Arial Black"/>
                  <a:sym typeface="Arial Black"/>
                </a:defRPr>
              </a:pPr>
              <a:endParaRPr/>
            </a:p>
          </p:txBody>
        </p:sp>
        <p:sp>
          <p:nvSpPr>
            <p:cNvPr id="172" name="Shape 172"/>
            <p:cNvSpPr/>
            <p:nvPr/>
          </p:nvSpPr>
          <p:spPr>
            <a:xfrm>
              <a:off x="64054" y="538493"/>
              <a:ext cx="1618761"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457200">
                <a:defRPr sz="1500">
                  <a:latin typeface="Arial Black"/>
                  <a:ea typeface="Arial Black"/>
                  <a:cs typeface="Arial Black"/>
                  <a:sym typeface="Arial Black"/>
                </a:defRPr>
              </a:lvl1pPr>
            </a:lstStyle>
            <a:p>
              <a:r>
                <a:t>Small mouth</a:t>
              </a:r>
            </a:p>
          </p:txBody>
        </p:sp>
      </p:grpSp>
      <p:grpSp>
        <p:nvGrpSpPr>
          <p:cNvPr id="176" name="Group 176"/>
          <p:cNvGrpSpPr/>
          <p:nvPr/>
        </p:nvGrpSpPr>
        <p:grpSpPr>
          <a:xfrm>
            <a:off x="3170194" y="5422572"/>
            <a:ext cx="1746869" cy="1457988"/>
            <a:chOff x="0" y="0"/>
            <a:chExt cx="1746867" cy="1457986"/>
          </a:xfrm>
        </p:grpSpPr>
        <p:sp>
          <p:nvSpPr>
            <p:cNvPr id="174" name="Shape 174"/>
            <p:cNvSpPr/>
            <p:nvPr/>
          </p:nvSpPr>
          <p:spPr>
            <a:xfrm>
              <a:off x="0" y="0"/>
              <a:ext cx="1746868" cy="1457987"/>
            </a:xfrm>
            <a:prstGeom prst="roundRect">
              <a:avLst>
                <a:gd name="adj" fmla="val 15000"/>
              </a:avLst>
            </a:prstGeom>
            <a:gradFill flip="none" rotWithShape="1">
              <a:gsLst>
                <a:gs pos="0">
                  <a:srgbClr val="FBFBFB"/>
                </a:gs>
                <a:gs pos="100000">
                  <a:srgbClr val="BDF0E4"/>
                </a:gs>
              </a:gsLst>
              <a:lin ang="5400000" scaled="0"/>
            </a:gra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7200">
                <a:lnSpc>
                  <a:spcPts val="3200"/>
                </a:lnSpc>
                <a:spcBef>
                  <a:spcPts val="1200"/>
                </a:spcBef>
                <a:defRPr sz="1500">
                  <a:latin typeface="Arial Black"/>
                  <a:ea typeface="Arial Black"/>
                  <a:cs typeface="Arial Black"/>
                  <a:sym typeface="Arial Black"/>
                </a:defRPr>
              </a:pPr>
              <a:endParaRPr/>
            </a:p>
          </p:txBody>
        </p:sp>
        <p:sp>
          <p:nvSpPr>
            <p:cNvPr id="175" name="Shape 175"/>
            <p:cNvSpPr/>
            <p:nvPr/>
          </p:nvSpPr>
          <p:spPr>
            <a:xfrm>
              <a:off x="64053" y="79746"/>
              <a:ext cx="1618762" cy="129849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457200">
                <a:lnSpc>
                  <a:spcPts val="3200"/>
                </a:lnSpc>
                <a:spcBef>
                  <a:spcPts val="1200"/>
                </a:spcBef>
                <a:defRPr sz="1500">
                  <a:latin typeface="Arial Black"/>
                  <a:ea typeface="Arial Black"/>
                  <a:cs typeface="Arial Black"/>
                  <a:sym typeface="Arial Black"/>
                </a:defRPr>
              </a:lvl1pPr>
            </a:lstStyle>
            <a:p>
              <a:r>
                <a:t>Conditions affecting tongue size </a:t>
              </a:r>
            </a:p>
          </p:txBody>
        </p:sp>
      </p:grpSp>
      <p:grpSp>
        <p:nvGrpSpPr>
          <p:cNvPr id="179" name="Group 179"/>
          <p:cNvGrpSpPr/>
          <p:nvPr/>
        </p:nvGrpSpPr>
        <p:grpSpPr>
          <a:xfrm>
            <a:off x="730460" y="7658750"/>
            <a:ext cx="11044606" cy="1756843"/>
            <a:chOff x="0" y="0"/>
            <a:chExt cx="11044604" cy="1756841"/>
          </a:xfrm>
        </p:grpSpPr>
        <p:sp>
          <p:nvSpPr>
            <p:cNvPr id="177" name="Shape 177"/>
            <p:cNvSpPr/>
            <p:nvPr/>
          </p:nvSpPr>
          <p:spPr>
            <a:xfrm>
              <a:off x="0" y="4986"/>
              <a:ext cx="11044605" cy="1746869"/>
            </a:xfrm>
            <a:prstGeom prst="roundRect">
              <a:avLst>
                <a:gd name="adj" fmla="val 12519"/>
              </a:avLst>
            </a:prstGeom>
            <a:gradFill flip="none" rotWithShape="1">
              <a:gsLst>
                <a:gs pos="0">
                  <a:srgbClr val="FBFBFB"/>
                </a:gs>
                <a:gs pos="100000">
                  <a:srgbClr val="E0F3F7"/>
                </a:gs>
              </a:gsLst>
              <a:lin ang="5400000" scaled="0"/>
            </a:gra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lgn="l" defTabSz="457200">
                <a:lnSpc>
                  <a:spcPts val="3000"/>
                </a:lnSpc>
                <a:spcBef>
                  <a:spcPts val="1200"/>
                </a:spcBef>
                <a:defRPr sz="1400">
                  <a:latin typeface="Arial Black"/>
                  <a:ea typeface="Arial Black"/>
                  <a:cs typeface="Arial Black"/>
                  <a:sym typeface="Arial Black"/>
                </a:defRPr>
              </a:pPr>
              <a:endParaRPr/>
            </a:p>
          </p:txBody>
        </p:sp>
        <p:sp>
          <p:nvSpPr>
            <p:cNvPr id="178" name="Shape 178"/>
            <p:cNvSpPr/>
            <p:nvPr/>
          </p:nvSpPr>
          <p:spPr>
            <a:xfrm>
              <a:off x="64051" y="0"/>
              <a:ext cx="10916502" cy="175684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marL="228600" indent="-228600" algn="l" defTabSz="457200">
                <a:lnSpc>
                  <a:spcPts val="3000"/>
                </a:lnSpc>
                <a:spcBef>
                  <a:spcPts val="1200"/>
                </a:spcBef>
                <a:buSzPct val="100000"/>
                <a:buChar char="•"/>
                <a:defRPr sz="1400">
                  <a:latin typeface="Arial Black"/>
                  <a:ea typeface="Arial Black"/>
                  <a:cs typeface="Arial Black"/>
                  <a:sym typeface="Arial Black"/>
                </a:defRPr>
              </a:pPr>
              <a:r>
                <a:t>URTI common in young children and place the child at increased risk of perioperative respiratory              problems.</a:t>
              </a:r>
            </a:p>
            <a:p>
              <a:pPr marL="228600" indent="-228600" algn="l" defTabSz="457200">
                <a:lnSpc>
                  <a:spcPts val="3000"/>
                </a:lnSpc>
                <a:spcBef>
                  <a:spcPts val="1200"/>
                </a:spcBef>
                <a:buSzPct val="100000"/>
                <a:buChar char="•"/>
                <a:defRPr sz="1400">
                  <a:latin typeface="Arial Black"/>
                  <a:ea typeface="Arial Black"/>
                  <a:cs typeface="Arial Black"/>
                  <a:sym typeface="Arial Black"/>
                </a:defRPr>
              </a:pPr>
              <a:r>
                <a:t> Ideally, several weeks should have elapsed following a URTI. Child with a productive                            cough, chest signs or a temperature should not be submitted to elective surgery </a:t>
              </a:r>
            </a:p>
          </p:txBody>
        </p:sp>
      </p:grpSp>
      <p:pic>
        <p:nvPicPr>
          <p:cNvPr id="180" name="image5.tif"/>
          <p:cNvPicPr>
            <a:picLocks noChangeAspect="1"/>
          </p:cNvPicPr>
          <p:nvPr/>
        </p:nvPicPr>
        <p:blipFill>
          <a:blip r:embed="rId2">
            <a:extLst/>
          </a:blip>
          <a:srcRect t="7746" r="7430" b="6"/>
          <a:stretch>
            <a:fillRect/>
          </a:stretch>
        </p:blipFill>
        <p:spPr>
          <a:xfrm>
            <a:off x="9812681" y="6746161"/>
            <a:ext cx="2442514" cy="2738165"/>
          </a:xfrm>
          <a:custGeom>
            <a:avLst/>
            <a:gdLst/>
            <a:ahLst/>
            <a:cxnLst>
              <a:cxn ang="0">
                <a:pos x="wd2" y="hd2"/>
              </a:cxn>
              <a:cxn ang="5400000">
                <a:pos x="wd2" y="hd2"/>
              </a:cxn>
              <a:cxn ang="10800000">
                <a:pos x="wd2" y="hd2"/>
              </a:cxn>
              <a:cxn ang="16200000">
                <a:pos x="wd2" y="hd2"/>
              </a:cxn>
            </a:cxnLst>
            <a:rect l="0" t="0" r="r" b="b"/>
            <a:pathLst>
              <a:path w="21576" h="21589" extrusionOk="0">
                <a:moveTo>
                  <a:pt x="11622" y="1"/>
                </a:moveTo>
                <a:cubicBezTo>
                  <a:pt x="11087" y="-11"/>
                  <a:pt x="10584" y="88"/>
                  <a:pt x="10118" y="298"/>
                </a:cubicBezTo>
                <a:cubicBezTo>
                  <a:pt x="9751" y="463"/>
                  <a:pt x="9204" y="708"/>
                  <a:pt x="8901" y="840"/>
                </a:cubicBezTo>
                <a:cubicBezTo>
                  <a:pt x="8546" y="996"/>
                  <a:pt x="8172" y="1398"/>
                  <a:pt x="7846" y="1975"/>
                </a:cubicBezTo>
                <a:cubicBezTo>
                  <a:pt x="7417" y="2735"/>
                  <a:pt x="7341" y="3071"/>
                  <a:pt x="7341" y="4225"/>
                </a:cubicBezTo>
                <a:cubicBezTo>
                  <a:pt x="7341" y="4972"/>
                  <a:pt x="7260" y="5628"/>
                  <a:pt x="7159" y="5684"/>
                </a:cubicBezTo>
                <a:cubicBezTo>
                  <a:pt x="6607" y="5991"/>
                  <a:pt x="7324" y="7623"/>
                  <a:pt x="8134" y="7899"/>
                </a:cubicBezTo>
                <a:cubicBezTo>
                  <a:pt x="8481" y="8018"/>
                  <a:pt x="8616" y="8267"/>
                  <a:pt x="8856" y="9248"/>
                </a:cubicBezTo>
                <a:cubicBezTo>
                  <a:pt x="9018" y="9909"/>
                  <a:pt x="9108" y="10509"/>
                  <a:pt x="9059" y="10581"/>
                </a:cubicBezTo>
                <a:cubicBezTo>
                  <a:pt x="9010" y="10652"/>
                  <a:pt x="8547" y="10712"/>
                  <a:pt x="8028" y="10712"/>
                </a:cubicBezTo>
                <a:cubicBezTo>
                  <a:pt x="7256" y="10712"/>
                  <a:pt x="6992" y="10793"/>
                  <a:pt x="6570" y="11156"/>
                </a:cubicBezTo>
                <a:cubicBezTo>
                  <a:pt x="6287" y="11400"/>
                  <a:pt x="6058" y="11665"/>
                  <a:pt x="6058" y="11748"/>
                </a:cubicBezTo>
                <a:cubicBezTo>
                  <a:pt x="6058" y="11830"/>
                  <a:pt x="5650" y="12227"/>
                  <a:pt x="5154" y="12627"/>
                </a:cubicBezTo>
                <a:cubicBezTo>
                  <a:pt x="4658" y="13028"/>
                  <a:pt x="4034" y="13688"/>
                  <a:pt x="3769" y="14095"/>
                </a:cubicBezTo>
                <a:cubicBezTo>
                  <a:pt x="3228" y="14924"/>
                  <a:pt x="3007" y="15001"/>
                  <a:pt x="2742" y="14461"/>
                </a:cubicBezTo>
                <a:cubicBezTo>
                  <a:pt x="2592" y="14157"/>
                  <a:pt x="2574" y="14207"/>
                  <a:pt x="2647" y="14730"/>
                </a:cubicBezTo>
                <a:cubicBezTo>
                  <a:pt x="2755" y="15505"/>
                  <a:pt x="2846" y="15600"/>
                  <a:pt x="3208" y="15331"/>
                </a:cubicBezTo>
                <a:cubicBezTo>
                  <a:pt x="3561" y="15068"/>
                  <a:pt x="6871" y="15169"/>
                  <a:pt x="7187" y="15453"/>
                </a:cubicBezTo>
                <a:cubicBezTo>
                  <a:pt x="7561" y="15788"/>
                  <a:pt x="6539" y="15985"/>
                  <a:pt x="4438" y="15985"/>
                </a:cubicBezTo>
                <a:lnTo>
                  <a:pt x="2475" y="15985"/>
                </a:lnTo>
                <a:lnTo>
                  <a:pt x="2542" y="16726"/>
                </a:lnTo>
                <a:cubicBezTo>
                  <a:pt x="2592" y="17289"/>
                  <a:pt x="2535" y="17492"/>
                  <a:pt x="2314" y="17568"/>
                </a:cubicBezTo>
                <a:cubicBezTo>
                  <a:pt x="2153" y="17623"/>
                  <a:pt x="1932" y="17974"/>
                  <a:pt x="1820" y="18347"/>
                </a:cubicBezTo>
                <a:cubicBezTo>
                  <a:pt x="1708" y="18721"/>
                  <a:pt x="1417" y="19237"/>
                  <a:pt x="1174" y="19496"/>
                </a:cubicBezTo>
                <a:cubicBezTo>
                  <a:pt x="892" y="19797"/>
                  <a:pt x="733" y="20175"/>
                  <a:pt x="733" y="20547"/>
                </a:cubicBezTo>
                <a:cubicBezTo>
                  <a:pt x="733" y="20988"/>
                  <a:pt x="647" y="21149"/>
                  <a:pt x="368" y="21214"/>
                </a:cubicBezTo>
                <a:cubicBezTo>
                  <a:pt x="166" y="21262"/>
                  <a:pt x="0" y="21365"/>
                  <a:pt x="0" y="21445"/>
                </a:cubicBezTo>
                <a:cubicBezTo>
                  <a:pt x="0" y="21527"/>
                  <a:pt x="3562" y="21589"/>
                  <a:pt x="8162" y="21589"/>
                </a:cubicBezTo>
                <a:cubicBezTo>
                  <a:pt x="14907" y="21589"/>
                  <a:pt x="16307" y="21552"/>
                  <a:pt x="16229" y="21370"/>
                </a:cubicBezTo>
                <a:cubicBezTo>
                  <a:pt x="16177" y="21249"/>
                  <a:pt x="16268" y="21048"/>
                  <a:pt x="16432" y="20926"/>
                </a:cubicBezTo>
                <a:cubicBezTo>
                  <a:pt x="16678" y="20742"/>
                  <a:pt x="16999" y="20739"/>
                  <a:pt x="18272" y="20904"/>
                </a:cubicBezTo>
                <a:cubicBezTo>
                  <a:pt x="19120" y="21014"/>
                  <a:pt x="19963" y="21150"/>
                  <a:pt x="20141" y="21207"/>
                </a:cubicBezTo>
                <a:cubicBezTo>
                  <a:pt x="20319" y="21265"/>
                  <a:pt x="20400" y="21249"/>
                  <a:pt x="20323" y="21173"/>
                </a:cubicBezTo>
                <a:cubicBezTo>
                  <a:pt x="20245" y="21097"/>
                  <a:pt x="20383" y="20846"/>
                  <a:pt x="20628" y="20613"/>
                </a:cubicBezTo>
                <a:cubicBezTo>
                  <a:pt x="21256" y="20014"/>
                  <a:pt x="21600" y="19162"/>
                  <a:pt x="21575" y="18263"/>
                </a:cubicBezTo>
                <a:cubicBezTo>
                  <a:pt x="21558" y="17656"/>
                  <a:pt x="21424" y="17347"/>
                  <a:pt x="20961" y="16830"/>
                </a:cubicBezTo>
                <a:cubicBezTo>
                  <a:pt x="20636" y="16467"/>
                  <a:pt x="20372" y="16104"/>
                  <a:pt x="20372" y="16022"/>
                </a:cubicBezTo>
                <a:cubicBezTo>
                  <a:pt x="20372" y="15940"/>
                  <a:pt x="20206" y="15736"/>
                  <a:pt x="20004" y="15572"/>
                </a:cubicBezTo>
                <a:cubicBezTo>
                  <a:pt x="19801" y="15407"/>
                  <a:pt x="19670" y="15245"/>
                  <a:pt x="19713" y="15206"/>
                </a:cubicBezTo>
                <a:cubicBezTo>
                  <a:pt x="19827" y="15104"/>
                  <a:pt x="19443" y="14178"/>
                  <a:pt x="19300" y="14214"/>
                </a:cubicBezTo>
                <a:cubicBezTo>
                  <a:pt x="19031" y="14280"/>
                  <a:pt x="18352" y="13814"/>
                  <a:pt x="18469" y="13644"/>
                </a:cubicBezTo>
                <a:cubicBezTo>
                  <a:pt x="18541" y="13539"/>
                  <a:pt x="18508" y="13509"/>
                  <a:pt x="18395" y="13572"/>
                </a:cubicBezTo>
                <a:cubicBezTo>
                  <a:pt x="18236" y="13660"/>
                  <a:pt x="17369" y="12669"/>
                  <a:pt x="17336" y="12361"/>
                </a:cubicBezTo>
                <a:cubicBezTo>
                  <a:pt x="17331" y="12316"/>
                  <a:pt x="17146" y="11914"/>
                  <a:pt x="16923" y="11472"/>
                </a:cubicBezTo>
                <a:cubicBezTo>
                  <a:pt x="16700" y="11030"/>
                  <a:pt x="16516" y="10623"/>
                  <a:pt x="16516" y="10565"/>
                </a:cubicBezTo>
                <a:cubicBezTo>
                  <a:pt x="16516" y="10355"/>
                  <a:pt x="15735" y="9138"/>
                  <a:pt x="15373" y="8785"/>
                </a:cubicBezTo>
                <a:lnTo>
                  <a:pt x="15005" y="8422"/>
                </a:lnTo>
                <a:lnTo>
                  <a:pt x="15622" y="8181"/>
                </a:lnTo>
                <a:cubicBezTo>
                  <a:pt x="15964" y="8047"/>
                  <a:pt x="16102" y="7931"/>
                  <a:pt x="15931" y="7924"/>
                </a:cubicBezTo>
                <a:cubicBezTo>
                  <a:pt x="15449" y="7903"/>
                  <a:pt x="15420" y="7711"/>
                  <a:pt x="15783" y="7004"/>
                </a:cubicBezTo>
                <a:cubicBezTo>
                  <a:pt x="15968" y="6645"/>
                  <a:pt x="16083" y="6296"/>
                  <a:pt x="16036" y="6228"/>
                </a:cubicBezTo>
                <a:cubicBezTo>
                  <a:pt x="15989" y="6160"/>
                  <a:pt x="16076" y="5765"/>
                  <a:pt x="16232" y="5352"/>
                </a:cubicBezTo>
                <a:cubicBezTo>
                  <a:pt x="16612" y="4346"/>
                  <a:pt x="16591" y="3650"/>
                  <a:pt x="16144" y="2576"/>
                </a:cubicBezTo>
                <a:cubicBezTo>
                  <a:pt x="15815" y="1789"/>
                  <a:pt x="15624" y="1594"/>
                  <a:pt x="14588" y="987"/>
                </a:cubicBezTo>
                <a:cubicBezTo>
                  <a:pt x="13499" y="350"/>
                  <a:pt x="12513" y="20"/>
                  <a:pt x="11622" y="1"/>
                </a:cubicBezTo>
                <a:close/>
              </a:path>
            </a:pathLst>
          </a:custGeom>
          <a:ln w="12700">
            <a:miter lim="400000"/>
          </a:ln>
        </p:spPr>
      </p:pic>
      <p:pic>
        <p:nvPicPr>
          <p:cNvPr id="181" name="image2.png"/>
          <p:cNvPicPr>
            <a:picLocks noChangeAspect="1"/>
          </p:cNvPicPr>
          <p:nvPr/>
        </p:nvPicPr>
        <p:blipFill>
          <a:blip r:embed="rId3">
            <a:extLst/>
          </a:blip>
          <a:stretch>
            <a:fillRect/>
          </a:stretch>
        </p:blipFill>
        <p:spPr>
          <a:xfrm>
            <a:off x="10348894" y="458291"/>
            <a:ext cx="1748897" cy="1748896"/>
          </a:xfrm>
          <a:prstGeom prst="rect">
            <a:avLst/>
          </a:prstGeom>
          <a:ln w="25400">
            <a:solidFill>
              <a:srgbClr val="F3F7F5"/>
            </a:solidFill>
            <a:miter lim="400000"/>
          </a:ln>
          <a:effectLst>
            <a:outerShdw blurRad="50800" dist="25400" dir="3600000" rotWithShape="0">
              <a:srgbClr val="000000">
                <a:alpha val="70000"/>
              </a:srgbClr>
            </a:outerShdw>
          </a:effectLst>
        </p:spPr>
      </p:pic>
      <p:pic>
        <p:nvPicPr>
          <p:cNvPr id="182" name="image3.png"/>
          <p:cNvPicPr>
            <a:picLocks noChangeAspect="1"/>
          </p:cNvPicPr>
          <p:nvPr/>
        </p:nvPicPr>
        <p:blipFill>
          <a:blip r:embed="rId4">
            <a:extLst/>
          </a:blip>
          <a:srcRect l="38291" t="5949" r="17863" b="15063"/>
          <a:stretch>
            <a:fillRect/>
          </a:stretch>
        </p:blipFill>
        <p:spPr>
          <a:xfrm>
            <a:off x="767383" y="1909467"/>
            <a:ext cx="1213827" cy="1457800"/>
          </a:xfrm>
          <a:prstGeom prst="rect">
            <a:avLst/>
          </a:prstGeom>
          <a:ln w="12700">
            <a:miter lim="400000"/>
          </a:ln>
        </p:spPr>
      </p:pic>
      <p:pic>
        <p:nvPicPr>
          <p:cNvPr id="183" name="image6.tif"/>
          <p:cNvPicPr>
            <a:picLocks noChangeAspect="1"/>
          </p:cNvPicPr>
          <p:nvPr/>
        </p:nvPicPr>
        <p:blipFill>
          <a:blip r:embed="rId5">
            <a:alphaModFix amt="46372"/>
            <a:extLst/>
          </a:blip>
          <a:srcRect t="2336" r="47517"/>
          <a:stretch>
            <a:fillRect/>
          </a:stretch>
        </p:blipFill>
        <p:spPr>
          <a:xfrm rot="16200000">
            <a:off x="6726955" y="3291019"/>
            <a:ext cx="1381919" cy="1426767"/>
          </a:xfrm>
          <a:custGeom>
            <a:avLst/>
            <a:gdLst/>
            <a:ahLst/>
            <a:cxnLst>
              <a:cxn ang="0">
                <a:pos x="wd2" y="hd2"/>
              </a:cxn>
              <a:cxn ang="5400000">
                <a:pos x="wd2" y="hd2"/>
              </a:cxn>
              <a:cxn ang="10800000">
                <a:pos x="wd2" y="hd2"/>
              </a:cxn>
              <a:cxn ang="16200000">
                <a:pos x="wd2" y="hd2"/>
              </a:cxn>
            </a:cxnLst>
            <a:rect l="0" t="0" r="r" b="b"/>
            <a:pathLst>
              <a:path w="21600" h="21600" extrusionOk="0">
                <a:moveTo>
                  <a:pt x="13430" y="0"/>
                </a:moveTo>
                <a:cubicBezTo>
                  <a:pt x="13674" y="284"/>
                  <a:pt x="14465" y="872"/>
                  <a:pt x="15186" y="1310"/>
                </a:cubicBezTo>
                <a:cubicBezTo>
                  <a:pt x="14307" y="700"/>
                  <a:pt x="13662" y="225"/>
                  <a:pt x="13430" y="0"/>
                </a:cubicBezTo>
                <a:close/>
                <a:moveTo>
                  <a:pt x="10695" y="805"/>
                </a:moveTo>
                <a:cubicBezTo>
                  <a:pt x="10727" y="963"/>
                  <a:pt x="10786" y="1223"/>
                  <a:pt x="10788" y="1262"/>
                </a:cubicBezTo>
                <a:cubicBezTo>
                  <a:pt x="10791" y="1345"/>
                  <a:pt x="11300" y="2056"/>
                  <a:pt x="11917" y="2842"/>
                </a:cubicBezTo>
                <a:cubicBezTo>
                  <a:pt x="12512" y="3601"/>
                  <a:pt x="12775" y="4002"/>
                  <a:pt x="12797" y="4212"/>
                </a:cubicBezTo>
                <a:cubicBezTo>
                  <a:pt x="13442" y="4190"/>
                  <a:pt x="13362" y="4101"/>
                  <a:pt x="12816" y="3731"/>
                </a:cubicBezTo>
                <a:cubicBezTo>
                  <a:pt x="12178" y="3299"/>
                  <a:pt x="11157" y="1827"/>
                  <a:pt x="10695" y="805"/>
                </a:cubicBezTo>
                <a:close/>
                <a:moveTo>
                  <a:pt x="4349" y="3984"/>
                </a:moveTo>
                <a:cubicBezTo>
                  <a:pt x="4153" y="4012"/>
                  <a:pt x="3950" y="4030"/>
                  <a:pt x="3753" y="4068"/>
                </a:cubicBezTo>
                <a:cubicBezTo>
                  <a:pt x="2639" y="4283"/>
                  <a:pt x="2067" y="4626"/>
                  <a:pt x="1830" y="5209"/>
                </a:cubicBezTo>
                <a:cubicBezTo>
                  <a:pt x="2147" y="4733"/>
                  <a:pt x="3119" y="4260"/>
                  <a:pt x="4349" y="3984"/>
                </a:cubicBezTo>
                <a:close/>
                <a:moveTo>
                  <a:pt x="19671" y="4410"/>
                </a:moveTo>
                <a:lnTo>
                  <a:pt x="21600" y="5810"/>
                </a:lnTo>
                <a:lnTo>
                  <a:pt x="21600" y="5600"/>
                </a:lnTo>
                <a:cubicBezTo>
                  <a:pt x="21344" y="5533"/>
                  <a:pt x="20878" y="5283"/>
                  <a:pt x="20328" y="4867"/>
                </a:cubicBezTo>
                <a:cubicBezTo>
                  <a:pt x="20217" y="4783"/>
                  <a:pt x="19837" y="4530"/>
                  <a:pt x="19671" y="4410"/>
                </a:cubicBezTo>
                <a:close/>
                <a:moveTo>
                  <a:pt x="5211" y="5492"/>
                </a:moveTo>
                <a:cubicBezTo>
                  <a:pt x="5028" y="5491"/>
                  <a:pt x="4837" y="5569"/>
                  <a:pt x="4578" y="5726"/>
                </a:cubicBezTo>
                <a:cubicBezTo>
                  <a:pt x="3773" y="6212"/>
                  <a:pt x="2080" y="6236"/>
                  <a:pt x="1780" y="5768"/>
                </a:cubicBezTo>
                <a:cubicBezTo>
                  <a:pt x="1745" y="5712"/>
                  <a:pt x="1733" y="5653"/>
                  <a:pt x="1725" y="5594"/>
                </a:cubicBezTo>
                <a:cubicBezTo>
                  <a:pt x="1719" y="5634"/>
                  <a:pt x="1697" y="5666"/>
                  <a:pt x="1694" y="5708"/>
                </a:cubicBezTo>
                <a:cubicBezTo>
                  <a:pt x="1665" y="6041"/>
                  <a:pt x="1470" y="6698"/>
                  <a:pt x="1253" y="7168"/>
                </a:cubicBezTo>
                <a:cubicBezTo>
                  <a:pt x="970" y="7782"/>
                  <a:pt x="875" y="8484"/>
                  <a:pt x="912" y="9661"/>
                </a:cubicBezTo>
                <a:cubicBezTo>
                  <a:pt x="976" y="11730"/>
                  <a:pt x="982" y="11686"/>
                  <a:pt x="447" y="11410"/>
                </a:cubicBezTo>
                <a:cubicBezTo>
                  <a:pt x="3" y="11181"/>
                  <a:pt x="0" y="11246"/>
                  <a:pt x="0" y="16391"/>
                </a:cubicBezTo>
                <a:lnTo>
                  <a:pt x="0" y="21600"/>
                </a:lnTo>
                <a:lnTo>
                  <a:pt x="21600" y="21600"/>
                </a:lnTo>
                <a:lnTo>
                  <a:pt x="21600" y="13062"/>
                </a:lnTo>
                <a:cubicBezTo>
                  <a:pt x="21339" y="12936"/>
                  <a:pt x="20996" y="12721"/>
                  <a:pt x="20632" y="12431"/>
                </a:cubicBezTo>
                <a:cubicBezTo>
                  <a:pt x="19988" y="11918"/>
                  <a:pt x="18547" y="11204"/>
                  <a:pt x="17431" y="10845"/>
                </a:cubicBezTo>
                <a:cubicBezTo>
                  <a:pt x="15105" y="10096"/>
                  <a:pt x="14669" y="9698"/>
                  <a:pt x="14193" y="7895"/>
                </a:cubicBezTo>
                <a:cubicBezTo>
                  <a:pt x="13868" y="6662"/>
                  <a:pt x="13777" y="6587"/>
                  <a:pt x="12556" y="6531"/>
                </a:cubicBezTo>
                <a:cubicBezTo>
                  <a:pt x="11846" y="6498"/>
                  <a:pt x="10854" y="6375"/>
                  <a:pt x="10347" y="6255"/>
                </a:cubicBezTo>
                <a:cubicBezTo>
                  <a:pt x="9815" y="6128"/>
                  <a:pt x="9115" y="6194"/>
                  <a:pt x="8697" y="6411"/>
                </a:cubicBezTo>
                <a:cubicBezTo>
                  <a:pt x="7950" y="6798"/>
                  <a:pt x="7040" y="6581"/>
                  <a:pt x="5800" y="5726"/>
                </a:cubicBezTo>
                <a:cubicBezTo>
                  <a:pt x="5573" y="5569"/>
                  <a:pt x="5394" y="5493"/>
                  <a:pt x="5211" y="5492"/>
                </a:cubicBezTo>
                <a:close/>
              </a:path>
            </a:pathLst>
          </a:custGeom>
          <a:ln w="12700">
            <a:miter lim="400000"/>
          </a:ln>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7" name="Group 187"/>
          <p:cNvGrpSpPr/>
          <p:nvPr/>
        </p:nvGrpSpPr>
        <p:grpSpPr>
          <a:xfrm>
            <a:off x="4975059" y="2939773"/>
            <a:ext cx="3054683" cy="2493696"/>
            <a:chOff x="0" y="0"/>
            <a:chExt cx="3054681" cy="2493694"/>
          </a:xfrm>
        </p:grpSpPr>
        <p:sp>
          <p:nvSpPr>
            <p:cNvPr id="185" name="Shape 185"/>
            <p:cNvSpPr/>
            <p:nvPr/>
          </p:nvSpPr>
          <p:spPr>
            <a:xfrm>
              <a:off x="0" y="-1"/>
              <a:ext cx="3054682" cy="2493696"/>
            </a:xfrm>
            <a:prstGeom prst="ellipse">
              <a:avLst/>
            </a:prstGeom>
            <a:gradFill flip="none" rotWithShape="1">
              <a:gsLst>
                <a:gs pos="0">
                  <a:srgbClr val="FBFBFB"/>
                </a:gs>
                <a:gs pos="100000">
                  <a:srgbClr val="DBE0F5"/>
                </a:gs>
              </a:gsLst>
              <a:lin ang="5400000" scaled="0"/>
            </a:gra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7200">
                <a:lnSpc>
                  <a:spcPts val="3900"/>
                </a:lnSpc>
                <a:spcBef>
                  <a:spcPts val="1200"/>
                </a:spcBef>
                <a:defRPr sz="2000">
                  <a:solidFill>
                    <a:srgbClr val="EBAC36"/>
                  </a:solidFill>
                  <a:latin typeface="Arial Black"/>
                  <a:ea typeface="Arial Black"/>
                  <a:cs typeface="Arial Black"/>
                  <a:sym typeface="Arial Black"/>
                </a:defRPr>
              </a:pPr>
              <a:endParaRPr/>
            </a:p>
          </p:txBody>
        </p:sp>
        <p:sp>
          <p:nvSpPr>
            <p:cNvPr id="186" name="Shape 186"/>
            <p:cNvSpPr/>
            <p:nvPr/>
          </p:nvSpPr>
          <p:spPr>
            <a:xfrm>
              <a:off x="447348" y="710961"/>
              <a:ext cx="2159986" cy="10717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457200">
                <a:lnSpc>
                  <a:spcPts val="3900"/>
                </a:lnSpc>
                <a:spcBef>
                  <a:spcPts val="1200"/>
                </a:spcBef>
                <a:defRPr sz="2000">
                  <a:solidFill>
                    <a:srgbClr val="EBAC36"/>
                  </a:solidFill>
                  <a:latin typeface="Arial Black"/>
                  <a:ea typeface="Arial Black"/>
                  <a:cs typeface="Arial Black"/>
                  <a:sym typeface="Arial Black"/>
                </a:defRPr>
              </a:lvl1pPr>
            </a:lstStyle>
            <a:p>
              <a:r>
                <a:t>Airway Assessment</a:t>
              </a:r>
            </a:p>
          </p:txBody>
        </p:sp>
      </p:grpSp>
      <p:grpSp>
        <p:nvGrpSpPr>
          <p:cNvPr id="190" name="Group 190"/>
          <p:cNvGrpSpPr/>
          <p:nvPr/>
        </p:nvGrpSpPr>
        <p:grpSpPr>
          <a:xfrm>
            <a:off x="3103296" y="5495025"/>
            <a:ext cx="1742458" cy="1270002"/>
            <a:chOff x="0" y="0"/>
            <a:chExt cx="1742457" cy="1270000"/>
          </a:xfrm>
        </p:grpSpPr>
        <p:sp>
          <p:nvSpPr>
            <p:cNvPr id="188" name="Shape 188"/>
            <p:cNvSpPr/>
            <p:nvPr/>
          </p:nvSpPr>
          <p:spPr>
            <a:xfrm>
              <a:off x="0" y="0"/>
              <a:ext cx="1742458" cy="1270001"/>
            </a:xfrm>
            <a:prstGeom prst="roundRect">
              <a:avLst>
                <a:gd name="adj" fmla="val 15000"/>
              </a:avLst>
            </a:prstGeom>
            <a:gradFill flip="none" rotWithShape="1">
              <a:gsLst>
                <a:gs pos="0">
                  <a:srgbClr val="FBFBFB"/>
                </a:gs>
                <a:gs pos="100000">
                  <a:srgbClr val="DBE0F5"/>
                </a:gs>
              </a:gsLst>
              <a:lin ang="5400000" scaled="0"/>
            </a:gra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7200">
                <a:defRPr sz="1500">
                  <a:latin typeface="Arial Black"/>
                  <a:ea typeface="Arial Black"/>
                  <a:cs typeface="Arial Black"/>
                  <a:sym typeface="Arial Black"/>
                </a:defRPr>
              </a:pPr>
              <a:endParaRPr/>
            </a:p>
          </p:txBody>
        </p:sp>
        <p:sp>
          <p:nvSpPr>
            <p:cNvPr id="189" name="Shape 189"/>
            <p:cNvSpPr/>
            <p:nvPr/>
          </p:nvSpPr>
          <p:spPr>
            <a:xfrm>
              <a:off x="55796" y="165100"/>
              <a:ext cx="1630865" cy="939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457200">
                <a:defRPr sz="1500">
                  <a:latin typeface="Arial Black"/>
                  <a:ea typeface="Arial Black"/>
                  <a:cs typeface="Arial Black"/>
                  <a:sym typeface="Arial Black"/>
                </a:defRPr>
              </a:lvl1pPr>
            </a:lstStyle>
            <a:p>
              <a:r>
                <a:t>Thyromental distance &gt;6 cm</a:t>
              </a:r>
            </a:p>
          </p:txBody>
        </p:sp>
      </p:grpSp>
      <p:grpSp>
        <p:nvGrpSpPr>
          <p:cNvPr id="193" name="Group 193"/>
          <p:cNvGrpSpPr/>
          <p:nvPr/>
        </p:nvGrpSpPr>
        <p:grpSpPr>
          <a:xfrm>
            <a:off x="8875706" y="3551620"/>
            <a:ext cx="1742458" cy="1270002"/>
            <a:chOff x="0" y="0"/>
            <a:chExt cx="1742457" cy="1270000"/>
          </a:xfrm>
        </p:grpSpPr>
        <p:sp>
          <p:nvSpPr>
            <p:cNvPr id="191" name="Shape 191"/>
            <p:cNvSpPr/>
            <p:nvPr/>
          </p:nvSpPr>
          <p:spPr>
            <a:xfrm>
              <a:off x="0" y="0"/>
              <a:ext cx="1742458" cy="1270001"/>
            </a:xfrm>
            <a:prstGeom prst="roundRect">
              <a:avLst>
                <a:gd name="adj" fmla="val 15000"/>
              </a:avLst>
            </a:prstGeom>
            <a:gradFill flip="none" rotWithShape="1">
              <a:gsLst>
                <a:gs pos="0">
                  <a:srgbClr val="FBFBFB"/>
                </a:gs>
                <a:gs pos="100000">
                  <a:srgbClr val="DBE0F5"/>
                </a:gs>
              </a:gsLst>
              <a:lin ang="5400000" scaled="0"/>
            </a:gra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7200">
                <a:defRPr sz="1500">
                  <a:latin typeface="Arial Black"/>
                  <a:ea typeface="Arial Black"/>
                  <a:cs typeface="Arial Black"/>
                  <a:sym typeface="Arial Black"/>
                </a:defRPr>
              </a:pPr>
              <a:endParaRPr/>
            </a:p>
          </p:txBody>
        </p:sp>
        <p:sp>
          <p:nvSpPr>
            <p:cNvPr id="192" name="Shape 192"/>
            <p:cNvSpPr/>
            <p:nvPr/>
          </p:nvSpPr>
          <p:spPr>
            <a:xfrm>
              <a:off x="55796" y="304800"/>
              <a:ext cx="1630865" cy="660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457200">
                <a:defRPr sz="1500">
                  <a:latin typeface="Arial Black"/>
                  <a:ea typeface="Arial Black"/>
                  <a:cs typeface="Arial Black"/>
                  <a:sym typeface="Arial Black"/>
                </a:defRPr>
              </a:lvl1pPr>
            </a:lstStyle>
            <a:p>
              <a:r>
                <a:t>Mallampati score</a:t>
              </a:r>
            </a:p>
          </p:txBody>
        </p:sp>
      </p:grpSp>
      <p:grpSp>
        <p:nvGrpSpPr>
          <p:cNvPr id="196" name="Group 196"/>
          <p:cNvGrpSpPr/>
          <p:nvPr/>
        </p:nvGrpSpPr>
        <p:grpSpPr>
          <a:xfrm>
            <a:off x="8162563" y="1134450"/>
            <a:ext cx="1742458" cy="1475471"/>
            <a:chOff x="0" y="0"/>
            <a:chExt cx="1742457" cy="1475470"/>
          </a:xfrm>
        </p:grpSpPr>
        <p:sp>
          <p:nvSpPr>
            <p:cNvPr id="194" name="Shape 194"/>
            <p:cNvSpPr/>
            <p:nvPr/>
          </p:nvSpPr>
          <p:spPr>
            <a:xfrm>
              <a:off x="0" y="0"/>
              <a:ext cx="1742458" cy="1475471"/>
            </a:xfrm>
            <a:prstGeom prst="roundRect">
              <a:avLst>
                <a:gd name="adj" fmla="val 15000"/>
              </a:avLst>
            </a:prstGeom>
            <a:gradFill flip="none" rotWithShape="1">
              <a:gsLst>
                <a:gs pos="0">
                  <a:srgbClr val="FBFBFB"/>
                </a:gs>
                <a:gs pos="100000">
                  <a:srgbClr val="DBE0F5"/>
                </a:gs>
              </a:gsLst>
              <a:lin ang="5400000" scaled="0"/>
            </a:gra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7200">
                <a:defRPr sz="1500">
                  <a:latin typeface="Arial Black"/>
                  <a:ea typeface="Arial Black"/>
                  <a:cs typeface="Arial Black"/>
                  <a:sym typeface="Arial Black"/>
                </a:defRPr>
              </a:pPr>
              <a:endParaRPr/>
            </a:p>
          </p:txBody>
        </p:sp>
        <p:sp>
          <p:nvSpPr>
            <p:cNvPr id="195" name="Shape 195"/>
            <p:cNvSpPr/>
            <p:nvPr/>
          </p:nvSpPr>
          <p:spPr>
            <a:xfrm>
              <a:off x="64822" y="407534"/>
              <a:ext cx="1612813" cy="660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457200">
                <a:defRPr sz="1500">
                  <a:latin typeface="Arial Black"/>
                  <a:ea typeface="Arial Black"/>
                  <a:cs typeface="Arial Black"/>
                  <a:sym typeface="Arial Black"/>
                </a:defRPr>
              </a:lvl1pPr>
            </a:lstStyle>
            <a:p>
              <a:r>
                <a:t>Interincisor gap 4–6 cm </a:t>
              </a:r>
            </a:p>
          </p:txBody>
        </p:sp>
      </p:grpSp>
      <p:grpSp>
        <p:nvGrpSpPr>
          <p:cNvPr id="199" name="Group 199"/>
          <p:cNvGrpSpPr/>
          <p:nvPr/>
        </p:nvGrpSpPr>
        <p:grpSpPr>
          <a:xfrm>
            <a:off x="5867398" y="6094043"/>
            <a:ext cx="1742459" cy="1475471"/>
            <a:chOff x="0" y="0"/>
            <a:chExt cx="1742457" cy="1475470"/>
          </a:xfrm>
        </p:grpSpPr>
        <p:sp>
          <p:nvSpPr>
            <p:cNvPr id="197" name="Shape 197"/>
            <p:cNvSpPr/>
            <p:nvPr/>
          </p:nvSpPr>
          <p:spPr>
            <a:xfrm>
              <a:off x="0" y="0"/>
              <a:ext cx="1742458" cy="1475471"/>
            </a:xfrm>
            <a:prstGeom prst="roundRect">
              <a:avLst>
                <a:gd name="adj" fmla="val 15000"/>
              </a:avLst>
            </a:prstGeom>
            <a:gradFill flip="none" rotWithShape="1">
              <a:gsLst>
                <a:gs pos="0">
                  <a:srgbClr val="FBFBFB"/>
                </a:gs>
                <a:gs pos="100000">
                  <a:srgbClr val="DBE0F5"/>
                </a:gs>
              </a:gsLst>
              <a:lin ang="5400000" scaled="0"/>
            </a:gra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7200">
                <a:defRPr sz="1500">
                  <a:latin typeface="Arial Black"/>
                  <a:ea typeface="Arial Black"/>
                  <a:cs typeface="Arial Black"/>
                  <a:sym typeface="Arial Black"/>
                </a:defRPr>
              </a:pPr>
              <a:endParaRPr/>
            </a:p>
          </p:txBody>
        </p:sp>
        <p:sp>
          <p:nvSpPr>
            <p:cNvPr id="198" name="Shape 198"/>
            <p:cNvSpPr/>
            <p:nvPr/>
          </p:nvSpPr>
          <p:spPr>
            <a:xfrm>
              <a:off x="64822" y="407534"/>
              <a:ext cx="1612814" cy="660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457200">
                <a:defRPr sz="1500">
                  <a:latin typeface="Arial Black"/>
                  <a:ea typeface="Arial Black"/>
                  <a:cs typeface="Arial Black"/>
                  <a:sym typeface="Arial Black"/>
                </a:defRPr>
              </a:lvl1pPr>
            </a:lstStyle>
            <a:p>
              <a:r>
                <a:t>Mandibular protrusion</a:t>
              </a:r>
            </a:p>
          </p:txBody>
        </p:sp>
      </p:grpSp>
      <p:grpSp>
        <p:nvGrpSpPr>
          <p:cNvPr id="202" name="Group 202"/>
          <p:cNvGrpSpPr/>
          <p:nvPr/>
        </p:nvGrpSpPr>
        <p:grpSpPr>
          <a:xfrm>
            <a:off x="2386637" y="3458974"/>
            <a:ext cx="1742458" cy="1362647"/>
            <a:chOff x="0" y="0"/>
            <a:chExt cx="1742457" cy="1362645"/>
          </a:xfrm>
        </p:grpSpPr>
        <p:sp>
          <p:nvSpPr>
            <p:cNvPr id="200" name="Shape 200"/>
            <p:cNvSpPr/>
            <p:nvPr/>
          </p:nvSpPr>
          <p:spPr>
            <a:xfrm>
              <a:off x="0" y="0"/>
              <a:ext cx="1742458" cy="1362646"/>
            </a:xfrm>
            <a:prstGeom prst="roundRect">
              <a:avLst>
                <a:gd name="adj" fmla="val 15000"/>
              </a:avLst>
            </a:prstGeom>
            <a:gradFill flip="none" rotWithShape="1">
              <a:gsLst>
                <a:gs pos="0">
                  <a:srgbClr val="FBFBFB"/>
                </a:gs>
                <a:gs pos="100000">
                  <a:srgbClr val="DBE0F5"/>
                </a:gs>
              </a:gsLst>
              <a:lin ang="5400000" scaled="0"/>
            </a:gra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7200">
                <a:lnSpc>
                  <a:spcPts val="3200"/>
                </a:lnSpc>
                <a:spcBef>
                  <a:spcPts val="1200"/>
                </a:spcBef>
                <a:defRPr sz="1500">
                  <a:latin typeface="Arial Black"/>
                  <a:ea typeface="Arial Black"/>
                  <a:cs typeface="Arial Black"/>
                  <a:sym typeface="Arial Black"/>
                </a:defRPr>
              </a:pPr>
              <a:endParaRPr/>
            </a:p>
          </p:txBody>
        </p:sp>
        <p:sp>
          <p:nvSpPr>
            <p:cNvPr id="201" name="Shape 201"/>
            <p:cNvSpPr/>
            <p:nvPr/>
          </p:nvSpPr>
          <p:spPr>
            <a:xfrm>
              <a:off x="59866" y="32076"/>
              <a:ext cx="1622725" cy="12984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457200">
                <a:lnSpc>
                  <a:spcPts val="3200"/>
                </a:lnSpc>
                <a:spcBef>
                  <a:spcPts val="1200"/>
                </a:spcBef>
                <a:defRPr sz="1500">
                  <a:latin typeface="Arial Black"/>
                  <a:ea typeface="Arial Black"/>
                  <a:cs typeface="Arial Black"/>
                  <a:sym typeface="Arial Black"/>
                </a:defRPr>
              </a:lvl1pPr>
            </a:lstStyle>
            <a:p>
              <a:r>
                <a:t>Sternomental distance &gt;12.5 cm </a:t>
              </a:r>
            </a:p>
          </p:txBody>
        </p:sp>
      </p:grpSp>
      <p:grpSp>
        <p:nvGrpSpPr>
          <p:cNvPr id="205" name="Group 205"/>
          <p:cNvGrpSpPr/>
          <p:nvPr/>
        </p:nvGrpSpPr>
        <p:grpSpPr>
          <a:xfrm>
            <a:off x="5396903" y="711083"/>
            <a:ext cx="1740497" cy="1362646"/>
            <a:chOff x="0" y="0"/>
            <a:chExt cx="1740496" cy="1362645"/>
          </a:xfrm>
        </p:grpSpPr>
        <p:sp>
          <p:nvSpPr>
            <p:cNvPr id="203" name="Shape 203"/>
            <p:cNvSpPr/>
            <p:nvPr/>
          </p:nvSpPr>
          <p:spPr>
            <a:xfrm>
              <a:off x="0" y="0"/>
              <a:ext cx="1740497" cy="1362646"/>
            </a:xfrm>
            <a:prstGeom prst="roundRect">
              <a:avLst>
                <a:gd name="adj" fmla="val 15000"/>
              </a:avLst>
            </a:prstGeom>
            <a:gradFill flip="none" rotWithShape="1">
              <a:gsLst>
                <a:gs pos="0">
                  <a:srgbClr val="FBFBFB"/>
                </a:gs>
                <a:gs pos="100000">
                  <a:srgbClr val="DBE0F5"/>
                </a:gs>
              </a:gsLst>
              <a:lin ang="5400000" scaled="0"/>
            </a:gra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defTabSz="457200">
                <a:lnSpc>
                  <a:spcPts val="3200"/>
                </a:lnSpc>
                <a:spcBef>
                  <a:spcPts val="1200"/>
                </a:spcBef>
                <a:defRPr sz="1500">
                  <a:latin typeface="Arial Black"/>
                  <a:ea typeface="Arial Black"/>
                  <a:cs typeface="Arial Black"/>
                  <a:sym typeface="Arial Black"/>
                </a:defRPr>
              </a:pPr>
              <a:endParaRPr/>
            </a:p>
          </p:txBody>
        </p:sp>
        <p:sp>
          <p:nvSpPr>
            <p:cNvPr id="204" name="Shape 204"/>
            <p:cNvSpPr/>
            <p:nvPr/>
          </p:nvSpPr>
          <p:spPr>
            <a:xfrm>
              <a:off x="59865" y="32076"/>
              <a:ext cx="1620766" cy="12984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457200">
                <a:lnSpc>
                  <a:spcPts val="3200"/>
                </a:lnSpc>
                <a:spcBef>
                  <a:spcPts val="1200"/>
                </a:spcBef>
                <a:defRPr sz="1500">
                  <a:latin typeface="Arial Black"/>
                  <a:ea typeface="Arial Black"/>
                  <a:cs typeface="Arial Black"/>
                  <a:sym typeface="Arial Black"/>
                </a:defRPr>
              </a:lvl1pPr>
            </a:lstStyle>
            <a:p>
              <a:r>
                <a:t>Atlanto-occipital mobility </a:t>
              </a:r>
            </a:p>
          </p:txBody>
        </p:sp>
      </p:grpSp>
      <p:pic>
        <p:nvPicPr>
          <p:cNvPr id="206" name="image4.png"/>
          <p:cNvPicPr>
            <a:picLocks noChangeAspect="1"/>
          </p:cNvPicPr>
          <p:nvPr/>
        </p:nvPicPr>
        <p:blipFill>
          <a:blip r:embed="rId2">
            <a:extLst/>
          </a:blip>
          <a:srcRect t="4516"/>
          <a:stretch>
            <a:fillRect/>
          </a:stretch>
        </p:blipFill>
        <p:spPr>
          <a:xfrm>
            <a:off x="9090104" y="5441127"/>
            <a:ext cx="2513191" cy="3306509"/>
          </a:xfrm>
          <a:prstGeom prst="rect">
            <a:avLst/>
          </a:prstGeom>
          <a:ln w="25400">
            <a:solidFill>
              <a:srgbClr val="F3F7F5"/>
            </a:solidFill>
            <a:miter lim="400000"/>
          </a:ln>
          <a:effectLst>
            <a:outerShdw blurRad="50800" dist="25400" dir="3600000" rotWithShape="0">
              <a:srgbClr val="000000">
                <a:alpha val="70000"/>
              </a:srgbClr>
            </a:outerShdw>
          </a:effectLst>
        </p:spPr>
      </p:pic>
      <p:pic>
        <p:nvPicPr>
          <p:cNvPr id="207" name="image7.tif"/>
          <p:cNvPicPr>
            <a:picLocks noChangeAspect="1"/>
          </p:cNvPicPr>
          <p:nvPr/>
        </p:nvPicPr>
        <p:blipFill>
          <a:blip r:embed="rId3">
            <a:extLst/>
          </a:blip>
          <a:stretch>
            <a:fillRect/>
          </a:stretch>
        </p:blipFill>
        <p:spPr>
          <a:xfrm>
            <a:off x="3732903" y="1134450"/>
            <a:ext cx="1188740" cy="1475471"/>
          </a:xfrm>
          <a:prstGeom prst="rect">
            <a:avLst/>
          </a:prstGeom>
          <a:ln w="12700">
            <a:miter lim="400000"/>
          </a:ln>
        </p:spPr>
      </p:pic>
      <p:grpSp>
        <p:nvGrpSpPr>
          <p:cNvPr id="210" name="Group 210"/>
          <p:cNvGrpSpPr/>
          <p:nvPr/>
        </p:nvGrpSpPr>
        <p:grpSpPr>
          <a:xfrm>
            <a:off x="10258659" y="674444"/>
            <a:ext cx="1492037" cy="1210443"/>
            <a:chOff x="0" y="0"/>
            <a:chExt cx="1492035" cy="1210442"/>
          </a:xfrm>
        </p:grpSpPr>
        <p:pic>
          <p:nvPicPr>
            <p:cNvPr id="208" name="image8.tif"/>
            <p:cNvPicPr>
              <a:picLocks noChangeAspect="1"/>
            </p:cNvPicPr>
            <p:nvPr/>
          </p:nvPicPr>
          <p:blipFill>
            <a:blip r:embed="rId4">
              <a:alphaModFix amt="67632"/>
              <a:extLst/>
            </a:blip>
            <a:stretch>
              <a:fillRect/>
            </a:stretch>
          </p:blipFill>
          <p:spPr>
            <a:xfrm>
              <a:off x="12700" y="12700"/>
              <a:ext cx="1466636" cy="1185043"/>
            </a:xfrm>
            <a:prstGeom prst="rect">
              <a:avLst/>
            </a:prstGeom>
            <a:ln w="12700" cap="flat">
              <a:noFill/>
              <a:miter lim="400000"/>
            </a:ln>
            <a:effectLst>
              <a:outerShdw blurRad="50800" dist="25400" dir="3600000" rotWithShape="0">
                <a:srgbClr val="000000">
                  <a:alpha val="91618"/>
                </a:srgbClr>
              </a:outerShdw>
            </a:effectLst>
          </p:spPr>
        </p:pic>
        <p:sp>
          <p:nvSpPr>
            <p:cNvPr id="209" name="Shape 209"/>
            <p:cNvSpPr/>
            <p:nvPr/>
          </p:nvSpPr>
          <p:spPr>
            <a:xfrm>
              <a:off x="0" y="0"/>
              <a:ext cx="1492036" cy="1210443"/>
            </a:xfrm>
            <a:prstGeom prst="rect">
              <a:avLst/>
            </a:prstGeom>
            <a:noFill/>
            <a:ln w="25400" cap="flat">
              <a:solidFill>
                <a:srgbClr val="F3F7F5"/>
              </a:solidFill>
              <a:prstDash val="solid"/>
              <a:miter lim="400000"/>
            </a:ln>
            <a:effectLst/>
          </p:spPr>
          <p:txBody>
            <a:bodyPr wrap="square" lIns="50800" tIns="50800" rIns="50800" bIns="50800" numCol="1" anchor="ctr">
              <a:noAutofit/>
            </a:bodyPr>
            <a:lstStyle/>
            <a:p>
              <a:endParaRPr/>
            </a:p>
          </p:txBody>
        </p:sp>
      </p:grpSp>
      <p:pic>
        <p:nvPicPr>
          <p:cNvPr id="211" name="image9.tif"/>
          <p:cNvPicPr>
            <a:picLocks noChangeAspect="1"/>
          </p:cNvPicPr>
          <p:nvPr/>
        </p:nvPicPr>
        <p:blipFill>
          <a:blip r:embed="rId5">
            <a:extLst/>
          </a:blip>
          <a:srcRect l="1915" t="4976" r="56010" b="4976"/>
          <a:stretch>
            <a:fillRect/>
          </a:stretch>
        </p:blipFill>
        <p:spPr>
          <a:xfrm>
            <a:off x="5564882" y="7842205"/>
            <a:ext cx="1404666" cy="1475355"/>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p:cNvSpPr>
          <p:nvPr>
            <p:ph type="title"/>
          </p:nvPr>
        </p:nvSpPr>
        <p:spPr>
          <a:xfrm>
            <a:off x="294447" y="680381"/>
            <a:ext cx="11099803" cy="1076430"/>
          </a:xfrm>
          <a:prstGeom prst="rect">
            <a:avLst/>
          </a:prstGeom>
        </p:spPr>
        <p:txBody>
          <a:bodyPr/>
          <a:lstStyle>
            <a:lvl1pPr algn="l" defTabSz="457200">
              <a:lnSpc>
                <a:spcPts val="4800"/>
              </a:lnSpc>
              <a:spcBef>
                <a:spcPts val="1200"/>
              </a:spcBef>
              <a:defRPr sz="2800">
                <a:solidFill>
                  <a:schemeClr val="accent4"/>
                </a:solidFill>
                <a:latin typeface="Arial Black"/>
                <a:ea typeface="Arial Black"/>
                <a:cs typeface="Arial Black"/>
                <a:sym typeface="Arial Black"/>
              </a:defRPr>
            </a:lvl1pPr>
          </a:lstStyle>
          <a:p>
            <a:r>
              <a:t>Preoperative tests :</a:t>
            </a:r>
          </a:p>
        </p:txBody>
      </p:sp>
      <p:sp>
        <p:nvSpPr>
          <p:cNvPr id="214" name="Shape 214"/>
          <p:cNvSpPr>
            <a:spLocks noGrp="1"/>
          </p:cNvSpPr>
          <p:nvPr>
            <p:ph type="body" idx="1"/>
          </p:nvPr>
        </p:nvSpPr>
        <p:spPr>
          <a:xfrm>
            <a:off x="294448" y="1560513"/>
            <a:ext cx="12334114" cy="6700398"/>
          </a:xfrm>
          <a:prstGeom prst="rect">
            <a:avLst/>
          </a:prstGeom>
        </p:spPr>
        <p:txBody>
          <a:bodyPr>
            <a:normAutofit/>
          </a:bodyPr>
          <a:lstStyle/>
          <a:p>
            <a:pPr marL="188382" indent="-188382" defTabSz="325526">
              <a:lnSpc>
                <a:spcPts val="3100"/>
              </a:lnSpc>
              <a:spcBef>
                <a:spcPts val="800"/>
              </a:spcBef>
              <a:buSzPct val="100000"/>
              <a:buAutoNum type="alphaUcPeriod"/>
              <a:defRPr sz="1691">
                <a:latin typeface="Arial Black"/>
                <a:ea typeface="Arial Black"/>
                <a:cs typeface="Arial Black"/>
                <a:sym typeface="Arial Black"/>
              </a:defRPr>
            </a:pPr>
            <a:r>
              <a:rPr sz="2000" dirty="0"/>
              <a:t>Common tests include</a:t>
            </a:r>
            <a:r>
              <a:rPr sz="2000" u="sng" dirty="0">
                <a:solidFill>
                  <a:srgbClr val="53585F"/>
                </a:solidFill>
              </a:rPr>
              <a:t> full blood count, electrolytes and urea, coagulation screen, ECG and chest X ray</a:t>
            </a:r>
            <a:r>
              <a:rPr sz="2000" dirty="0"/>
              <a:t>. </a:t>
            </a:r>
          </a:p>
          <a:p>
            <a:pPr marL="188382" indent="-188382" defTabSz="325526">
              <a:lnSpc>
                <a:spcPts val="3100"/>
              </a:lnSpc>
              <a:spcBef>
                <a:spcPts val="800"/>
              </a:spcBef>
              <a:buSzPct val="100000"/>
              <a:buAutoNum type="alphaUcPeriod"/>
              <a:defRPr sz="1691">
                <a:latin typeface="Arial Black"/>
                <a:ea typeface="Arial Black"/>
                <a:cs typeface="Arial Black"/>
                <a:sym typeface="Arial Black"/>
              </a:defRPr>
            </a:pPr>
            <a:endParaRPr sz="2000" dirty="0"/>
          </a:p>
          <a:p>
            <a:pPr marL="188382" indent="-188382" defTabSz="325526">
              <a:lnSpc>
                <a:spcPts val="3100"/>
              </a:lnSpc>
              <a:spcBef>
                <a:spcPts val="800"/>
              </a:spcBef>
              <a:buSzPct val="100000"/>
              <a:buAutoNum type="alphaUcPeriod" startAt="2"/>
              <a:defRPr sz="1691">
                <a:latin typeface="Arial Black"/>
                <a:ea typeface="Arial Black"/>
                <a:cs typeface="Arial Black"/>
                <a:sym typeface="Arial Black"/>
              </a:defRPr>
            </a:pPr>
            <a:r>
              <a:rPr sz="2000" dirty="0"/>
              <a:t>For patients at risk and/or those undergoing</a:t>
            </a:r>
            <a:r>
              <a:rPr sz="2000" dirty="0">
                <a:solidFill>
                  <a:schemeClr val="accent2"/>
                </a:solidFill>
              </a:rPr>
              <a:t> major surgery (particularly vascular surgery) </a:t>
            </a:r>
            <a:r>
              <a:rPr sz="2000" dirty="0"/>
              <a:t>further, more detailed tests might include:</a:t>
            </a:r>
            <a:br>
              <a:rPr sz="2000" dirty="0"/>
            </a:br>
            <a:r>
              <a:rPr sz="2000" dirty="0"/>
              <a:t>• liver function tests;</a:t>
            </a:r>
            <a:br>
              <a:rPr sz="2000" dirty="0"/>
            </a:br>
            <a:r>
              <a:rPr sz="2000" dirty="0"/>
              <a:t>• arterial blood gas analysis;</a:t>
            </a:r>
            <a:br>
              <a:rPr sz="2000" dirty="0"/>
            </a:br>
            <a:r>
              <a:rPr sz="2000" dirty="0"/>
              <a:t>• respiratory function tests;</a:t>
            </a:r>
            <a:br>
              <a:rPr sz="2000" dirty="0"/>
            </a:br>
            <a:r>
              <a:rPr sz="2000" dirty="0"/>
              <a:t>• cardiac echocardiography and other imaging (including angiography) to assess left ventricular function, valve gradients and quantify ischaemic heart disease</a:t>
            </a:r>
            <a:r>
              <a:rPr sz="2000" dirty="0" smtClean="0"/>
              <a:t>.</a:t>
            </a:r>
            <a:endParaRPr lang="en-US" sz="2000" dirty="0" smtClean="0"/>
          </a:p>
          <a:p>
            <a:pPr marL="0" indent="0" defTabSz="325526">
              <a:lnSpc>
                <a:spcPts val="3100"/>
              </a:lnSpc>
              <a:spcBef>
                <a:spcPts val="800"/>
              </a:spcBef>
              <a:buSzPct val="100000"/>
              <a:buNone/>
              <a:defRPr sz="1691">
                <a:latin typeface="Arial Black"/>
                <a:ea typeface="Arial Black"/>
                <a:cs typeface="Arial Black"/>
                <a:sym typeface="Arial Black"/>
              </a:defRPr>
            </a:pPr>
            <a:endParaRPr sz="2000" dirty="0"/>
          </a:p>
          <a:p>
            <a:pPr marL="188382" indent="-188382" defTabSz="325526">
              <a:lnSpc>
                <a:spcPts val="3000"/>
              </a:lnSpc>
              <a:spcBef>
                <a:spcPts val="800"/>
              </a:spcBef>
              <a:buSzPct val="100000"/>
              <a:buAutoNum type="alphaUcPeriod" startAt="3"/>
              <a:defRPr sz="1691">
                <a:solidFill>
                  <a:schemeClr val="accent1"/>
                </a:solidFill>
                <a:latin typeface="Arial Black"/>
                <a:ea typeface="Arial Black"/>
                <a:cs typeface="Arial Black"/>
                <a:sym typeface="Arial Black"/>
              </a:defRPr>
            </a:pPr>
            <a:r>
              <a:rPr sz="2000" dirty="0"/>
              <a:t>cervical spine X ray </a:t>
            </a:r>
            <a:r>
              <a:rPr sz="2000" dirty="0">
                <a:solidFill>
                  <a:srgbClr val="000000"/>
                </a:solidFill>
              </a:rPr>
              <a:t>may be required in those with suspected cervical spine degeneration, surgery and trauma as neck mobility is a key determinant of ease of tracheal intubation. </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p:cNvSpPr>
          <p:nvPr>
            <p:ph type="title"/>
          </p:nvPr>
        </p:nvSpPr>
        <p:spPr>
          <a:xfrm>
            <a:off x="208088" y="310988"/>
            <a:ext cx="11099803" cy="1076430"/>
          </a:xfrm>
          <a:prstGeom prst="rect">
            <a:avLst/>
          </a:prstGeom>
        </p:spPr>
        <p:txBody>
          <a:bodyPr>
            <a:normAutofit/>
          </a:bodyPr>
          <a:lstStyle>
            <a:lvl1pPr algn="l" defTabSz="457200">
              <a:lnSpc>
                <a:spcPts val="4800"/>
              </a:lnSpc>
              <a:spcBef>
                <a:spcPts val="1200"/>
              </a:spcBef>
              <a:defRPr sz="2800">
                <a:solidFill>
                  <a:srgbClr val="FF1E00"/>
                </a:solidFill>
                <a:latin typeface="Arial Black"/>
                <a:ea typeface="Arial Black"/>
                <a:cs typeface="Arial Black"/>
                <a:sym typeface="Arial Black"/>
              </a:defRPr>
            </a:lvl1pPr>
          </a:lstStyle>
          <a:p>
            <a:r>
              <a:rPr sz="2200"/>
              <a:t>Perioperative medication :</a:t>
            </a:r>
          </a:p>
        </p:txBody>
      </p:sp>
      <p:sp>
        <p:nvSpPr>
          <p:cNvPr id="217" name="Shape 217"/>
          <p:cNvSpPr>
            <a:spLocks noGrp="1"/>
          </p:cNvSpPr>
          <p:nvPr>
            <p:ph type="body" idx="1"/>
          </p:nvPr>
        </p:nvSpPr>
        <p:spPr>
          <a:xfrm>
            <a:off x="735968" y="424747"/>
            <a:ext cx="12142381" cy="3167018"/>
          </a:xfrm>
          <a:prstGeom prst="rect">
            <a:avLst/>
          </a:prstGeom>
        </p:spPr>
        <p:txBody>
          <a:bodyPr>
            <a:noAutofit/>
          </a:bodyPr>
          <a:lstStyle/>
          <a:p>
            <a:pPr marL="219582" indent="-219582" defTabSz="338784">
              <a:lnSpc>
                <a:spcPts val="3200"/>
              </a:lnSpc>
              <a:spcBef>
                <a:spcPts val="800"/>
              </a:spcBef>
              <a:buSzPct val="45000"/>
              <a:buBlip>
                <a:blip r:embed="rId2"/>
              </a:buBlip>
              <a:defRPr sz="1710">
                <a:latin typeface="Arial Black"/>
                <a:ea typeface="Arial Black"/>
                <a:cs typeface="Arial Black"/>
                <a:sym typeface="Arial Black"/>
              </a:defRPr>
            </a:pPr>
            <a:r>
              <a:rPr sz="2000" dirty="0"/>
              <a:t>Generally, </a:t>
            </a:r>
            <a:r>
              <a:rPr sz="2000" dirty="0">
                <a:solidFill>
                  <a:srgbClr val="53585F"/>
                </a:solidFill>
              </a:rPr>
              <a:t>all medication is continued perioperatively</a:t>
            </a:r>
            <a:r>
              <a:rPr sz="2000" dirty="0"/>
              <a:t> except:</a:t>
            </a:r>
            <a:br>
              <a:rPr sz="2000" dirty="0"/>
            </a:br>
            <a:r>
              <a:rPr sz="2000" dirty="0"/>
              <a:t>• drugs that affect coagulation (warfarin, heparin, aspirin, clopidogrel);</a:t>
            </a:r>
            <a:br>
              <a:rPr sz="2000" dirty="0"/>
            </a:br>
            <a:r>
              <a:rPr sz="2000" dirty="0"/>
              <a:t>• hypoglycaemics;</a:t>
            </a:r>
            <a:br>
              <a:rPr sz="2000" dirty="0"/>
            </a:br>
            <a:r>
              <a:rPr sz="2000" dirty="0"/>
              <a:t>• some hypotensive drugs, e.g.ACE inhibitors are stopped only on the day of surgery</a:t>
            </a:r>
            <a:r>
              <a:rPr sz="2000" dirty="0" smtClean="0"/>
              <a:t>.</a:t>
            </a:r>
            <a:endParaRPr sz="2000" dirty="0"/>
          </a:p>
        </p:txBody>
      </p:sp>
      <p:sp>
        <p:nvSpPr>
          <p:cNvPr id="4" name="Shape 219"/>
          <p:cNvSpPr txBox="1">
            <a:spLocks/>
          </p:cNvSpPr>
          <p:nvPr/>
        </p:nvSpPr>
        <p:spPr>
          <a:xfrm>
            <a:off x="338951" y="2679221"/>
            <a:ext cx="11099803" cy="107643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marL="0" marR="0" indent="0" algn="l" defTabSz="457200" rtl="0" latinLnBrk="0">
              <a:lnSpc>
                <a:spcPts val="4800"/>
              </a:lnSpc>
              <a:spcBef>
                <a:spcPts val="1200"/>
              </a:spcBef>
              <a:spcAft>
                <a:spcPts val="0"/>
              </a:spcAft>
              <a:buClrTx/>
              <a:buSzTx/>
              <a:buFontTx/>
              <a:buNone/>
              <a:tabLst/>
              <a:defRPr sz="2800" b="0" i="0" u="none" strike="noStrike" cap="none" spc="0" baseline="0">
                <a:ln>
                  <a:noFill/>
                </a:ln>
                <a:solidFill>
                  <a:schemeClr val="accent6"/>
                </a:solidFill>
                <a:uFillTx/>
                <a:latin typeface="Arial Black"/>
                <a:ea typeface="Arial Black"/>
                <a:cs typeface="Arial Black"/>
                <a:sym typeface="Arial Black"/>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9pPr>
          </a:lstStyle>
          <a:p>
            <a:pPr hangingPunct="1"/>
            <a:r>
              <a:rPr lang="en-US" sz="2200" smtClean="0"/>
              <a:t>Assessment of risk :</a:t>
            </a:r>
            <a:endParaRPr lang="en-US" sz="2200"/>
          </a:p>
        </p:txBody>
      </p:sp>
      <p:sp>
        <p:nvSpPr>
          <p:cNvPr id="5" name="Shape 220"/>
          <p:cNvSpPr txBox="1">
            <a:spLocks/>
          </p:cNvSpPr>
          <p:nvPr/>
        </p:nvSpPr>
        <p:spPr>
          <a:xfrm>
            <a:off x="338950" y="3591765"/>
            <a:ext cx="11099803" cy="68385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9pPr>
          </a:lstStyle>
          <a:p>
            <a:pPr marL="161797" indent="-161797" defTabSz="249630" hangingPunct="1">
              <a:lnSpc>
                <a:spcPts val="2300"/>
              </a:lnSpc>
              <a:spcBef>
                <a:spcPts val="600"/>
              </a:spcBef>
              <a:buSzPct val="45000"/>
              <a:buFontTx/>
              <a:buBlip>
                <a:blip r:embed="rId2"/>
              </a:buBlip>
              <a:defRPr sz="1248">
                <a:latin typeface="Arial Black"/>
                <a:ea typeface="Arial Black"/>
                <a:cs typeface="Arial Black"/>
                <a:sym typeface="Arial Black"/>
              </a:defRPr>
            </a:pPr>
            <a:r>
              <a:rPr lang="en-US" sz="1248" smtClean="0">
                <a:latin typeface="Arial Black"/>
                <a:ea typeface="Arial Black"/>
                <a:cs typeface="Arial Black"/>
                <a:sym typeface="Arial Black"/>
              </a:rPr>
              <a:t>There are many general risk-scoring systems; the most well known is the American Society of Anesthesiologists </a:t>
            </a:r>
            <a:r>
              <a:rPr lang="en-US" sz="1248" smtClean="0">
                <a:solidFill>
                  <a:schemeClr val="accent1"/>
                </a:solidFill>
                <a:latin typeface="Arial Black"/>
                <a:ea typeface="Arial Black"/>
                <a:cs typeface="Arial Black"/>
                <a:sym typeface="Arial Black"/>
              </a:rPr>
              <a:t>(ASA) grading </a:t>
            </a:r>
            <a:endParaRPr lang="en-US" sz="1248">
              <a:solidFill>
                <a:schemeClr val="accent1"/>
              </a:solidFill>
              <a:latin typeface="Arial Black"/>
              <a:ea typeface="Arial Black"/>
              <a:cs typeface="Arial Black"/>
              <a:sym typeface="Arial Black"/>
            </a:endParaRPr>
          </a:p>
        </p:txBody>
      </p:sp>
      <p:pic>
        <p:nvPicPr>
          <p:cNvPr id="6" name="image6.png"/>
          <p:cNvPicPr>
            <a:picLocks noChangeAspect="1"/>
          </p:cNvPicPr>
          <p:nvPr/>
        </p:nvPicPr>
        <p:blipFill>
          <a:blip r:embed="rId3">
            <a:extLst/>
          </a:blip>
          <a:stretch>
            <a:fillRect/>
          </a:stretch>
        </p:blipFill>
        <p:spPr>
          <a:xfrm>
            <a:off x="2339229" y="4275623"/>
            <a:ext cx="8800732" cy="4983897"/>
          </a:xfrm>
          <a:prstGeom prst="rect">
            <a:avLst/>
          </a:prstGeom>
          <a:ln w="12700">
            <a:miter lim="400000"/>
          </a:ln>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866" y="1066512"/>
            <a:ext cx="10464800" cy="3302000"/>
          </a:xfrm>
        </p:spPr>
        <p:txBody>
          <a:bodyPr>
            <a:normAutofit/>
          </a:bodyPr>
          <a:lstStyle/>
          <a:p>
            <a:r>
              <a:rPr lang="en-US" sz="3600" b="1" dirty="0">
                <a:solidFill>
                  <a:schemeClr val="accent1">
                    <a:lumMod val="50000"/>
                  </a:schemeClr>
                </a:solidFill>
                <a:latin typeface="Arial Rounded MT Bold" charset="0"/>
                <a:ea typeface="Arial Rounded MT Bold" charset="0"/>
                <a:cs typeface="Arial Rounded MT Bold" charset="0"/>
              </a:rPr>
              <a:t>DISCUSS FASTING TIME AND PREMEDICATION</a:t>
            </a:r>
          </a:p>
        </p:txBody>
      </p:sp>
      <p:pic>
        <p:nvPicPr>
          <p:cNvPr id="3" name="Picture 2"/>
          <p:cNvPicPr>
            <a:picLocks noChangeAspect="1"/>
          </p:cNvPicPr>
          <p:nvPr/>
        </p:nvPicPr>
        <p:blipFill>
          <a:blip r:embed="rId2"/>
          <a:stretch>
            <a:fillRect/>
          </a:stretch>
        </p:blipFill>
        <p:spPr>
          <a:xfrm>
            <a:off x="5436375" y="3586596"/>
            <a:ext cx="2393782" cy="4091935"/>
          </a:xfrm>
          <a:prstGeom prst="rect">
            <a:avLst/>
          </a:prstGeom>
        </p:spPr>
      </p:pic>
    </p:spTree>
    <p:extLst>
      <p:ext uri="{BB962C8B-B14F-4D97-AF65-F5344CB8AC3E}">
        <p14:creationId xmlns:p14="http://schemas.microsoft.com/office/powerpoint/2010/main" val="117364643"/>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52500" y="-307979"/>
            <a:ext cx="11099800" cy="2159000"/>
          </a:xfrm>
        </p:spPr>
        <p:txBody>
          <a:bodyPr>
            <a:normAutofit/>
          </a:bodyPr>
          <a:lstStyle/>
          <a:p>
            <a:r>
              <a:rPr lang="en-US" sz="3600" b="1" dirty="0" smtClean="0">
                <a:latin typeface="Arial" charset="0"/>
                <a:ea typeface="Arial" charset="0"/>
                <a:cs typeface="Arial" charset="0"/>
              </a:rPr>
              <a:t>Fasting</a:t>
            </a:r>
            <a:endParaRPr lang="en-US" sz="3600" b="1" dirty="0">
              <a:latin typeface="Arial" charset="0"/>
              <a:ea typeface="Arial" charset="0"/>
              <a:cs typeface="Arial" charset="0"/>
            </a:endParaRPr>
          </a:p>
        </p:txBody>
      </p:sp>
      <p:sp>
        <p:nvSpPr>
          <p:cNvPr id="5" name="TextBox 4"/>
          <p:cNvSpPr txBox="1"/>
          <p:nvPr/>
        </p:nvSpPr>
        <p:spPr>
          <a:xfrm>
            <a:off x="347245" y="1064830"/>
            <a:ext cx="13262810" cy="43345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endParaRPr lang="en-US" sz="2500" dirty="0">
              <a:latin typeface="Arial" charset="0"/>
              <a:ea typeface="Arial" charset="0"/>
              <a:cs typeface="Arial" charset="0"/>
            </a:endParaRPr>
          </a:p>
          <a:p>
            <a:pPr algn="l"/>
            <a:r>
              <a:rPr lang="en-US" sz="2500" dirty="0">
                <a:latin typeface="Arial" charset="0"/>
                <a:ea typeface="Arial" charset="0"/>
                <a:cs typeface="Arial" charset="0"/>
              </a:rPr>
              <a:t>To prevent aspiration elective surgery should not proceed unless the patient has </a:t>
            </a:r>
            <a:r>
              <a:rPr lang="en-US" sz="2500" dirty="0" smtClean="0">
                <a:latin typeface="Arial" charset="0"/>
                <a:ea typeface="Arial" charset="0"/>
                <a:cs typeface="Arial" charset="0"/>
              </a:rPr>
              <a:t>had: </a:t>
            </a:r>
            <a:endParaRPr lang="en-US" sz="2500" dirty="0">
              <a:latin typeface="Arial" charset="0"/>
              <a:ea typeface="Arial" charset="0"/>
              <a:cs typeface="Arial" charset="0"/>
            </a:endParaRPr>
          </a:p>
          <a:p>
            <a:pPr algn="l"/>
            <a:r>
              <a:rPr lang="en-US" sz="2500" dirty="0">
                <a:solidFill>
                  <a:srgbClr val="002060"/>
                </a:solidFill>
                <a:latin typeface="Arial" charset="0"/>
                <a:ea typeface="Arial" charset="0"/>
                <a:cs typeface="Arial" charset="0"/>
              </a:rPr>
              <a:t>&gt;2 hours since last clear fluid</a:t>
            </a:r>
          </a:p>
          <a:p>
            <a:pPr algn="l"/>
            <a:r>
              <a:rPr lang="en-US" sz="2500" dirty="0">
                <a:solidFill>
                  <a:srgbClr val="002060"/>
                </a:solidFill>
                <a:latin typeface="Arial" charset="0"/>
                <a:ea typeface="Arial" charset="0"/>
                <a:cs typeface="Arial" charset="0"/>
              </a:rPr>
              <a:t>&gt;4 hours since milk</a:t>
            </a:r>
          </a:p>
          <a:p>
            <a:pPr algn="l"/>
            <a:r>
              <a:rPr lang="en-US" sz="2500" dirty="0">
                <a:solidFill>
                  <a:srgbClr val="002060"/>
                </a:solidFill>
                <a:latin typeface="Arial" charset="0"/>
                <a:ea typeface="Arial" charset="0"/>
                <a:cs typeface="Arial" charset="0"/>
              </a:rPr>
              <a:t>&gt;6 hours since last solid food</a:t>
            </a:r>
            <a:r>
              <a:rPr lang="en-US" sz="2500" dirty="0" smtClean="0">
                <a:solidFill>
                  <a:srgbClr val="002060"/>
                </a:solidFill>
                <a:latin typeface="Arial" charset="0"/>
                <a:ea typeface="Arial" charset="0"/>
                <a:cs typeface="Arial" charset="0"/>
              </a:rPr>
              <a:t>.</a:t>
            </a:r>
          </a:p>
          <a:p>
            <a:pPr algn="l"/>
            <a:endParaRPr lang="en-US" sz="2500" dirty="0">
              <a:solidFill>
                <a:srgbClr val="002060"/>
              </a:solidFill>
              <a:latin typeface="Arial" charset="0"/>
              <a:ea typeface="Arial" charset="0"/>
              <a:cs typeface="Arial" charset="0"/>
            </a:endParaRPr>
          </a:p>
          <a:p>
            <a:pPr algn="l"/>
            <a:r>
              <a:rPr lang="en-US" sz="2500" b="1" dirty="0" smtClean="0">
                <a:solidFill>
                  <a:srgbClr val="FF0000"/>
                </a:solidFill>
                <a:latin typeface="Arial" charset="0"/>
                <a:ea typeface="Arial" charset="0"/>
                <a:cs typeface="Arial" charset="0"/>
              </a:rPr>
              <a:t>Premedication: </a:t>
            </a:r>
            <a:endParaRPr lang="en-US" sz="2500" b="1" dirty="0">
              <a:solidFill>
                <a:srgbClr val="FF0000"/>
              </a:solidFill>
              <a:latin typeface="Arial" charset="0"/>
              <a:ea typeface="Arial" charset="0"/>
              <a:cs typeface="Arial" charset="0"/>
            </a:endParaRPr>
          </a:p>
          <a:p>
            <a:r>
              <a:rPr lang="en-US" sz="2500" b="1" dirty="0">
                <a:solidFill>
                  <a:schemeClr val="accent6">
                    <a:lumMod val="50000"/>
                  </a:schemeClr>
                </a:solidFill>
                <a:latin typeface="Arial" charset="0"/>
                <a:ea typeface="Arial" charset="0"/>
                <a:cs typeface="Arial" charset="0"/>
              </a:rPr>
              <a:t>The 6 As of premedication</a:t>
            </a:r>
          </a:p>
          <a:p>
            <a:pPr algn="l"/>
            <a:endParaRPr lang="en-US" sz="2500" dirty="0">
              <a:latin typeface="Arial" charset="0"/>
              <a:ea typeface="Arial" charset="0"/>
              <a:cs typeface="Arial" charset="0"/>
            </a:endParaRPr>
          </a:p>
          <a:p>
            <a:pPr algn="l"/>
            <a:r>
              <a:rPr lang="en-US" sz="2500" dirty="0">
                <a:latin typeface="Arial" charset="0"/>
                <a:ea typeface="Arial" charset="0"/>
                <a:cs typeface="Arial" charset="0"/>
              </a:rPr>
              <a:t> </a:t>
            </a:r>
          </a:p>
          <a:p>
            <a:pPr algn="l"/>
            <a:endParaRPr lang="en-US" sz="2500" dirty="0">
              <a:latin typeface="Arial" charset="0"/>
              <a:ea typeface="Arial" charset="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719144989"/>
              </p:ext>
            </p:extLst>
          </p:nvPr>
        </p:nvGraphicFramePr>
        <p:xfrm>
          <a:off x="1194152" y="4809322"/>
          <a:ext cx="10616496" cy="2761734"/>
        </p:xfrm>
        <a:graphic>
          <a:graphicData uri="http://schemas.openxmlformats.org/drawingml/2006/table">
            <a:tbl>
              <a:tblPr firstRow="1" bandRow="1">
                <a:tableStyleId>{68D230F3-CF80-4859-8CE7-A43EE81993B5}</a:tableStyleId>
              </a:tblPr>
              <a:tblGrid>
                <a:gridCol w="3538832"/>
                <a:gridCol w="3538832"/>
                <a:gridCol w="3538832"/>
              </a:tblGrid>
              <a:tr h="1380867">
                <a:tc>
                  <a:txBody>
                    <a:bodyPr/>
                    <a:lstStyle/>
                    <a:p>
                      <a:r>
                        <a:rPr lang="en-US" sz="1800" dirty="0" err="1" smtClean="0"/>
                        <a:t>Anxiolysis</a:t>
                      </a:r>
                      <a:endParaRPr lang="en-US" sz="1800" dirty="0" smtClean="0"/>
                    </a:p>
                    <a:p>
                      <a:pPr marL="0" marR="0" indent="0" algn="ctr" defTabSz="584200" rtl="0" eaLnBrk="1" fontAlgn="auto" latinLnBrk="0" hangingPunct="1">
                        <a:lnSpc>
                          <a:spcPct val="100000"/>
                        </a:lnSpc>
                        <a:spcBef>
                          <a:spcPts val="0"/>
                        </a:spcBef>
                        <a:spcAft>
                          <a:spcPts val="0"/>
                        </a:spcAft>
                        <a:buClrTx/>
                        <a:buSzTx/>
                        <a:buFontTx/>
                        <a:buNone/>
                        <a:tabLst/>
                        <a:defRPr/>
                      </a:pPr>
                      <a:r>
                        <a:rPr lang="en-US" sz="1800" dirty="0" smtClean="0"/>
                        <a:t>➢E.g. benzodiazepines</a:t>
                      </a:r>
                    </a:p>
                    <a:p>
                      <a:endParaRPr lang="en-US" dirty="0"/>
                    </a:p>
                  </a:txBody>
                  <a:tcPr/>
                </a:tc>
                <a:tc>
                  <a:txBody>
                    <a:bodyPr/>
                    <a:lstStyle/>
                    <a:p>
                      <a:r>
                        <a:rPr lang="en-US" sz="1800" dirty="0" smtClean="0"/>
                        <a:t>Amnesia</a:t>
                      </a:r>
                    </a:p>
                    <a:p>
                      <a:pPr marL="0" marR="0" indent="0" algn="ctr" defTabSz="584200" rtl="0" eaLnBrk="1" fontAlgn="auto" latinLnBrk="0" hangingPunct="1">
                        <a:lnSpc>
                          <a:spcPct val="100000"/>
                        </a:lnSpc>
                        <a:spcBef>
                          <a:spcPts val="0"/>
                        </a:spcBef>
                        <a:spcAft>
                          <a:spcPts val="0"/>
                        </a:spcAft>
                        <a:buClrTx/>
                        <a:buSzTx/>
                        <a:buFontTx/>
                        <a:buNone/>
                        <a:tabLst/>
                        <a:defRPr/>
                      </a:pPr>
                      <a:r>
                        <a:rPr lang="en-US" sz="1800" dirty="0" smtClean="0"/>
                        <a:t>➢E.g. lorazepam</a:t>
                      </a:r>
                    </a:p>
                    <a:p>
                      <a:endParaRPr lang="en-US" dirty="0"/>
                    </a:p>
                  </a:txBody>
                  <a:tcPr/>
                </a:tc>
                <a:tc>
                  <a:txBody>
                    <a:bodyPr/>
                    <a:lstStyle/>
                    <a:p>
                      <a:r>
                        <a:rPr lang="en-US" sz="1800" dirty="0" smtClean="0"/>
                        <a:t>Anti-emetic</a:t>
                      </a:r>
                    </a:p>
                    <a:p>
                      <a:pPr marL="0" marR="0" indent="0" algn="ctr" defTabSz="584200" rtl="0" eaLnBrk="1" fontAlgn="auto" latinLnBrk="0" hangingPunct="1">
                        <a:lnSpc>
                          <a:spcPct val="100000"/>
                        </a:lnSpc>
                        <a:spcBef>
                          <a:spcPts val="0"/>
                        </a:spcBef>
                        <a:spcAft>
                          <a:spcPts val="0"/>
                        </a:spcAft>
                        <a:buClrTx/>
                        <a:buSzTx/>
                        <a:buFontTx/>
                        <a:buNone/>
                        <a:tabLst/>
                        <a:defRPr/>
                      </a:pPr>
                      <a:r>
                        <a:rPr lang="en-US" sz="1800" dirty="0" smtClean="0"/>
                        <a:t>➢e.g. dopamine antagonists</a:t>
                      </a:r>
                    </a:p>
                    <a:p>
                      <a:endParaRPr lang="en-US" dirty="0"/>
                    </a:p>
                  </a:txBody>
                  <a:tcPr/>
                </a:tc>
              </a:tr>
              <a:tr h="1380867">
                <a:tc>
                  <a:txBody>
                    <a:bodyPr/>
                    <a:lstStyle/>
                    <a:p>
                      <a:r>
                        <a:rPr lang="en-US" sz="1800" dirty="0" smtClean="0"/>
                        <a:t>Antacid</a:t>
                      </a:r>
                    </a:p>
                    <a:p>
                      <a:pPr marL="0" marR="0" indent="0" algn="ctr" defTabSz="584200" rtl="0" eaLnBrk="1" fontAlgn="auto" latinLnBrk="0" hangingPunct="1">
                        <a:lnSpc>
                          <a:spcPct val="100000"/>
                        </a:lnSpc>
                        <a:spcBef>
                          <a:spcPts val="0"/>
                        </a:spcBef>
                        <a:spcAft>
                          <a:spcPts val="0"/>
                        </a:spcAft>
                        <a:buClrTx/>
                        <a:buSzTx/>
                        <a:buFontTx/>
                        <a:buNone/>
                        <a:tabLst/>
                        <a:defRPr/>
                      </a:pPr>
                      <a:r>
                        <a:rPr lang="en-US" sz="1800" dirty="0" smtClean="0"/>
                        <a:t>➢E.g. Oral sodium citrate</a:t>
                      </a:r>
                    </a:p>
                    <a:p>
                      <a:endParaRPr lang="en-US" dirty="0"/>
                    </a:p>
                  </a:txBody>
                  <a:tcPr/>
                </a:tc>
                <a:tc>
                  <a:txBody>
                    <a:bodyPr/>
                    <a:lstStyle/>
                    <a:p>
                      <a:r>
                        <a:rPr lang="en-US" sz="1800" dirty="0" smtClean="0"/>
                        <a:t>Anti-autonomic</a:t>
                      </a:r>
                    </a:p>
                    <a:p>
                      <a:pPr marL="0" marR="0" indent="0" algn="ctr" defTabSz="584200" rtl="0" eaLnBrk="1" fontAlgn="auto" latinLnBrk="0" hangingPunct="1">
                        <a:lnSpc>
                          <a:spcPct val="100000"/>
                        </a:lnSpc>
                        <a:spcBef>
                          <a:spcPts val="0"/>
                        </a:spcBef>
                        <a:spcAft>
                          <a:spcPts val="0"/>
                        </a:spcAft>
                        <a:buClrTx/>
                        <a:buSzTx/>
                        <a:buFontTx/>
                        <a:buNone/>
                        <a:tabLst/>
                        <a:defRPr/>
                      </a:pPr>
                      <a:r>
                        <a:rPr lang="en-US" sz="1800" dirty="0" smtClean="0"/>
                        <a:t>➢Preoperative drying of secretions</a:t>
                      </a:r>
                    </a:p>
                    <a:p>
                      <a:endParaRPr lang="en-US" dirty="0"/>
                    </a:p>
                  </a:txBody>
                  <a:tcPr/>
                </a:tc>
                <a:tc>
                  <a:txBody>
                    <a:bodyPr/>
                    <a:lstStyle/>
                    <a:p>
                      <a:r>
                        <a:rPr lang="en-US" sz="1800" dirty="0" smtClean="0"/>
                        <a:t>Analgesic</a:t>
                      </a:r>
                      <a:endParaRPr lang="en-US" dirty="0"/>
                    </a:p>
                  </a:txBody>
                  <a:tcPr/>
                </a:tc>
              </a:tr>
            </a:tbl>
          </a:graphicData>
        </a:graphic>
      </p:graphicFrame>
    </p:spTree>
    <p:extLst>
      <p:ext uri="{BB962C8B-B14F-4D97-AF65-F5344CB8AC3E}">
        <p14:creationId xmlns:p14="http://schemas.microsoft.com/office/powerpoint/2010/main" val="115784941"/>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Badge_16x9</Template>
  <TotalTime>245</TotalTime>
  <Application>Microsoft Macintosh PowerPoint</Application>
  <PresentationFormat>Custom</PresentationFormat>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 Black</vt:lpstr>
      <vt:lpstr>Helvetica Light</vt:lpstr>
      <vt:lpstr>Microsoft JhengHei</vt:lpstr>
      <vt:lpstr>Arial Rounded MT Bold</vt:lpstr>
      <vt:lpstr>Helvetica Neue</vt:lpstr>
      <vt:lpstr>Wingdings</vt:lpstr>
      <vt:lpstr>Arial</vt:lpstr>
      <vt:lpstr>White</vt:lpstr>
      <vt:lpstr>CASE 6- INTRAOPERATIVE MANAGEMENT</vt:lpstr>
      <vt:lpstr> HOW YOU WILL ASSESS THIS PATIENT PREOPERATIVELY. </vt:lpstr>
      <vt:lpstr>PowerPoint Presentation</vt:lpstr>
      <vt:lpstr>PowerPoint Presentation</vt:lpstr>
      <vt:lpstr>PowerPoint Presentation</vt:lpstr>
      <vt:lpstr>Preoperative tests :</vt:lpstr>
      <vt:lpstr>Perioperative medication :</vt:lpstr>
      <vt:lpstr>DISCUSS FASTING TIME AND PREMEDICATION</vt:lpstr>
      <vt:lpstr>Fasting</vt:lpstr>
      <vt:lpstr>WHAT ARE THE PHYSIOLOGICAL DIFFERENCE BETWEEN ADULT AND PEDIATRIC PATIENT</vt:lpstr>
      <vt:lpstr>PowerPoint Presentation</vt:lpstr>
      <vt:lpstr>PowerPoint Presentation</vt:lpstr>
      <vt:lpstr>PowerPoint Presentation</vt:lpstr>
      <vt:lpstr>PowerPoint Presentation</vt:lpstr>
      <vt:lpstr>DISCUSS ANESTHESIA PLAN , INDUCTION, MEDICATIONS   METHODS FOR SECURING THE AIRWAY ,  MAINTENANCE OF ANESTHESIA AND INTRAVENOUS FLUID REQUIREMENT.</vt:lpstr>
      <vt:lpstr>PowerPoint Presentation</vt:lpstr>
      <vt:lpstr>PowerPoint Presentation</vt:lpstr>
      <vt:lpstr>    During surgery the patient developed sever bradycardia , discuss the cause and treatment </vt:lpstr>
      <vt:lpstr>PowerPoint Presentation</vt:lpstr>
      <vt:lpstr>The surgery lasted 2 hrs and the patient was excubated and shifted to recovery room, What is your postoperative analgesia plan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Preoperative assessment </dc:title>
  <cp:lastModifiedBy>haifa.mitla@gmail.com</cp:lastModifiedBy>
  <cp:revision>156</cp:revision>
  <dcterms:modified xsi:type="dcterms:W3CDTF">2016-11-19T21:29:43Z</dcterms:modified>
</cp:coreProperties>
</file>