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78" r:id="rId5"/>
    <p:sldId id="268" r:id="rId6"/>
    <p:sldId id="262" r:id="rId7"/>
    <p:sldId id="270" r:id="rId8"/>
    <p:sldId id="261" r:id="rId9"/>
    <p:sldId id="271" r:id="rId10"/>
    <p:sldId id="263" r:id="rId11"/>
    <p:sldId id="265" r:id="rId12"/>
    <p:sldId id="279" r:id="rId13"/>
    <p:sldId id="264" r:id="rId14"/>
    <p:sldId id="274" r:id="rId15"/>
    <p:sldId id="266" r:id="rId16"/>
    <p:sldId id="275" r:id="rId17"/>
    <p:sldId id="267" r:id="rId18"/>
    <p:sldId id="276" r:id="rId19"/>
    <p:sldId id="269" r:id="rId20"/>
    <p:sldId id="277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4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A4B18-7A7F-4972-A71D-81F4DF23D208}" type="doc">
      <dgm:prSet loTypeId="urn:microsoft.com/office/officeart/2005/8/layout/chevron2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pPr rtl="1"/>
          <a:endParaRPr lang="ar-SA"/>
        </a:p>
      </dgm:t>
    </dgm:pt>
    <dgm:pt modelId="{1711789F-8684-49FA-B56D-075279E67ADE}">
      <dgm:prSet phldrT="[نص]"/>
      <dgm:spPr/>
      <dgm:t>
        <a:bodyPr/>
        <a:lstStyle/>
        <a:p>
          <a:pPr rtl="0"/>
          <a:r>
            <a:rPr lang="en-US" dirty="0" smtClean="0"/>
            <a:t>1</a:t>
          </a:r>
          <a:endParaRPr lang="ar-SA" dirty="0"/>
        </a:p>
      </dgm:t>
    </dgm:pt>
    <dgm:pt modelId="{CDEC7061-EC21-4B67-98E1-B341158F1D11}" type="parTrans" cxnId="{2C47C0CB-23F8-4D7E-AAA4-E698B0C0561F}">
      <dgm:prSet/>
      <dgm:spPr/>
      <dgm:t>
        <a:bodyPr/>
        <a:lstStyle/>
        <a:p>
          <a:pPr rtl="1"/>
          <a:endParaRPr lang="ar-SA"/>
        </a:p>
      </dgm:t>
    </dgm:pt>
    <dgm:pt modelId="{44644214-176A-4C3D-B37F-623BE3DA881E}" type="sibTrans" cxnId="{2C47C0CB-23F8-4D7E-AAA4-E698B0C0561F}">
      <dgm:prSet/>
      <dgm:spPr/>
      <dgm:t>
        <a:bodyPr/>
        <a:lstStyle/>
        <a:p>
          <a:pPr rtl="1"/>
          <a:endParaRPr lang="ar-SA"/>
        </a:p>
      </dgm:t>
    </dgm:pt>
    <dgm:pt modelId="{DCBFC2F8-6107-4B28-B5EE-3B278AE56E63}">
      <dgm:prSet phldrT="[نص]" custT="1"/>
      <dgm:spPr/>
      <dgm:t>
        <a:bodyPr/>
        <a:lstStyle/>
        <a:p>
          <a:pPr rtl="0"/>
          <a:r>
            <a:rPr lang="en-US" sz="2400" b="1" dirty="0" smtClean="0"/>
            <a:t>Administering intravenous (IV) </a:t>
          </a:r>
          <a:r>
            <a:rPr lang="en-US" sz="2400" b="1" dirty="0" smtClean="0">
              <a:solidFill>
                <a:srgbClr val="C00000"/>
              </a:solidFill>
            </a:rPr>
            <a:t>fluid</a:t>
          </a:r>
          <a:r>
            <a:rPr lang="en-US" sz="2400" b="1" dirty="0" smtClean="0"/>
            <a:t>, or administering </a:t>
          </a:r>
          <a:r>
            <a:rPr lang="en-US" sz="2400" b="1" dirty="0" smtClean="0">
              <a:solidFill>
                <a:srgbClr val="C00000"/>
              </a:solidFill>
            </a:rPr>
            <a:t>drugs</a:t>
          </a:r>
          <a:r>
            <a:rPr lang="en-US" sz="2400" b="1" dirty="0" smtClean="0"/>
            <a:t> that provide vasoconstriction  to increase </a:t>
          </a:r>
          <a:r>
            <a:rPr lang="en-US" sz="2400" b="1" dirty="0" smtClean="0">
              <a:solidFill>
                <a:srgbClr val="00B050"/>
              </a:solidFill>
            </a:rPr>
            <a:t>venous pressure</a:t>
          </a:r>
          <a:r>
            <a:rPr lang="en-US" sz="2400" b="1" dirty="0" smtClean="0"/>
            <a:t> and </a:t>
          </a:r>
          <a:r>
            <a:rPr lang="en-US" sz="2400" b="1" dirty="0" smtClean="0">
              <a:solidFill>
                <a:srgbClr val="00B050"/>
              </a:solidFill>
            </a:rPr>
            <a:t>preload</a:t>
          </a:r>
          <a:endParaRPr lang="ar-SA" sz="2400" b="1" dirty="0">
            <a:solidFill>
              <a:srgbClr val="00B050"/>
            </a:solidFill>
          </a:endParaRPr>
        </a:p>
      </dgm:t>
    </dgm:pt>
    <dgm:pt modelId="{3DA3BD0E-6B0A-4476-A3F2-77D952DC9031}" type="parTrans" cxnId="{C92F295B-AC37-4910-B29F-B59BB4E4B10C}">
      <dgm:prSet/>
      <dgm:spPr/>
      <dgm:t>
        <a:bodyPr/>
        <a:lstStyle/>
        <a:p>
          <a:pPr rtl="1"/>
          <a:endParaRPr lang="ar-SA"/>
        </a:p>
      </dgm:t>
    </dgm:pt>
    <dgm:pt modelId="{4A523285-AF3E-4260-8067-2E513C366B91}" type="sibTrans" cxnId="{C92F295B-AC37-4910-B29F-B59BB4E4B10C}">
      <dgm:prSet/>
      <dgm:spPr/>
      <dgm:t>
        <a:bodyPr/>
        <a:lstStyle/>
        <a:p>
          <a:pPr rtl="1"/>
          <a:endParaRPr lang="ar-SA"/>
        </a:p>
      </dgm:t>
    </dgm:pt>
    <dgm:pt modelId="{3852F230-732B-46F9-9C46-D568AD58E6F3}">
      <dgm:prSet phldrT="[نص]"/>
      <dgm:spPr/>
      <dgm:t>
        <a:bodyPr/>
        <a:lstStyle/>
        <a:p>
          <a:pPr rtl="1"/>
          <a:r>
            <a:rPr lang="en-US" dirty="0" smtClean="0"/>
            <a:t>2</a:t>
          </a:r>
          <a:endParaRPr lang="ar-SA" dirty="0"/>
        </a:p>
      </dgm:t>
    </dgm:pt>
    <dgm:pt modelId="{2FFCFCCA-CB83-4C17-8A79-4E4AC9BE4DDD}" type="parTrans" cxnId="{4406A46B-FB53-4BA5-8B54-B8054189E115}">
      <dgm:prSet/>
      <dgm:spPr/>
      <dgm:t>
        <a:bodyPr/>
        <a:lstStyle/>
        <a:p>
          <a:pPr rtl="1"/>
          <a:endParaRPr lang="ar-SA"/>
        </a:p>
      </dgm:t>
    </dgm:pt>
    <dgm:pt modelId="{FFC75B18-CBE2-4619-AD5E-4B7C3809F9E1}" type="sibTrans" cxnId="{4406A46B-FB53-4BA5-8B54-B8054189E115}">
      <dgm:prSet/>
      <dgm:spPr/>
      <dgm:t>
        <a:bodyPr/>
        <a:lstStyle/>
        <a:p>
          <a:pPr rtl="1"/>
          <a:endParaRPr lang="ar-SA"/>
        </a:p>
      </dgm:t>
    </dgm:pt>
    <dgm:pt modelId="{14E58C79-2D50-490C-9423-F63FE4676683}">
      <dgm:prSet phldrT="[نص]" custT="1"/>
      <dgm:spPr/>
      <dgm:t>
        <a:bodyPr/>
        <a:lstStyle/>
        <a:p>
          <a:pPr rtl="0"/>
          <a:r>
            <a:rPr lang="en-US" sz="2400" b="1" dirty="0" smtClean="0"/>
            <a:t>Improve </a:t>
          </a:r>
          <a:r>
            <a:rPr lang="en-US" sz="2400" b="1" dirty="0" smtClean="0">
              <a:solidFill>
                <a:srgbClr val="00B050"/>
              </a:solidFill>
            </a:rPr>
            <a:t>venous return </a:t>
          </a:r>
          <a:r>
            <a:rPr lang="en-US" sz="2400" b="1" dirty="0" smtClean="0"/>
            <a:t>by compression of the lower limbs</a:t>
          </a:r>
          <a:br>
            <a:rPr lang="en-US" sz="2400" b="1" dirty="0" smtClean="0"/>
          </a:br>
          <a:endParaRPr lang="ar-SA" sz="2400" b="1" dirty="0"/>
        </a:p>
      </dgm:t>
    </dgm:pt>
    <dgm:pt modelId="{D71D5B48-7F18-4234-AEC7-370BA55372DD}" type="parTrans" cxnId="{B506D9D9-08B3-4E15-8562-A0F96C264239}">
      <dgm:prSet/>
      <dgm:spPr/>
      <dgm:t>
        <a:bodyPr/>
        <a:lstStyle/>
        <a:p>
          <a:pPr rtl="1"/>
          <a:endParaRPr lang="ar-SA"/>
        </a:p>
      </dgm:t>
    </dgm:pt>
    <dgm:pt modelId="{F4E59948-FB55-428D-8A44-E7FF1160EB20}" type="sibTrans" cxnId="{B506D9D9-08B3-4E15-8562-A0F96C264239}">
      <dgm:prSet/>
      <dgm:spPr/>
      <dgm:t>
        <a:bodyPr/>
        <a:lstStyle/>
        <a:p>
          <a:pPr rtl="1"/>
          <a:endParaRPr lang="ar-SA"/>
        </a:p>
      </dgm:t>
    </dgm:pt>
    <dgm:pt modelId="{A93900E5-C6EA-47CF-BB3D-568ECB20692E}">
      <dgm:prSet phldrT="[نص]"/>
      <dgm:spPr/>
      <dgm:t>
        <a:bodyPr/>
        <a:lstStyle/>
        <a:p>
          <a:pPr rtl="1"/>
          <a:r>
            <a:rPr lang="en-US" dirty="0" smtClean="0"/>
            <a:t>3</a:t>
          </a:r>
          <a:endParaRPr lang="ar-SA" dirty="0"/>
        </a:p>
      </dgm:t>
    </dgm:pt>
    <dgm:pt modelId="{9D7F3B35-88C9-4F37-B7E8-F7008FDB1A58}" type="parTrans" cxnId="{3C11D5E7-D42B-42D4-A173-5CBE38B3A565}">
      <dgm:prSet/>
      <dgm:spPr/>
      <dgm:t>
        <a:bodyPr/>
        <a:lstStyle/>
        <a:p>
          <a:pPr rtl="1"/>
          <a:endParaRPr lang="ar-SA"/>
        </a:p>
      </dgm:t>
    </dgm:pt>
    <dgm:pt modelId="{CA55D038-AF93-4EF1-AD20-019F2A1CD479}" type="sibTrans" cxnId="{3C11D5E7-D42B-42D4-A173-5CBE38B3A565}">
      <dgm:prSet/>
      <dgm:spPr/>
      <dgm:t>
        <a:bodyPr/>
        <a:lstStyle/>
        <a:p>
          <a:pPr rtl="1"/>
          <a:endParaRPr lang="ar-SA"/>
        </a:p>
      </dgm:t>
    </dgm:pt>
    <dgm:pt modelId="{BB627A41-8C95-4F0D-B18C-A6B15CB8082E}">
      <dgm:prSet phldrT="[نص]" custT="1"/>
      <dgm:spPr/>
      <dgm:t>
        <a:bodyPr/>
        <a:lstStyle/>
        <a:p>
          <a:pPr rtl="0"/>
          <a:r>
            <a:rPr lang="en-US" sz="2400" b="1" dirty="0" smtClean="0"/>
            <a:t>Increase myocardial contractility (</a:t>
          </a:r>
          <a:r>
            <a:rPr lang="en-US" sz="2400" b="1" dirty="0" err="1" smtClean="0">
              <a:solidFill>
                <a:srgbClr val="C00000"/>
              </a:solidFill>
            </a:rPr>
            <a:t>inotropy</a:t>
          </a:r>
          <a:r>
            <a:rPr lang="en-US" sz="2400" b="1" dirty="0" smtClean="0"/>
            <a:t>) using drugs that activate </a:t>
          </a:r>
          <a:r>
            <a:rPr lang="en-US" sz="2400" b="1" dirty="0" smtClean="0">
              <a:solidFill>
                <a:srgbClr val="C00000"/>
              </a:solidFill>
            </a:rPr>
            <a:t>beta-1 receptors </a:t>
          </a:r>
          <a:r>
            <a:rPr lang="en-US" sz="2400" b="1" dirty="0" smtClean="0"/>
            <a:t>on myocardial cells, providing a positive inotropic influence.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en-US" sz="1200" dirty="0" smtClean="0"/>
            <a:t/>
          </a:r>
          <a:br>
            <a:rPr lang="en-US" sz="1200" dirty="0" smtClean="0"/>
          </a:br>
          <a:endParaRPr lang="ar-SA" sz="1200" dirty="0"/>
        </a:p>
      </dgm:t>
    </dgm:pt>
    <dgm:pt modelId="{3136C88C-A1C8-4D35-B450-B8139648CBEE}" type="parTrans" cxnId="{523AB32A-350F-44DF-B522-07ADB3AEAEEA}">
      <dgm:prSet/>
      <dgm:spPr/>
      <dgm:t>
        <a:bodyPr/>
        <a:lstStyle/>
        <a:p>
          <a:pPr rtl="1"/>
          <a:endParaRPr lang="ar-SA"/>
        </a:p>
      </dgm:t>
    </dgm:pt>
    <dgm:pt modelId="{4F6615E4-498B-460B-8B59-A228C88F9BDD}" type="sibTrans" cxnId="{523AB32A-350F-44DF-B522-07ADB3AEAEEA}">
      <dgm:prSet/>
      <dgm:spPr/>
      <dgm:t>
        <a:bodyPr/>
        <a:lstStyle/>
        <a:p>
          <a:pPr rtl="1"/>
          <a:endParaRPr lang="ar-SA"/>
        </a:p>
      </dgm:t>
    </dgm:pt>
    <dgm:pt modelId="{B27A2D3B-FDBE-4040-A40D-1E99B39B4A41}" type="pres">
      <dgm:prSet presAssocID="{07AA4B18-7A7F-4972-A71D-81F4DF23D2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312D7F-5DEE-4619-867B-A939876F161D}" type="pres">
      <dgm:prSet presAssocID="{1711789F-8684-49FA-B56D-075279E67ADE}" presName="composite" presStyleCnt="0"/>
      <dgm:spPr/>
    </dgm:pt>
    <dgm:pt modelId="{04383C70-DA89-4D15-B628-4CC0D0E54E4B}" type="pres">
      <dgm:prSet presAssocID="{1711789F-8684-49FA-B56D-075279E67A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92EC8-3963-4E8E-9394-0C5EB4B47D71}" type="pres">
      <dgm:prSet presAssocID="{1711789F-8684-49FA-B56D-075279E67AD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C986486-B06D-4C19-8516-2C8E2EA5B195}" type="pres">
      <dgm:prSet presAssocID="{44644214-176A-4C3D-B37F-623BE3DA881E}" presName="sp" presStyleCnt="0"/>
      <dgm:spPr/>
    </dgm:pt>
    <dgm:pt modelId="{7952B159-8B38-4ACE-8276-E3B47A7264F6}" type="pres">
      <dgm:prSet presAssocID="{3852F230-732B-46F9-9C46-D568AD58E6F3}" presName="composite" presStyleCnt="0"/>
      <dgm:spPr/>
    </dgm:pt>
    <dgm:pt modelId="{67C37D1A-B5BE-43A0-9773-E24F075D6E28}" type="pres">
      <dgm:prSet presAssocID="{3852F230-732B-46F9-9C46-D568AD58E6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67D42-525F-4B3B-9627-8F0700BD0395}" type="pres">
      <dgm:prSet presAssocID="{3852F230-732B-46F9-9C46-D568AD58E6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ACD6AB-7627-40AF-9F7B-8040C3F6A2B6}" type="pres">
      <dgm:prSet presAssocID="{FFC75B18-CBE2-4619-AD5E-4B7C3809F9E1}" presName="sp" presStyleCnt="0"/>
      <dgm:spPr/>
    </dgm:pt>
    <dgm:pt modelId="{43AAF39E-C75F-474F-BF58-3B2F5234E77A}" type="pres">
      <dgm:prSet presAssocID="{A93900E5-C6EA-47CF-BB3D-568ECB20692E}" presName="composite" presStyleCnt="0"/>
      <dgm:spPr/>
    </dgm:pt>
    <dgm:pt modelId="{67905024-B89A-48B2-9E4D-B6FA4FD2B447}" type="pres">
      <dgm:prSet presAssocID="{A93900E5-C6EA-47CF-BB3D-568ECB20692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FD98C-374D-4660-9586-56CB945B0724}" type="pres">
      <dgm:prSet presAssocID="{A93900E5-C6EA-47CF-BB3D-568ECB20692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92F295B-AC37-4910-B29F-B59BB4E4B10C}" srcId="{1711789F-8684-49FA-B56D-075279E67ADE}" destId="{DCBFC2F8-6107-4B28-B5EE-3B278AE56E63}" srcOrd="0" destOrd="0" parTransId="{3DA3BD0E-6B0A-4476-A3F2-77D952DC9031}" sibTransId="{4A523285-AF3E-4260-8067-2E513C366B91}"/>
    <dgm:cxn modelId="{2C47C0CB-23F8-4D7E-AAA4-E698B0C0561F}" srcId="{07AA4B18-7A7F-4972-A71D-81F4DF23D208}" destId="{1711789F-8684-49FA-B56D-075279E67ADE}" srcOrd="0" destOrd="0" parTransId="{CDEC7061-EC21-4B67-98E1-B341158F1D11}" sibTransId="{44644214-176A-4C3D-B37F-623BE3DA881E}"/>
    <dgm:cxn modelId="{4F091B65-1DC6-4239-9F90-F4115E696398}" type="presOf" srcId="{BB627A41-8C95-4F0D-B18C-A6B15CB8082E}" destId="{1CCFD98C-374D-4660-9586-56CB945B0724}" srcOrd="0" destOrd="0" presId="urn:microsoft.com/office/officeart/2005/8/layout/chevron2"/>
    <dgm:cxn modelId="{7F3E0547-461E-4839-8E2B-95F7D1586C71}" type="presOf" srcId="{3852F230-732B-46F9-9C46-D568AD58E6F3}" destId="{67C37D1A-B5BE-43A0-9773-E24F075D6E28}" srcOrd="0" destOrd="0" presId="urn:microsoft.com/office/officeart/2005/8/layout/chevron2"/>
    <dgm:cxn modelId="{4D727C84-E12E-4582-BA2F-5F285E4C3FB2}" type="presOf" srcId="{1711789F-8684-49FA-B56D-075279E67ADE}" destId="{04383C70-DA89-4D15-B628-4CC0D0E54E4B}" srcOrd="0" destOrd="0" presId="urn:microsoft.com/office/officeart/2005/8/layout/chevron2"/>
    <dgm:cxn modelId="{4406A46B-FB53-4BA5-8B54-B8054189E115}" srcId="{07AA4B18-7A7F-4972-A71D-81F4DF23D208}" destId="{3852F230-732B-46F9-9C46-D568AD58E6F3}" srcOrd="1" destOrd="0" parTransId="{2FFCFCCA-CB83-4C17-8A79-4E4AC9BE4DDD}" sibTransId="{FFC75B18-CBE2-4619-AD5E-4B7C3809F9E1}"/>
    <dgm:cxn modelId="{2D7081F6-AA0B-4CAB-8AE7-C5529DD0205A}" type="presOf" srcId="{07AA4B18-7A7F-4972-A71D-81F4DF23D208}" destId="{B27A2D3B-FDBE-4040-A40D-1E99B39B4A41}" srcOrd="0" destOrd="0" presId="urn:microsoft.com/office/officeart/2005/8/layout/chevron2"/>
    <dgm:cxn modelId="{523AB32A-350F-44DF-B522-07ADB3AEAEEA}" srcId="{A93900E5-C6EA-47CF-BB3D-568ECB20692E}" destId="{BB627A41-8C95-4F0D-B18C-A6B15CB8082E}" srcOrd="0" destOrd="0" parTransId="{3136C88C-A1C8-4D35-B450-B8139648CBEE}" sibTransId="{4F6615E4-498B-460B-8B59-A228C88F9BDD}"/>
    <dgm:cxn modelId="{B506D9D9-08B3-4E15-8562-A0F96C264239}" srcId="{3852F230-732B-46F9-9C46-D568AD58E6F3}" destId="{14E58C79-2D50-490C-9423-F63FE4676683}" srcOrd="0" destOrd="0" parTransId="{D71D5B48-7F18-4234-AEC7-370BA55372DD}" sibTransId="{F4E59948-FB55-428D-8A44-E7FF1160EB20}"/>
    <dgm:cxn modelId="{3E99B416-4F82-41DB-87B8-4C314FD311C3}" type="presOf" srcId="{14E58C79-2D50-490C-9423-F63FE4676683}" destId="{DA567D42-525F-4B3B-9627-8F0700BD0395}" srcOrd="0" destOrd="0" presId="urn:microsoft.com/office/officeart/2005/8/layout/chevron2"/>
    <dgm:cxn modelId="{3C11D5E7-D42B-42D4-A173-5CBE38B3A565}" srcId="{07AA4B18-7A7F-4972-A71D-81F4DF23D208}" destId="{A93900E5-C6EA-47CF-BB3D-568ECB20692E}" srcOrd="2" destOrd="0" parTransId="{9D7F3B35-88C9-4F37-B7E8-F7008FDB1A58}" sibTransId="{CA55D038-AF93-4EF1-AD20-019F2A1CD479}"/>
    <dgm:cxn modelId="{45248C53-7AA7-416E-B11C-0C03B5E8BC28}" type="presOf" srcId="{DCBFC2F8-6107-4B28-B5EE-3B278AE56E63}" destId="{9F292EC8-3963-4E8E-9394-0C5EB4B47D71}" srcOrd="0" destOrd="0" presId="urn:microsoft.com/office/officeart/2005/8/layout/chevron2"/>
    <dgm:cxn modelId="{5E9E1371-5A5D-4D13-AB7D-7BD99066CD2C}" type="presOf" srcId="{A93900E5-C6EA-47CF-BB3D-568ECB20692E}" destId="{67905024-B89A-48B2-9E4D-B6FA4FD2B447}" srcOrd="0" destOrd="0" presId="urn:microsoft.com/office/officeart/2005/8/layout/chevron2"/>
    <dgm:cxn modelId="{1A22F9FE-B286-4C8F-BE90-FE7E9A9BE28C}" type="presParOf" srcId="{B27A2D3B-FDBE-4040-A40D-1E99B39B4A41}" destId="{18312D7F-5DEE-4619-867B-A939876F161D}" srcOrd="0" destOrd="0" presId="urn:microsoft.com/office/officeart/2005/8/layout/chevron2"/>
    <dgm:cxn modelId="{3868E433-36C2-4FF6-95CC-647EFB9F793A}" type="presParOf" srcId="{18312D7F-5DEE-4619-867B-A939876F161D}" destId="{04383C70-DA89-4D15-B628-4CC0D0E54E4B}" srcOrd="0" destOrd="0" presId="urn:microsoft.com/office/officeart/2005/8/layout/chevron2"/>
    <dgm:cxn modelId="{9FFA8252-78FC-4B48-B5D4-5C3A76BFBE36}" type="presParOf" srcId="{18312D7F-5DEE-4619-867B-A939876F161D}" destId="{9F292EC8-3963-4E8E-9394-0C5EB4B47D71}" srcOrd="1" destOrd="0" presId="urn:microsoft.com/office/officeart/2005/8/layout/chevron2"/>
    <dgm:cxn modelId="{F5C8883C-3DBF-414D-A306-E49F20DBEB25}" type="presParOf" srcId="{B27A2D3B-FDBE-4040-A40D-1E99B39B4A41}" destId="{7C986486-B06D-4C19-8516-2C8E2EA5B195}" srcOrd="1" destOrd="0" presId="urn:microsoft.com/office/officeart/2005/8/layout/chevron2"/>
    <dgm:cxn modelId="{D3FE6641-76E2-4671-A984-4FF59CD513F7}" type="presParOf" srcId="{B27A2D3B-FDBE-4040-A40D-1E99B39B4A41}" destId="{7952B159-8B38-4ACE-8276-E3B47A7264F6}" srcOrd="2" destOrd="0" presId="urn:microsoft.com/office/officeart/2005/8/layout/chevron2"/>
    <dgm:cxn modelId="{11849C54-2C3C-4043-AC6D-267410270E33}" type="presParOf" srcId="{7952B159-8B38-4ACE-8276-E3B47A7264F6}" destId="{67C37D1A-B5BE-43A0-9773-E24F075D6E28}" srcOrd="0" destOrd="0" presId="urn:microsoft.com/office/officeart/2005/8/layout/chevron2"/>
    <dgm:cxn modelId="{EC90129F-7573-43B0-A8C1-F3FD19D06543}" type="presParOf" srcId="{7952B159-8B38-4ACE-8276-E3B47A7264F6}" destId="{DA567D42-525F-4B3B-9627-8F0700BD0395}" srcOrd="1" destOrd="0" presId="urn:microsoft.com/office/officeart/2005/8/layout/chevron2"/>
    <dgm:cxn modelId="{00AB69D7-4A63-4B4F-8A7A-3D7670AF1143}" type="presParOf" srcId="{B27A2D3B-FDBE-4040-A40D-1E99B39B4A41}" destId="{8FACD6AB-7627-40AF-9F7B-8040C3F6A2B6}" srcOrd="3" destOrd="0" presId="urn:microsoft.com/office/officeart/2005/8/layout/chevron2"/>
    <dgm:cxn modelId="{F420FE2B-DC56-448F-9B16-3E8A95742356}" type="presParOf" srcId="{B27A2D3B-FDBE-4040-A40D-1E99B39B4A41}" destId="{43AAF39E-C75F-474F-BF58-3B2F5234E77A}" srcOrd="4" destOrd="0" presId="urn:microsoft.com/office/officeart/2005/8/layout/chevron2"/>
    <dgm:cxn modelId="{6295913F-187F-405D-B91E-098633071A4C}" type="presParOf" srcId="{43AAF39E-C75F-474F-BF58-3B2F5234E77A}" destId="{67905024-B89A-48B2-9E4D-B6FA4FD2B447}" srcOrd="0" destOrd="0" presId="urn:microsoft.com/office/officeart/2005/8/layout/chevron2"/>
    <dgm:cxn modelId="{4B6DA9C4-F368-4695-9065-A76F5AF6C2FB}" type="presParOf" srcId="{43AAF39E-C75F-474F-BF58-3B2F5234E77A}" destId="{1CCFD98C-374D-4660-9586-56CB945B07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83C70-DA89-4D15-B628-4CC0D0E54E4B}">
      <dsp:nvSpPr>
        <dsp:cNvPr id="0" name=""/>
        <dsp:cNvSpPr/>
      </dsp:nvSpPr>
      <dsp:spPr>
        <a:xfrm rot="5400000">
          <a:off x="-304322" y="307838"/>
          <a:ext cx="2028818" cy="1420173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</a:t>
          </a:r>
          <a:endParaRPr lang="ar-SA" sz="3900" kern="1200" dirty="0"/>
        </a:p>
      </dsp:txBody>
      <dsp:txXfrm rot="-5400000">
        <a:off x="1" y="713603"/>
        <a:ext cx="1420173" cy="608645"/>
      </dsp:txXfrm>
    </dsp:sp>
    <dsp:sp modelId="{9F292EC8-3963-4E8E-9394-0C5EB4B47D71}">
      <dsp:nvSpPr>
        <dsp:cNvPr id="0" name=""/>
        <dsp:cNvSpPr/>
      </dsp:nvSpPr>
      <dsp:spPr>
        <a:xfrm rot="5400000">
          <a:off x="4380304" y="-2956615"/>
          <a:ext cx="1319425" cy="7239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Administering intravenous (IV) </a:t>
          </a:r>
          <a:r>
            <a:rPr lang="en-US" sz="2400" b="1" kern="1200" dirty="0" smtClean="0">
              <a:solidFill>
                <a:srgbClr val="C00000"/>
              </a:solidFill>
            </a:rPr>
            <a:t>fluid</a:t>
          </a:r>
          <a:r>
            <a:rPr lang="en-US" sz="2400" b="1" kern="1200" dirty="0" smtClean="0"/>
            <a:t>, or administering </a:t>
          </a:r>
          <a:r>
            <a:rPr lang="en-US" sz="2400" b="1" kern="1200" dirty="0" smtClean="0">
              <a:solidFill>
                <a:srgbClr val="C00000"/>
              </a:solidFill>
            </a:rPr>
            <a:t>drugs</a:t>
          </a:r>
          <a:r>
            <a:rPr lang="en-US" sz="2400" b="1" kern="1200" dirty="0" smtClean="0"/>
            <a:t> that provide vasoconstriction  to increase </a:t>
          </a:r>
          <a:r>
            <a:rPr lang="en-US" sz="2400" b="1" kern="1200" dirty="0" smtClean="0">
              <a:solidFill>
                <a:srgbClr val="00B050"/>
              </a:solidFill>
            </a:rPr>
            <a:t>venous pressure</a:t>
          </a:r>
          <a:r>
            <a:rPr lang="en-US" sz="2400" b="1" kern="1200" dirty="0" smtClean="0"/>
            <a:t> and </a:t>
          </a:r>
          <a:r>
            <a:rPr lang="en-US" sz="2400" b="1" kern="1200" dirty="0" smtClean="0">
              <a:solidFill>
                <a:srgbClr val="00B050"/>
              </a:solidFill>
            </a:rPr>
            <a:t>preload</a:t>
          </a:r>
          <a:endParaRPr lang="ar-SA" sz="2400" b="1" kern="1200" dirty="0">
            <a:solidFill>
              <a:srgbClr val="00B050"/>
            </a:solidFill>
          </a:endParaRPr>
        </a:p>
      </dsp:txBody>
      <dsp:txXfrm rot="-5400000">
        <a:off x="1420174" y="67924"/>
        <a:ext cx="7175278" cy="1190607"/>
      </dsp:txXfrm>
    </dsp:sp>
    <dsp:sp modelId="{67C37D1A-B5BE-43A0-9773-E24F075D6E28}">
      <dsp:nvSpPr>
        <dsp:cNvPr id="0" name=""/>
        <dsp:cNvSpPr/>
      </dsp:nvSpPr>
      <dsp:spPr>
        <a:xfrm rot="5400000">
          <a:off x="-304322" y="2146425"/>
          <a:ext cx="2028818" cy="1420173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2</a:t>
          </a:r>
          <a:endParaRPr lang="ar-SA" sz="3900" kern="1200" dirty="0"/>
        </a:p>
      </dsp:txBody>
      <dsp:txXfrm rot="-5400000">
        <a:off x="1" y="2552190"/>
        <a:ext cx="1420173" cy="608645"/>
      </dsp:txXfrm>
    </dsp:sp>
    <dsp:sp modelId="{DA567D42-525F-4B3B-9627-8F0700BD0395}">
      <dsp:nvSpPr>
        <dsp:cNvPr id="0" name=""/>
        <dsp:cNvSpPr/>
      </dsp:nvSpPr>
      <dsp:spPr>
        <a:xfrm rot="5400000">
          <a:off x="4380650" y="-1118374"/>
          <a:ext cx="1318732" cy="7239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Improve </a:t>
          </a:r>
          <a:r>
            <a:rPr lang="en-US" sz="2400" b="1" kern="1200" dirty="0" smtClean="0">
              <a:solidFill>
                <a:srgbClr val="00B050"/>
              </a:solidFill>
            </a:rPr>
            <a:t>venous return </a:t>
          </a:r>
          <a:r>
            <a:rPr lang="en-US" sz="2400" b="1" kern="1200" dirty="0" smtClean="0"/>
            <a:t>by compression of the lower limbs</a:t>
          </a:r>
          <a:br>
            <a:rPr lang="en-US" sz="2400" b="1" kern="1200" dirty="0" smtClean="0"/>
          </a:br>
          <a:endParaRPr lang="ar-SA" sz="2400" b="1" kern="1200" dirty="0"/>
        </a:p>
      </dsp:txBody>
      <dsp:txXfrm rot="-5400000">
        <a:off x="1420173" y="1906478"/>
        <a:ext cx="7175312" cy="1189982"/>
      </dsp:txXfrm>
    </dsp:sp>
    <dsp:sp modelId="{67905024-B89A-48B2-9E4D-B6FA4FD2B447}">
      <dsp:nvSpPr>
        <dsp:cNvPr id="0" name=""/>
        <dsp:cNvSpPr/>
      </dsp:nvSpPr>
      <dsp:spPr>
        <a:xfrm rot="5400000">
          <a:off x="-304322" y="3985013"/>
          <a:ext cx="2028818" cy="1420173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3</a:t>
          </a:r>
          <a:endParaRPr lang="ar-SA" sz="3900" kern="1200" dirty="0"/>
        </a:p>
      </dsp:txBody>
      <dsp:txXfrm rot="-5400000">
        <a:off x="1" y="4390778"/>
        <a:ext cx="1420173" cy="608645"/>
      </dsp:txXfrm>
    </dsp:sp>
    <dsp:sp modelId="{1CCFD98C-374D-4660-9586-56CB945B0724}">
      <dsp:nvSpPr>
        <dsp:cNvPr id="0" name=""/>
        <dsp:cNvSpPr/>
      </dsp:nvSpPr>
      <dsp:spPr>
        <a:xfrm rot="5400000">
          <a:off x="4380650" y="720212"/>
          <a:ext cx="1318732" cy="7239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Increase myocardial contractility (</a:t>
          </a:r>
          <a:r>
            <a:rPr lang="en-US" sz="2400" b="1" kern="1200" dirty="0" err="1" smtClean="0">
              <a:solidFill>
                <a:srgbClr val="C00000"/>
              </a:solidFill>
            </a:rPr>
            <a:t>inotropy</a:t>
          </a:r>
          <a:r>
            <a:rPr lang="en-US" sz="2400" b="1" kern="1200" dirty="0" smtClean="0"/>
            <a:t>) using drugs that activate </a:t>
          </a:r>
          <a:r>
            <a:rPr lang="en-US" sz="2400" b="1" kern="1200" dirty="0" smtClean="0">
              <a:solidFill>
                <a:srgbClr val="C00000"/>
              </a:solidFill>
            </a:rPr>
            <a:t>beta-1 receptors </a:t>
          </a:r>
          <a:r>
            <a:rPr lang="en-US" sz="2400" b="1" kern="1200" dirty="0" smtClean="0"/>
            <a:t>on myocardial cells, providing a positive inotropic influence.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en-US" sz="1200" kern="1200" dirty="0" smtClean="0"/>
            <a:t/>
          </a:r>
          <a:br>
            <a:rPr lang="en-US" sz="1200" kern="1200" dirty="0" smtClean="0"/>
          </a:br>
          <a:endParaRPr lang="ar-SA" sz="1200" kern="1200" dirty="0"/>
        </a:p>
      </dsp:txBody>
      <dsp:txXfrm rot="-5400000">
        <a:off x="1420173" y="3745065"/>
        <a:ext cx="7175312" cy="1189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28BE7A-DED6-4A01-B41F-75DA85A4E7C2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0ADFD4-5381-400C-96AA-31F2D3B7C3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8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ADFD4-5381-400C-96AA-31F2D3B7C39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02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35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81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1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11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895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97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34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1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92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3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B4CC-4BD9-4DD9-A7AE-0F64EE8DA6DD}" type="datetimeFigureOut">
              <a:rPr lang="ar-SA" smtClean="0"/>
              <a:t>24/02/1438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82F71-1305-4C57-8AE2-4D53F5EABF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5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sa/url?sa=i&amp;rct=j&amp;q=&amp;esrc=s&amp;frm=1&amp;source=images&amp;cd=&amp;cad=rja&amp;uact=8&amp;docid=jR81MiD_W7vCaM&amp;tbnid=c_YQOqqobJCk9M:&amp;ved=0CAcQjRw&amp;url=http://www.gabi-software.com/industries/food-agriculture/reference-projects/&amp;ei=VNcZVOfMNJPjoATvo4KwAg&amp;psig=AFQjCNGz3qwAkpDwo1F1oAQYERnk591Bfw&amp;ust=14110659959639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1579257" y="2276872"/>
            <a:ext cx="5985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91880" y="3645024"/>
            <a:ext cx="1901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</p:spTree>
    <p:extLst>
      <p:ext uri="{BB962C8B-B14F-4D97-AF65-F5344CB8AC3E}">
        <p14:creationId xmlns:p14="http://schemas.microsoft.com/office/powerpoint/2010/main" val="405243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0" y="593304"/>
            <a:ext cx="282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21749" y="593304"/>
            <a:ext cx="1043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19533" y="1988840"/>
            <a:ext cx="8736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>
                <a:solidFill>
                  <a:srgbClr val="0070C0"/>
                </a:solidFill>
              </a:rPr>
              <a:t>After giving </a:t>
            </a:r>
            <a:r>
              <a:rPr lang="en-US" sz="3600" b="1" dirty="0" err="1">
                <a:solidFill>
                  <a:srgbClr val="C00000"/>
                </a:solidFill>
              </a:rPr>
              <a:t>intrathecal</a:t>
            </a:r>
            <a:r>
              <a:rPr lang="en-US" sz="3600" b="1" dirty="0">
                <a:solidFill>
                  <a:srgbClr val="C00000"/>
                </a:solidFill>
              </a:rPr>
              <a:t> dose of bupivacaine and fentanyl</a:t>
            </a:r>
            <a:r>
              <a:rPr lang="en-US" sz="3600" b="1" dirty="0">
                <a:solidFill>
                  <a:srgbClr val="0070C0"/>
                </a:solidFill>
              </a:rPr>
              <a:t> the patient vomited and  developed tachycardia , hypotension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65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0" y="593304"/>
            <a:ext cx="282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21749" y="593304"/>
            <a:ext cx="1043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4458" y="1844824"/>
            <a:ext cx="873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rgbClr val="884106"/>
                </a:solidFill>
              </a:rPr>
              <a:t>4)Describe </a:t>
            </a:r>
            <a:r>
              <a:rPr lang="en-US" sz="2800" b="1" dirty="0">
                <a:solidFill>
                  <a:srgbClr val="884106"/>
                </a:solidFill>
              </a:rPr>
              <a:t>the </a:t>
            </a:r>
            <a:r>
              <a:rPr lang="en-US" sz="2800" b="1" dirty="0">
                <a:solidFill>
                  <a:srgbClr val="0070C0"/>
                </a:solidFill>
              </a:rPr>
              <a:t>cause of hypotension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نتيجة بحث الصور عن ‪hypotension cartoo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6385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3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" name="AutoShape 2" descr="عرض Screen Shot 1438-02-19 at 11.20.23 AM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26404" y="1268759"/>
            <a:ext cx="879693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b="1" dirty="0" smtClean="0"/>
              <a:t>Usually </a:t>
            </a:r>
            <a:r>
              <a:rPr lang="en-US" sz="2000" b="1" dirty="0"/>
              <a:t>the </a:t>
            </a:r>
            <a:r>
              <a:rPr lang="en-US" sz="2000" b="1" dirty="0" smtClean="0"/>
              <a:t>cause </a:t>
            </a:r>
            <a:r>
              <a:rPr lang="en-US" sz="2000" b="1" dirty="0"/>
              <a:t>of hypotension after spinal </a:t>
            </a:r>
            <a:r>
              <a:rPr lang="en-US" sz="2000" b="1" dirty="0" err="1"/>
              <a:t>anaesthesia</a:t>
            </a:r>
            <a:r>
              <a:rPr lang="en-US" sz="2000" b="1" dirty="0"/>
              <a:t> is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sympathetic block which lead to peripheral vasodilation.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 rtl="0"/>
            <a:endParaRPr lang="en-US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767210" y="2780928"/>
            <a:ext cx="8190656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But in case of pregnant patient with hypotension after regional anesthesia , the cause is most likely </a:t>
            </a:r>
            <a:r>
              <a:rPr lang="en-US" sz="2000" b="1" dirty="0" err="1">
                <a:solidFill>
                  <a:srgbClr val="C00000"/>
                </a:solidFill>
              </a:rPr>
              <a:t>aortocaval</a:t>
            </a:r>
            <a:r>
              <a:rPr lang="en-US" sz="2000" b="1" dirty="0">
                <a:solidFill>
                  <a:srgbClr val="C00000"/>
                </a:solidFill>
              </a:rPr>
              <a:t> compression </a:t>
            </a:r>
            <a:r>
              <a:rPr lang="en-US" sz="2000" b="1" dirty="0"/>
              <a:t>by gravid uterus which is preventing venous return and compressing the aorta, causing hypotension and a marked reduction in cardiac output) </a:t>
            </a:r>
          </a:p>
          <a:p>
            <a:pPr algn="l" rtl="0"/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1357784" y="5039693"/>
            <a:ext cx="760008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B050"/>
                </a:solidFill>
              </a:rPr>
              <a:t>(supine hypotension)</a:t>
            </a:r>
            <a:r>
              <a:rPr lang="en-US" sz="2000" b="1" dirty="0"/>
              <a:t>→First change position to left lateral rather than supine to relieve  the compression.</a:t>
            </a:r>
          </a:p>
          <a:p>
            <a:pPr algn="l" rtl="0"/>
            <a:r>
              <a:rPr lang="en-US" sz="2000" b="1" dirty="0" err="1"/>
              <a:t>Next,give</a:t>
            </a:r>
            <a:r>
              <a:rPr lang="en-US" sz="2000" b="1" dirty="0"/>
              <a:t> fluids Then administer ephedrine if no improvement</a:t>
            </a:r>
          </a:p>
        </p:txBody>
      </p:sp>
      <p:sp>
        <p:nvSpPr>
          <p:cNvPr id="9" name="سهم منحني إلى الأعلى 8"/>
          <p:cNvSpPr/>
          <p:nvPr/>
        </p:nvSpPr>
        <p:spPr>
          <a:xfrm rot="5400000">
            <a:off x="6368" y="2560423"/>
            <a:ext cx="972108" cy="481804"/>
          </a:xfrm>
          <a:prstGeom prst="bentUpArrow">
            <a:avLst/>
          </a:prstGeom>
          <a:solidFill>
            <a:srgbClr val="884106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منحني إلى الأعلى 9"/>
          <p:cNvSpPr/>
          <p:nvPr/>
        </p:nvSpPr>
        <p:spPr>
          <a:xfrm rot="5400000">
            <a:off x="632587" y="4654422"/>
            <a:ext cx="972110" cy="425995"/>
          </a:xfrm>
          <a:prstGeom prst="bentUpArrow">
            <a:avLst/>
          </a:prstGeom>
          <a:solidFill>
            <a:srgbClr val="884106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 descr="http://www.payable.com/blog/wp-content/uploads/2012/07/online-business-idea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41" y="4867419"/>
            <a:ext cx="1472372" cy="19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0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0" y="593304"/>
            <a:ext cx="282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21749" y="593304"/>
            <a:ext cx="1043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4458" y="1844824"/>
            <a:ext cx="873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rgbClr val="884106"/>
                </a:solidFill>
              </a:rPr>
              <a:t>5)Describe </a:t>
            </a:r>
            <a:r>
              <a:rPr lang="en-US" sz="2800" b="1" dirty="0">
                <a:solidFill>
                  <a:srgbClr val="0070C0"/>
                </a:solidFill>
              </a:rPr>
              <a:t>management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" name="Picture 8" descr="http://content.presentermedia.com/files/clipart/00014000/14335/doctor_sitting_in_check_mark_md_w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59" y="2165542"/>
            <a:ext cx="3391012" cy="33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3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230330629"/>
              </p:ext>
            </p:extLst>
          </p:nvPr>
        </p:nvGraphicFramePr>
        <p:xfrm>
          <a:off x="179512" y="1028343"/>
          <a:ext cx="8659861" cy="571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29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383C70-DA89-4D15-B628-4CC0D0E54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292EC8-3963-4E8E-9394-0C5EB4B47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37D1A-B5BE-43A0-9773-E24F075D6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567D42-525F-4B3B-9627-8F0700BD0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905024-B89A-48B2-9E4D-B6FA4FD2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FD98C-374D-4660-9586-56CB945B0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0" y="593304"/>
            <a:ext cx="282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21749" y="593304"/>
            <a:ext cx="1043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4458" y="1844824"/>
            <a:ext cx="873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rgbClr val="884106"/>
                </a:solidFill>
              </a:rPr>
              <a:t>6)What </a:t>
            </a:r>
            <a:r>
              <a:rPr lang="en-US" sz="2800" b="1" dirty="0">
                <a:solidFill>
                  <a:srgbClr val="884106"/>
                </a:solidFill>
              </a:rPr>
              <a:t>is the </a:t>
            </a:r>
            <a:r>
              <a:rPr lang="en-US" sz="2800" b="1" dirty="0">
                <a:solidFill>
                  <a:srgbClr val="0070C0"/>
                </a:solidFill>
              </a:rPr>
              <a:t>difference</a:t>
            </a:r>
            <a:r>
              <a:rPr lang="en-US" sz="2800" b="1" dirty="0">
                <a:solidFill>
                  <a:srgbClr val="884106"/>
                </a:solidFill>
              </a:rPr>
              <a:t> between spinal and </a:t>
            </a:r>
            <a:r>
              <a:rPr lang="en-US" sz="2800" b="1" dirty="0" smtClean="0">
                <a:solidFill>
                  <a:srgbClr val="884106"/>
                </a:solidFill>
              </a:rPr>
              <a:t>epidural</a:t>
            </a:r>
            <a:endParaRPr lang="en-US" sz="2800" dirty="0">
              <a:solidFill>
                <a:srgbClr val="884106"/>
              </a:solidFill>
            </a:endParaRPr>
          </a:p>
        </p:txBody>
      </p:sp>
      <p:pic>
        <p:nvPicPr>
          <p:cNvPr id="5122" name="Picture 2" descr="نتيجة بحث الصور عن ‪spinal epidural anesthesia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08" y="2636912"/>
            <a:ext cx="4710567" cy="294214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62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hammed\Downloads\Screen Shot 1438-02-19 at 11.20.23 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19502" b="1"/>
          <a:stretch/>
        </p:blipFill>
        <p:spPr bwMode="auto">
          <a:xfrm>
            <a:off x="441631" y="1429927"/>
            <a:ext cx="8481707" cy="2301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" name="AutoShape 2" descr="عرض Screen Shot 1438-02-19 at 11.20.23 AM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" name="Picture 2" descr="نتيجة بحث الصور عن ‪spinal epidural anesthesia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13747"/>
          <a:stretch/>
        </p:blipFill>
        <p:spPr bwMode="auto">
          <a:xfrm>
            <a:off x="870135" y="3889695"/>
            <a:ext cx="2621745" cy="2851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/>
          <p:cNvCxnSpPr>
            <a:stCxn id="7" idx="0"/>
            <a:endCxn id="7" idx="2"/>
          </p:cNvCxnSpPr>
          <p:nvPr/>
        </p:nvCxnSpPr>
        <p:spPr>
          <a:xfrm>
            <a:off x="4682485" y="1429927"/>
            <a:ext cx="0" cy="23018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441631" y="1861975"/>
            <a:ext cx="84817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222894" y="635564"/>
            <a:ext cx="8736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2400" b="1" dirty="0" smtClean="0">
                <a:solidFill>
                  <a:srgbClr val="884106"/>
                </a:solidFill>
              </a:rPr>
              <a:t>The </a:t>
            </a:r>
            <a:r>
              <a:rPr lang="en-US" sz="2400" b="1" dirty="0">
                <a:solidFill>
                  <a:srgbClr val="0070C0"/>
                </a:solidFill>
              </a:rPr>
              <a:t>difference</a:t>
            </a:r>
            <a:r>
              <a:rPr lang="en-US" sz="2400" b="1" dirty="0">
                <a:solidFill>
                  <a:srgbClr val="884106"/>
                </a:solidFill>
              </a:rPr>
              <a:t> between spinal and </a:t>
            </a:r>
            <a:r>
              <a:rPr lang="en-US" sz="2400" b="1" dirty="0" smtClean="0">
                <a:solidFill>
                  <a:srgbClr val="884106"/>
                </a:solidFill>
              </a:rPr>
              <a:t>epidural</a:t>
            </a:r>
            <a:endParaRPr lang="en-US" sz="2400" dirty="0">
              <a:solidFill>
                <a:srgbClr val="884106"/>
              </a:solidFill>
            </a:endParaRPr>
          </a:p>
        </p:txBody>
      </p:sp>
      <p:sp>
        <p:nvSpPr>
          <p:cNvPr id="14" name="قوس كبير أيمن 13"/>
          <p:cNvSpPr/>
          <p:nvPr/>
        </p:nvSpPr>
        <p:spPr>
          <a:xfrm rot="16200000">
            <a:off x="3442882" y="-1008790"/>
            <a:ext cx="458037" cy="4392491"/>
          </a:xfrm>
          <a:prstGeom prst="rightBrace">
            <a:avLst>
              <a:gd name="adj1" fmla="val 8333"/>
              <a:gd name="adj2" fmla="val 2789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2" descr="نتيجة بحث الصور عن ‪spinal epidural anesthesia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13747"/>
          <a:stretch/>
        </p:blipFill>
        <p:spPr bwMode="auto">
          <a:xfrm>
            <a:off x="5508104" y="3889695"/>
            <a:ext cx="2621745" cy="2851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شكل بيضاوي 11"/>
          <p:cNvSpPr/>
          <p:nvPr/>
        </p:nvSpPr>
        <p:spPr>
          <a:xfrm>
            <a:off x="7164288" y="5301208"/>
            <a:ext cx="648072" cy="21602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567608" y="4730328"/>
            <a:ext cx="648072" cy="36004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Picture 2" descr="نتيجة بحث الصور عن ‪spinal epidural anesthesia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3432" r="61255" b="10315"/>
          <a:stretch/>
        </p:blipFill>
        <p:spPr bwMode="auto">
          <a:xfrm>
            <a:off x="3897709" y="4591870"/>
            <a:ext cx="1255621" cy="16347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29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0" y="593304"/>
            <a:ext cx="282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21749" y="593304"/>
            <a:ext cx="1043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4458" y="1844824"/>
            <a:ext cx="8736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rgbClr val="884106"/>
                </a:solidFill>
              </a:rPr>
              <a:t>7)What </a:t>
            </a:r>
            <a:r>
              <a:rPr lang="en-US" sz="2800" b="1" dirty="0">
                <a:solidFill>
                  <a:srgbClr val="884106"/>
                </a:solidFill>
              </a:rPr>
              <a:t>are the </a:t>
            </a:r>
            <a:r>
              <a:rPr lang="en-US" sz="2800" b="1" dirty="0">
                <a:solidFill>
                  <a:srgbClr val="0070C0"/>
                </a:solidFill>
              </a:rPr>
              <a:t>complication</a:t>
            </a:r>
            <a:r>
              <a:rPr lang="en-US" sz="2800" b="1" dirty="0">
                <a:solidFill>
                  <a:srgbClr val="884106"/>
                </a:solidFill>
              </a:rPr>
              <a:t> of regional anesthesia </a:t>
            </a:r>
            <a:endParaRPr lang="en-US" sz="2800" dirty="0">
              <a:solidFill>
                <a:srgbClr val="884106"/>
              </a:solidFill>
            </a:endParaRPr>
          </a:p>
          <a:p>
            <a:pPr algn="ctr" rtl="0"/>
            <a:r>
              <a:rPr lang="en-US" sz="2800" b="1" dirty="0">
                <a:solidFill>
                  <a:srgbClr val="884106"/>
                </a:solidFill>
              </a:rPr>
              <a:t> </a:t>
            </a:r>
            <a:endParaRPr lang="en-US" sz="2800" dirty="0">
              <a:solidFill>
                <a:srgbClr val="884106"/>
              </a:solidFill>
            </a:endParaRPr>
          </a:p>
        </p:txBody>
      </p:sp>
      <p:pic>
        <p:nvPicPr>
          <p:cNvPr id="9" name="Picture 2" descr="https://abouthealthinformationtechnology.files.wordpress.com/2011/11/bigstock_patient_info_63835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43" y="3167427"/>
            <a:ext cx="2341764" cy="24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04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06425" y="1680995"/>
            <a:ext cx="8568952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Hypotension</a:t>
            </a:r>
            <a:endParaRPr lang="en-US" sz="3200" b="1" dirty="0">
              <a:solidFill>
                <a:srgbClr val="0070C0"/>
              </a:solidFill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Weakness</a:t>
            </a:r>
            <a:endParaRPr lang="en-US" sz="3200" b="1" dirty="0">
              <a:solidFill>
                <a:srgbClr val="0070C0"/>
              </a:solidFill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Urinary </a:t>
            </a:r>
            <a:r>
              <a:rPr lang="en-US" sz="3200" b="1" dirty="0" smtClean="0">
                <a:solidFill>
                  <a:srgbClr val="0070C0"/>
                </a:solidFill>
              </a:rPr>
              <a:t>retention</a:t>
            </a:r>
            <a:endParaRPr lang="en-US" sz="3200" b="1" dirty="0">
              <a:solidFill>
                <a:srgbClr val="0070C0"/>
              </a:solidFill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Headache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Catheter misplacement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Neurological damage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Duration of </a:t>
            </a:r>
            <a:r>
              <a:rPr lang="en-US" sz="3200" b="1" dirty="0" err="1" smtClean="0">
                <a:solidFill>
                  <a:srgbClr val="0070C0"/>
                </a:solidFill>
              </a:rPr>
              <a:t>labour</a:t>
            </a:r>
            <a:r>
              <a:rPr lang="en-US" sz="3200" b="1" dirty="0" smtClean="0">
                <a:solidFill>
                  <a:srgbClr val="0070C0"/>
                </a:solidFill>
              </a:rPr>
              <a:t> may be increased.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Hematoma </a:t>
            </a:r>
            <a:endParaRPr lang="ar-SA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6" descr="http://www.i2clipart.com/cliparts/e/6/e/0/clipart-thumbtack-pushpin-256x256-e6e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4057"/>
            <a:ext cx="866888" cy="67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24386" y="605492"/>
            <a:ext cx="8736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rgbClr val="884106"/>
                </a:solidFill>
              </a:rPr>
              <a:t>The </a:t>
            </a:r>
            <a:r>
              <a:rPr lang="en-US" sz="2800" b="1" dirty="0">
                <a:solidFill>
                  <a:srgbClr val="0070C0"/>
                </a:solidFill>
              </a:rPr>
              <a:t>complication</a:t>
            </a:r>
            <a:r>
              <a:rPr lang="en-US" sz="2800" b="1" dirty="0">
                <a:solidFill>
                  <a:srgbClr val="884106"/>
                </a:solidFill>
              </a:rPr>
              <a:t> of regional anesthesia </a:t>
            </a:r>
            <a:endParaRPr lang="en-US" sz="2800" dirty="0">
              <a:solidFill>
                <a:srgbClr val="884106"/>
              </a:solidFill>
            </a:endParaRPr>
          </a:p>
          <a:p>
            <a:pPr algn="ctr" rtl="0"/>
            <a:r>
              <a:rPr lang="en-US" sz="2800" b="1" dirty="0">
                <a:solidFill>
                  <a:srgbClr val="884106"/>
                </a:solidFill>
              </a:rPr>
              <a:t> </a:t>
            </a:r>
            <a:endParaRPr lang="en-US" sz="2800" dirty="0">
              <a:solidFill>
                <a:srgbClr val="8841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3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1712927" y="6309320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3725536" y="2718075"/>
            <a:ext cx="1730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  <p:pic>
        <p:nvPicPr>
          <p:cNvPr id="9" name="Picture 2" descr="http://www.teamworkandleadership.com/wp-content/uploads/2013/11/thank-you-attitude-of-gratitud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27" y="836222"/>
            <a:ext cx="5757045" cy="18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8901" y="3755836"/>
            <a:ext cx="4351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70C0"/>
                </a:solidFill>
              </a:rPr>
              <a:t>Awatif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fahad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alenazi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Khwlaa</a:t>
            </a:r>
            <a:r>
              <a:rPr lang="en-US" sz="2000" b="1" dirty="0">
                <a:solidFill>
                  <a:srgbClr val="0070C0"/>
                </a:solidFill>
              </a:rPr>
              <a:t> Mohammed </a:t>
            </a:r>
            <a:r>
              <a:rPr lang="en-US" sz="2000" b="1" dirty="0" err="1">
                <a:solidFill>
                  <a:srgbClr val="0070C0"/>
                </a:solidFill>
              </a:rPr>
              <a:t>alshakrah</a:t>
            </a:r>
            <a:endParaRPr lang="en-US" sz="2000" b="1" dirty="0">
              <a:solidFill>
                <a:srgbClr val="0070C0"/>
              </a:solidFill>
            </a:endParaRP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Hanan</a:t>
            </a:r>
            <a:r>
              <a:rPr lang="en-US" sz="2000" b="1" dirty="0">
                <a:solidFill>
                  <a:srgbClr val="0070C0"/>
                </a:solidFill>
              </a:rPr>
              <a:t> Abdullah </a:t>
            </a:r>
            <a:r>
              <a:rPr lang="en-US" sz="2000" b="1" dirty="0" err="1">
                <a:solidFill>
                  <a:srgbClr val="0070C0"/>
                </a:solidFill>
              </a:rPr>
              <a:t>Aldossari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Nawal</a:t>
            </a:r>
            <a:r>
              <a:rPr lang="en-US" sz="2000" b="1" dirty="0">
                <a:solidFill>
                  <a:srgbClr val="0070C0"/>
                </a:solidFill>
              </a:rPr>
              <a:t> Ali </a:t>
            </a:r>
            <a:r>
              <a:rPr lang="en-US" sz="2000" b="1" dirty="0" err="1">
                <a:solidFill>
                  <a:srgbClr val="0070C0"/>
                </a:solidFill>
              </a:rPr>
              <a:t>Asiry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Reem</a:t>
            </a:r>
            <a:r>
              <a:rPr lang="en-US" sz="2000" b="1" dirty="0">
                <a:solidFill>
                  <a:srgbClr val="0070C0"/>
                </a:solidFill>
              </a:rPr>
              <a:t> Bader </a:t>
            </a:r>
            <a:r>
              <a:rPr lang="en-US" sz="2000" b="1" dirty="0" err="1">
                <a:solidFill>
                  <a:srgbClr val="0070C0"/>
                </a:solidFill>
              </a:rPr>
              <a:t>Almassoud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Afnan</a:t>
            </a:r>
            <a:r>
              <a:rPr lang="en-US" sz="2000" b="1" dirty="0">
                <a:solidFill>
                  <a:srgbClr val="0070C0"/>
                </a:solidFill>
              </a:rPr>
              <a:t> Mohammed Al-</a:t>
            </a:r>
            <a:r>
              <a:rPr lang="en-US" sz="2000" b="1" dirty="0" err="1">
                <a:solidFill>
                  <a:srgbClr val="0070C0"/>
                </a:solidFill>
              </a:rPr>
              <a:t>Shenaifi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91450" y="3755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Hajar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Zayed</a:t>
            </a:r>
            <a:r>
              <a:rPr lang="en-US" sz="2000" b="1" dirty="0">
                <a:solidFill>
                  <a:srgbClr val="0070C0"/>
                </a:solidFill>
              </a:rPr>
              <a:t> Al-</a:t>
            </a:r>
            <a:r>
              <a:rPr lang="en-US" sz="2000" b="1" dirty="0" err="1">
                <a:solidFill>
                  <a:srgbClr val="0070C0"/>
                </a:solidFill>
              </a:rPr>
              <a:t>Otaibi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Arwa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Suliman</a:t>
            </a:r>
            <a:r>
              <a:rPr lang="en-US" sz="2000" b="1" dirty="0">
                <a:solidFill>
                  <a:srgbClr val="0070C0"/>
                </a:solidFill>
              </a:rPr>
              <a:t> Al-</a:t>
            </a:r>
            <a:r>
              <a:rPr lang="en-US" sz="2000" b="1" dirty="0" err="1">
                <a:solidFill>
                  <a:srgbClr val="0070C0"/>
                </a:solidFill>
              </a:rPr>
              <a:t>Naseeb</a:t>
            </a:r>
            <a:endParaRPr lang="en-US" sz="2000" b="1" dirty="0">
              <a:solidFill>
                <a:srgbClr val="0070C0"/>
              </a:solidFill>
            </a:endParaRP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Nada </a:t>
            </a:r>
            <a:r>
              <a:rPr lang="en-US" sz="2000" b="1" dirty="0" err="1">
                <a:solidFill>
                  <a:srgbClr val="0070C0"/>
                </a:solidFill>
              </a:rPr>
              <a:t>Dawood</a:t>
            </a:r>
            <a:r>
              <a:rPr lang="en-US" sz="2000" b="1" dirty="0">
                <a:solidFill>
                  <a:srgbClr val="0070C0"/>
                </a:solidFill>
              </a:rPr>
              <a:t> bin </a:t>
            </a:r>
            <a:r>
              <a:rPr lang="en-US" sz="2000" b="1" dirty="0" err="1">
                <a:solidFill>
                  <a:srgbClr val="0070C0"/>
                </a:solidFill>
              </a:rPr>
              <a:t>Dawood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Yasmine</a:t>
            </a:r>
            <a:r>
              <a:rPr lang="en-US" sz="2000" b="1" dirty="0">
                <a:solidFill>
                  <a:srgbClr val="0070C0"/>
                </a:solidFill>
              </a:rPr>
              <a:t> Mohammad </a:t>
            </a:r>
            <a:r>
              <a:rPr lang="en-US" sz="2000" b="1" dirty="0" err="1">
                <a:solidFill>
                  <a:srgbClr val="0070C0"/>
                </a:solidFill>
              </a:rPr>
              <a:t>AlShehri</a:t>
            </a:r>
            <a:endParaRPr lang="en-US" sz="2000" b="1" dirty="0">
              <a:solidFill>
                <a:srgbClr val="0070C0"/>
              </a:solidFill>
            </a:endParaRP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Mariam Adel </a:t>
            </a:r>
            <a:r>
              <a:rPr lang="en-US" sz="2000" b="1" dirty="0" err="1">
                <a:solidFill>
                  <a:srgbClr val="0070C0"/>
                </a:solidFill>
              </a:rPr>
              <a:t>Bawazir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 algn="ctr" rtl="0"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Fatimah </a:t>
            </a:r>
            <a:r>
              <a:rPr lang="en-US" sz="2000" b="1" dirty="0" err="1">
                <a:solidFill>
                  <a:srgbClr val="0070C0"/>
                </a:solidFill>
              </a:rPr>
              <a:t>Saad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Alshamrany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02072" y="3334986"/>
            <a:ext cx="273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Aisha Khalid </a:t>
            </a:r>
            <a:r>
              <a:rPr lang="en-US" b="1" dirty="0" err="1">
                <a:solidFill>
                  <a:srgbClr val="0070C0"/>
                </a:solidFill>
              </a:rPr>
              <a:t>AlRaddadi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66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425329" y="2652553"/>
            <a:ext cx="858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>
                <a:solidFill>
                  <a:srgbClr val="884106"/>
                </a:solidFill>
              </a:rPr>
              <a:t>A24 – years female patient 39 weeks pregnant booked for Elective  CS</a:t>
            </a:r>
            <a:endParaRPr lang="en-US" sz="2400" dirty="0">
              <a:solidFill>
                <a:srgbClr val="884106"/>
              </a:solidFill>
            </a:endParaRPr>
          </a:p>
        </p:txBody>
      </p:sp>
      <p:pic>
        <p:nvPicPr>
          <p:cNvPr id="2050" name="Picture 2" descr="نتيجة بحث الصور عن ‪operating room cartoons‬‏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"/>
          <a:stretch/>
        </p:blipFill>
        <p:spPr bwMode="auto">
          <a:xfrm>
            <a:off x="6681517" y="1009438"/>
            <a:ext cx="1379664" cy="13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ectortoons.com/wp-content/uploads/2014/05/VectorToons-04292014-004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051"/>
            <a:ext cx="4586294" cy="27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593304"/>
            <a:ext cx="282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021749" y="593304"/>
            <a:ext cx="1043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</p:spTree>
    <p:extLst>
      <p:ext uri="{BB962C8B-B14F-4D97-AF65-F5344CB8AC3E}">
        <p14:creationId xmlns:p14="http://schemas.microsoft.com/office/powerpoint/2010/main" val="1568370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-35790" y="593304"/>
            <a:ext cx="2525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400" b="1" dirty="0" smtClean="0">
                <a:solidFill>
                  <a:srgbClr val="884106"/>
                </a:solidFill>
              </a:rPr>
              <a:t>Reference</a:t>
            </a:r>
            <a:endParaRPr lang="ar-SA" sz="4400" b="1" dirty="0">
              <a:solidFill>
                <a:srgbClr val="884106"/>
              </a:solidFill>
            </a:endParaRPr>
          </a:p>
        </p:txBody>
      </p:sp>
      <p:pic>
        <p:nvPicPr>
          <p:cNvPr id="7" name="Picture 2" descr="https://encrypted-tbn2.gstatic.com/images?q=tbn:ANd9GcQzaZqHgZ6Lo1e3Iv3NDyLuegb1hBXVq8JXEqdPjJQHIOuYaaR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46" y="880008"/>
            <a:ext cx="1970354" cy="9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2117" y="1260707"/>
            <a:ext cx="5323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Anaesthesia</a:t>
            </a:r>
            <a:r>
              <a:rPr lang="en-US" sz="3200" dirty="0"/>
              <a:t>  at a </a:t>
            </a:r>
            <a:r>
              <a:rPr lang="en-US" sz="3200" dirty="0" smtClean="0"/>
              <a:t>Glance BOOK</a:t>
            </a:r>
            <a:endParaRPr lang="ar-SA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5439" r="28455"/>
          <a:stretch/>
        </p:blipFill>
        <p:spPr bwMode="auto">
          <a:xfrm>
            <a:off x="6354170" y="2420888"/>
            <a:ext cx="2634990" cy="324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2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0" y="593304"/>
            <a:ext cx="282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21749" y="593304"/>
            <a:ext cx="1043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6141" y="2132856"/>
            <a:ext cx="8736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/>
            <a:r>
              <a:rPr lang="en-US" sz="2800" b="1" dirty="0" smtClean="0">
                <a:solidFill>
                  <a:srgbClr val="884106"/>
                </a:solidFill>
              </a:rPr>
              <a:t>1)Discuss </a:t>
            </a:r>
            <a:r>
              <a:rPr lang="en-US" sz="2800" b="1" dirty="0">
                <a:solidFill>
                  <a:srgbClr val="0070C0"/>
                </a:solidFill>
              </a:rPr>
              <a:t>physiological changes </a:t>
            </a:r>
            <a:r>
              <a:rPr lang="en-US" sz="2800" b="1" dirty="0">
                <a:solidFill>
                  <a:srgbClr val="884106"/>
                </a:solidFill>
              </a:rPr>
              <a:t>in pregnancy and its anesthesia consideration </a:t>
            </a:r>
            <a:endParaRPr lang="en-US" sz="2800" dirty="0">
              <a:solidFill>
                <a:srgbClr val="884106"/>
              </a:solidFill>
            </a:endParaRPr>
          </a:p>
        </p:txBody>
      </p:sp>
      <p:pic>
        <p:nvPicPr>
          <p:cNvPr id="9" name="Picture 2" descr="http://www.metabolicleader.com/images/endocrine_illustratio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006526" cy="23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9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69916" y="2352212"/>
            <a:ext cx="80888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Respiratory </a:t>
            </a:r>
            <a:r>
              <a:rPr lang="en-US" sz="2400" b="1" dirty="0">
                <a:solidFill>
                  <a:srgbClr val="0070C0"/>
                </a:solidFill>
              </a:rPr>
              <a:t>system: </a:t>
            </a:r>
            <a:r>
              <a:rPr lang="en-US" sz="2400" b="1" dirty="0" smtClean="0">
                <a:solidFill>
                  <a:srgbClr val="0070C0"/>
                </a:solidFill>
                <a:latin typeface="Calibri"/>
              </a:rPr>
              <a:t>↓</a:t>
            </a:r>
            <a:r>
              <a:rPr lang="en-US" dirty="0" smtClean="0"/>
              <a:t>functional </a:t>
            </a:r>
            <a:r>
              <a:rPr lang="en-US" dirty="0"/>
              <a:t>residual capacity, risk of hypoxia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03746" y="781253"/>
            <a:ext cx="80936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Cardiovascular system: </a:t>
            </a:r>
            <a:r>
              <a:rPr lang="en-US" sz="2400" b="1" dirty="0" smtClean="0">
                <a:solidFill>
                  <a:srgbClr val="0070C0"/>
                </a:solidFill>
              </a:rPr>
              <a:t>1-↑</a:t>
            </a:r>
            <a:r>
              <a:rPr lang="en-US" dirty="0"/>
              <a:t>cardiac </a:t>
            </a:r>
            <a:r>
              <a:rPr lang="en-US" dirty="0" smtClean="0"/>
              <a:t>output 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                                                        </a:t>
            </a:r>
            <a:r>
              <a:rPr lang="en-US" sz="2400" b="1" dirty="0">
                <a:solidFill>
                  <a:srgbClr val="0070C0"/>
                </a:solidFill>
              </a:rPr>
              <a:t>2- </a:t>
            </a:r>
            <a:r>
              <a:rPr lang="en-US" dirty="0" smtClean="0"/>
              <a:t>risk </a:t>
            </a:r>
            <a:r>
              <a:rPr lang="en-US" dirty="0"/>
              <a:t>of </a:t>
            </a:r>
            <a:r>
              <a:rPr lang="en-US" dirty="0" err="1"/>
              <a:t>aortocaval</a:t>
            </a:r>
            <a:r>
              <a:rPr lang="en-US" dirty="0"/>
              <a:t> compression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99842" y="1784626"/>
            <a:ext cx="80781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Airway</a:t>
            </a:r>
            <a:r>
              <a:rPr lang="en-US" dirty="0"/>
              <a:t>: difficult tracheal intubation (</a:t>
            </a:r>
            <a:r>
              <a:rPr lang="en-US" dirty="0" err="1"/>
              <a:t>e.g</a:t>
            </a:r>
            <a:r>
              <a:rPr lang="en-US" dirty="0"/>
              <a:t> upper airway edema)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58124" y="2962342"/>
            <a:ext cx="8088831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Blood</a:t>
            </a:r>
            <a:r>
              <a:rPr lang="en-US" dirty="0"/>
              <a:t>: </a:t>
            </a:r>
            <a:r>
              <a:rPr lang="en-US" dirty="0" err="1"/>
              <a:t>dilutionalanemia</a:t>
            </a:r>
            <a:r>
              <a:rPr lang="en-US" dirty="0"/>
              <a:t>, </a:t>
            </a:r>
          </a:p>
          <a:p>
            <a:pPr algn="l" rtl="0"/>
            <a:r>
              <a:rPr lang="en-US" dirty="0" smtClean="0"/>
              <a:t>               </a:t>
            </a:r>
            <a:r>
              <a:rPr lang="en-US" dirty="0" err="1" smtClean="0"/>
              <a:t>hypercoagulablestate</a:t>
            </a:r>
            <a:endParaRPr lang="en-US" dirty="0"/>
          </a:p>
        </p:txBody>
      </p:sp>
      <p:pic>
        <p:nvPicPr>
          <p:cNvPr id="9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4725144"/>
            <a:ext cx="1026943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رابط مستقيم 9"/>
          <p:cNvCxnSpPr/>
          <p:nvPr/>
        </p:nvCxnSpPr>
        <p:spPr>
          <a:xfrm flipH="1" flipV="1">
            <a:off x="251520" y="593305"/>
            <a:ext cx="12644" cy="41318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endCxn id="7" idx="1"/>
          </p:cNvCxnSpPr>
          <p:nvPr/>
        </p:nvCxnSpPr>
        <p:spPr>
          <a:xfrm>
            <a:off x="226374" y="3331674"/>
            <a:ext cx="431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264164" y="2583044"/>
            <a:ext cx="431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82900" y="1879687"/>
            <a:ext cx="431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282900" y="1052736"/>
            <a:ext cx="431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681788" y="3879054"/>
            <a:ext cx="3772251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rtl="0"/>
            <a:r>
              <a:rPr lang="en-US" sz="2400" b="1" dirty="0">
                <a:solidFill>
                  <a:srgbClr val="0070C0"/>
                </a:solidFill>
              </a:rPr>
              <a:t>GI system </a:t>
            </a:r>
            <a:r>
              <a:rPr lang="en-US" dirty="0"/>
              <a:t>risk of esophageal reflux</a:t>
            </a:r>
            <a:endParaRPr lang="ar-SA" dirty="0"/>
          </a:p>
          <a:p>
            <a:pPr lvl="0" rtl="0"/>
            <a:endParaRPr lang="ar-SA" dirty="0"/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264164" y="4077072"/>
            <a:ext cx="431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1596149" y="4779556"/>
            <a:ext cx="7065389" cy="1938992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Many of the physiological changes that take place in pregnancy are of relevance to all obstetric </a:t>
            </a:r>
            <a:r>
              <a:rPr lang="en-US" sz="2000" dirty="0" err="1" smtClean="0"/>
              <a:t>anaesthesia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 smtClean="0"/>
              <a:t>There are a variety of methods of pain relief in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(</a:t>
            </a:r>
            <a:r>
              <a:rPr lang="en-US" sz="2000" dirty="0" err="1" smtClean="0"/>
              <a:t>e.g.TENS</a:t>
            </a:r>
            <a:r>
              <a:rPr lang="en-US" sz="2000" dirty="0" smtClean="0"/>
              <a:t>, </a:t>
            </a:r>
            <a:r>
              <a:rPr lang="en-US" sz="2000" dirty="0" err="1" smtClean="0"/>
              <a:t>entonox</a:t>
            </a:r>
            <a:r>
              <a:rPr lang="en-US" sz="2000" dirty="0" smtClean="0"/>
              <a:t> and pethidine) that are provided without </a:t>
            </a:r>
            <a:r>
              <a:rPr lang="en-US" sz="2000" dirty="0" err="1" smtClean="0"/>
              <a:t>anaesthetic</a:t>
            </a:r>
            <a:r>
              <a:rPr lang="en-US" sz="2000" dirty="0" smtClean="0"/>
              <a:t> input, methods with </a:t>
            </a:r>
            <a:r>
              <a:rPr lang="en-US" sz="2000" dirty="0" err="1" smtClean="0"/>
              <a:t>anaesthetic</a:t>
            </a:r>
            <a:r>
              <a:rPr lang="en-US" sz="2000" dirty="0" smtClean="0"/>
              <a:t> input are provided as well.</a:t>
            </a:r>
            <a:endParaRPr lang="ar-SA" sz="2000" dirty="0"/>
          </a:p>
        </p:txBody>
      </p:sp>
      <p:pic>
        <p:nvPicPr>
          <p:cNvPr id="25" name="Picture 2" descr="http://www.payable.com/blog/wp-content/uploads/2012/07/online-business-idea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19505" b="73646"/>
          <a:stretch/>
        </p:blipFill>
        <p:spPr bwMode="auto">
          <a:xfrm>
            <a:off x="8169828" y="4428395"/>
            <a:ext cx="993073" cy="7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80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8110" r="33177" b="24207"/>
          <a:stretch/>
        </p:blipFill>
        <p:spPr bwMode="auto">
          <a:xfrm>
            <a:off x="456274" y="1628800"/>
            <a:ext cx="7899817" cy="4951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43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0" y="593304"/>
            <a:ext cx="282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21749" y="593304"/>
            <a:ext cx="1043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4458" y="1844824"/>
            <a:ext cx="8736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3600" b="1" dirty="0" smtClean="0">
                <a:solidFill>
                  <a:srgbClr val="884106"/>
                </a:solidFill>
              </a:rPr>
              <a:t>2)What </a:t>
            </a:r>
            <a:r>
              <a:rPr lang="en-US" sz="3600" b="1" dirty="0">
                <a:solidFill>
                  <a:srgbClr val="884106"/>
                </a:solidFill>
              </a:rPr>
              <a:t>are The </a:t>
            </a:r>
            <a:r>
              <a:rPr lang="en-US" sz="3600" b="1" dirty="0">
                <a:solidFill>
                  <a:srgbClr val="0070C0"/>
                </a:solidFill>
              </a:rPr>
              <a:t>benefits</a:t>
            </a:r>
            <a:r>
              <a:rPr lang="en-US" sz="3600" b="1" dirty="0">
                <a:solidFill>
                  <a:srgbClr val="884106"/>
                </a:solidFill>
              </a:rPr>
              <a:t> of regional anesthesia over GA for this case </a:t>
            </a:r>
            <a:r>
              <a:rPr lang="en-US" sz="3600" b="1" dirty="0" smtClean="0">
                <a:solidFill>
                  <a:srgbClr val="884106"/>
                </a:solidFill>
              </a:rPr>
              <a:t>?</a:t>
            </a:r>
            <a:endParaRPr lang="en-US" sz="2800" b="1" dirty="0">
              <a:solidFill>
                <a:srgbClr val="884106"/>
              </a:solidFill>
            </a:endParaRPr>
          </a:p>
        </p:txBody>
      </p:sp>
      <p:pic>
        <p:nvPicPr>
          <p:cNvPr id="11" name="Picture 2" descr="http://blog.commlabindia.com/wp-content/uploads/2015/02/benefits-of-lms-to-deliver-online-trainin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276870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4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0" y="3789040"/>
            <a:ext cx="9305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• Good </a:t>
            </a:r>
            <a:r>
              <a:rPr lang="en-US" sz="2400" b="1" dirty="0">
                <a:solidFill>
                  <a:srgbClr val="0070C0"/>
                </a:solidFill>
              </a:rPr>
              <a:t>analgesia immediately postoperatively;</a:t>
            </a:r>
          </a:p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 smtClean="0">
                <a:solidFill>
                  <a:srgbClr val="0070C0"/>
                </a:solidFill>
              </a:rPr>
              <a:t>Possible </a:t>
            </a:r>
            <a:r>
              <a:rPr lang="en-US" sz="2400" b="1" dirty="0">
                <a:solidFill>
                  <a:srgbClr val="0070C0"/>
                </a:solidFill>
              </a:rPr>
              <a:t>reduction in blood loss and pulmonary thromboembolism;</a:t>
            </a:r>
          </a:p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 smtClean="0">
                <a:solidFill>
                  <a:srgbClr val="0070C0"/>
                </a:solidFill>
              </a:rPr>
              <a:t>Usually </a:t>
            </a:r>
            <a:r>
              <a:rPr lang="en-US" sz="2400" b="1" dirty="0">
                <a:solidFill>
                  <a:srgbClr val="0070C0"/>
                </a:solidFill>
              </a:rPr>
              <a:t>a positive experience for both mother and partner.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593304"/>
            <a:ext cx="9540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884106"/>
                </a:solidFill>
              </a:rPr>
              <a:t>The </a:t>
            </a:r>
            <a:r>
              <a:rPr lang="en-US" sz="2400" b="1" dirty="0">
                <a:solidFill>
                  <a:srgbClr val="C00000"/>
                </a:solidFill>
              </a:rPr>
              <a:t>benefits</a:t>
            </a:r>
            <a:r>
              <a:rPr lang="en-US" sz="2400" b="1" dirty="0">
                <a:solidFill>
                  <a:srgbClr val="884106"/>
                </a:solidFill>
              </a:rPr>
              <a:t> of regional </a:t>
            </a:r>
            <a:r>
              <a:rPr lang="en-US" sz="2400" b="1" dirty="0" err="1">
                <a:solidFill>
                  <a:srgbClr val="884106"/>
                </a:solidFill>
              </a:rPr>
              <a:t>anaesthesia</a:t>
            </a:r>
            <a:r>
              <a:rPr lang="en-US" sz="2400" b="1" dirty="0">
                <a:solidFill>
                  <a:srgbClr val="884106"/>
                </a:solidFill>
              </a:rPr>
              <a:t> over GA for LSCS include: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8901" y="1926462"/>
            <a:ext cx="1029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• Avoidance of the risks of GA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002572" y="15571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failed </a:t>
            </a:r>
            <a:r>
              <a:rPr lang="en-US" b="1" dirty="0" smtClean="0">
                <a:solidFill>
                  <a:srgbClr val="0070C0"/>
                </a:solidFill>
              </a:rPr>
              <a:t>intubation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aspiration of stomach contents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neonatal depression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and </a:t>
            </a:r>
            <a:r>
              <a:rPr lang="en-US" b="1" dirty="0">
                <a:solidFill>
                  <a:srgbClr val="0070C0"/>
                </a:solidFill>
              </a:rPr>
              <a:t>awareness under </a:t>
            </a:r>
            <a:r>
              <a:rPr lang="en-US" b="1" dirty="0" smtClean="0">
                <a:solidFill>
                  <a:srgbClr val="0070C0"/>
                </a:solidFill>
              </a:rPr>
              <a:t>GA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3942829" y="2157295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قوس كبير أيسر 9"/>
          <p:cNvSpPr/>
          <p:nvPr/>
        </p:nvSpPr>
        <p:spPr>
          <a:xfrm>
            <a:off x="4755802" y="1520957"/>
            <a:ext cx="411671" cy="1272676"/>
          </a:xfrm>
          <a:prstGeom prst="leftBrace">
            <a:avLst/>
          </a:prstGeom>
          <a:ln>
            <a:solidFill>
              <a:srgbClr val="88410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129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نتيجة بحث الصور عن ‪anesthesia cartoo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34" y="3364179"/>
            <a:ext cx="26860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-media-cache-ak0.pinimg.com/236x/44/3b/47/443b47f1da4d803b9db7fa14af96fe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" y="3861048"/>
            <a:ext cx="1628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0" y="593304"/>
            <a:ext cx="282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884106"/>
                </a:solidFill>
              </a:rPr>
              <a:t>Case 8 -anesthesia for CS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rgbClr val="884106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21749" y="593304"/>
            <a:ext cx="1043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Group C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4458" y="1844824"/>
            <a:ext cx="8736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 smtClean="0">
                <a:solidFill>
                  <a:srgbClr val="884106"/>
                </a:solidFill>
              </a:rPr>
              <a:t>3)What </a:t>
            </a:r>
            <a:r>
              <a:rPr lang="en-US" sz="3600" b="1" dirty="0">
                <a:solidFill>
                  <a:srgbClr val="884106"/>
                </a:solidFill>
              </a:rPr>
              <a:t>are the </a:t>
            </a:r>
            <a:r>
              <a:rPr lang="en-US" sz="3600" b="1" dirty="0">
                <a:solidFill>
                  <a:srgbClr val="0070C0"/>
                </a:solidFill>
              </a:rPr>
              <a:t>contraindication</a:t>
            </a:r>
            <a:r>
              <a:rPr lang="en-US" sz="3600" b="1" dirty="0">
                <a:solidFill>
                  <a:srgbClr val="884106"/>
                </a:solidFill>
              </a:rPr>
              <a:t> of regional anesthesia </a:t>
            </a:r>
            <a:r>
              <a:rPr lang="en-US" sz="3600" b="1" dirty="0" smtClean="0">
                <a:solidFill>
                  <a:srgbClr val="884106"/>
                </a:solidFill>
              </a:rPr>
              <a:t>?</a:t>
            </a:r>
            <a:endParaRPr lang="en-US" sz="6000" b="1" dirty="0">
              <a:solidFill>
                <a:srgbClr val="884106"/>
              </a:solidFill>
            </a:endParaRPr>
          </a:p>
        </p:txBody>
      </p:sp>
      <p:pic>
        <p:nvPicPr>
          <p:cNvPr id="9" name="Picture 2" descr="http://2.bp.blogspot.com/--HhsIw8epUA/UqbizVcRPII/AAAAAAABFoo/OJYOciu92LM/s1600/300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50" y="3639280"/>
            <a:ext cx="2315534" cy="23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80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901" y="188640"/>
            <a:ext cx="9144000" cy="404664"/>
          </a:xfrm>
          <a:prstGeom prst="roundRect">
            <a:avLst/>
          </a:prstGeom>
          <a:solidFill>
            <a:srgbClr val="884106"/>
          </a:solidFill>
          <a:ln>
            <a:solidFill>
              <a:srgbClr val="884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2051720" y="6002605"/>
            <a:ext cx="583264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4968044" y="2474122"/>
            <a:ext cx="5716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– </a:t>
            </a:r>
            <a:r>
              <a:rPr lang="en-US" sz="2000" b="1" dirty="0"/>
              <a:t>Raised intracranial </a:t>
            </a:r>
            <a:r>
              <a:rPr lang="en-US" sz="2000" b="1" dirty="0" smtClean="0"/>
              <a:t>pressure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sz="2000" b="1" dirty="0"/>
              <a:t>– </a:t>
            </a:r>
            <a:r>
              <a:rPr lang="en-US" sz="2000" b="1" dirty="0" err="1" smtClean="0"/>
              <a:t>Hypovolaemia</a:t>
            </a:r>
            <a:endParaRPr lang="en-US" sz="2000" b="1" dirty="0" smtClean="0"/>
          </a:p>
          <a:p>
            <a:pPr algn="l" rtl="0"/>
            <a:endParaRPr lang="en-US" sz="2000" b="1" dirty="0"/>
          </a:p>
          <a:p>
            <a:pPr algn="l" rtl="0"/>
            <a:r>
              <a:rPr lang="en-US" sz="2000" b="1" dirty="0"/>
              <a:t>– Chronic spinal </a:t>
            </a:r>
            <a:r>
              <a:rPr lang="en-US" sz="2000" b="1" dirty="0" smtClean="0"/>
              <a:t>disorders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sz="2000" b="1" dirty="0"/>
              <a:t>– Central nervous system </a:t>
            </a:r>
            <a:r>
              <a:rPr lang="en-US" sz="2000" b="1" dirty="0" smtClean="0"/>
              <a:t>disease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sz="2000" b="1" dirty="0"/>
              <a:t>– </a:t>
            </a:r>
            <a:r>
              <a:rPr lang="en-US" sz="2000" b="1" dirty="0" smtClean="0"/>
              <a:t>Drugs</a:t>
            </a:r>
            <a:endParaRPr lang="en-US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1691680" y="836712"/>
            <a:ext cx="6065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contraindication</a:t>
            </a:r>
            <a:r>
              <a:rPr lang="en-US" sz="2800" b="1" dirty="0">
                <a:solidFill>
                  <a:srgbClr val="884106"/>
                </a:solidFill>
              </a:rPr>
              <a:t> of regional anesthesia </a:t>
            </a:r>
            <a:endParaRPr lang="ar-SA" sz="2800" dirty="0"/>
          </a:p>
        </p:txBody>
      </p:sp>
      <p:sp>
        <p:nvSpPr>
          <p:cNvPr id="5" name="قوس كبير أيمن 4"/>
          <p:cNvSpPr/>
          <p:nvPr/>
        </p:nvSpPr>
        <p:spPr>
          <a:xfrm rot="16200000">
            <a:off x="4047218" y="-2150236"/>
            <a:ext cx="458036" cy="7234481"/>
          </a:xfrm>
          <a:prstGeom prst="rightBrace">
            <a:avLst>
              <a:gd name="adj1" fmla="val 8333"/>
              <a:gd name="adj2" fmla="val 2789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90688" y="1768064"/>
            <a:ext cx="16610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Absolute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2305" y="24928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Patient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refusal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sz="2000" b="1" dirty="0"/>
              <a:t>– Abnormal </a:t>
            </a:r>
            <a:r>
              <a:rPr lang="en-US" sz="2000" b="1" dirty="0" smtClean="0"/>
              <a:t>clotting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sz="2000" b="1" dirty="0"/>
              <a:t>– Infection – local on back, </a:t>
            </a:r>
            <a:r>
              <a:rPr lang="en-US" sz="2000" b="1" dirty="0" err="1" smtClean="0"/>
              <a:t>septicaemia</a:t>
            </a:r>
            <a:endParaRPr lang="en-US" sz="2000" b="1" dirty="0" smtClean="0"/>
          </a:p>
          <a:p>
            <a:pPr algn="l" rtl="0"/>
            <a:endParaRPr lang="en-US" sz="2000" b="1" dirty="0"/>
          </a:p>
          <a:p>
            <a:pPr algn="l" rtl="0"/>
            <a:r>
              <a:rPr lang="en-US" sz="2000" b="1" dirty="0"/>
              <a:t>– Allergy to local </a:t>
            </a:r>
            <a:r>
              <a:rPr lang="en-US" sz="2000" b="1" dirty="0" err="1"/>
              <a:t>anaesthetic</a:t>
            </a:r>
            <a:r>
              <a:rPr lang="en-US" sz="2000" b="1" dirty="0"/>
              <a:t> drug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138622" y="1696023"/>
            <a:ext cx="1509709" cy="5847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Relative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228184" y="4745864"/>
            <a:ext cx="21911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/>
              <a:t>- aspirin</a:t>
            </a:r>
          </a:p>
          <a:p>
            <a:pPr algn="l" rtl="0"/>
            <a:r>
              <a:rPr lang="en-US" sz="2000" b="1" dirty="0" smtClean="0"/>
              <a:t>-other NSAIDs</a:t>
            </a:r>
          </a:p>
          <a:p>
            <a:pPr algn="l" rtl="0"/>
            <a:r>
              <a:rPr lang="en-US" sz="2000" b="1" dirty="0"/>
              <a:t>-</a:t>
            </a:r>
            <a:r>
              <a:rPr lang="en-US" sz="2000" b="1" dirty="0" smtClean="0"/>
              <a:t>low-dose </a:t>
            </a:r>
            <a:r>
              <a:rPr lang="en-US" sz="2000" b="1" dirty="0"/>
              <a:t>heparin.</a:t>
            </a:r>
          </a:p>
        </p:txBody>
      </p:sp>
      <p:sp>
        <p:nvSpPr>
          <p:cNvPr id="12" name="قوس كبير أيسر 11"/>
          <p:cNvSpPr/>
          <p:nvPr/>
        </p:nvSpPr>
        <p:spPr>
          <a:xfrm>
            <a:off x="5983744" y="4898780"/>
            <a:ext cx="244440" cy="862747"/>
          </a:xfrm>
          <a:prstGeom prst="leftBrace">
            <a:avLst>
              <a:gd name="adj1" fmla="val 8333"/>
              <a:gd name="adj2" fmla="val 26933"/>
            </a:avLst>
          </a:prstGeom>
          <a:ln>
            <a:solidFill>
              <a:srgbClr val="88410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129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584</Words>
  <Application>Microsoft Office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Mohammed Asiri</dc:creator>
  <cp:lastModifiedBy>3422</cp:lastModifiedBy>
  <cp:revision>25</cp:revision>
  <dcterms:created xsi:type="dcterms:W3CDTF">2016-11-18T19:09:53Z</dcterms:created>
  <dcterms:modified xsi:type="dcterms:W3CDTF">2016-11-24T06:30:36Z</dcterms:modified>
</cp:coreProperties>
</file>