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4"/>
    <p:restoredTop sz="85145"/>
  </p:normalViewPr>
  <p:slideViewPr>
    <p:cSldViewPr snapToGrid="0" snapToObjects="1">
      <p:cViewPr varScale="1">
        <p:scale>
          <a:sx n="52" d="100"/>
          <a:sy n="52" d="100"/>
        </p:scale>
        <p:origin x="-2280"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AA7C6B-5319-7547-A840-DC94AC723C9D}" type="datetimeFigureOut">
              <a:rPr lang="en-US" smtClean="0"/>
              <a:t>11/21/16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D245C67-90C4-3943-A2EE-BA589A3804A6}" type="slidenum">
              <a:rPr lang="en-US" smtClean="0"/>
              <a:t>‹#›</a:t>
            </a:fld>
            <a:endParaRPr lang="en-US"/>
          </a:p>
        </p:txBody>
      </p:sp>
    </p:spTree>
    <p:extLst>
      <p:ext uri="{BB962C8B-B14F-4D97-AF65-F5344CB8AC3E}">
        <p14:creationId xmlns:p14="http://schemas.microsoft.com/office/powerpoint/2010/main" val="339473380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245C67-90C4-3943-A2EE-BA589A3804A6}" type="slidenum">
              <a:rPr lang="en-US" smtClean="0"/>
              <a:t>10</a:t>
            </a:fld>
            <a:endParaRPr lang="en-US"/>
          </a:p>
        </p:txBody>
      </p:sp>
    </p:spTree>
    <p:extLst>
      <p:ext uri="{BB962C8B-B14F-4D97-AF65-F5344CB8AC3E}">
        <p14:creationId xmlns:p14="http://schemas.microsoft.com/office/powerpoint/2010/main" val="7125669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200" dirty="0" smtClean="0"/>
              <a:t>-100% Oxygen. </a:t>
            </a:r>
          </a:p>
          <a:p>
            <a:pPr algn="l"/>
            <a:r>
              <a:rPr lang="en-US" sz="1200" dirty="0" smtClean="0"/>
              <a:t>(The administration of oxygen supports the patient with cardiovascular instability or collapse and helps decrease the size of the embolus through its effects on the partial pressures of oxygen and nitrogen within the blood, which causes nitrogen to move from the embolus into the bloodstream.)</a:t>
            </a:r>
          </a:p>
          <a:p>
            <a:pPr algn="l"/>
            <a:r>
              <a:rPr lang="en-US" sz="1200" dirty="0" smtClean="0"/>
              <a:t>-Airway, breathing, circulation and call for help.</a:t>
            </a:r>
          </a:p>
          <a:p>
            <a:pPr algn="l"/>
            <a:r>
              <a:rPr lang="en-US" sz="1200" dirty="0" smtClean="0"/>
              <a:t>-Flood surgical site with saline.</a:t>
            </a:r>
          </a:p>
          <a:p>
            <a:pPr algn="l"/>
            <a:r>
              <a:rPr lang="en-US" sz="1200" dirty="0" smtClean="0"/>
              <a:t>-Position patient in </a:t>
            </a:r>
            <a:r>
              <a:rPr lang="en-US" sz="1200" dirty="0" err="1" smtClean="0"/>
              <a:t>Trendelenburg</a:t>
            </a:r>
            <a:r>
              <a:rPr lang="en-US" sz="1200" dirty="0" smtClean="0"/>
              <a:t>/left lateral decubitus position.</a:t>
            </a:r>
          </a:p>
          <a:p>
            <a:pPr algn="l"/>
            <a:r>
              <a:rPr lang="en-US" sz="1200" dirty="0" smtClean="0"/>
              <a:t>(This position helps the air embolus to move toward the apex of the right ventricle, away from the pulmonary artery and right ventricular outflow tract.)</a:t>
            </a:r>
          </a:p>
          <a:p>
            <a:pPr algn="l"/>
            <a:r>
              <a:rPr lang="en-US" sz="1200" dirty="0" smtClean="0"/>
              <a:t>Consider inserting a central venous catheter to aspirate gas.</a:t>
            </a:r>
          </a:p>
          <a:p>
            <a:pPr algn="l"/>
            <a:r>
              <a:rPr lang="en-US" sz="1200" dirty="0" smtClean="0"/>
              <a:t>(helping to break up air emboli and move them away from the right ventricular outflow tract.)</a:t>
            </a:r>
          </a:p>
          <a:p>
            <a:pPr algn="l"/>
            <a:endParaRPr lang="en-US" sz="1200" dirty="0" smtClean="0"/>
          </a:p>
          <a:p>
            <a:pPr algn="l"/>
            <a:r>
              <a:rPr lang="en-US" sz="1200" dirty="0" smtClean="0"/>
              <a:t>-Consider hyperbaric chamber if indicated.</a:t>
            </a:r>
          </a:p>
          <a:p>
            <a:pPr algn="l"/>
            <a:r>
              <a:rPr lang="en-US" sz="1200" dirty="0" smtClean="0"/>
              <a:t>(It can mitigate further effects of air emboli and decrease their size.)</a:t>
            </a:r>
          </a:p>
          <a:p>
            <a:endParaRPr lang="en-US" dirty="0"/>
          </a:p>
        </p:txBody>
      </p:sp>
      <p:sp>
        <p:nvSpPr>
          <p:cNvPr id="4" name="Slide Number Placeholder 3"/>
          <p:cNvSpPr>
            <a:spLocks noGrp="1"/>
          </p:cNvSpPr>
          <p:nvPr>
            <p:ph type="sldNum" sz="quarter" idx="10"/>
          </p:nvPr>
        </p:nvSpPr>
        <p:spPr/>
        <p:txBody>
          <a:bodyPr/>
          <a:lstStyle/>
          <a:p>
            <a:fld id="{6D245C67-90C4-3943-A2EE-BA589A3804A6}" type="slidenum">
              <a:rPr lang="en-US" smtClean="0"/>
              <a:t>11</a:t>
            </a:fld>
            <a:endParaRPr lang="en-US"/>
          </a:p>
        </p:txBody>
      </p:sp>
    </p:spTree>
    <p:extLst>
      <p:ext uri="{BB962C8B-B14F-4D97-AF65-F5344CB8AC3E}">
        <p14:creationId xmlns:p14="http://schemas.microsoft.com/office/powerpoint/2010/main" val="5787276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245C67-90C4-3943-A2EE-BA589A3804A6}" type="slidenum">
              <a:rPr lang="en-US" smtClean="0"/>
              <a:t>12</a:t>
            </a:fld>
            <a:endParaRPr lang="en-US"/>
          </a:p>
        </p:txBody>
      </p:sp>
    </p:spTree>
    <p:extLst>
      <p:ext uri="{BB962C8B-B14F-4D97-AF65-F5344CB8AC3E}">
        <p14:creationId xmlns:p14="http://schemas.microsoft.com/office/powerpoint/2010/main" val="5787276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2B4CA4D-29E6-C843-AA3F-E3AEEC229C14}" type="datetimeFigureOut">
              <a:rPr lang="en-US" smtClean="0"/>
              <a:t>11/21/16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344FBB-70B4-4343-8D31-8A2AF1FC8465}" type="slidenum">
              <a:rPr lang="en-US" smtClean="0"/>
              <a:t>‹#›</a:t>
            </a:fld>
            <a:endParaRPr lang="en-US"/>
          </a:p>
        </p:txBody>
      </p:sp>
    </p:spTree>
    <p:extLst>
      <p:ext uri="{BB962C8B-B14F-4D97-AF65-F5344CB8AC3E}">
        <p14:creationId xmlns:p14="http://schemas.microsoft.com/office/powerpoint/2010/main" val="17500572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B4CA4D-29E6-C843-AA3F-E3AEEC229C14}" type="datetimeFigureOut">
              <a:rPr lang="en-US" smtClean="0"/>
              <a:t>11/21/16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344FBB-70B4-4343-8D31-8A2AF1FC8465}" type="slidenum">
              <a:rPr lang="en-US" smtClean="0"/>
              <a:t>‹#›</a:t>
            </a:fld>
            <a:endParaRPr lang="en-US"/>
          </a:p>
        </p:txBody>
      </p:sp>
    </p:spTree>
    <p:extLst>
      <p:ext uri="{BB962C8B-B14F-4D97-AF65-F5344CB8AC3E}">
        <p14:creationId xmlns:p14="http://schemas.microsoft.com/office/powerpoint/2010/main" val="2990024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B4CA4D-29E6-C843-AA3F-E3AEEC229C14}" type="datetimeFigureOut">
              <a:rPr lang="en-US" smtClean="0"/>
              <a:t>11/21/16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344FBB-70B4-4343-8D31-8A2AF1FC8465}" type="slidenum">
              <a:rPr lang="en-US" smtClean="0"/>
              <a:t>‹#›</a:t>
            </a:fld>
            <a:endParaRPr lang="en-US"/>
          </a:p>
        </p:txBody>
      </p:sp>
    </p:spTree>
    <p:extLst>
      <p:ext uri="{BB962C8B-B14F-4D97-AF65-F5344CB8AC3E}">
        <p14:creationId xmlns:p14="http://schemas.microsoft.com/office/powerpoint/2010/main" val="34265823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B4CA4D-29E6-C843-AA3F-E3AEEC229C14}" type="datetimeFigureOut">
              <a:rPr lang="en-US" smtClean="0"/>
              <a:t>11/21/16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344FBB-70B4-4343-8D31-8A2AF1FC8465}" type="slidenum">
              <a:rPr lang="en-US" smtClean="0"/>
              <a:t>‹#›</a:t>
            </a:fld>
            <a:endParaRPr lang="en-US"/>
          </a:p>
        </p:txBody>
      </p:sp>
    </p:spTree>
    <p:extLst>
      <p:ext uri="{BB962C8B-B14F-4D97-AF65-F5344CB8AC3E}">
        <p14:creationId xmlns:p14="http://schemas.microsoft.com/office/powerpoint/2010/main" val="29288698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B4CA4D-29E6-C843-AA3F-E3AEEC229C14}" type="datetimeFigureOut">
              <a:rPr lang="en-US" smtClean="0"/>
              <a:t>11/21/16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344FBB-70B4-4343-8D31-8A2AF1FC8465}" type="slidenum">
              <a:rPr lang="en-US" smtClean="0"/>
              <a:t>‹#›</a:t>
            </a:fld>
            <a:endParaRPr lang="en-US"/>
          </a:p>
        </p:txBody>
      </p:sp>
    </p:spTree>
    <p:extLst>
      <p:ext uri="{BB962C8B-B14F-4D97-AF65-F5344CB8AC3E}">
        <p14:creationId xmlns:p14="http://schemas.microsoft.com/office/powerpoint/2010/main" val="30516560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2B4CA4D-29E6-C843-AA3F-E3AEEC229C14}" type="datetimeFigureOut">
              <a:rPr lang="en-US" smtClean="0"/>
              <a:t>11/21/16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344FBB-70B4-4343-8D31-8A2AF1FC8465}" type="slidenum">
              <a:rPr lang="en-US" smtClean="0"/>
              <a:t>‹#›</a:t>
            </a:fld>
            <a:endParaRPr lang="en-US"/>
          </a:p>
        </p:txBody>
      </p:sp>
    </p:spTree>
    <p:extLst>
      <p:ext uri="{BB962C8B-B14F-4D97-AF65-F5344CB8AC3E}">
        <p14:creationId xmlns:p14="http://schemas.microsoft.com/office/powerpoint/2010/main" val="3055377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2B4CA4D-29E6-C843-AA3F-E3AEEC229C14}" type="datetimeFigureOut">
              <a:rPr lang="en-US" smtClean="0"/>
              <a:t>11/21/16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6344FBB-70B4-4343-8D31-8A2AF1FC8465}" type="slidenum">
              <a:rPr lang="en-US" smtClean="0"/>
              <a:t>‹#›</a:t>
            </a:fld>
            <a:endParaRPr lang="en-US"/>
          </a:p>
        </p:txBody>
      </p:sp>
    </p:spTree>
    <p:extLst>
      <p:ext uri="{BB962C8B-B14F-4D97-AF65-F5344CB8AC3E}">
        <p14:creationId xmlns:p14="http://schemas.microsoft.com/office/powerpoint/2010/main" val="4173766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2B4CA4D-29E6-C843-AA3F-E3AEEC229C14}" type="datetimeFigureOut">
              <a:rPr lang="en-US" smtClean="0"/>
              <a:t>11/21/16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6344FBB-70B4-4343-8D31-8A2AF1FC8465}" type="slidenum">
              <a:rPr lang="en-US" smtClean="0"/>
              <a:t>‹#›</a:t>
            </a:fld>
            <a:endParaRPr lang="en-US"/>
          </a:p>
        </p:txBody>
      </p:sp>
    </p:spTree>
    <p:extLst>
      <p:ext uri="{BB962C8B-B14F-4D97-AF65-F5344CB8AC3E}">
        <p14:creationId xmlns:p14="http://schemas.microsoft.com/office/powerpoint/2010/main" val="3308928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B4CA4D-29E6-C843-AA3F-E3AEEC229C14}" type="datetimeFigureOut">
              <a:rPr lang="en-US" smtClean="0"/>
              <a:t>11/21/16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6344FBB-70B4-4343-8D31-8A2AF1FC8465}" type="slidenum">
              <a:rPr lang="en-US" smtClean="0"/>
              <a:t>‹#›</a:t>
            </a:fld>
            <a:endParaRPr lang="en-US"/>
          </a:p>
        </p:txBody>
      </p:sp>
    </p:spTree>
    <p:extLst>
      <p:ext uri="{BB962C8B-B14F-4D97-AF65-F5344CB8AC3E}">
        <p14:creationId xmlns:p14="http://schemas.microsoft.com/office/powerpoint/2010/main" val="17044902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B4CA4D-29E6-C843-AA3F-E3AEEC229C14}" type="datetimeFigureOut">
              <a:rPr lang="en-US" smtClean="0"/>
              <a:t>11/21/16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344FBB-70B4-4343-8D31-8A2AF1FC8465}" type="slidenum">
              <a:rPr lang="en-US" smtClean="0"/>
              <a:t>‹#›</a:t>
            </a:fld>
            <a:endParaRPr lang="en-US"/>
          </a:p>
        </p:txBody>
      </p:sp>
    </p:spTree>
    <p:extLst>
      <p:ext uri="{BB962C8B-B14F-4D97-AF65-F5344CB8AC3E}">
        <p14:creationId xmlns:p14="http://schemas.microsoft.com/office/powerpoint/2010/main" val="25901644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B4CA4D-29E6-C843-AA3F-E3AEEC229C14}" type="datetimeFigureOut">
              <a:rPr lang="en-US" smtClean="0"/>
              <a:t>11/21/16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344FBB-70B4-4343-8D31-8A2AF1FC8465}" type="slidenum">
              <a:rPr lang="en-US" smtClean="0"/>
              <a:t>‹#›</a:t>
            </a:fld>
            <a:endParaRPr lang="en-US"/>
          </a:p>
        </p:txBody>
      </p:sp>
    </p:spTree>
    <p:extLst>
      <p:ext uri="{BB962C8B-B14F-4D97-AF65-F5344CB8AC3E}">
        <p14:creationId xmlns:p14="http://schemas.microsoft.com/office/powerpoint/2010/main" val="343044403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B4CA4D-29E6-C843-AA3F-E3AEEC229C14}" type="datetimeFigureOut">
              <a:rPr lang="en-US" smtClean="0"/>
              <a:t>11/21/16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344FBB-70B4-4343-8D31-8A2AF1FC8465}" type="slidenum">
              <a:rPr lang="en-US" smtClean="0"/>
              <a:t>‹#›</a:t>
            </a:fld>
            <a:endParaRPr lang="en-US"/>
          </a:p>
        </p:txBody>
      </p:sp>
    </p:spTree>
    <p:extLst>
      <p:ext uri="{BB962C8B-B14F-4D97-AF65-F5344CB8AC3E}">
        <p14:creationId xmlns:p14="http://schemas.microsoft.com/office/powerpoint/2010/main" val="28663187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4.jp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3.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Shot 2016-11-20 at 7.59.51 PM.png"/>
          <p:cNvPicPr>
            <a:picLocks noChangeAspect="1"/>
          </p:cNvPicPr>
          <p:nvPr/>
        </p:nvPicPr>
        <p:blipFill>
          <a:blip r:embed="rId2">
            <a:alphaModFix amt="59000"/>
            <a:extLst>
              <a:ext uri="{28A0092B-C50C-407E-A947-70E740481C1C}">
                <a14:useLocalDpi xmlns:a14="http://schemas.microsoft.com/office/drawing/2010/main" val="0"/>
              </a:ext>
            </a:extLst>
          </a:blip>
          <a:stretch>
            <a:fillRect/>
          </a:stretch>
        </p:blipFill>
        <p:spPr>
          <a:xfrm>
            <a:off x="1" y="0"/>
            <a:ext cx="9144000" cy="6875006"/>
          </a:xfrm>
          <a:prstGeom prst="rect">
            <a:avLst/>
          </a:prstGeom>
        </p:spPr>
      </p:pic>
      <p:sp>
        <p:nvSpPr>
          <p:cNvPr id="2" name="Title 1"/>
          <p:cNvSpPr>
            <a:spLocks noGrp="1"/>
          </p:cNvSpPr>
          <p:nvPr>
            <p:ph type="ctrTitle"/>
          </p:nvPr>
        </p:nvSpPr>
        <p:spPr>
          <a:xfrm>
            <a:off x="499476" y="4192818"/>
            <a:ext cx="5608416" cy="1470025"/>
          </a:xfrm>
          <a:solidFill>
            <a:schemeClr val="bg1"/>
          </a:solidFill>
        </p:spPr>
        <p:style>
          <a:lnRef idx="2">
            <a:schemeClr val="accent1"/>
          </a:lnRef>
          <a:fillRef idx="1">
            <a:schemeClr val="lt1"/>
          </a:fillRef>
          <a:effectRef idx="0">
            <a:schemeClr val="accent1"/>
          </a:effectRef>
          <a:fontRef idx="minor">
            <a:schemeClr val="dk1"/>
          </a:fontRef>
        </p:style>
        <p:txBody>
          <a:bodyPr>
            <a:normAutofit fontScale="90000"/>
          </a:bodyPr>
          <a:lstStyle/>
          <a:p>
            <a:r>
              <a:rPr lang="en-US" sz="3600" b="1" dirty="0">
                <a:solidFill>
                  <a:srgbClr val="31859C"/>
                </a:solidFill>
              </a:rPr>
              <a:t>Case 7</a:t>
            </a:r>
            <a:r>
              <a:rPr lang="en-US" sz="3600" b="1" dirty="0" smtClean="0">
                <a:solidFill>
                  <a:srgbClr val="31859C"/>
                </a:solidFill>
              </a:rPr>
              <a:t>-</a:t>
            </a:r>
            <a:br>
              <a:rPr lang="en-US" sz="3600" b="1" dirty="0" smtClean="0">
                <a:solidFill>
                  <a:srgbClr val="31859C"/>
                </a:solidFill>
              </a:rPr>
            </a:br>
            <a:r>
              <a:rPr lang="en-US" sz="3600" b="1" dirty="0" smtClean="0">
                <a:solidFill>
                  <a:srgbClr val="31859C"/>
                </a:solidFill>
              </a:rPr>
              <a:t>Complication </a:t>
            </a:r>
            <a:r>
              <a:rPr lang="en-US" sz="3600" b="1" dirty="0">
                <a:solidFill>
                  <a:srgbClr val="31859C"/>
                </a:solidFill>
              </a:rPr>
              <a:t>of central line </a:t>
            </a:r>
            <a:r>
              <a:rPr lang="en-US" sz="3600" b="1" dirty="0" smtClean="0">
                <a:solidFill>
                  <a:srgbClr val="31859C"/>
                </a:solidFill>
              </a:rPr>
              <a:t>insertion</a:t>
            </a:r>
            <a:endParaRPr lang="en-US" sz="3600" dirty="0">
              <a:solidFill>
                <a:srgbClr val="31859C"/>
              </a:solidFill>
            </a:endParaRPr>
          </a:p>
        </p:txBody>
      </p:sp>
      <p:sp>
        <p:nvSpPr>
          <p:cNvPr id="3" name="Subtitle 2"/>
          <p:cNvSpPr>
            <a:spLocks noGrp="1"/>
          </p:cNvSpPr>
          <p:nvPr>
            <p:ph type="subTitle" idx="1"/>
          </p:nvPr>
        </p:nvSpPr>
        <p:spPr>
          <a:xfrm>
            <a:off x="1271705" y="5855173"/>
            <a:ext cx="4136919" cy="722798"/>
          </a:xfrm>
        </p:spPr>
        <p:style>
          <a:lnRef idx="2">
            <a:schemeClr val="accent1"/>
          </a:lnRef>
          <a:fillRef idx="1">
            <a:schemeClr val="lt1"/>
          </a:fillRef>
          <a:effectRef idx="0">
            <a:schemeClr val="accent1"/>
          </a:effectRef>
          <a:fontRef idx="minor">
            <a:schemeClr val="dk1"/>
          </a:fontRef>
        </p:style>
        <p:txBody>
          <a:bodyPr/>
          <a:lstStyle/>
          <a:p>
            <a:r>
              <a:rPr lang="en-US" b="1" dirty="0" smtClean="0">
                <a:solidFill>
                  <a:srgbClr val="31859C"/>
                </a:solidFill>
              </a:rPr>
              <a:t>GROUP D</a:t>
            </a:r>
            <a:endParaRPr lang="en-US" b="1" dirty="0">
              <a:solidFill>
                <a:srgbClr val="31859C"/>
              </a:solidFill>
            </a:endParaRPr>
          </a:p>
        </p:txBody>
      </p:sp>
    </p:spTree>
    <p:extLst>
      <p:ext uri="{BB962C8B-B14F-4D97-AF65-F5344CB8AC3E}">
        <p14:creationId xmlns:p14="http://schemas.microsoft.com/office/powerpoint/2010/main" val="396324186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Shot 2016-11-20 at 7.59.51 PM.png"/>
          <p:cNvPicPr>
            <a:picLocks noChangeAspect="1"/>
          </p:cNvPicPr>
          <p:nvPr/>
        </p:nvPicPr>
        <p:blipFill>
          <a:blip r:embed="rId3">
            <a:alphaModFix amt="40000"/>
            <a:extLst>
              <a:ext uri="{28A0092B-C50C-407E-A947-70E740481C1C}">
                <a14:useLocalDpi xmlns:a14="http://schemas.microsoft.com/office/drawing/2010/main" val="0"/>
              </a:ext>
            </a:extLst>
          </a:blip>
          <a:stretch>
            <a:fillRect/>
          </a:stretch>
        </p:blipFill>
        <p:spPr>
          <a:xfrm>
            <a:off x="1" y="0"/>
            <a:ext cx="9144000" cy="6875006"/>
          </a:xfrm>
          <a:prstGeom prst="rect">
            <a:avLst/>
          </a:prstGeom>
        </p:spPr>
      </p:pic>
      <p:sp>
        <p:nvSpPr>
          <p:cNvPr id="8" name="Subtitle 7"/>
          <p:cNvSpPr>
            <a:spLocks noGrp="1"/>
          </p:cNvSpPr>
          <p:nvPr>
            <p:ph type="subTitle" idx="1"/>
          </p:nvPr>
        </p:nvSpPr>
        <p:spPr>
          <a:xfrm>
            <a:off x="910816" y="3022858"/>
            <a:ext cx="6400800" cy="2422720"/>
          </a:xfrm>
        </p:spPr>
        <p:style>
          <a:lnRef idx="2">
            <a:schemeClr val="accent5"/>
          </a:lnRef>
          <a:fillRef idx="1">
            <a:schemeClr val="lt1"/>
          </a:fillRef>
          <a:effectRef idx="0">
            <a:schemeClr val="accent5"/>
          </a:effectRef>
          <a:fontRef idx="minor">
            <a:schemeClr val="dk1"/>
          </a:fontRef>
        </p:style>
        <p:txBody>
          <a:bodyPr>
            <a:normAutofit fontScale="47500" lnSpcReduction="20000"/>
          </a:bodyPr>
          <a:lstStyle/>
          <a:p>
            <a:pPr marL="457200" lvl="0" indent="-457200" algn="l">
              <a:buFont typeface="Arial"/>
              <a:buChar char="•"/>
            </a:pPr>
            <a:r>
              <a:rPr lang="en-US" dirty="0" smtClean="0">
                <a:solidFill>
                  <a:schemeClr val="tx1"/>
                </a:solidFill>
              </a:rPr>
              <a:t>For removal, position the patient in the Trendelenburg's position to increase the </a:t>
            </a:r>
            <a:r>
              <a:rPr lang="en-US" dirty="0" err="1" smtClean="0">
                <a:solidFill>
                  <a:schemeClr val="tx1"/>
                </a:solidFill>
              </a:rPr>
              <a:t>intrathracic</a:t>
            </a:r>
            <a:r>
              <a:rPr lang="en-US" dirty="0" smtClean="0">
                <a:solidFill>
                  <a:schemeClr val="tx1"/>
                </a:solidFill>
              </a:rPr>
              <a:t> pressure.</a:t>
            </a:r>
          </a:p>
          <a:p>
            <a:pPr marL="457200" lvl="0" indent="-457200" algn="l">
              <a:buFont typeface="Arial"/>
              <a:buChar char="•"/>
            </a:pPr>
            <a:r>
              <a:rPr lang="en-US" dirty="0" smtClean="0">
                <a:solidFill>
                  <a:schemeClr val="tx1"/>
                </a:solidFill>
              </a:rPr>
              <a:t>Apply an occlusive dressing ( an antiseptic ointment or petroleum  gauze)</a:t>
            </a:r>
          </a:p>
          <a:p>
            <a:pPr marL="457200" lvl="0" indent="-457200" algn="l">
              <a:buFont typeface="Arial"/>
              <a:buChar char="•"/>
            </a:pPr>
            <a:r>
              <a:rPr lang="en-US" dirty="0" smtClean="0">
                <a:solidFill>
                  <a:schemeClr val="tx1"/>
                </a:solidFill>
              </a:rPr>
              <a:t>Keep the patient flat for 30 </a:t>
            </a:r>
            <a:r>
              <a:rPr lang="en-US" dirty="0" err="1" smtClean="0">
                <a:solidFill>
                  <a:schemeClr val="tx1"/>
                </a:solidFill>
              </a:rPr>
              <a:t>mins</a:t>
            </a:r>
            <a:r>
              <a:rPr lang="en-US" dirty="0" smtClean="0">
                <a:solidFill>
                  <a:schemeClr val="tx1"/>
                </a:solidFill>
              </a:rPr>
              <a:t> after removal and monitor for signs and symptoms of  embolism.</a:t>
            </a:r>
            <a:endParaRPr lang="en-US" dirty="0">
              <a:solidFill>
                <a:schemeClr val="tx1"/>
              </a:solidFill>
            </a:endParaRPr>
          </a:p>
          <a:p>
            <a:pPr marL="457200" lvl="0" indent="-457200" algn="l">
              <a:buFont typeface="Arial"/>
              <a:buChar char="•"/>
            </a:pPr>
            <a:r>
              <a:rPr lang="en-US" dirty="0">
                <a:solidFill>
                  <a:schemeClr val="tx1"/>
                </a:solidFill>
              </a:rPr>
              <a:t>Hydration</a:t>
            </a:r>
          </a:p>
          <a:p>
            <a:pPr marL="457200" lvl="0" indent="-457200" algn="l">
              <a:buFont typeface="Arial"/>
              <a:buChar char="•"/>
            </a:pPr>
            <a:r>
              <a:rPr lang="en-US" dirty="0" smtClean="0">
                <a:solidFill>
                  <a:schemeClr val="tx1"/>
                </a:solidFill>
              </a:rPr>
              <a:t>Avoidance </a:t>
            </a:r>
            <a:r>
              <a:rPr lang="en-US" dirty="0">
                <a:solidFill>
                  <a:schemeClr val="tx1"/>
                </a:solidFill>
              </a:rPr>
              <a:t>of Nitrous </a:t>
            </a:r>
            <a:r>
              <a:rPr lang="en-US" dirty="0" smtClean="0">
                <a:solidFill>
                  <a:schemeClr val="tx1"/>
                </a:solidFill>
              </a:rPr>
              <a:t>Oxide</a:t>
            </a:r>
          </a:p>
          <a:p>
            <a:pPr marL="457200" lvl="0" indent="-457200" algn="l">
              <a:buFont typeface="Arial"/>
              <a:buChar char="•"/>
            </a:pPr>
            <a:r>
              <a:rPr lang="en-US" dirty="0" smtClean="0">
                <a:solidFill>
                  <a:schemeClr val="tx1"/>
                </a:solidFill>
              </a:rPr>
              <a:t>Expel air from syringes prior to any injection or infusion </a:t>
            </a:r>
          </a:p>
          <a:p>
            <a:pPr marL="457200" lvl="0" indent="-457200" algn="l">
              <a:buFont typeface="Arial"/>
              <a:buChar char="•"/>
            </a:pPr>
            <a:r>
              <a:rPr lang="en-US" dirty="0" smtClean="0">
                <a:solidFill>
                  <a:schemeClr val="tx1"/>
                </a:solidFill>
              </a:rPr>
              <a:t>Always assure that central catheter ports are clamped when removing</a:t>
            </a:r>
          </a:p>
          <a:p>
            <a:pPr lvl="0" algn="l"/>
            <a:r>
              <a:rPr lang="en-US" dirty="0" smtClean="0">
                <a:solidFill>
                  <a:schemeClr val="tx1"/>
                </a:solidFill>
              </a:rPr>
              <a:t>Caps or lines.</a:t>
            </a:r>
            <a:endParaRPr lang="en-US" dirty="0">
              <a:solidFill>
                <a:schemeClr val="tx1"/>
              </a:solidFill>
            </a:endParaRPr>
          </a:p>
        </p:txBody>
      </p:sp>
      <p:sp>
        <p:nvSpPr>
          <p:cNvPr id="2" name="Title 1"/>
          <p:cNvSpPr>
            <a:spLocks noGrp="1"/>
          </p:cNvSpPr>
          <p:nvPr>
            <p:ph type="ctrTitle"/>
          </p:nvPr>
        </p:nvSpPr>
        <p:spPr>
          <a:xfrm>
            <a:off x="685800" y="1160139"/>
            <a:ext cx="7772400" cy="1470025"/>
          </a:xfrm>
        </p:spPr>
        <p:style>
          <a:lnRef idx="2">
            <a:schemeClr val="accent5"/>
          </a:lnRef>
          <a:fillRef idx="1">
            <a:schemeClr val="lt1"/>
          </a:fillRef>
          <a:effectRef idx="0">
            <a:schemeClr val="accent5"/>
          </a:effectRef>
          <a:fontRef idx="minor">
            <a:schemeClr val="dk1"/>
          </a:fontRef>
        </p:style>
        <p:txBody>
          <a:bodyPr>
            <a:normAutofit fontScale="90000"/>
          </a:bodyPr>
          <a:lstStyle/>
          <a:p>
            <a:r>
              <a:rPr lang="en-US" sz="3600" b="1" dirty="0" smtClean="0">
                <a:solidFill>
                  <a:srgbClr val="31859C"/>
                </a:solidFill>
              </a:rPr>
              <a:t>3.How </a:t>
            </a:r>
            <a:r>
              <a:rPr lang="en-US" sz="3600" b="1" dirty="0">
                <a:solidFill>
                  <a:srgbClr val="31859C"/>
                </a:solidFill>
              </a:rPr>
              <a:t>you can prevent air embolus while inserting central venous catheter? </a:t>
            </a:r>
          </a:p>
        </p:txBody>
      </p:sp>
      <p:sp>
        <p:nvSpPr>
          <p:cNvPr id="6" name="Rounded Rectangle 5"/>
          <p:cNvSpPr/>
          <p:nvPr/>
        </p:nvSpPr>
        <p:spPr>
          <a:xfrm>
            <a:off x="6753536" y="5445578"/>
            <a:ext cx="2258568" cy="1303421"/>
          </a:xfrm>
          <a:prstGeom prst="roundRect">
            <a:avLst>
              <a:gd name="adj" fmla="val 10000"/>
            </a:avLst>
          </a:prstGeom>
          <a:blipFill>
            <a:blip r:embed="rId4">
              <a:extLst>
                <a:ext uri="{28A0092B-C50C-407E-A947-70E740481C1C}">
                  <a14:useLocalDpi xmlns:a14="http://schemas.microsoft.com/office/drawing/2010/main" val="0"/>
                </a:ext>
              </a:extLst>
            </a:blip>
            <a:srcRect/>
            <a:stretch>
              <a:fillRect t="-18000" b="-18000"/>
            </a:stretch>
          </a:blipFill>
        </p:spPr>
        <p:style>
          <a:lnRef idx="0">
            <a:schemeClr val="lt1">
              <a:hueOff val="0"/>
              <a:satOff val="0"/>
              <a:lumOff val="0"/>
              <a:alphaOff val="0"/>
            </a:schemeClr>
          </a:lnRef>
          <a:fillRef idx="1">
            <a:scrgbClr r="0" g="0" b="0"/>
          </a:fillRef>
          <a:effectRef idx="2">
            <a:schemeClr val="accent4">
              <a:tint val="50000"/>
              <a:hueOff val="11447524"/>
              <a:satOff val="-60156"/>
              <a:lumOff val="-4353"/>
              <a:alphaOff val="0"/>
            </a:schemeClr>
          </a:effectRef>
          <a:fontRef idx="minor">
            <a:schemeClr val="lt1">
              <a:hueOff val="0"/>
              <a:satOff val="0"/>
              <a:lumOff val="0"/>
              <a:alphaOff val="0"/>
            </a:schemeClr>
          </a:fontRef>
        </p:style>
        <p:txBody>
          <a:bodyPr/>
          <a:lstStyle/>
          <a:p>
            <a:endParaRPr lang="en-US" dirty="0"/>
          </a:p>
        </p:txBody>
      </p:sp>
    </p:spTree>
    <p:extLst>
      <p:ext uri="{BB962C8B-B14F-4D97-AF65-F5344CB8AC3E}">
        <p14:creationId xmlns:p14="http://schemas.microsoft.com/office/powerpoint/2010/main" val="392667795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Shot 2016-11-20 at 7.59.51 PM.png"/>
          <p:cNvPicPr>
            <a:picLocks noChangeAspect="1"/>
          </p:cNvPicPr>
          <p:nvPr/>
        </p:nvPicPr>
        <p:blipFill>
          <a:blip r:embed="rId3">
            <a:alphaModFix amt="40000"/>
            <a:extLst>
              <a:ext uri="{28A0092B-C50C-407E-A947-70E740481C1C}">
                <a14:useLocalDpi xmlns:a14="http://schemas.microsoft.com/office/drawing/2010/main" val="0"/>
              </a:ext>
            </a:extLst>
          </a:blip>
          <a:stretch>
            <a:fillRect/>
          </a:stretch>
        </p:blipFill>
        <p:spPr>
          <a:xfrm>
            <a:off x="1" y="0"/>
            <a:ext cx="9144000" cy="6875006"/>
          </a:xfrm>
          <a:prstGeom prst="rect">
            <a:avLst/>
          </a:prstGeom>
        </p:spPr>
      </p:pic>
      <p:sp>
        <p:nvSpPr>
          <p:cNvPr id="8" name="Subtitle 7"/>
          <p:cNvSpPr>
            <a:spLocks noGrp="1"/>
          </p:cNvSpPr>
          <p:nvPr>
            <p:ph type="subTitle" idx="1"/>
          </p:nvPr>
        </p:nvSpPr>
        <p:spPr>
          <a:xfrm>
            <a:off x="685801" y="3096356"/>
            <a:ext cx="5935840" cy="3167699"/>
          </a:xfrm>
        </p:spPr>
        <p:style>
          <a:lnRef idx="2">
            <a:schemeClr val="accent5"/>
          </a:lnRef>
          <a:fillRef idx="1">
            <a:schemeClr val="lt1"/>
          </a:fillRef>
          <a:effectRef idx="0">
            <a:schemeClr val="accent5"/>
          </a:effectRef>
          <a:fontRef idx="minor">
            <a:schemeClr val="dk1"/>
          </a:fontRef>
        </p:style>
        <p:txBody>
          <a:bodyPr>
            <a:noAutofit/>
          </a:bodyPr>
          <a:lstStyle/>
          <a:p>
            <a:pPr algn="l"/>
            <a:r>
              <a:rPr lang="en-US" sz="2000" b="1" dirty="0" smtClean="0">
                <a:solidFill>
                  <a:srgbClr val="31859C"/>
                </a:solidFill>
              </a:rPr>
              <a:t>-</a:t>
            </a:r>
            <a:r>
              <a:rPr lang="en-US" sz="2000" b="1" dirty="0">
                <a:solidFill>
                  <a:srgbClr val="31859C"/>
                </a:solidFill>
              </a:rPr>
              <a:t>100% Oxygen. </a:t>
            </a:r>
          </a:p>
          <a:p>
            <a:pPr algn="l"/>
            <a:r>
              <a:rPr lang="en-US" sz="2000" b="1" dirty="0" smtClean="0">
                <a:solidFill>
                  <a:srgbClr val="31859C"/>
                </a:solidFill>
              </a:rPr>
              <a:t>-</a:t>
            </a:r>
            <a:r>
              <a:rPr lang="en-US" sz="2000" b="1" dirty="0">
                <a:solidFill>
                  <a:srgbClr val="31859C"/>
                </a:solidFill>
              </a:rPr>
              <a:t>Airway, breathing, circulation and call for help.</a:t>
            </a:r>
          </a:p>
          <a:p>
            <a:pPr algn="l"/>
            <a:r>
              <a:rPr lang="en-US" sz="2000" b="1" dirty="0" smtClean="0">
                <a:solidFill>
                  <a:srgbClr val="31859C"/>
                </a:solidFill>
              </a:rPr>
              <a:t>-</a:t>
            </a:r>
            <a:r>
              <a:rPr lang="en-US" sz="2000" b="1" dirty="0">
                <a:solidFill>
                  <a:srgbClr val="31859C"/>
                </a:solidFill>
              </a:rPr>
              <a:t>Flood surgical site with saline.</a:t>
            </a:r>
          </a:p>
          <a:p>
            <a:pPr algn="l"/>
            <a:r>
              <a:rPr lang="en-US" sz="2000" b="1" dirty="0" smtClean="0">
                <a:solidFill>
                  <a:srgbClr val="31859C"/>
                </a:solidFill>
              </a:rPr>
              <a:t>-</a:t>
            </a:r>
            <a:r>
              <a:rPr lang="en-US" sz="2000" b="1" dirty="0">
                <a:solidFill>
                  <a:srgbClr val="31859C"/>
                </a:solidFill>
              </a:rPr>
              <a:t>Position patient in </a:t>
            </a:r>
            <a:r>
              <a:rPr lang="en-US" sz="2000" b="1" dirty="0" err="1">
                <a:solidFill>
                  <a:srgbClr val="31859C"/>
                </a:solidFill>
              </a:rPr>
              <a:t>Trendelenburg</a:t>
            </a:r>
            <a:r>
              <a:rPr lang="en-US" sz="2000" b="1" dirty="0">
                <a:solidFill>
                  <a:srgbClr val="31859C"/>
                </a:solidFill>
              </a:rPr>
              <a:t>/left lateral decubitus position.</a:t>
            </a:r>
          </a:p>
          <a:p>
            <a:pPr algn="l"/>
            <a:r>
              <a:rPr lang="en-US" sz="2000" b="1" dirty="0" smtClean="0">
                <a:solidFill>
                  <a:srgbClr val="31859C"/>
                </a:solidFill>
              </a:rPr>
              <a:t>-Consider </a:t>
            </a:r>
            <a:r>
              <a:rPr lang="en-US" sz="2000" b="1" dirty="0">
                <a:solidFill>
                  <a:srgbClr val="31859C"/>
                </a:solidFill>
              </a:rPr>
              <a:t>inserting a central venous catheter to aspirate gas.</a:t>
            </a:r>
          </a:p>
          <a:p>
            <a:pPr algn="l"/>
            <a:r>
              <a:rPr lang="en-US" sz="2000" b="1" dirty="0" smtClean="0">
                <a:solidFill>
                  <a:srgbClr val="31859C"/>
                </a:solidFill>
              </a:rPr>
              <a:t>-</a:t>
            </a:r>
            <a:r>
              <a:rPr lang="en-US" sz="2000" b="1" dirty="0">
                <a:solidFill>
                  <a:srgbClr val="31859C"/>
                </a:solidFill>
              </a:rPr>
              <a:t>Consider hyperbaric chamber if indicated</a:t>
            </a:r>
            <a:r>
              <a:rPr lang="en-US" sz="2000" b="1" dirty="0" smtClean="0">
                <a:solidFill>
                  <a:srgbClr val="31859C"/>
                </a:solidFill>
              </a:rPr>
              <a:t>.</a:t>
            </a:r>
            <a:endParaRPr lang="en-US" sz="2000" b="1" dirty="0">
              <a:solidFill>
                <a:srgbClr val="31859C"/>
              </a:solidFill>
            </a:endParaRPr>
          </a:p>
        </p:txBody>
      </p:sp>
      <p:sp>
        <p:nvSpPr>
          <p:cNvPr id="2" name="Title 1"/>
          <p:cNvSpPr>
            <a:spLocks noGrp="1"/>
          </p:cNvSpPr>
          <p:nvPr>
            <p:ph type="ctrTitle"/>
          </p:nvPr>
        </p:nvSpPr>
        <p:spPr>
          <a:xfrm>
            <a:off x="685800" y="660401"/>
            <a:ext cx="7772400" cy="1037601"/>
          </a:xfrm>
        </p:spPr>
        <p:style>
          <a:lnRef idx="2">
            <a:schemeClr val="accent5"/>
          </a:lnRef>
          <a:fillRef idx="1">
            <a:schemeClr val="lt1"/>
          </a:fillRef>
          <a:effectRef idx="0">
            <a:schemeClr val="accent5"/>
          </a:effectRef>
          <a:fontRef idx="minor">
            <a:schemeClr val="dk1"/>
          </a:fontRef>
        </p:style>
        <p:txBody>
          <a:bodyPr>
            <a:normAutofit/>
          </a:bodyPr>
          <a:lstStyle/>
          <a:p>
            <a:pPr lvl="0"/>
            <a:r>
              <a:rPr lang="en-US" sz="3600" b="1" dirty="0" smtClean="0">
                <a:solidFill>
                  <a:schemeClr val="accent5">
                    <a:lumMod val="75000"/>
                  </a:schemeClr>
                </a:solidFill>
              </a:rPr>
              <a:t>4. How </a:t>
            </a:r>
            <a:r>
              <a:rPr lang="en-US" sz="3600" b="1" dirty="0">
                <a:solidFill>
                  <a:schemeClr val="accent5">
                    <a:lumMod val="75000"/>
                  </a:schemeClr>
                </a:solidFill>
              </a:rPr>
              <a:t>will you manage this case? </a:t>
            </a:r>
            <a:endParaRPr lang="en-US" sz="3600" dirty="0">
              <a:solidFill>
                <a:schemeClr val="accent5">
                  <a:lumMod val="75000"/>
                </a:schemeClr>
              </a:solidFill>
            </a:endParaRPr>
          </a:p>
        </p:txBody>
      </p:sp>
    </p:spTree>
    <p:extLst>
      <p:ext uri="{BB962C8B-B14F-4D97-AF65-F5344CB8AC3E}">
        <p14:creationId xmlns:p14="http://schemas.microsoft.com/office/powerpoint/2010/main" val="280947583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Shot 2016-11-20 at 7.59.51 PM.png"/>
          <p:cNvPicPr>
            <a:picLocks noChangeAspect="1"/>
          </p:cNvPicPr>
          <p:nvPr/>
        </p:nvPicPr>
        <p:blipFill>
          <a:blip r:embed="rId3">
            <a:alphaModFix amt="40000"/>
            <a:extLst>
              <a:ext uri="{28A0092B-C50C-407E-A947-70E740481C1C}">
                <a14:useLocalDpi xmlns:a14="http://schemas.microsoft.com/office/drawing/2010/main" val="0"/>
              </a:ext>
            </a:extLst>
          </a:blip>
          <a:stretch>
            <a:fillRect/>
          </a:stretch>
        </p:blipFill>
        <p:spPr>
          <a:xfrm>
            <a:off x="1" y="0"/>
            <a:ext cx="9144000" cy="6875006"/>
          </a:xfrm>
          <a:prstGeom prst="rect">
            <a:avLst/>
          </a:prstGeom>
        </p:spPr>
      </p:pic>
      <p:sp>
        <p:nvSpPr>
          <p:cNvPr id="2" name="Title 1"/>
          <p:cNvSpPr>
            <a:spLocks noGrp="1"/>
          </p:cNvSpPr>
          <p:nvPr>
            <p:ph type="ctrTitle"/>
          </p:nvPr>
        </p:nvSpPr>
        <p:spPr>
          <a:xfrm>
            <a:off x="911346" y="4857472"/>
            <a:ext cx="4246082" cy="1037601"/>
          </a:xfrm>
        </p:spPr>
        <p:style>
          <a:lnRef idx="2">
            <a:schemeClr val="accent5"/>
          </a:lnRef>
          <a:fillRef idx="1">
            <a:schemeClr val="lt1"/>
          </a:fillRef>
          <a:effectRef idx="0">
            <a:schemeClr val="accent5"/>
          </a:effectRef>
          <a:fontRef idx="minor">
            <a:schemeClr val="dk1"/>
          </a:fontRef>
        </p:style>
        <p:txBody>
          <a:bodyPr>
            <a:normAutofit/>
          </a:bodyPr>
          <a:lstStyle/>
          <a:p>
            <a:pPr lvl="0"/>
            <a:r>
              <a:rPr lang="en-US" sz="3600" b="1" dirty="0" smtClean="0">
                <a:solidFill>
                  <a:schemeClr val="accent5">
                    <a:lumMod val="75000"/>
                  </a:schemeClr>
                </a:solidFill>
              </a:rPr>
              <a:t>THANK YOU </a:t>
            </a:r>
            <a:r>
              <a:rPr lang="en-US" sz="3600" b="1" dirty="0" smtClean="0">
                <a:solidFill>
                  <a:schemeClr val="accent5">
                    <a:lumMod val="75000"/>
                  </a:schemeClr>
                </a:solidFill>
                <a:sym typeface="Wingdings"/>
              </a:rPr>
              <a:t> </a:t>
            </a:r>
            <a:endParaRPr lang="en-US" sz="3600" dirty="0">
              <a:solidFill>
                <a:schemeClr val="accent5">
                  <a:lumMod val="75000"/>
                </a:schemeClr>
              </a:solidFill>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3376925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Shot 2016-11-20 at 7.59.51 PM.png"/>
          <p:cNvPicPr>
            <a:picLocks noChangeAspect="1"/>
          </p:cNvPicPr>
          <p:nvPr/>
        </p:nvPicPr>
        <p:blipFill>
          <a:blip r:embed="rId2">
            <a:alphaModFix amt="40000"/>
            <a:extLst>
              <a:ext uri="{28A0092B-C50C-407E-A947-70E740481C1C}">
                <a14:useLocalDpi xmlns:a14="http://schemas.microsoft.com/office/drawing/2010/main" val="0"/>
              </a:ext>
            </a:extLst>
          </a:blip>
          <a:stretch>
            <a:fillRect/>
          </a:stretch>
        </p:blipFill>
        <p:spPr>
          <a:xfrm>
            <a:off x="1" y="0"/>
            <a:ext cx="9144000" cy="6875006"/>
          </a:xfrm>
          <a:prstGeom prst="rect">
            <a:avLst/>
          </a:prstGeom>
        </p:spPr>
      </p:pic>
      <p:sp>
        <p:nvSpPr>
          <p:cNvPr id="2" name="Title 1"/>
          <p:cNvSpPr>
            <a:spLocks noGrp="1"/>
          </p:cNvSpPr>
          <p:nvPr>
            <p:ph type="ctrTitle"/>
          </p:nvPr>
        </p:nvSpPr>
        <p:spPr>
          <a:xfrm>
            <a:off x="499476" y="4549541"/>
            <a:ext cx="4980502" cy="1470025"/>
          </a:xfrm>
          <a:solidFill>
            <a:schemeClr val="bg1"/>
          </a:solidFill>
        </p:spPr>
        <p:style>
          <a:lnRef idx="2">
            <a:schemeClr val="accent1"/>
          </a:lnRef>
          <a:fillRef idx="1">
            <a:schemeClr val="lt1"/>
          </a:fillRef>
          <a:effectRef idx="0">
            <a:schemeClr val="accent1"/>
          </a:effectRef>
          <a:fontRef idx="minor">
            <a:schemeClr val="dk1"/>
          </a:fontRef>
        </p:style>
        <p:txBody>
          <a:bodyPr>
            <a:normAutofit/>
          </a:bodyPr>
          <a:lstStyle/>
          <a:p>
            <a:pPr lvl="1"/>
            <a:r>
              <a:rPr lang="en-US" altLang="en-US" b="1" dirty="0" smtClean="0">
                <a:solidFill>
                  <a:srgbClr val="31859C"/>
                </a:solidFill>
              </a:rPr>
              <a:t>- Available when peripheral vessels collapse.</a:t>
            </a:r>
            <a:br>
              <a:rPr lang="en-US" altLang="en-US" b="1" dirty="0" smtClean="0">
                <a:solidFill>
                  <a:srgbClr val="31859C"/>
                </a:solidFill>
              </a:rPr>
            </a:br>
            <a:r>
              <a:rPr lang="en-US" altLang="en-US" b="1" dirty="0" smtClean="0">
                <a:solidFill>
                  <a:srgbClr val="31859C"/>
                </a:solidFill>
              </a:rPr>
              <a:t>- Access to central pressure measurements.</a:t>
            </a:r>
            <a:br>
              <a:rPr lang="en-US" altLang="en-US" b="1" dirty="0" smtClean="0">
                <a:solidFill>
                  <a:srgbClr val="31859C"/>
                </a:solidFill>
              </a:rPr>
            </a:br>
            <a:r>
              <a:rPr lang="en-US" altLang="en-US" b="1" dirty="0" smtClean="0">
                <a:solidFill>
                  <a:srgbClr val="31859C"/>
                </a:solidFill>
              </a:rPr>
              <a:t>In-hospital procedure</a:t>
            </a:r>
            <a:br>
              <a:rPr lang="en-US" altLang="en-US" b="1" dirty="0" smtClean="0">
                <a:solidFill>
                  <a:srgbClr val="31859C"/>
                </a:solidFill>
              </a:rPr>
            </a:br>
            <a:r>
              <a:rPr lang="en-US" altLang="en-US" b="1" dirty="0" smtClean="0">
                <a:solidFill>
                  <a:srgbClr val="31859C"/>
                </a:solidFill>
              </a:rPr>
              <a:t>- Safer vasopressor administration.</a:t>
            </a:r>
            <a:endParaRPr lang="en-US" sz="3600" b="1" dirty="0">
              <a:solidFill>
                <a:srgbClr val="31859C"/>
              </a:solidFill>
            </a:endParaRPr>
          </a:p>
        </p:txBody>
      </p:sp>
      <p:sp>
        <p:nvSpPr>
          <p:cNvPr id="3" name="Subtitle 2"/>
          <p:cNvSpPr>
            <a:spLocks noGrp="1"/>
          </p:cNvSpPr>
          <p:nvPr>
            <p:ph type="subTitle" idx="1"/>
          </p:nvPr>
        </p:nvSpPr>
        <p:spPr>
          <a:xfrm>
            <a:off x="499476" y="3415188"/>
            <a:ext cx="4136919" cy="722798"/>
          </a:xfrm>
        </p:spPr>
        <p:style>
          <a:lnRef idx="2">
            <a:schemeClr val="accent1"/>
          </a:lnRef>
          <a:fillRef idx="1">
            <a:schemeClr val="lt1"/>
          </a:fillRef>
          <a:effectRef idx="0">
            <a:schemeClr val="accent1"/>
          </a:effectRef>
          <a:fontRef idx="minor">
            <a:schemeClr val="dk1"/>
          </a:fontRef>
        </p:style>
        <p:txBody>
          <a:bodyPr/>
          <a:lstStyle/>
          <a:p>
            <a:r>
              <a:rPr lang="en-US" b="1" dirty="0" smtClean="0">
                <a:solidFill>
                  <a:srgbClr val="31859C"/>
                </a:solidFill>
              </a:rPr>
              <a:t>Indications : </a:t>
            </a:r>
            <a:endParaRPr lang="en-US" b="1" dirty="0">
              <a:solidFill>
                <a:srgbClr val="31859C"/>
              </a:solidFill>
            </a:endParaRPr>
          </a:p>
        </p:txBody>
      </p:sp>
      <p:sp>
        <p:nvSpPr>
          <p:cNvPr id="5" name="Rounded Rectangle 4"/>
          <p:cNvSpPr/>
          <p:nvPr/>
        </p:nvSpPr>
        <p:spPr>
          <a:xfrm>
            <a:off x="499476" y="1170053"/>
            <a:ext cx="3389418" cy="1854758"/>
          </a:xfrm>
          <a:prstGeom prst="roundRect">
            <a:avLst>
              <a:gd name="adj" fmla="val 10000"/>
            </a:avLst>
          </a:prstGeom>
          <a:blipFill>
            <a:blip r:embed="rId3">
              <a:extLst>
                <a:ext uri="{28A0092B-C50C-407E-A947-70E740481C1C}">
                  <a14:useLocalDpi xmlns:a14="http://schemas.microsoft.com/office/drawing/2010/main" val="0"/>
                </a:ext>
              </a:extLst>
            </a:blip>
            <a:srcRect/>
            <a:stretch>
              <a:fillRect t="-20000" b="-20000"/>
            </a:stretch>
          </a:blipFill>
        </p:spPr>
        <p:style>
          <a:lnRef idx="0">
            <a:schemeClr val="lt1">
              <a:hueOff val="0"/>
              <a:satOff val="0"/>
              <a:lumOff val="0"/>
              <a:alphaOff val="0"/>
            </a:schemeClr>
          </a:lnRef>
          <a:fillRef idx="1">
            <a:scrgbClr r="0" g="0" b="0"/>
          </a:fillRef>
          <a:effectRef idx="2">
            <a:schemeClr val="accent4">
              <a:tint val="50000"/>
              <a:hueOff val="5723762"/>
              <a:satOff val="-30078"/>
              <a:lumOff val="-2176"/>
              <a:alphaOff val="0"/>
            </a:schemeClr>
          </a:effectRef>
          <a:fontRef idx="minor">
            <a:schemeClr val="lt1">
              <a:hueOff val="0"/>
              <a:satOff val="0"/>
              <a:lumOff val="0"/>
              <a:alphaOff val="0"/>
            </a:schemeClr>
          </a:fontRef>
        </p:style>
        <p:txBody>
          <a:bodyPr/>
          <a:lstStyle/>
          <a:p>
            <a:endParaRPr lang="en-US" dirty="0"/>
          </a:p>
        </p:txBody>
      </p:sp>
    </p:spTree>
    <p:extLst>
      <p:ext uri="{BB962C8B-B14F-4D97-AF65-F5344CB8AC3E}">
        <p14:creationId xmlns:p14="http://schemas.microsoft.com/office/powerpoint/2010/main" val="144318630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Shot 2016-11-20 at 7.59.51 PM.png"/>
          <p:cNvPicPr>
            <a:picLocks noChangeAspect="1"/>
          </p:cNvPicPr>
          <p:nvPr/>
        </p:nvPicPr>
        <p:blipFill>
          <a:blip r:embed="rId2">
            <a:alphaModFix amt="40000"/>
            <a:extLst>
              <a:ext uri="{28A0092B-C50C-407E-A947-70E740481C1C}">
                <a14:useLocalDpi xmlns:a14="http://schemas.microsoft.com/office/drawing/2010/main" val="0"/>
              </a:ext>
            </a:extLst>
          </a:blip>
          <a:stretch>
            <a:fillRect/>
          </a:stretch>
        </p:blipFill>
        <p:spPr>
          <a:xfrm>
            <a:off x="1" y="0"/>
            <a:ext cx="9144000" cy="6875006"/>
          </a:xfrm>
          <a:prstGeom prst="rect">
            <a:avLst/>
          </a:prstGeom>
        </p:spPr>
      </p:pic>
      <p:sp>
        <p:nvSpPr>
          <p:cNvPr id="2" name="Title 1"/>
          <p:cNvSpPr>
            <a:spLocks noGrp="1"/>
          </p:cNvSpPr>
          <p:nvPr>
            <p:ph type="ctrTitle"/>
          </p:nvPr>
        </p:nvSpPr>
        <p:spPr>
          <a:xfrm>
            <a:off x="499476" y="968042"/>
            <a:ext cx="3510612" cy="1470025"/>
          </a:xfrm>
          <a:solidFill>
            <a:schemeClr val="bg1"/>
          </a:solidFill>
        </p:spPr>
        <p:style>
          <a:lnRef idx="2">
            <a:schemeClr val="accent1"/>
          </a:lnRef>
          <a:fillRef idx="1">
            <a:schemeClr val="lt1"/>
          </a:fillRef>
          <a:effectRef idx="0">
            <a:schemeClr val="accent1"/>
          </a:effectRef>
          <a:fontRef idx="minor">
            <a:schemeClr val="dk1"/>
          </a:fontRef>
        </p:style>
        <p:txBody>
          <a:bodyPr>
            <a:normAutofit/>
          </a:bodyPr>
          <a:lstStyle/>
          <a:p>
            <a:pPr lvl="1"/>
            <a:r>
              <a:rPr lang="en-US" sz="2000" b="1" u="sng" dirty="0" smtClean="0">
                <a:solidFill>
                  <a:schemeClr val="accent5">
                    <a:lumMod val="75000"/>
                  </a:schemeClr>
                </a:solidFill>
              </a:rPr>
              <a:t>Common Sites of Insertion :</a:t>
            </a:r>
            <a:br>
              <a:rPr lang="en-US" sz="2000" b="1" u="sng" dirty="0" smtClean="0">
                <a:solidFill>
                  <a:schemeClr val="accent5">
                    <a:lumMod val="75000"/>
                  </a:schemeClr>
                </a:solidFill>
              </a:rPr>
            </a:br>
            <a:r>
              <a:rPr lang="en-US" sz="2000" b="1" dirty="0" smtClean="0">
                <a:solidFill>
                  <a:schemeClr val="accent5">
                    <a:lumMod val="75000"/>
                  </a:schemeClr>
                </a:solidFill>
              </a:rPr>
              <a:t>1. Internal jugular vein.</a:t>
            </a:r>
            <a:br>
              <a:rPr lang="en-US" sz="2000" b="1" dirty="0" smtClean="0">
                <a:solidFill>
                  <a:schemeClr val="accent5">
                    <a:lumMod val="75000"/>
                  </a:schemeClr>
                </a:solidFill>
              </a:rPr>
            </a:br>
            <a:r>
              <a:rPr lang="en-US" sz="2000" b="1" dirty="0" smtClean="0">
                <a:solidFill>
                  <a:schemeClr val="accent5">
                    <a:lumMod val="75000"/>
                  </a:schemeClr>
                </a:solidFill>
              </a:rPr>
              <a:t>2. </a:t>
            </a:r>
            <a:r>
              <a:rPr lang="en-US" sz="2000" b="1" dirty="0" err="1" smtClean="0">
                <a:solidFill>
                  <a:schemeClr val="accent5">
                    <a:lumMod val="75000"/>
                  </a:schemeClr>
                </a:solidFill>
              </a:rPr>
              <a:t>Subclavian</a:t>
            </a:r>
            <a:r>
              <a:rPr lang="en-US" sz="2000" b="1" dirty="0" smtClean="0">
                <a:solidFill>
                  <a:schemeClr val="accent5">
                    <a:lumMod val="75000"/>
                  </a:schemeClr>
                </a:solidFill>
              </a:rPr>
              <a:t> vein.</a:t>
            </a:r>
            <a:br>
              <a:rPr lang="en-US" sz="2000" b="1" dirty="0" smtClean="0">
                <a:solidFill>
                  <a:schemeClr val="accent5">
                    <a:lumMod val="75000"/>
                  </a:schemeClr>
                </a:solidFill>
              </a:rPr>
            </a:br>
            <a:r>
              <a:rPr lang="en-US" sz="2000" b="1" dirty="0" smtClean="0">
                <a:solidFill>
                  <a:schemeClr val="accent5">
                    <a:lumMod val="75000"/>
                  </a:schemeClr>
                </a:solidFill>
              </a:rPr>
              <a:t>3. Femoral vein.</a:t>
            </a:r>
            <a:endParaRPr lang="en-US" sz="2000" b="1" dirty="0">
              <a:solidFill>
                <a:schemeClr val="accent5">
                  <a:lumMod val="75000"/>
                </a:schemeClr>
              </a:solidFill>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58106" y="3091631"/>
            <a:ext cx="6641581" cy="3614762"/>
          </a:xfrm>
          <a:prstGeom prst="rect">
            <a:avLst/>
          </a:prstGeom>
        </p:spPr>
      </p:pic>
      <p:sp>
        <p:nvSpPr>
          <p:cNvPr id="8" name="Subtitle 7"/>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93951352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Shot 2016-11-20 at 7.59.51 PM.png"/>
          <p:cNvPicPr>
            <a:picLocks noChangeAspect="1"/>
          </p:cNvPicPr>
          <p:nvPr/>
        </p:nvPicPr>
        <p:blipFill>
          <a:blip r:embed="rId2">
            <a:alphaModFix amt="38000"/>
            <a:extLst>
              <a:ext uri="{28A0092B-C50C-407E-A947-70E740481C1C}">
                <a14:useLocalDpi xmlns:a14="http://schemas.microsoft.com/office/drawing/2010/main" val="0"/>
              </a:ext>
            </a:extLst>
          </a:blip>
          <a:stretch>
            <a:fillRect/>
          </a:stretch>
        </p:blipFill>
        <p:spPr>
          <a:xfrm>
            <a:off x="1" y="0"/>
            <a:ext cx="9144000" cy="6875006"/>
          </a:xfrm>
          <a:prstGeom prst="rect">
            <a:avLst/>
          </a:prstGeom>
        </p:spPr>
      </p:pic>
      <p:sp>
        <p:nvSpPr>
          <p:cNvPr id="8" name="Subtitle 7"/>
          <p:cNvSpPr>
            <a:spLocks noGrp="1"/>
          </p:cNvSpPr>
          <p:nvPr>
            <p:ph type="subTitle" idx="1"/>
          </p:nvPr>
        </p:nvSpPr>
        <p:spPr>
          <a:xfrm>
            <a:off x="1371600" y="4200116"/>
            <a:ext cx="6400800" cy="1752600"/>
          </a:xfrm>
        </p:spPr>
        <p:txBody>
          <a:bodyPr/>
          <a:lstStyle/>
          <a:p>
            <a:endParaRPr lang="en-US" dirty="0"/>
          </a:p>
        </p:txBody>
      </p:sp>
      <p:sp>
        <p:nvSpPr>
          <p:cNvPr id="3" name="Title 2"/>
          <p:cNvSpPr>
            <a:spLocks noGrp="1"/>
          </p:cNvSpPr>
          <p:nvPr>
            <p:ph type="ctrTitle"/>
          </p:nvPr>
        </p:nvSpPr>
        <p:spPr>
          <a:xfrm>
            <a:off x="456665" y="870404"/>
            <a:ext cx="8362675" cy="4908509"/>
          </a:xfrm>
        </p:spPr>
        <p:style>
          <a:lnRef idx="2">
            <a:schemeClr val="accent1"/>
          </a:lnRef>
          <a:fillRef idx="1">
            <a:schemeClr val="lt1"/>
          </a:fillRef>
          <a:effectRef idx="0">
            <a:schemeClr val="accent1"/>
          </a:effectRef>
          <a:fontRef idx="minor">
            <a:schemeClr val="dk1"/>
          </a:fontRef>
        </p:style>
        <p:txBody>
          <a:bodyPr>
            <a:noAutofit/>
          </a:bodyPr>
          <a:lstStyle/>
          <a:p>
            <a:pPr>
              <a:spcAft>
                <a:spcPts val="0"/>
              </a:spcAft>
            </a:pPr>
            <a:r>
              <a:rPr lang="en-US" sz="2800" b="1" dirty="0" smtClean="0">
                <a:solidFill>
                  <a:srgbClr val="31859C"/>
                </a:solidFill>
                <a:effectLst/>
                <a:latin typeface="Times New Roman" charset="0"/>
                <a:ea typeface="Calibri" charset="0"/>
                <a:cs typeface="Times New Roman" charset="0"/>
              </a:rPr>
              <a:t>A 25-year-old presented with road traffic accident. He was scheduled as </a:t>
            </a:r>
            <a:r>
              <a:rPr lang="en-US" sz="2800" b="1" dirty="0" smtClean="0">
                <a:solidFill>
                  <a:srgbClr val="FF0000"/>
                </a:solidFill>
                <a:effectLst/>
                <a:latin typeface="Times New Roman" charset="0"/>
                <a:ea typeface="Calibri" charset="0"/>
                <a:cs typeface="Times New Roman" charset="0"/>
              </a:rPr>
              <a:t>emergency exploratory laparotomy</a:t>
            </a:r>
            <a:r>
              <a:rPr lang="en-US" sz="2800" b="1" dirty="0" smtClean="0">
                <a:solidFill>
                  <a:srgbClr val="31859C"/>
                </a:solidFill>
                <a:effectLst/>
                <a:latin typeface="Times New Roman" charset="0"/>
                <a:ea typeface="Calibri" charset="0"/>
                <a:cs typeface="Times New Roman" charset="0"/>
              </a:rPr>
              <a:t>. </a:t>
            </a:r>
            <a:r>
              <a:rPr lang="en-US" sz="2800" dirty="0" smtClean="0">
                <a:solidFill>
                  <a:srgbClr val="31859C"/>
                </a:solidFill>
                <a:effectLst/>
                <a:latin typeface="Calibri" charset="0"/>
                <a:ea typeface="Calibri" charset="0"/>
                <a:cs typeface="Times New Roman" charset="0"/>
              </a:rPr>
              <a:t/>
            </a:r>
            <a:br>
              <a:rPr lang="en-US" sz="2800" dirty="0" smtClean="0">
                <a:solidFill>
                  <a:srgbClr val="31859C"/>
                </a:solidFill>
                <a:effectLst/>
                <a:latin typeface="Calibri" charset="0"/>
                <a:ea typeface="Calibri" charset="0"/>
                <a:cs typeface="Times New Roman" charset="0"/>
              </a:rPr>
            </a:br>
            <a:r>
              <a:rPr lang="en-US" sz="2800" b="1" dirty="0" smtClean="0">
                <a:solidFill>
                  <a:srgbClr val="31859C"/>
                </a:solidFill>
                <a:effectLst/>
                <a:latin typeface="Times New Roman" charset="0"/>
                <a:ea typeface="Calibri" charset="0"/>
                <a:cs typeface="Times New Roman" charset="0"/>
              </a:rPr>
              <a:t> </a:t>
            </a:r>
            <a:r>
              <a:rPr lang="en-US" sz="2800" dirty="0" smtClean="0">
                <a:solidFill>
                  <a:srgbClr val="31859C"/>
                </a:solidFill>
                <a:effectLst/>
                <a:latin typeface="Calibri" charset="0"/>
                <a:ea typeface="Calibri" charset="0"/>
                <a:cs typeface="Times New Roman" charset="0"/>
              </a:rPr>
              <a:t/>
            </a:r>
            <a:br>
              <a:rPr lang="en-US" sz="2800" dirty="0" smtClean="0">
                <a:solidFill>
                  <a:srgbClr val="31859C"/>
                </a:solidFill>
                <a:effectLst/>
                <a:latin typeface="Calibri" charset="0"/>
                <a:ea typeface="Calibri" charset="0"/>
                <a:cs typeface="Times New Roman" charset="0"/>
              </a:rPr>
            </a:br>
            <a:r>
              <a:rPr lang="en-US" sz="2800" b="1" dirty="0" smtClean="0">
                <a:solidFill>
                  <a:srgbClr val="31859C"/>
                </a:solidFill>
                <a:effectLst/>
                <a:latin typeface="Times New Roman" charset="0"/>
                <a:ea typeface="Calibri" charset="0"/>
                <a:cs typeface="Times New Roman" charset="0"/>
              </a:rPr>
              <a:t>After induction of anesthesia, patient was positioned for central line insertion through IJV. </a:t>
            </a:r>
            <a:r>
              <a:rPr lang="en-US" sz="2800" dirty="0" smtClean="0">
                <a:solidFill>
                  <a:srgbClr val="31859C"/>
                </a:solidFill>
                <a:effectLst/>
                <a:latin typeface="Calibri" charset="0"/>
                <a:ea typeface="Calibri" charset="0"/>
                <a:cs typeface="Times New Roman" charset="0"/>
              </a:rPr>
              <a:t/>
            </a:r>
            <a:br>
              <a:rPr lang="en-US" sz="2800" dirty="0" smtClean="0">
                <a:solidFill>
                  <a:srgbClr val="31859C"/>
                </a:solidFill>
                <a:effectLst/>
                <a:latin typeface="Calibri" charset="0"/>
                <a:ea typeface="Calibri" charset="0"/>
                <a:cs typeface="Times New Roman" charset="0"/>
              </a:rPr>
            </a:br>
            <a:r>
              <a:rPr lang="en-US" sz="2800" b="1" dirty="0" smtClean="0">
                <a:solidFill>
                  <a:srgbClr val="31859C"/>
                </a:solidFill>
                <a:effectLst/>
                <a:latin typeface="Times New Roman" charset="0"/>
                <a:ea typeface="Calibri" charset="0"/>
                <a:cs typeface="Times New Roman" charset="0"/>
              </a:rPr>
              <a:t>While insertion of catheter the patient has </a:t>
            </a:r>
            <a:r>
              <a:rPr lang="en-US" sz="2800" b="1" u="sng" dirty="0" smtClean="0">
                <a:solidFill>
                  <a:srgbClr val="FF0000"/>
                </a:solidFill>
                <a:effectLst/>
                <a:latin typeface="Times New Roman" charset="0"/>
                <a:ea typeface="Calibri" charset="0"/>
                <a:cs typeface="Times New Roman" charset="0"/>
              </a:rPr>
              <a:t>sudden tachyarrhythmia and  sudden drop in end tidal CO2, drop in saturation and hypotension was noticed.</a:t>
            </a:r>
            <a:endParaRPr lang="en-US" sz="2800" u="sng" dirty="0">
              <a:solidFill>
                <a:srgbClr val="FF0000"/>
              </a:solidFill>
            </a:endParaRPr>
          </a:p>
        </p:txBody>
      </p:sp>
    </p:spTree>
    <p:extLst>
      <p:ext uri="{BB962C8B-B14F-4D97-AF65-F5344CB8AC3E}">
        <p14:creationId xmlns:p14="http://schemas.microsoft.com/office/powerpoint/2010/main" val="8076957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Shot 2016-11-20 at 7.59.51 PM.png"/>
          <p:cNvPicPr>
            <a:picLocks noChangeAspect="1"/>
          </p:cNvPicPr>
          <p:nvPr/>
        </p:nvPicPr>
        <p:blipFill>
          <a:blip r:embed="rId2">
            <a:alphaModFix amt="40000"/>
            <a:extLst>
              <a:ext uri="{28A0092B-C50C-407E-A947-70E740481C1C}">
                <a14:useLocalDpi xmlns:a14="http://schemas.microsoft.com/office/drawing/2010/main" val="0"/>
              </a:ext>
            </a:extLst>
          </a:blip>
          <a:stretch>
            <a:fillRect/>
          </a:stretch>
        </p:blipFill>
        <p:spPr>
          <a:xfrm>
            <a:off x="1" y="0"/>
            <a:ext cx="9144000" cy="6875006"/>
          </a:xfrm>
          <a:prstGeom prst="rect">
            <a:avLst/>
          </a:prstGeom>
        </p:spPr>
      </p:pic>
      <p:sp>
        <p:nvSpPr>
          <p:cNvPr id="8" name="Subtitle 7"/>
          <p:cNvSpPr>
            <a:spLocks noGrp="1"/>
          </p:cNvSpPr>
          <p:nvPr>
            <p:ph type="subTitle" idx="1"/>
          </p:nvPr>
        </p:nvSpPr>
        <p:spPr>
          <a:xfrm>
            <a:off x="1371600" y="4200116"/>
            <a:ext cx="4636397" cy="1752600"/>
          </a:xfrm>
        </p:spPr>
        <p:style>
          <a:lnRef idx="2">
            <a:schemeClr val="accent5"/>
          </a:lnRef>
          <a:fillRef idx="1">
            <a:schemeClr val="lt1"/>
          </a:fillRef>
          <a:effectRef idx="0">
            <a:schemeClr val="accent5"/>
          </a:effectRef>
          <a:fontRef idx="minor">
            <a:schemeClr val="dk1"/>
          </a:fontRef>
        </p:style>
        <p:txBody>
          <a:bodyPr>
            <a:normAutofit fontScale="85000" lnSpcReduction="20000"/>
          </a:bodyPr>
          <a:lstStyle/>
          <a:p>
            <a:pPr marL="457200" indent="-457200" algn="l">
              <a:buFont typeface="Arial"/>
              <a:buChar char="•"/>
            </a:pPr>
            <a:r>
              <a:rPr lang="en-US" b="1" dirty="0" smtClean="0">
                <a:solidFill>
                  <a:srgbClr val="31859C"/>
                </a:solidFill>
              </a:rPr>
              <a:t>Air Embolism </a:t>
            </a:r>
          </a:p>
          <a:p>
            <a:pPr marL="457200" indent="-457200" algn="l">
              <a:buFont typeface="Arial"/>
              <a:buChar char="•"/>
            </a:pPr>
            <a:r>
              <a:rPr lang="en-US" b="1" dirty="0" smtClean="0">
                <a:solidFill>
                  <a:srgbClr val="31859C"/>
                </a:solidFill>
              </a:rPr>
              <a:t>Shock </a:t>
            </a:r>
          </a:p>
          <a:p>
            <a:pPr marL="457200" indent="-457200" algn="l">
              <a:buFont typeface="Arial"/>
              <a:buChar char="•"/>
            </a:pPr>
            <a:r>
              <a:rPr lang="en-US" b="1" dirty="0" smtClean="0">
                <a:solidFill>
                  <a:srgbClr val="31859C"/>
                </a:solidFill>
              </a:rPr>
              <a:t>Fat Embolism </a:t>
            </a:r>
          </a:p>
          <a:p>
            <a:pPr marL="457200" indent="-457200" algn="l">
              <a:buFont typeface="Arial"/>
              <a:buChar char="•"/>
            </a:pPr>
            <a:r>
              <a:rPr lang="en-US" b="1" dirty="0" smtClean="0">
                <a:solidFill>
                  <a:srgbClr val="31859C"/>
                </a:solidFill>
              </a:rPr>
              <a:t>Pulmonary Embolism </a:t>
            </a:r>
          </a:p>
          <a:p>
            <a:pPr marL="457200" indent="-457200" algn="l">
              <a:buFont typeface="Arial"/>
              <a:buChar char="•"/>
            </a:pPr>
            <a:endParaRPr lang="en-US" b="1" dirty="0">
              <a:solidFill>
                <a:srgbClr val="31859C"/>
              </a:solidFill>
            </a:endParaRPr>
          </a:p>
        </p:txBody>
      </p:sp>
      <p:sp>
        <p:nvSpPr>
          <p:cNvPr id="2" name="Title 1"/>
          <p:cNvSpPr>
            <a:spLocks noGrp="1"/>
          </p:cNvSpPr>
          <p:nvPr>
            <p:ph type="ctrTitle"/>
          </p:nvPr>
        </p:nvSpPr>
        <p:spPr/>
        <p:style>
          <a:lnRef idx="2">
            <a:schemeClr val="accent5"/>
          </a:lnRef>
          <a:fillRef idx="1">
            <a:schemeClr val="lt1"/>
          </a:fillRef>
          <a:effectRef idx="0">
            <a:schemeClr val="accent5"/>
          </a:effectRef>
          <a:fontRef idx="minor">
            <a:schemeClr val="dk1"/>
          </a:fontRef>
        </p:style>
        <p:txBody>
          <a:bodyPr>
            <a:normAutofit/>
          </a:bodyPr>
          <a:lstStyle/>
          <a:p>
            <a:r>
              <a:rPr lang="en-US" sz="3600" b="1" dirty="0" smtClean="0">
                <a:solidFill>
                  <a:srgbClr val="31859C"/>
                </a:solidFill>
              </a:rPr>
              <a:t>1. What may be the possible diagnosis?</a:t>
            </a:r>
            <a:endParaRPr lang="en-US" sz="3600" dirty="0">
              <a:solidFill>
                <a:srgbClr val="31859C"/>
              </a:solidFill>
            </a:endParaRPr>
          </a:p>
        </p:txBody>
      </p:sp>
    </p:spTree>
    <p:extLst>
      <p:ext uri="{BB962C8B-B14F-4D97-AF65-F5344CB8AC3E}">
        <p14:creationId xmlns:p14="http://schemas.microsoft.com/office/powerpoint/2010/main" val="85215453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Shot 2016-11-20 at 7.59.51 PM.png"/>
          <p:cNvPicPr>
            <a:picLocks noChangeAspect="1"/>
          </p:cNvPicPr>
          <p:nvPr/>
        </p:nvPicPr>
        <p:blipFill>
          <a:blip r:embed="rId2">
            <a:alphaModFix amt="40000"/>
            <a:extLst>
              <a:ext uri="{28A0092B-C50C-407E-A947-70E740481C1C}">
                <a14:useLocalDpi xmlns:a14="http://schemas.microsoft.com/office/drawing/2010/main" val="0"/>
              </a:ext>
            </a:extLst>
          </a:blip>
          <a:stretch>
            <a:fillRect/>
          </a:stretch>
        </p:blipFill>
        <p:spPr>
          <a:xfrm>
            <a:off x="1" y="0"/>
            <a:ext cx="9144000" cy="6875006"/>
          </a:xfrm>
          <a:prstGeom prst="rect">
            <a:avLst/>
          </a:prstGeom>
        </p:spPr>
      </p:pic>
      <p:sp>
        <p:nvSpPr>
          <p:cNvPr id="8" name="Subtitle 7"/>
          <p:cNvSpPr>
            <a:spLocks noGrp="1"/>
          </p:cNvSpPr>
          <p:nvPr>
            <p:ph type="subTitle" idx="1"/>
          </p:nvPr>
        </p:nvSpPr>
        <p:spPr>
          <a:xfrm>
            <a:off x="1371600" y="4200116"/>
            <a:ext cx="6400800" cy="1752600"/>
          </a:xfrm>
        </p:spPr>
        <p:txBody>
          <a:bodyPr/>
          <a:lstStyle/>
          <a:p>
            <a:endParaRPr lang="en-US" dirty="0"/>
          </a:p>
        </p:txBody>
      </p:sp>
      <p:sp>
        <p:nvSpPr>
          <p:cNvPr id="2" name="Title 1"/>
          <p:cNvSpPr>
            <a:spLocks noGrp="1"/>
          </p:cNvSpPr>
          <p:nvPr>
            <p:ph type="ctrTitle"/>
          </p:nvPr>
        </p:nvSpPr>
        <p:spPr>
          <a:xfrm>
            <a:off x="685800" y="1155783"/>
            <a:ext cx="7772400" cy="2240219"/>
          </a:xfrm>
        </p:spPr>
        <p:style>
          <a:lnRef idx="2">
            <a:schemeClr val="accent5"/>
          </a:lnRef>
          <a:fillRef idx="1">
            <a:schemeClr val="lt1"/>
          </a:fillRef>
          <a:effectRef idx="0">
            <a:schemeClr val="accent5"/>
          </a:effectRef>
          <a:fontRef idx="minor">
            <a:schemeClr val="dk1"/>
          </a:fontRef>
        </p:style>
        <p:txBody>
          <a:bodyPr>
            <a:noAutofit/>
          </a:bodyPr>
          <a:lstStyle/>
          <a:p>
            <a:r>
              <a:rPr lang="en-US" sz="2800" b="1" dirty="0" smtClean="0">
                <a:solidFill>
                  <a:srgbClr val="FF0000"/>
                </a:solidFill>
              </a:rPr>
              <a:t>Air Embolism </a:t>
            </a:r>
            <a:r>
              <a:rPr lang="en-US" sz="2800" dirty="0" smtClean="0"/>
              <a:t>: </a:t>
            </a:r>
            <a:br>
              <a:rPr lang="en-US" sz="2800" dirty="0" smtClean="0"/>
            </a:br>
            <a:r>
              <a:rPr lang="en-US" sz="2800" dirty="0" smtClean="0"/>
              <a:t>results from inadvertent introduction of air into the</a:t>
            </a:r>
            <a:br>
              <a:rPr lang="en-US" sz="2800" dirty="0" smtClean="0"/>
            </a:br>
            <a:r>
              <a:rPr lang="en-US" sz="2800" dirty="0" smtClean="0"/>
              <a:t>circulation, usually via the venous system , Air bubbles</a:t>
            </a:r>
            <a:br>
              <a:rPr lang="en-US" sz="2800" dirty="0" smtClean="0"/>
            </a:br>
            <a:r>
              <a:rPr lang="en-US" sz="2800" dirty="0" smtClean="0"/>
              <a:t>pass into : </a:t>
            </a:r>
            <a:endParaRPr lang="en-US" sz="2800" dirty="0"/>
          </a:p>
        </p:txBody>
      </p:sp>
      <p:sp>
        <p:nvSpPr>
          <p:cNvPr id="3" name="Right Brace 2"/>
          <p:cNvSpPr/>
          <p:nvPr/>
        </p:nvSpPr>
        <p:spPr>
          <a:xfrm rot="16200000">
            <a:off x="4370626" y="549089"/>
            <a:ext cx="518525" cy="6516572"/>
          </a:xfrm>
          <a:prstGeom prst="rightBrace">
            <a:avLst>
              <a:gd name="adj1" fmla="val 137610"/>
              <a:gd name="adj2" fmla="val 48748"/>
            </a:avLst>
          </a:prstGeom>
          <a:noFill/>
          <a:ln>
            <a:solidFill>
              <a:schemeClr val="bg1"/>
            </a:solidFill>
          </a:ln>
        </p:spPr>
        <p:style>
          <a:lnRef idx="2">
            <a:schemeClr val="dk1"/>
          </a:lnRef>
          <a:fillRef idx="0">
            <a:schemeClr val="dk1"/>
          </a:fillRef>
          <a:effectRef idx="1">
            <a:schemeClr val="dk1"/>
          </a:effectRef>
          <a:fontRef idx="minor">
            <a:schemeClr val="tx1"/>
          </a:fontRef>
        </p:style>
        <p:txBody>
          <a:bodyPr rtlCol="0" anchor="ctr"/>
          <a:lstStyle/>
          <a:p>
            <a:pPr algn="ctr"/>
            <a:endParaRPr lang="en-US" dirty="0"/>
          </a:p>
        </p:txBody>
      </p:sp>
      <p:sp>
        <p:nvSpPr>
          <p:cNvPr id="6" name="Rectangle 5"/>
          <p:cNvSpPr/>
          <p:nvPr/>
        </p:nvSpPr>
        <p:spPr>
          <a:xfrm>
            <a:off x="390922" y="4200116"/>
            <a:ext cx="3348951" cy="1200329"/>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pPr algn="ctr"/>
            <a:r>
              <a:rPr lang="en-US" b="0" i="0" u="none" strike="noStrike" baseline="0" dirty="0" smtClean="0">
                <a:latin typeface=""/>
              </a:rPr>
              <a:t>the right atrium and ventricle , &gt; </a:t>
            </a:r>
            <a:r>
              <a:rPr lang="en-US" dirty="0" smtClean="0"/>
              <a:t>cause </a:t>
            </a:r>
            <a:r>
              <a:rPr lang="en-US" dirty="0"/>
              <a:t>a </a:t>
            </a:r>
            <a:r>
              <a:rPr lang="en-US" b="1" dirty="0">
                <a:solidFill>
                  <a:srgbClr val="FF0000"/>
                </a:solidFill>
              </a:rPr>
              <a:t>reduction</a:t>
            </a:r>
          </a:p>
          <a:p>
            <a:pPr algn="ctr"/>
            <a:r>
              <a:rPr lang="en-US" b="1" dirty="0">
                <a:solidFill>
                  <a:srgbClr val="FF0000"/>
                </a:solidFill>
              </a:rPr>
              <a:t>in right ventricular cardiac output</a:t>
            </a:r>
          </a:p>
        </p:txBody>
      </p:sp>
      <p:sp>
        <p:nvSpPr>
          <p:cNvPr id="7" name="Rectangle 6"/>
          <p:cNvSpPr/>
          <p:nvPr/>
        </p:nvSpPr>
        <p:spPr>
          <a:xfrm>
            <a:off x="5264729" y="4177545"/>
            <a:ext cx="3625966" cy="923330"/>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pPr algn="ctr"/>
            <a:r>
              <a:rPr lang="en-US" b="0" i="0" u="none" strike="noStrike" baseline="0" dirty="0" smtClean="0">
                <a:latin typeface=""/>
              </a:rPr>
              <a:t>the pulmonary circulation, &gt; </a:t>
            </a:r>
            <a:r>
              <a:rPr lang="en-US" b="1" i="0" u="none" strike="noStrike" baseline="0" dirty="0" smtClean="0">
                <a:solidFill>
                  <a:srgbClr val="FF0000"/>
                </a:solidFill>
                <a:latin typeface=""/>
              </a:rPr>
              <a:t>causing ventilation</a:t>
            </a:r>
            <a:r>
              <a:rPr lang="en-US" b="1" i="0" u="none" strike="noStrike" dirty="0" smtClean="0">
                <a:solidFill>
                  <a:srgbClr val="FF0000"/>
                </a:solidFill>
                <a:latin typeface=""/>
              </a:rPr>
              <a:t> </a:t>
            </a:r>
            <a:r>
              <a:rPr lang="en-US" b="1" i="0" u="none" strike="noStrike" baseline="0" dirty="0" smtClean="0">
                <a:solidFill>
                  <a:srgbClr val="FF0000"/>
                </a:solidFill>
                <a:latin typeface=""/>
              </a:rPr>
              <a:t>perfusion mismatch and hypoxia</a:t>
            </a:r>
            <a:endParaRPr lang="en-US" b="1" dirty="0">
              <a:solidFill>
                <a:srgbClr val="FF0000"/>
              </a:solidFill>
            </a:endParaRPr>
          </a:p>
        </p:txBody>
      </p:sp>
    </p:spTree>
    <p:extLst>
      <p:ext uri="{BB962C8B-B14F-4D97-AF65-F5344CB8AC3E}">
        <p14:creationId xmlns:p14="http://schemas.microsoft.com/office/powerpoint/2010/main" val="215107538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Shot 2016-11-20 at 7.59.51 PM.png"/>
          <p:cNvPicPr>
            <a:picLocks noChangeAspect="1"/>
          </p:cNvPicPr>
          <p:nvPr/>
        </p:nvPicPr>
        <p:blipFill>
          <a:blip r:embed="rId2">
            <a:alphaModFix amt="40000"/>
            <a:extLst>
              <a:ext uri="{28A0092B-C50C-407E-A947-70E740481C1C}">
                <a14:useLocalDpi xmlns:a14="http://schemas.microsoft.com/office/drawing/2010/main" val="0"/>
              </a:ext>
            </a:extLst>
          </a:blip>
          <a:stretch>
            <a:fillRect/>
          </a:stretch>
        </p:blipFill>
        <p:spPr>
          <a:xfrm>
            <a:off x="1" y="0"/>
            <a:ext cx="9144000" cy="6875006"/>
          </a:xfrm>
          <a:prstGeom prst="rect">
            <a:avLst/>
          </a:prstGeom>
        </p:spPr>
      </p:pic>
      <p:sp>
        <p:nvSpPr>
          <p:cNvPr id="8" name="Subtitle 7"/>
          <p:cNvSpPr>
            <a:spLocks noGrp="1"/>
          </p:cNvSpPr>
          <p:nvPr>
            <p:ph type="subTitle" idx="1"/>
          </p:nvPr>
        </p:nvSpPr>
        <p:spPr>
          <a:xfrm>
            <a:off x="1371600" y="4200116"/>
            <a:ext cx="6400800" cy="1752600"/>
          </a:xfrm>
        </p:spPr>
        <p:txBody>
          <a:bodyPr/>
          <a:lstStyle/>
          <a:p>
            <a:endParaRPr lang="en-US" dirty="0"/>
          </a:p>
        </p:txBody>
      </p:sp>
      <p:sp>
        <p:nvSpPr>
          <p:cNvPr id="2" name="Title 1"/>
          <p:cNvSpPr>
            <a:spLocks noGrp="1"/>
          </p:cNvSpPr>
          <p:nvPr>
            <p:ph type="ctrTitle"/>
          </p:nvPr>
        </p:nvSpPr>
        <p:spPr>
          <a:xfrm>
            <a:off x="685801" y="1395738"/>
            <a:ext cx="7772400" cy="1470025"/>
          </a:xfrm>
        </p:spPr>
        <p:style>
          <a:lnRef idx="2">
            <a:schemeClr val="accent5"/>
          </a:lnRef>
          <a:fillRef idx="1">
            <a:schemeClr val="lt1"/>
          </a:fillRef>
          <a:effectRef idx="0">
            <a:schemeClr val="accent5"/>
          </a:effectRef>
          <a:fontRef idx="minor">
            <a:schemeClr val="dk1"/>
          </a:fontRef>
        </p:style>
        <p:txBody>
          <a:bodyPr>
            <a:normAutofit/>
          </a:bodyPr>
          <a:lstStyle/>
          <a:p>
            <a:r>
              <a:rPr lang="en-US" sz="3200" b="1" dirty="0" smtClean="0">
                <a:solidFill>
                  <a:schemeClr val="accent5">
                    <a:lumMod val="75000"/>
                  </a:schemeClr>
                </a:solidFill>
              </a:rPr>
              <a:t>2. What are the different methods for the detection of air embolism? </a:t>
            </a:r>
            <a:endParaRPr lang="en-US" sz="3200" dirty="0">
              <a:solidFill>
                <a:schemeClr val="accent5">
                  <a:lumMod val="75000"/>
                </a:schemeClr>
              </a:solidFill>
            </a:endParaRPr>
          </a:p>
        </p:txBody>
      </p:sp>
      <p:sp>
        <p:nvSpPr>
          <p:cNvPr id="5" name="Rectangle 4"/>
          <p:cNvSpPr/>
          <p:nvPr/>
        </p:nvSpPr>
        <p:spPr>
          <a:xfrm>
            <a:off x="785697" y="3399329"/>
            <a:ext cx="7772399" cy="2862323"/>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r>
              <a:rPr lang="en-US" dirty="0"/>
              <a:t>Before the inclusion of </a:t>
            </a:r>
            <a:r>
              <a:rPr lang="en-US" dirty="0" err="1"/>
              <a:t>multimonitoring</a:t>
            </a:r>
            <a:r>
              <a:rPr lang="en-US" dirty="0"/>
              <a:t> technologies, the clinical diagnosis of VAE was dependent on direct observation of air suction in the surgical field, deduction from clinical events, or </a:t>
            </a:r>
            <a:r>
              <a:rPr lang="en-US" dirty="0" err="1"/>
              <a:t>postmortum</a:t>
            </a:r>
            <a:r>
              <a:rPr lang="en-US" dirty="0"/>
              <a:t> discovery of air in the vasculature or heart </a:t>
            </a:r>
            <a:r>
              <a:rPr lang="en-US" dirty="0" smtClean="0"/>
              <a:t>chambers</a:t>
            </a:r>
            <a:endParaRPr lang="en-US" b="1" dirty="0" smtClean="0">
              <a:solidFill>
                <a:srgbClr val="31859C"/>
              </a:solidFill>
            </a:endParaRPr>
          </a:p>
          <a:p>
            <a:r>
              <a:rPr lang="en-US" b="1" dirty="0" smtClean="0">
                <a:solidFill>
                  <a:srgbClr val="31859C"/>
                </a:solidFill>
              </a:rPr>
              <a:t>1.Laboratory Tests : </a:t>
            </a:r>
          </a:p>
          <a:p>
            <a:r>
              <a:rPr lang="en-US" dirty="0" smtClean="0"/>
              <a:t>Laboratory tests are neither sensitive nor specific for the diagnosis of venous air embolism. The only indication for obtaining routine laboratory tests is to evaluate the associated end-organ injury resulting from air embolism.</a:t>
            </a:r>
          </a:p>
          <a:p>
            <a:pPr>
              <a:buFont typeface="Arial" charset="0"/>
              <a:buChar char="•"/>
            </a:pPr>
            <a:r>
              <a:rPr lang="en-US" b="1" dirty="0" smtClean="0">
                <a:solidFill>
                  <a:srgbClr val="FF0000"/>
                </a:solidFill>
              </a:rPr>
              <a:t>Arterial blood gas  ( ABG</a:t>
            </a:r>
            <a:r>
              <a:rPr lang="en-US" dirty="0" smtClean="0"/>
              <a:t>) : often show </a:t>
            </a:r>
            <a:r>
              <a:rPr lang="en-US" dirty="0" smtClean="0">
                <a:solidFill>
                  <a:srgbClr val="C00000"/>
                </a:solidFill>
              </a:rPr>
              <a:t>hypoxemia, </a:t>
            </a:r>
            <a:r>
              <a:rPr lang="en-US" dirty="0" err="1" smtClean="0">
                <a:solidFill>
                  <a:srgbClr val="C00000"/>
                </a:solidFill>
              </a:rPr>
              <a:t>hypercapnia</a:t>
            </a:r>
            <a:r>
              <a:rPr lang="en-US" dirty="0" smtClean="0">
                <a:solidFill>
                  <a:srgbClr val="C00000"/>
                </a:solidFill>
              </a:rPr>
              <a:t>, and metabolic acidosis </a:t>
            </a:r>
            <a:r>
              <a:rPr lang="en-US" dirty="0" smtClean="0"/>
              <a:t>secondary to right-to-left pulmonary shunting.</a:t>
            </a:r>
            <a:endParaRPr lang="en-US" dirty="0"/>
          </a:p>
        </p:txBody>
      </p:sp>
    </p:spTree>
    <p:extLst>
      <p:ext uri="{BB962C8B-B14F-4D97-AF65-F5344CB8AC3E}">
        <p14:creationId xmlns:p14="http://schemas.microsoft.com/office/powerpoint/2010/main" val="239965586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Shot 2016-11-20 at 7.59.51 PM.png"/>
          <p:cNvPicPr>
            <a:picLocks noChangeAspect="1"/>
          </p:cNvPicPr>
          <p:nvPr/>
        </p:nvPicPr>
        <p:blipFill>
          <a:blip r:embed="rId2">
            <a:alphaModFix amt="40000"/>
            <a:extLst>
              <a:ext uri="{28A0092B-C50C-407E-A947-70E740481C1C}">
                <a14:useLocalDpi xmlns:a14="http://schemas.microsoft.com/office/drawing/2010/main" val="0"/>
              </a:ext>
            </a:extLst>
          </a:blip>
          <a:stretch>
            <a:fillRect/>
          </a:stretch>
        </p:blipFill>
        <p:spPr>
          <a:xfrm>
            <a:off x="1" y="0"/>
            <a:ext cx="9144000" cy="6875006"/>
          </a:xfrm>
          <a:prstGeom prst="rect">
            <a:avLst/>
          </a:prstGeom>
        </p:spPr>
      </p:pic>
      <p:sp>
        <p:nvSpPr>
          <p:cNvPr id="8" name="Subtitle 7"/>
          <p:cNvSpPr>
            <a:spLocks noGrp="1"/>
          </p:cNvSpPr>
          <p:nvPr>
            <p:ph type="subTitle" idx="1"/>
          </p:nvPr>
        </p:nvSpPr>
        <p:spPr>
          <a:xfrm>
            <a:off x="1371600" y="4200116"/>
            <a:ext cx="6400800" cy="1752600"/>
          </a:xfrm>
        </p:spPr>
        <p:txBody>
          <a:bodyPr/>
          <a:lstStyle/>
          <a:p>
            <a:endParaRPr lang="en-US" dirty="0"/>
          </a:p>
        </p:txBody>
      </p:sp>
      <p:sp>
        <p:nvSpPr>
          <p:cNvPr id="2" name="Title 1"/>
          <p:cNvSpPr>
            <a:spLocks noGrp="1"/>
          </p:cNvSpPr>
          <p:nvPr>
            <p:ph type="ctrTitle"/>
          </p:nvPr>
        </p:nvSpPr>
        <p:spPr/>
        <p:txBody>
          <a:bodyPr/>
          <a:lstStyle/>
          <a:p>
            <a:endParaRPr lang="en-US" dirty="0"/>
          </a:p>
        </p:txBody>
      </p:sp>
      <p:sp>
        <p:nvSpPr>
          <p:cNvPr id="6" name="Content Placeholder 2"/>
          <p:cNvSpPr txBox="1">
            <a:spLocks/>
          </p:cNvSpPr>
          <p:nvPr/>
        </p:nvSpPr>
        <p:spPr>
          <a:xfrm>
            <a:off x="470937" y="740536"/>
            <a:ext cx="8205696" cy="5480713"/>
          </a:xfrm>
          <a:prstGeom prst="rect">
            <a:avLst/>
          </a:prstGeom>
        </p:spPr>
        <p:style>
          <a:lnRef idx="2">
            <a:schemeClr val="accent5"/>
          </a:lnRef>
          <a:fillRef idx="1">
            <a:schemeClr val="lt1"/>
          </a:fillRef>
          <a:effectRef idx="0">
            <a:schemeClr val="accent5"/>
          </a:effectRef>
          <a:fontRef idx="minor">
            <a:schemeClr val="dk1"/>
          </a:fontRef>
        </p:style>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a:buNone/>
              <a:tabLst/>
              <a:defRPr/>
            </a:pPr>
            <a:r>
              <a:rPr kumimoji="0" lang="en-US" sz="2000" b="1" i="0" u="none" strike="noStrike" kern="1200" cap="none" spc="0" normalizeH="0" baseline="0" noProof="0" dirty="0" smtClean="0">
                <a:ln>
                  <a:noFill/>
                </a:ln>
                <a:solidFill>
                  <a:schemeClr val="accent5">
                    <a:lumMod val="75000"/>
                  </a:schemeClr>
                </a:solidFill>
                <a:effectLst/>
                <a:uLnTx/>
                <a:uFillTx/>
                <a:latin typeface="Calibri"/>
                <a:ea typeface="+mn-ea"/>
                <a:cs typeface="+mn-cs"/>
              </a:rPr>
              <a:t>2. Imaging Studies : </a:t>
            </a:r>
          </a:p>
          <a:p>
            <a:pPr marL="228600" marR="0" lvl="0" indent="-228600" algn="l" defTabSz="914400" rtl="0" eaLnBrk="1" fontAlgn="auto" latinLnBrk="0" hangingPunct="1">
              <a:lnSpc>
                <a:spcPct val="90000"/>
              </a:lnSpc>
              <a:spcBef>
                <a:spcPts val="1000"/>
              </a:spcBef>
              <a:spcAft>
                <a:spcPts val="0"/>
              </a:spcAft>
              <a:buClrTx/>
              <a:buSzTx/>
              <a:buFontTx/>
              <a:buChar char="-"/>
              <a:tabLst/>
              <a:defRPr/>
            </a:pPr>
            <a:r>
              <a:rPr kumimoji="0" lang="en-US" sz="2000" b="1" i="0" u="none" strike="noStrike" kern="1200" cap="none" spc="0" normalizeH="0" baseline="0" noProof="0" dirty="0" err="1" smtClean="0">
                <a:ln>
                  <a:noFill/>
                </a:ln>
                <a:solidFill>
                  <a:srgbClr val="31859C"/>
                </a:solidFill>
                <a:effectLst/>
                <a:uLnTx/>
                <a:uFillTx/>
                <a:latin typeface="Calibri"/>
                <a:ea typeface="+mn-ea"/>
                <a:cs typeface="+mn-cs"/>
              </a:rPr>
              <a:t>Transesophageal</a:t>
            </a:r>
            <a:r>
              <a:rPr kumimoji="0" lang="en-US" sz="2000" b="1" i="0" u="none" strike="noStrike" kern="1200" cap="none" spc="0" normalizeH="0" baseline="0" noProof="0" dirty="0" smtClean="0">
                <a:ln>
                  <a:noFill/>
                </a:ln>
                <a:solidFill>
                  <a:srgbClr val="31859C"/>
                </a:solidFill>
                <a:effectLst/>
                <a:uLnTx/>
                <a:uFillTx/>
                <a:latin typeface="Calibri"/>
                <a:ea typeface="+mn-ea"/>
                <a:cs typeface="+mn-cs"/>
              </a:rPr>
              <a:t> echocardiography ( TEE ) : </a:t>
            </a:r>
          </a:p>
          <a:p>
            <a:pPr marL="0" marR="0" lvl="0" indent="0" algn="l" defTabSz="914400" rtl="0" eaLnBrk="1" fontAlgn="auto" latinLnBrk="0" hangingPunct="1">
              <a:lnSpc>
                <a:spcPct val="90000"/>
              </a:lnSpc>
              <a:spcBef>
                <a:spcPts val="1000"/>
              </a:spcBef>
              <a:spcAft>
                <a:spcPts val="0"/>
              </a:spcAft>
              <a:buClrTx/>
              <a:buSzTx/>
              <a:buFont typeface="Arial"/>
              <a:buNone/>
              <a:tabLst/>
              <a:defRPr/>
            </a:pPr>
            <a:r>
              <a:rPr kumimoji="0" lang="en-US" sz="2000" b="0" i="0" u="none" strike="noStrike" kern="1200" cap="none" spc="0" normalizeH="0" baseline="0" noProof="0" dirty="0" smtClean="0">
                <a:ln>
                  <a:noFill/>
                </a:ln>
                <a:solidFill>
                  <a:sysClr val="windowText" lastClr="000000"/>
                </a:solidFill>
                <a:effectLst/>
                <a:uLnTx/>
                <a:uFillTx/>
                <a:latin typeface="Calibri"/>
                <a:ea typeface="+mn-ea"/>
                <a:cs typeface="+mn-cs"/>
              </a:rPr>
              <a:t>has the highest sensitivity for detecting the presence of air in the right ventricular outflow tract or major pulmonary veins.</a:t>
            </a:r>
          </a:p>
          <a:p>
            <a:pPr marL="228600" marR="0" lvl="0" indent="-228600" algn="l" defTabSz="914400" rtl="0" eaLnBrk="1" fontAlgn="auto" latinLnBrk="0" hangingPunct="1">
              <a:lnSpc>
                <a:spcPct val="90000"/>
              </a:lnSpc>
              <a:spcBef>
                <a:spcPts val="1000"/>
              </a:spcBef>
              <a:spcAft>
                <a:spcPts val="0"/>
              </a:spcAft>
              <a:buClrTx/>
              <a:buSzTx/>
              <a:buFontTx/>
              <a:buChar char="-"/>
              <a:tabLst/>
              <a:defRPr/>
            </a:pPr>
            <a:r>
              <a:rPr kumimoji="0" lang="en-US" sz="2000" b="1" i="0" u="none" strike="noStrike" kern="1200" cap="none" spc="0" normalizeH="0" baseline="0" noProof="0" dirty="0" smtClean="0">
                <a:ln>
                  <a:noFill/>
                </a:ln>
                <a:solidFill>
                  <a:srgbClr val="31859C"/>
                </a:solidFill>
                <a:effectLst/>
                <a:uLnTx/>
                <a:uFillTx/>
                <a:latin typeface="Calibri"/>
                <a:ea typeface="+mn-ea"/>
                <a:cs typeface="+mn-cs"/>
              </a:rPr>
              <a:t>Doppler ultrasonography : </a:t>
            </a:r>
          </a:p>
          <a:p>
            <a:pPr marL="0" marR="0" lvl="0" indent="0" algn="l" defTabSz="914400" rtl="0" eaLnBrk="1" fontAlgn="auto" latinLnBrk="0" hangingPunct="1">
              <a:lnSpc>
                <a:spcPct val="90000"/>
              </a:lnSpc>
              <a:spcBef>
                <a:spcPts val="1000"/>
              </a:spcBef>
              <a:spcAft>
                <a:spcPts val="0"/>
              </a:spcAft>
              <a:buClrTx/>
              <a:buSzTx/>
              <a:buFont typeface="Arial"/>
              <a:buNone/>
              <a:tabLst/>
              <a:defRPr/>
            </a:pPr>
            <a:r>
              <a:rPr kumimoji="0" lang="en-US" sz="2000" b="0" i="0" u="none" strike="noStrike" kern="1200" cap="none" spc="0" normalizeH="0" baseline="0" noProof="0" dirty="0" smtClean="0">
                <a:ln>
                  <a:noFill/>
                </a:ln>
                <a:solidFill>
                  <a:sysClr val="windowText" lastClr="000000"/>
                </a:solidFill>
                <a:effectLst/>
                <a:uLnTx/>
                <a:uFillTx/>
                <a:latin typeface="Calibri"/>
                <a:ea typeface="+mn-ea"/>
                <a:cs typeface="+mn-cs"/>
              </a:rPr>
              <a:t>* Precordial Doppler ultrasonography : is the </a:t>
            </a:r>
            <a:r>
              <a:rPr kumimoji="0" lang="en-US" sz="2000" b="1" i="0" u="sng" strike="noStrike" kern="1200" cap="none" spc="0" normalizeH="0" baseline="0" noProof="0" dirty="0" smtClean="0">
                <a:ln>
                  <a:noFill/>
                </a:ln>
                <a:solidFill>
                  <a:sysClr val="windowText" lastClr="000000"/>
                </a:solidFill>
                <a:effectLst/>
                <a:uLnTx/>
                <a:uFillTx/>
                <a:latin typeface="Calibri"/>
                <a:ea typeface="+mn-ea"/>
                <a:cs typeface="+mn-cs"/>
              </a:rPr>
              <a:t>most sensitive noninvasive </a:t>
            </a:r>
            <a:r>
              <a:rPr kumimoji="0" lang="en-US" sz="2000" b="0" i="0" u="none" strike="noStrike" kern="1200" cap="none" spc="0" normalizeH="0" baseline="0" noProof="0" dirty="0" smtClean="0">
                <a:ln>
                  <a:noFill/>
                </a:ln>
                <a:solidFill>
                  <a:sysClr val="windowText" lastClr="000000"/>
                </a:solidFill>
                <a:effectLst/>
                <a:uLnTx/>
                <a:uFillTx/>
                <a:latin typeface="Calibri"/>
                <a:ea typeface="+mn-ea"/>
                <a:cs typeface="+mn-cs"/>
              </a:rPr>
              <a:t>method for detecting venous air emboli.</a:t>
            </a:r>
          </a:p>
          <a:p>
            <a:pPr marL="0" marR="0" lvl="0" indent="0" algn="l" defTabSz="914400" rtl="0" eaLnBrk="1" fontAlgn="auto" latinLnBrk="0" hangingPunct="1">
              <a:lnSpc>
                <a:spcPct val="90000"/>
              </a:lnSpc>
              <a:spcBef>
                <a:spcPts val="1000"/>
              </a:spcBef>
              <a:spcAft>
                <a:spcPts val="0"/>
              </a:spcAft>
              <a:buClrTx/>
              <a:buSzTx/>
              <a:buFont typeface="Arial"/>
              <a:buNone/>
              <a:tabLst/>
              <a:defRPr/>
            </a:pPr>
            <a:r>
              <a:rPr kumimoji="0" lang="en-US" sz="20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000" b="0" i="0" u="none" strike="noStrike" kern="1200" cap="none" spc="0" normalizeH="0" baseline="0" noProof="0" dirty="0" err="1" smtClean="0">
                <a:ln>
                  <a:noFill/>
                </a:ln>
                <a:solidFill>
                  <a:sysClr val="windowText" lastClr="000000"/>
                </a:solidFill>
                <a:effectLst/>
                <a:uLnTx/>
                <a:uFillTx/>
                <a:latin typeface="Calibri"/>
                <a:ea typeface="+mn-ea"/>
                <a:cs typeface="+mn-cs"/>
              </a:rPr>
              <a:t>Transcranial</a:t>
            </a:r>
            <a:r>
              <a:rPr kumimoji="0" lang="en-US" sz="2000" b="0" i="0" u="none" strike="noStrike" kern="1200" cap="none" spc="0" normalizeH="0" baseline="0" noProof="0" dirty="0" smtClean="0">
                <a:ln>
                  <a:noFill/>
                </a:ln>
                <a:solidFill>
                  <a:sysClr val="windowText" lastClr="000000"/>
                </a:solidFill>
                <a:effectLst/>
                <a:uLnTx/>
                <a:uFillTx/>
                <a:latin typeface="Calibri"/>
                <a:ea typeface="+mn-ea"/>
                <a:cs typeface="+mn-cs"/>
              </a:rPr>
              <a:t> Doppler ultrasonography:  is another imaging modality commonly used to detect cerebral </a:t>
            </a:r>
            <a:r>
              <a:rPr kumimoji="0" lang="en-US" sz="2000" b="0" i="0" u="none" strike="noStrike" kern="1200" cap="none" spc="0" normalizeH="0" baseline="0" noProof="0" dirty="0" err="1" smtClean="0">
                <a:ln>
                  <a:noFill/>
                </a:ln>
                <a:solidFill>
                  <a:sysClr val="windowText" lastClr="000000"/>
                </a:solidFill>
                <a:effectLst/>
                <a:uLnTx/>
                <a:uFillTx/>
                <a:latin typeface="Calibri"/>
                <a:ea typeface="+mn-ea"/>
                <a:cs typeface="+mn-cs"/>
              </a:rPr>
              <a:t>microemboli</a:t>
            </a:r>
            <a:r>
              <a:rPr kumimoji="0" lang="en-US" sz="2000" b="0" i="0" u="none" strike="noStrike" kern="1200" cap="none" spc="0" normalizeH="0" baseline="0" noProof="0" dirty="0" smtClean="0">
                <a:ln>
                  <a:noFill/>
                </a:ln>
                <a:solidFill>
                  <a:sysClr val="windowText" lastClr="000000"/>
                </a:solidFill>
                <a:effectLst/>
                <a:uLnTx/>
                <a:uFillTx/>
                <a:latin typeface="Calibri"/>
                <a:ea typeface="+mn-ea"/>
                <a:cs typeface="+mn-cs"/>
              </a:rPr>
              <a:t>.</a:t>
            </a:r>
          </a:p>
          <a:p>
            <a:pPr marL="228600" marR="0" lvl="0" indent="-228600" algn="l" defTabSz="914400" rtl="0" eaLnBrk="1" fontAlgn="auto" latinLnBrk="0" hangingPunct="1">
              <a:lnSpc>
                <a:spcPct val="90000"/>
              </a:lnSpc>
              <a:spcBef>
                <a:spcPts val="1000"/>
              </a:spcBef>
              <a:spcAft>
                <a:spcPts val="0"/>
              </a:spcAft>
              <a:buClrTx/>
              <a:buSzTx/>
              <a:buFontTx/>
              <a:buChar char="-"/>
              <a:tabLst/>
              <a:defRPr/>
            </a:pPr>
            <a:r>
              <a:rPr kumimoji="0" lang="en-US" sz="2000" b="1" i="0" u="none" strike="noStrike" kern="1200" cap="none" spc="0" normalizeH="0" baseline="0" noProof="0" dirty="0" smtClean="0">
                <a:ln>
                  <a:noFill/>
                </a:ln>
                <a:solidFill>
                  <a:srgbClr val="31859C"/>
                </a:solidFill>
                <a:effectLst/>
                <a:uLnTx/>
                <a:uFillTx/>
                <a:latin typeface="Calibri"/>
                <a:ea typeface="+mn-ea"/>
                <a:cs typeface="+mn-cs"/>
              </a:rPr>
              <a:t>CT scans: </a:t>
            </a:r>
          </a:p>
          <a:p>
            <a:pPr marL="0" marR="0" lvl="0" indent="0" algn="l" defTabSz="914400" rtl="0" eaLnBrk="1" fontAlgn="auto" latinLnBrk="0" hangingPunct="1">
              <a:lnSpc>
                <a:spcPct val="90000"/>
              </a:lnSpc>
              <a:spcBef>
                <a:spcPts val="1000"/>
              </a:spcBef>
              <a:spcAft>
                <a:spcPts val="0"/>
              </a:spcAft>
              <a:buClrTx/>
              <a:buSzTx/>
              <a:buFont typeface="Arial"/>
              <a:buNone/>
              <a:tabLst/>
              <a:defRPr/>
            </a:pPr>
            <a:r>
              <a:rPr kumimoji="0" lang="en-US" sz="2000" b="0" i="0" u="none" strike="noStrike" kern="1200" cap="none" spc="0" normalizeH="0" baseline="0" noProof="0" dirty="0" smtClean="0">
                <a:ln>
                  <a:noFill/>
                </a:ln>
                <a:solidFill>
                  <a:sysClr val="windowText" lastClr="000000"/>
                </a:solidFill>
                <a:effectLst/>
                <a:uLnTx/>
                <a:uFillTx/>
                <a:latin typeface="Calibri"/>
                <a:ea typeface="+mn-ea"/>
                <a:cs typeface="+mn-cs"/>
              </a:rPr>
              <a:t>can detect air emboli in the central venous system (especially the axillary and </a:t>
            </a:r>
            <a:r>
              <a:rPr kumimoji="0" lang="en-US" sz="2000" b="0" i="0" u="none" strike="noStrike" kern="1200" cap="none" spc="0" normalizeH="0" baseline="0" noProof="0" dirty="0" err="1" smtClean="0">
                <a:ln>
                  <a:noFill/>
                </a:ln>
                <a:solidFill>
                  <a:sysClr val="windowText" lastClr="000000"/>
                </a:solidFill>
                <a:effectLst/>
                <a:uLnTx/>
                <a:uFillTx/>
                <a:latin typeface="Calibri"/>
                <a:ea typeface="+mn-ea"/>
                <a:cs typeface="+mn-cs"/>
              </a:rPr>
              <a:t>subclavian</a:t>
            </a:r>
            <a:r>
              <a:rPr kumimoji="0" lang="en-US" sz="2000" b="0" i="0" u="none" strike="noStrike" kern="1200" cap="none" spc="0" normalizeH="0" baseline="0" noProof="0" dirty="0" smtClean="0">
                <a:ln>
                  <a:noFill/>
                </a:ln>
                <a:solidFill>
                  <a:sysClr val="windowText" lastClr="000000"/>
                </a:solidFill>
                <a:effectLst/>
                <a:uLnTx/>
                <a:uFillTx/>
                <a:latin typeface="Calibri"/>
                <a:ea typeface="+mn-ea"/>
                <a:cs typeface="+mn-cs"/>
              </a:rPr>
              <a:t> veins), right ventricle, and/or pulmonary artery.</a:t>
            </a:r>
          </a:p>
          <a:p>
            <a:pPr marL="228600" marR="0" lvl="0" indent="-228600" algn="l" defTabSz="914400" rtl="0" eaLnBrk="1" fontAlgn="auto" latinLnBrk="0" hangingPunct="1">
              <a:lnSpc>
                <a:spcPct val="90000"/>
              </a:lnSpc>
              <a:spcBef>
                <a:spcPts val="1000"/>
              </a:spcBef>
              <a:spcAft>
                <a:spcPts val="0"/>
              </a:spcAft>
              <a:buClrTx/>
              <a:buSzTx/>
              <a:buFontTx/>
              <a:buChar char="-"/>
              <a:tabLst/>
              <a:defRPr/>
            </a:pPr>
            <a:r>
              <a:rPr kumimoji="0" lang="en-US" sz="2000" b="1" i="0" u="none" strike="noStrike" kern="1200" cap="none" spc="0" normalizeH="0" baseline="0" noProof="0" dirty="0" smtClean="0">
                <a:ln>
                  <a:noFill/>
                </a:ln>
                <a:solidFill>
                  <a:srgbClr val="31859C"/>
                </a:solidFill>
                <a:effectLst/>
                <a:uLnTx/>
                <a:uFillTx/>
                <a:latin typeface="Calibri"/>
                <a:ea typeface="+mn-ea"/>
                <a:cs typeface="+mn-cs"/>
              </a:rPr>
              <a:t>MRI :</a:t>
            </a:r>
          </a:p>
          <a:p>
            <a:pPr marL="0" marR="0" lvl="0" indent="0" algn="l" defTabSz="914400" rtl="0" eaLnBrk="1" fontAlgn="auto" latinLnBrk="0" hangingPunct="1">
              <a:lnSpc>
                <a:spcPct val="90000"/>
              </a:lnSpc>
              <a:spcBef>
                <a:spcPts val="1000"/>
              </a:spcBef>
              <a:spcAft>
                <a:spcPts val="0"/>
              </a:spcAft>
              <a:buClrTx/>
              <a:buSzTx/>
              <a:buFont typeface="Arial"/>
              <a:buNone/>
              <a:tabLst/>
              <a:defRPr/>
            </a:pPr>
            <a:r>
              <a:rPr kumimoji="0" lang="en-US" sz="2000" b="0" i="0" u="none" strike="noStrike" kern="1200" cap="none" spc="0" normalizeH="0" baseline="0" noProof="0" dirty="0" smtClean="0">
                <a:ln>
                  <a:noFill/>
                </a:ln>
                <a:solidFill>
                  <a:sysClr val="windowText" lastClr="000000"/>
                </a:solidFill>
                <a:effectLst/>
                <a:uLnTx/>
                <a:uFillTx/>
                <a:latin typeface="Calibri"/>
                <a:ea typeface="+mn-ea"/>
                <a:cs typeface="+mn-cs"/>
              </a:rPr>
              <a:t> of the brain may show increased water concentration in affected tissues, but this finding alone may not be reliable for the detection of gas emboli.</a:t>
            </a:r>
          </a:p>
        </p:txBody>
      </p:sp>
    </p:spTree>
    <p:extLst>
      <p:ext uri="{BB962C8B-B14F-4D97-AF65-F5344CB8AC3E}">
        <p14:creationId xmlns:p14="http://schemas.microsoft.com/office/powerpoint/2010/main" val="262867154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Shot 2016-11-20 at 7.59.51 PM.png"/>
          <p:cNvPicPr>
            <a:picLocks noChangeAspect="1"/>
          </p:cNvPicPr>
          <p:nvPr/>
        </p:nvPicPr>
        <p:blipFill>
          <a:blip r:embed="rId2">
            <a:alphaModFix amt="40000"/>
            <a:extLst>
              <a:ext uri="{28A0092B-C50C-407E-A947-70E740481C1C}">
                <a14:useLocalDpi xmlns:a14="http://schemas.microsoft.com/office/drawing/2010/main" val="0"/>
              </a:ext>
            </a:extLst>
          </a:blip>
          <a:stretch>
            <a:fillRect/>
          </a:stretch>
        </p:blipFill>
        <p:spPr>
          <a:xfrm>
            <a:off x="1" y="0"/>
            <a:ext cx="9144000" cy="6875006"/>
          </a:xfrm>
          <a:prstGeom prst="rect">
            <a:avLst/>
          </a:prstGeom>
        </p:spPr>
      </p:pic>
      <p:sp>
        <p:nvSpPr>
          <p:cNvPr id="8" name="Subtitle 7"/>
          <p:cNvSpPr>
            <a:spLocks noGrp="1"/>
          </p:cNvSpPr>
          <p:nvPr>
            <p:ph type="subTitle" idx="1"/>
          </p:nvPr>
        </p:nvSpPr>
        <p:spPr>
          <a:xfrm>
            <a:off x="542290" y="941749"/>
            <a:ext cx="8177154" cy="5010967"/>
          </a:xfrm>
        </p:spPr>
        <p:style>
          <a:lnRef idx="2">
            <a:schemeClr val="accent5"/>
          </a:lnRef>
          <a:fillRef idx="1">
            <a:schemeClr val="lt1"/>
          </a:fillRef>
          <a:effectRef idx="0">
            <a:schemeClr val="accent5"/>
          </a:effectRef>
          <a:fontRef idx="minor">
            <a:schemeClr val="dk1"/>
          </a:fontRef>
        </p:style>
        <p:txBody>
          <a:bodyPr>
            <a:normAutofit fontScale="85000" lnSpcReduction="20000"/>
          </a:bodyPr>
          <a:lstStyle/>
          <a:p>
            <a:pPr marL="228600" indent="-228600" algn="l">
              <a:buFontTx/>
              <a:buChar char="-"/>
            </a:pPr>
            <a:r>
              <a:rPr lang="en-US" b="1" dirty="0" smtClean="0">
                <a:solidFill>
                  <a:srgbClr val="31859C"/>
                </a:solidFill>
              </a:rPr>
              <a:t>Other Tests :</a:t>
            </a:r>
          </a:p>
          <a:p>
            <a:pPr marL="228600" indent="-228600" algn="l">
              <a:buFont typeface="Arial"/>
              <a:buChar char="•"/>
            </a:pPr>
            <a:r>
              <a:rPr lang="en-US" b="1" dirty="0" smtClean="0">
                <a:solidFill>
                  <a:srgbClr val="31859C"/>
                </a:solidFill>
              </a:rPr>
              <a:t>Electrocardiography (ECG) : </a:t>
            </a:r>
            <a:r>
              <a:rPr lang="en-US" sz="2300" dirty="0" smtClean="0">
                <a:solidFill>
                  <a:schemeClr val="bg1">
                    <a:lumMod val="65000"/>
                  </a:schemeClr>
                </a:solidFill>
              </a:rPr>
              <a:t>The findings closely resemble those seen with venous thromboembolism and include tachycardia, right ventricular strain pattern, and ST depression. </a:t>
            </a:r>
          </a:p>
          <a:p>
            <a:pPr marL="228600" indent="-228600" algn="l">
              <a:buFont typeface="Arial"/>
              <a:buChar char="•"/>
            </a:pPr>
            <a:r>
              <a:rPr lang="en-US" b="1" dirty="0" smtClean="0">
                <a:solidFill>
                  <a:srgbClr val="31859C"/>
                </a:solidFill>
              </a:rPr>
              <a:t>End-tidal carbon dioxide (ETCO2) : </a:t>
            </a:r>
            <a:r>
              <a:rPr lang="en-US" sz="2300" dirty="0" smtClean="0">
                <a:solidFill>
                  <a:schemeClr val="bg1">
                    <a:lumMod val="65000"/>
                  </a:schemeClr>
                </a:solidFill>
              </a:rPr>
              <a:t>air embolism leads to V/Q mismatching and increases in physiologic dead space. This produces a fall in end-tidal CO</a:t>
            </a:r>
            <a:r>
              <a:rPr lang="en-US" sz="2300" baseline="-25000" dirty="0" smtClean="0">
                <a:solidFill>
                  <a:schemeClr val="bg1">
                    <a:lumMod val="65000"/>
                  </a:schemeClr>
                </a:solidFill>
              </a:rPr>
              <a:t>2</a:t>
            </a:r>
            <a:r>
              <a:rPr lang="en-US" sz="2300" dirty="0" smtClean="0">
                <a:solidFill>
                  <a:schemeClr val="bg1">
                    <a:lumMod val="65000"/>
                  </a:schemeClr>
                </a:solidFill>
              </a:rPr>
              <a:t> (normal value is &lt; 5).</a:t>
            </a:r>
          </a:p>
          <a:p>
            <a:pPr marL="228600" indent="-228600" algn="l">
              <a:buFont typeface="Arial"/>
              <a:buChar char="•"/>
            </a:pPr>
            <a:r>
              <a:rPr lang="en-US" b="1" dirty="0" smtClean="0">
                <a:solidFill>
                  <a:srgbClr val="31859C"/>
                </a:solidFill>
              </a:rPr>
              <a:t>Pulse </a:t>
            </a:r>
            <a:r>
              <a:rPr lang="en-US" b="1" dirty="0" err="1" smtClean="0">
                <a:solidFill>
                  <a:srgbClr val="31859C"/>
                </a:solidFill>
              </a:rPr>
              <a:t>oximetry</a:t>
            </a:r>
            <a:r>
              <a:rPr lang="en-US" b="1" dirty="0" smtClean="0">
                <a:solidFill>
                  <a:srgbClr val="31859C"/>
                </a:solidFill>
              </a:rPr>
              <a:t> </a:t>
            </a:r>
            <a:r>
              <a:rPr lang="en-US" dirty="0" smtClean="0">
                <a:solidFill>
                  <a:schemeClr val="bg1">
                    <a:lumMod val="65000"/>
                  </a:schemeClr>
                </a:solidFill>
              </a:rPr>
              <a:t> </a:t>
            </a:r>
          </a:p>
          <a:p>
            <a:pPr marL="228600" indent="-228600" algn="l">
              <a:buFont typeface="Arial"/>
              <a:buChar char="•"/>
            </a:pPr>
            <a:r>
              <a:rPr lang="en-US" b="1" dirty="0" smtClean="0">
                <a:solidFill>
                  <a:srgbClr val="31859C"/>
                </a:solidFill>
              </a:rPr>
              <a:t>Pulmonary artery catheter : </a:t>
            </a:r>
            <a:r>
              <a:rPr lang="en-US" sz="2300" dirty="0" smtClean="0">
                <a:solidFill>
                  <a:schemeClr val="bg1">
                    <a:lumMod val="65000"/>
                  </a:schemeClr>
                </a:solidFill>
              </a:rPr>
              <a:t>A pulmonary artery catheter can detect increases in pulmonary artery pressures, which may be secondary to mechanical obstruction/vasoconstriction from the hypoxemia induced by the air embolism.</a:t>
            </a:r>
            <a:endParaRPr lang="en-US" sz="2300" dirty="0" smtClean="0"/>
          </a:p>
          <a:p>
            <a:pPr marL="228600" indent="-228600" algn="l">
              <a:buFont typeface="Arial"/>
              <a:buChar char="•"/>
            </a:pPr>
            <a:r>
              <a:rPr lang="en-US" b="1" dirty="0" smtClean="0">
                <a:solidFill>
                  <a:srgbClr val="31859C"/>
                </a:solidFill>
              </a:rPr>
              <a:t>Central venous catheter : </a:t>
            </a:r>
            <a:r>
              <a:rPr lang="en-US" sz="2100" dirty="0" smtClean="0">
                <a:solidFill>
                  <a:schemeClr val="bg1">
                    <a:lumMod val="65000"/>
                  </a:schemeClr>
                </a:solidFill>
              </a:rPr>
              <a:t>if a central venous catheter is in place, aspiration of air may help to make the diagnosis. It is also helpful in monitoring central venous pressures, which may be increased in air embolism.</a:t>
            </a:r>
          </a:p>
          <a:p>
            <a:pPr marL="228600" indent="-228600" algn="l">
              <a:buFont typeface="Arial"/>
              <a:buChar char="•"/>
            </a:pPr>
            <a:endParaRPr lang="en-US" dirty="0"/>
          </a:p>
        </p:txBody>
      </p:sp>
      <p:sp>
        <p:nvSpPr>
          <p:cNvPr id="2" name="Title 1"/>
          <p:cNvSpPr>
            <a:spLocks noGrp="1"/>
          </p:cNvSpPr>
          <p:nvPr>
            <p:ph type="ctrTitle"/>
          </p:nvPr>
        </p:nvSpPr>
        <p:spPr>
          <a:xfrm>
            <a:off x="685800" y="5217703"/>
            <a:ext cx="7772400" cy="1470025"/>
          </a:xfrm>
        </p:spPr>
        <p:txBody>
          <a:bodyPr/>
          <a:lstStyle/>
          <a:p>
            <a:endParaRPr lang="en-US" dirty="0"/>
          </a:p>
        </p:txBody>
      </p:sp>
    </p:spTree>
    <p:extLst>
      <p:ext uri="{BB962C8B-B14F-4D97-AF65-F5344CB8AC3E}">
        <p14:creationId xmlns:p14="http://schemas.microsoft.com/office/powerpoint/2010/main" val="259271138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198</TotalTime>
  <Words>514</Words>
  <Application>Microsoft Macintosh PowerPoint</Application>
  <PresentationFormat>On-screen Show (4:3)</PresentationFormat>
  <Paragraphs>67</Paragraphs>
  <Slides>12</Slides>
  <Notes>3</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Case 7- Complication of central line insertion</vt:lpstr>
      <vt:lpstr>- Available when peripheral vessels collapse. - Access to central pressure measurements. In-hospital procedure - Safer vasopressor administration.</vt:lpstr>
      <vt:lpstr>Common Sites of Insertion : 1. Internal jugular vein. 2. Subclavian vein. 3. Femoral vein.</vt:lpstr>
      <vt:lpstr>A 25-year-old presented with road traffic accident. He was scheduled as emergency exploratory laparotomy.    After induction of anesthesia, patient was positioned for central line insertion through IJV.  While insertion of catheter the patient has sudden tachyarrhythmia and  sudden drop in end tidal CO2, drop in saturation and hypotension was noticed.</vt:lpstr>
      <vt:lpstr>1. What may be the possible diagnosis?</vt:lpstr>
      <vt:lpstr>Air Embolism :  results from inadvertent introduction of air into the circulation, usually via the venous system , Air bubbles pass into : </vt:lpstr>
      <vt:lpstr>2. What are the different methods for the detection of air embolism? </vt:lpstr>
      <vt:lpstr>PowerPoint Presentation</vt:lpstr>
      <vt:lpstr>PowerPoint Presentation</vt:lpstr>
      <vt:lpstr>3.How you can prevent air embolus while inserting central venous catheter? </vt:lpstr>
      <vt:lpstr>4. How will you manage this case? </vt:lpstr>
      <vt:lpstr>THANK YOU  </vt:lpstr>
    </vt:vector>
  </TitlesOfParts>
  <Company>ksu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Case 7- Complication of central line insertion</dc:title>
  <dc:creator>anjod almuhareb</dc:creator>
  <cp:lastModifiedBy>anjod almuhareb</cp:lastModifiedBy>
  <cp:revision>10</cp:revision>
  <dcterms:created xsi:type="dcterms:W3CDTF">2016-11-20T16:52:54Z</dcterms:created>
  <dcterms:modified xsi:type="dcterms:W3CDTF">2016-11-20T21:33:06Z</dcterms:modified>
</cp:coreProperties>
</file>