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1" r:id="rId5"/>
    <p:sldId id="266" r:id="rId6"/>
    <p:sldId id="262" r:id="rId7"/>
    <p:sldId id="267" r:id="rId8"/>
    <p:sldId id="263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18C"/>
    <a:srgbClr val="FFA960"/>
    <a:srgbClr val="B3857D"/>
    <a:srgbClr val="A65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4" autoAdjust="0"/>
    <p:restoredTop sz="94533"/>
  </p:normalViewPr>
  <p:slideViewPr>
    <p:cSldViewPr snapToGrid="0" snapToObjects="1">
      <p:cViewPr varScale="1">
        <p:scale>
          <a:sx n="61" d="100"/>
          <a:sy n="61" d="100"/>
        </p:scale>
        <p:origin x="4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360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327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61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283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829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066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ال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387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935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720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543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515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208C-6DEE-0B4B-814E-5FE02975EE4F}" type="datetimeFigureOut">
              <a:rPr lang="ar-SA" smtClean="0"/>
              <a:t>19/02/1438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AB485-DD79-EB47-9628-3AE2F71937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139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704" cy="6858000"/>
          </a:xfrm>
        </p:spPr>
      </p:pic>
      <p:sp>
        <p:nvSpPr>
          <p:cNvPr id="5" name="مضلع ثماني 4"/>
          <p:cNvSpPr/>
          <p:nvPr/>
        </p:nvSpPr>
        <p:spPr>
          <a:xfrm>
            <a:off x="10136904" y="389637"/>
            <a:ext cx="1786597" cy="1772529"/>
          </a:xfrm>
          <a:prstGeom prst="octagon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10699598" y="552626"/>
            <a:ext cx="661207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l" defTabSz="914400" rtl="0" eaLnBrk="1" latinLnBrk="0" hangingPunct="1"/>
            <a:r>
              <a:rPr lang="en-US" sz="8800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9</a:t>
            </a:r>
            <a:endParaRPr lang="ar-SA" sz="8800" dirty="0">
              <a:solidFill>
                <a:srgbClr val="FF000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854373" y="5179794"/>
            <a:ext cx="4035286" cy="122163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7200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Group </a:t>
            </a:r>
            <a:r>
              <a:rPr lang="en-US" sz="7200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B </a:t>
            </a:r>
            <a:endParaRPr lang="ar-SA" sz="7200" dirty="0">
              <a:solidFill>
                <a:srgbClr val="FF000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251" y="3074014"/>
            <a:ext cx="113511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latin typeface="Book Antiqua" charset="0"/>
                <a:ea typeface="Book Antiqua" charset="0"/>
                <a:cs typeface="Book Antiqua" charset="0"/>
              </a:rPr>
              <a:t>Postoperative Hypotension</a:t>
            </a:r>
          </a:p>
        </p:txBody>
      </p:sp>
    </p:spTree>
    <p:extLst>
      <p:ext uri="{BB962C8B-B14F-4D97-AF65-F5344CB8AC3E}">
        <p14:creationId xmlns:p14="http://schemas.microsoft.com/office/powerpoint/2010/main" val="192099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704" cy="6858000"/>
          </a:xfrm>
        </p:spPr>
      </p:pic>
      <p:sp useBgFill="1">
        <p:nvSpPr>
          <p:cNvPr id="6" name="مربع نص 5"/>
          <p:cNvSpPr txBox="1"/>
          <p:nvPr/>
        </p:nvSpPr>
        <p:spPr>
          <a:xfrm>
            <a:off x="1160584" y="1413063"/>
            <a:ext cx="10431194" cy="4031873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Q7-Discuss </a:t>
            </a:r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the drugs that used to prevent and treat </a:t>
            </a:r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shivering</a:t>
            </a:r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:</a:t>
            </a:r>
            <a:endParaRPr lang="en-US" sz="3200" dirty="0">
              <a:solidFill>
                <a:srgbClr val="FF000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Pethidine</a:t>
            </a:r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Ondaserton</a:t>
            </a:r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Propofol</a:t>
            </a:r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Doxapram</a:t>
            </a:r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Anticholinesterase</a:t>
            </a:r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58132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704" cy="6858000"/>
          </a:xfrm>
        </p:spPr>
      </p:pic>
      <p:sp useBgFill="1">
        <p:nvSpPr>
          <p:cNvPr id="6" name="مربع نص 5"/>
          <p:cNvSpPr txBox="1"/>
          <p:nvPr/>
        </p:nvSpPr>
        <p:spPr>
          <a:xfrm>
            <a:off x="3008141" y="2644170"/>
            <a:ext cx="6175717" cy="1569660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marL="0" algn="l" defTabSz="914400" rtl="0" eaLnBrk="1" latinLnBrk="0" hangingPunct="1"/>
            <a:r>
              <a:rPr lang="en-US" sz="9600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Thank you</a:t>
            </a:r>
            <a:endParaRPr lang="ar-SA" sz="9600" dirty="0">
              <a:solidFill>
                <a:srgbClr val="FF000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704" cy="6858000"/>
          </a:xfrm>
        </p:spPr>
      </p:pic>
      <p:sp useBgFill="1">
        <p:nvSpPr>
          <p:cNvPr id="6" name="مربع نص 5"/>
          <p:cNvSpPr txBox="1"/>
          <p:nvPr/>
        </p:nvSpPr>
        <p:spPr>
          <a:xfrm>
            <a:off x="1160584" y="1413063"/>
            <a:ext cx="10431194" cy="4031873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- 78 years old patient attended as inpatient transurethral prostatectomy under spinal anesthesia known case of diabetics and hypertension on treatment , when the patient came to postoperative care units (PACU) patient was agitated shivering </a:t>
            </a:r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patient blood pressure was 89/40 , HR: 85/MIN , RR: 23/ MIN</a:t>
            </a:r>
          </a:p>
          <a:p>
            <a:pPr algn="l"/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SPo2 difficult to read because of patient </a:t>
            </a:r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shivering.</a:t>
            </a:r>
            <a:endParaRPr lang="ar-SA" sz="3200" b="1" dirty="0">
              <a:solidFill>
                <a:srgbClr val="FF000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704" cy="6858000"/>
          </a:xfrm>
        </p:spPr>
      </p:pic>
      <p:sp useBgFill="1">
        <p:nvSpPr>
          <p:cNvPr id="6" name="مربع نص 5"/>
          <p:cNvSpPr txBox="1"/>
          <p:nvPr/>
        </p:nvSpPr>
        <p:spPr>
          <a:xfrm>
            <a:off x="988255" y="920621"/>
            <a:ext cx="10431194" cy="5016758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Q1-What </a:t>
            </a:r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are the routine monitor in </a:t>
            </a:r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PACU:</a:t>
            </a:r>
            <a:endParaRPr lang="en-US" sz="3200" dirty="0">
              <a:solidFill>
                <a:srgbClr val="FF000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Vital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signs BP,TEMP, RR</a:t>
            </a: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Oxygen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monitoring </a:t>
            </a: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Electrocardiogram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monitor</a:t>
            </a: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Pain score</a:t>
            </a:r>
          </a:p>
          <a:p>
            <a:pPr lvl="0" algn="l" rtl="0"/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Q2-What </a:t>
            </a:r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is your assessment </a:t>
            </a:r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plan:</a:t>
            </a:r>
            <a:endParaRPr lang="en-US" sz="3200" dirty="0">
              <a:solidFill>
                <a:srgbClr val="FF000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Assess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the airway </a:t>
            </a: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Circulation </a:t>
            </a:r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Respiration</a:t>
            </a:r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4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704" cy="6858000"/>
          </a:xfrm>
        </p:spPr>
      </p:pic>
      <p:sp useBgFill="1">
        <p:nvSpPr>
          <p:cNvPr id="6" name="مربع نص 5"/>
          <p:cNvSpPr txBox="1"/>
          <p:nvPr/>
        </p:nvSpPr>
        <p:spPr>
          <a:xfrm>
            <a:off x="988255" y="1413063"/>
            <a:ext cx="10431194" cy="4031873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Q3-Discuss </a:t>
            </a:r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the way for intraoperative heat </a:t>
            </a:r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loss:</a:t>
            </a:r>
            <a:endParaRPr lang="en-US" sz="3200" dirty="0">
              <a:solidFill>
                <a:srgbClr val="FF000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Body heat is lost in several ways, and there are four major mechanisms at work:</a:t>
            </a:r>
          </a:p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1-Radiation 40% :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Transfer of electromagnetic energy between two bodies of different temperature.</a:t>
            </a:r>
          </a:p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2-Convection 30% :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Energy transfer will be greater if the air immediately adjacent to a patient skin is repeatedly disturbed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.</a:t>
            </a:r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73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704" cy="6858000"/>
          </a:xfrm>
        </p:spPr>
      </p:pic>
      <p:sp useBgFill="1">
        <p:nvSpPr>
          <p:cNvPr id="6" name="مربع نص 5"/>
          <p:cNvSpPr txBox="1"/>
          <p:nvPr/>
        </p:nvSpPr>
        <p:spPr>
          <a:xfrm>
            <a:off x="988255" y="674400"/>
            <a:ext cx="10431194" cy="5509200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3- Evaporation 25%: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As water becomes </a:t>
            </a:r>
            <a:r>
              <a:rPr lang="en-US" sz="3200" dirty="0" err="1">
                <a:latin typeface="Book Antiqua" charset="0"/>
                <a:ea typeface="Book Antiqua" charset="0"/>
                <a:cs typeface="Book Antiqua" charset="0"/>
              </a:rPr>
              <a:t>vapour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, heat energy is lost as latent heat of vaporization. This type of heat loss will be increased if a large surface is exposed to evaporation, e.g. loops of bowel during a laparotomy. Surgical skin prep increases heat loss in this way. 10% is lost via respiratory water </a:t>
            </a:r>
            <a:r>
              <a:rPr lang="en-US" sz="3200" dirty="0" err="1">
                <a:latin typeface="Book Antiqua" charset="0"/>
                <a:ea typeface="Book Antiqua" charset="0"/>
                <a:cs typeface="Book Antiqua" charset="0"/>
              </a:rPr>
              <a:t>vapour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.</a:t>
            </a:r>
          </a:p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4- Conduction 5%: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Transfer of heat energy by direct contact between two objects of differing  temperatures, e.g. a patient being in direct contact with the operating table. A patient lying in a pool of fluid or wet sheets will lose an increased amount of heat via conduction.</a:t>
            </a:r>
          </a:p>
        </p:txBody>
      </p:sp>
    </p:spTree>
    <p:extLst>
      <p:ext uri="{BB962C8B-B14F-4D97-AF65-F5344CB8AC3E}">
        <p14:creationId xmlns:p14="http://schemas.microsoft.com/office/powerpoint/2010/main" val="1499907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704" cy="6858000"/>
          </a:xfrm>
        </p:spPr>
      </p:pic>
      <p:sp useBgFill="1">
        <p:nvSpPr>
          <p:cNvPr id="6" name="مربع نص 5"/>
          <p:cNvSpPr txBox="1"/>
          <p:nvPr/>
        </p:nvSpPr>
        <p:spPr>
          <a:xfrm>
            <a:off x="988255" y="505733"/>
            <a:ext cx="10431194" cy="5509200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lvl="0" algn="l" rtl="0"/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Q4-Methods </a:t>
            </a:r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to maintain temperature in anesthetized </a:t>
            </a:r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patient:</a:t>
            </a:r>
            <a:endParaRPr lang="en-US" sz="3200" dirty="0">
              <a:solidFill>
                <a:srgbClr val="FF000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Warmed/humidified gases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A heat and moisture exchange  filter is usually incorporated into the breathing circuit. This absorbs heat and water </a:t>
            </a:r>
            <a:r>
              <a:rPr lang="en-US" sz="3200" dirty="0" err="1">
                <a:latin typeface="Book Antiqua" charset="0"/>
                <a:ea typeface="Book Antiqua" charset="0"/>
                <a:cs typeface="Book Antiqua" charset="0"/>
              </a:rPr>
              <a:t>vapour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 from exhaled respiratory gases and helps warm and humidify the next delivery of gases to the patient. It is not as effective as active warming methods.</a:t>
            </a:r>
          </a:p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Forced air warmer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 This blows warm air into a double-layered sheet that covers as much of the patient as possible</a:t>
            </a:r>
            <a:r>
              <a:rPr lang="en-US" sz="3200" dirty="0" smtClean="0">
                <a:latin typeface="Book Antiqua" charset="0"/>
                <a:ea typeface="Book Antiqua" charset="0"/>
                <a:cs typeface="Book Antiqua" charset="0"/>
              </a:rPr>
              <a:t>.</a:t>
            </a:r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5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704" cy="6858000"/>
          </a:xfrm>
        </p:spPr>
      </p:pic>
      <p:sp useBgFill="1">
        <p:nvSpPr>
          <p:cNvPr id="6" name="مربع نص 5"/>
          <p:cNvSpPr txBox="1"/>
          <p:nvPr/>
        </p:nvSpPr>
        <p:spPr>
          <a:xfrm>
            <a:off x="988255" y="1166842"/>
            <a:ext cx="10431194" cy="4524315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Fluid warmer/warmed fluids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If &gt;500mL of  fluid is given it should be warmed to 37°C using a  fluid warmer, as should all blood products.</a:t>
            </a:r>
          </a:p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Warmed blankets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Simple and effective for short cases.</a:t>
            </a:r>
          </a:p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Ambient temperature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In modern operating theaters temperature can be accurately controlled and should be at least 21°C.</a:t>
            </a:r>
          </a:p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Silver-lined space blankets/hats 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These reduce radiation heat loss.</a:t>
            </a:r>
          </a:p>
        </p:txBody>
      </p:sp>
    </p:spTree>
    <p:extLst>
      <p:ext uri="{BB962C8B-B14F-4D97-AF65-F5344CB8AC3E}">
        <p14:creationId xmlns:p14="http://schemas.microsoft.com/office/powerpoint/2010/main" val="19619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704" cy="6858000"/>
          </a:xfrm>
        </p:spPr>
      </p:pic>
      <p:sp useBgFill="1">
        <p:nvSpPr>
          <p:cNvPr id="6" name="مربع نص 5"/>
          <p:cNvSpPr txBox="1"/>
          <p:nvPr/>
        </p:nvSpPr>
        <p:spPr>
          <a:xfrm>
            <a:off x="1160584" y="1413063"/>
            <a:ext cx="10431194" cy="3046988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Q5-What </a:t>
            </a:r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are the causes for post-operative </a:t>
            </a:r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shivering:</a:t>
            </a:r>
            <a:endParaRPr lang="en-US" sz="3200" dirty="0">
              <a:solidFill>
                <a:srgbClr val="FF000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hypothermia.</a:t>
            </a: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general </a:t>
            </a:r>
            <a:r>
              <a:rPr lang="en-US" sz="3200" dirty="0" err="1">
                <a:latin typeface="Book Antiqua" charset="0"/>
                <a:ea typeface="Book Antiqua" charset="0"/>
                <a:cs typeface="Book Antiqua" charset="0"/>
              </a:rPr>
              <a:t>anaesthesia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 itself.</a:t>
            </a: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• regional </a:t>
            </a:r>
            <a:r>
              <a:rPr lang="en-US" sz="3200" dirty="0" err="1">
                <a:latin typeface="Book Antiqua" charset="0"/>
                <a:ea typeface="Book Antiqua" charset="0"/>
                <a:cs typeface="Book Antiqua" charset="0"/>
              </a:rPr>
              <a:t>anaesthesia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 (e.g. spinal or epidural </a:t>
            </a:r>
            <a:r>
              <a:rPr lang="en-US" sz="3200" dirty="0" err="1">
                <a:latin typeface="Book Antiqua" charset="0"/>
                <a:ea typeface="Book Antiqua" charset="0"/>
                <a:cs typeface="Book Antiqua" charset="0"/>
              </a:rPr>
              <a:t>anaesthesia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).</a:t>
            </a:r>
          </a:p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 </a:t>
            </a:r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54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704" cy="6858000"/>
          </a:xfrm>
        </p:spPr>
      </p:pic>
      <p:sp useBgFill="1">
        <p:nvSpPr>
          <p:cNvPr id="6" name="مربع نص 5"/>
          <p:cNvSpPr txBox="1"/>
          <p:nvPr/>
        </p:nvSpPr>
        <p:spPr>
          <a:xfrm>
            <a:off x="988255" y="1166842"/>
            <a:ext cx="10431194" cy="4524315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 </a:t>
            </a:r>
            <a:r>
              <a:rPr lang="en-US" sz="3200" b="1" dirty="0" smtClean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Q6- </a:t>
            </a:r>
            <a:r>
              <a:rPr lang="en-US" sz="3200" b="1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What is your management plan: </a:t>
            </a:r>
          </a:p>
          <a:p>
            <a:pPr algn="l"/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b="1" dirty="0" smtClean="0">
                <a:latin typeface="Book Antiqua" charset="0"/>
                <a:ea typeface="Book Antiqua" charset="0"/>
                <a:cs typeface="Book Antiqua" charset="0"/>
              </a:rPr>
              <a:t>1- </a:t>
            </a:r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Increase the blood pressure:</a:t>
            </a:r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  fluid replacement is the immediate step to correct the Hypotension. </a:t>
            </a:r>
          </a:p>
          <a:p>
            <a:pPr algn="l"/>
            <a:r>
              <a:rPr lang="en-US" sz="3200" b="1" dirty="0">
                <a:latin typeface="Book Antiqua" charset="0"/>
                <a:ea typeface="Book Antiqua" charset="0"/>
                <a:cs typeface="Book Antiqua" charset="0"/>
              </a:rPr>
              <a:t>2- Treat the underlying causes of hypotension :</a:t>
            </a:r>
            <a:endParaRPr lang="en-US" sz="3200" dirty="0">
              <a:latin typeface="Book Antiqua" charset="0"/>
              <a:ea typeface="Book Antiqua" charset="0"/>
              <a:cs typeface="Book Antiqua" charset="0"/>
            </a:endParaRP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identify the causes of postoperative hypotension is essential , causes include : OR deficit, haemorrhage , cardiac cause or it could be related to regional anesthesia</a:t>
            </a:r>
          </a:p>
          <a:p>
            <a:pPr algn="l"/>
            <a:r>
              <a:rPr lang="en-US" sz="3200" dirty="0">
                <a:latin typeface="Book Antiqua" charset="0"/>
                <a:ea typeface="Book Antiqua" charset="0"/>
                <a:cs typeface="Book Antiqua" charset="0"/>
              </a:rPr>
              <a:t>and treat accordingly.</a:t>
            </a:r>
          </a:p>
        </p:txBody>
      </p:sp>
    </p:spTree>
    <p:extLst>
      <p:ext uri="{BB962C8B-B14F-4D97-AF65-F5344CB8AC3E}">
        <p14:creationId xmlns:p14="http://schemas.microsoft.com/office/powerpoint/2010/main" val="51966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مكتب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مكتب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كتب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475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Times New Roman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روان</dc:creator>
  <cp:lastModifiedBy>AREEJ</cp:lastModifiedBy>
  <cp:revision>10</cp:revision>
  <dcterms:created xsi:type="dcterms:W3CDTF">2016-11-14T18:13:46Z</dcterms:created>
  <dcterms:modified xsi:type="dcterms:W3CDTF">2016-11-19T19:53:24Z</dcterms:modified>
</cp:coreProperties>
</file>