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4" Type="http://schemas.openxmlformats.org/package/2006/relationships/metadata/core-properties" Target="docProps/core.xml"/><Relationship Id="rId5" Type="http://schemas.openxmlformats.org/officeDocument/2006/relationships/extended-properties" Target="docProps/app.xml"/><Relationship Id="rId1" Type="http://schemas.microsoft.com/office/2011/relationships/webextensiontaskpanes" Target="ppt/webextensions/taskpanes.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4" r:id="rId5"/>
    <p:sldId id="265" r:id="rId6"/>
    <p:sldId id="266" r:id="rId7"/>
    <p:sldId id="267" r:id="rId8"/>
    <p:sldId id="268" r:id="rId9"/>
    <p:sldId id="259" r:id="rId10"/>
    <p:sldId id="270" r:id="rId11"/>
    <p:sldId id="271" r:id="rId12"/>
    <p:sldId id="261" r:id="rId13"/>
    <p:sldId id="262" r:id="rId14"/>
    <p:sldId id="260" r:id="rId15"/>
    <p:sldId id="272" r:id="rId16"/>
    <p:sldId id="273" r:id="rId17"/>
    <p:sldId id="263"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8" autoAdjust="0"/>
    <p:restoredTop sz="94660"/>
  </p:normalViewPr>
  <p:slideViewPr>
    <p:cSldViewPr snapToGrid="0">
      <p:cViewPr varScale="1">
        <p:scale>
          <a:sx n="31" d="100"/>
          <a:sy n="31" d="100"/>
        </p:scale>
        <p:origin x="192" y="17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B8C80-91D4-411C-94F9-C6391E4A73F5}"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C80036D2-A6F1-44E4-8997-8C791868DDBE}">
      <dgm:prSet phldrT="[Text]"/>
      <dgm:spPr/>
      <dgm:t>
        <a:bodyPr/>
        <a:lstStyle/>
        <a:p>
          <a:r>
            <a:rPr lang="en-US" b="1" dirty="0"/>
            <a:t>For Oxygenation</a:t>
          </a:r>
        </a:p>
      </dgm:t>
    </dgm:pt>
    <dgm:pt modelId="{49E376AB-9B0C-4366-87BD-BE0676237656}" type="parTrans" cxnId="{7693217F-B9DF-4BA9-9DE2-AD402D0A12D2}">
      <dgm:prSet/>
      <dgm:spPr/>
      <dgm:t>
        <a:bodyPr/>
        <a:lstStyle/>
        <a:p>
          <a:endParaRPr lang="en-US"/>
        </a:p>
      </dgm:t>
    </dgm:pt>
    <dgm:pt modelId="{1AF3E2A2-FAF7-4DC0-AD98-F3277782457F}" type="sibTrans" cxnId="{7693217F-B9DF-4BA9-9DE2-AD402D0A12D2}">
      <dgm:prSet/>
      <dgm:spPr/>
      <dgm:t>
        <a:bodyPr/>
        <a:lstStyle/>
        <a:p>
          <a:endParaRPr lang="en-US"/>
        </a:p>
      </dgm:t>
    </dgm:pt>
    <dgm:pt modelId="{36FAA63A-ADC9-4576-85BC-E9FA644680E4}">
      <dgm:prSet phldrT="[Text]"/>
      <dgm:spPr/>
      <dgm:t>
        <a:bodyPr/>
        <a:lstStyle/>
        <a:p>
          <a:pPr>
            <a:buFont typeface="Symbol" panose="05050102010706020507" pitchFamily="18" charset="2"/>
            <a:buChar char=""/>
          </a:pPr>
          <a:r>
            <a:rPr lang="en-US" dirty="0"/>
            <a:t>Inspired gas : oxygen analyzer ( measuring FiO2&amp;FeO2).</a:t>
          </a:r>
        </a:p>
      </dgm:t>
    </dgm:pt>
    <dgm:pt modelId="{28B526D9-71EE-439B-B326-C2A448D59676}" type="parTrans" cxnId="{DA0DBEA5-6BA7-46A4-98B5-A9C2C0E2725F}">
      <dgm:prSet/>
      <dgm:spPr/>
      <dgm:t>
        <a:bodyPr/>
        <a:lstStyle/>
        <a:p>
          <a:endParaRPr lang="en-US"/>
        </a:p>
      </dgm:t>
    </dgm:pt>
    <dgm:pt modelId="{3D28B379-40A5-4643-8E4B-1D93F970FB9A}" type="sibTrans" cxnId="{DA0DBEA5-6BA7-46A4-98B5-A9C2C0E2725F}">
      <dgm:prSet/>
      <dgm:spPr/>
      <dgm:t>
        <a:bodyPr/>
        <a:lstStyle/>
        <a:p>
          <a:endParaRPr lang="en-US"/>
        </a:p>
      </dgm:t>
    </dgm:pt>
    <dgm:pt modelId="{852865A9-446D-46CE-A993-EC4C194E5797}">
      <dgm:prSet phldrT="[Text]"/>
      <dgm:spPr/>
      <dgm:t>
        <a:bodyPr/>
        <a:lstStyle/>
        <a:p>
          <a:r>
            <a:rPr lang="en-US" b="1" dirty="0"/>
            <a:t>For Ventilation</a:t>
          </a:r>
        </a:p>
      </dgm:t>
    </dgm:pt>
    <dgm:pt modelId="{F2D1764E-F256-4E1E-8CEC-35B6481E3B16}" type="parTrans" cxnId="{6C6AE7D2-7658-464E-984A-CE044C2A0CAD}">
      <dgm:prSet/>
      <dgm:spPr/>
      <dgm:t>
        <a:bodyPr/>
        <a:lstStyle/>
        <a:p>
          <a:endParaRPr lang="en-US"/>
        </a:p>
      </dgm:t>
    </dgm:pt>
    <dgm:pt modelId="{71885445-3AD6-4DC6-82A8-C900012156BC}" type="sibTrans" cxnId="{6C6AE7D2-7658-464E-984A-CE044C2A0CAD}">
      <dgm:prSet/>
      <dgm:spPr/>
      <dgm:t>
        <a:bodyPr/>
        <a:lstStyle/>
        <a:p>
          <a:endParaRPr lang="en-US"/>
        </a:p>
      </dgm:t>
    </dgm:pt>
    <dgm:pt modelId="{B2E3A960-F3A1-4814-AD4F-3EECF8EE4E05}">
      <dgm:prSet phldrT="[Text]"/>
      <dgm:spPr/>
      <dgm:t>
        <a:bodyPr/>
        <a:lstStyle/>
        <a:p>
          <a:pPr>
            <a:buFont typeface="Symbol" panose="05050102010706020507" pitchFamily="18" charset="2"/>
            <a:buChar char=""/>
          </a:pPr>
          <a:r>
            <a:rPr lang="en-US" dirty="0"/>
            <a:t>Auscultation of breath sounds. </a:t>
          </a:r>
        </a:p>
      </dgm:t>
    </dgm:pt>
    <dgm:pt modelId="{FA46F891-F3F7-42A7-8E59-FF0BEB5F85BC}" type="parTrans" cxnId="{E0C5774A-929D-4E0E-9E86-C63DB31E286E}">
      <dgm:prSet/>
      <dgm:spPr/>
      <dgm:t>
        <a:bodyPr/>
        <a:lstStyle/>
        <a:p>
          <a:endParaRPr lang="en-US"/>
        </a:p>
      </dgm:t>
    </dgm:pt>
    <dgm:pt modelId="{3E63499E-7E68-4B59-AD0C-EA746912E874}" type="sibTrans" cxnId="{E0C5774A-929D-4E0E-9E86-C63DB31E286E}">
      <dgm:prSet/>
      <dgm:spPr/>
      <dgm:t>
        <a:bodyPr/>
        <a:lstStyle/>
        <a:p>
          <a:endParaRPr lang="en-US"/>
        </a:p>
      </dgm:t>
    </dgm:pt>
    <dgm:pt modelId="{2E292E23-B2A0-45F9-B658-818C737C57D7}">
      <dgm:prSet phldrT="[Text]"/>
      <dgm:spPr/>
      <dgm:t>
        <a:bodyPr/>
        <a:lstStyle/>
        <a:p>
          <a:r>
            <a:rPr lang="en-US" b="1" dirty="0"/>
            <a:t>For Circulation</a:t>
          </a:r>
        </a:p>
      </dgm:t>
    </dgm:pt>
    <dgm:pt modelId="{9B7AB6CA-470D-469D-9BC9-0D4FAB68B1A3}" type="parTrans" cxnId="{AE7D3258-D10A-4E3B-B4F9-B936DF1BE293}">
      <dgm:prSet/>
      <dgm:spPr/>
      <dgm:t>
        <a:bodyPr/>
        <a:lstStyle/>
        <a:p>
          <a:endParaRPr lang="en-US"/>
        </a:p>
      </dgm:t>
    </dgm:pt>
    <dgm:pt modelId="{21FE9E58-F207-4CAE-AD64-C2A261B920C1}" type="sibTrans" cxnId="{AE7D3258-D10A-4E3B-B4F9-B936DF1BE293}">
      <dgm:prSet/>
      <dgm:spPr/>
      <dgm:t>
        <a:bodyPr/>
        <a:lstStyle/>
        <a:p>
          <a:endParaRPr lang="en-US"/>
        </a:p>
      </dgm:t>
    </dgm:pt>
    <dgm:pt modelId="{F85F5144-FD49-4D4A-9449-9D7D23211E5C}">
      <dgm:prSet phldrT="[Text]"/>
      <dgm:spPr/>
      <dgm:t>
        <a:bodyPr/>
        <a:lstStyle/>
        <a:p>
          <a:pPr>
            <a:buFont typeface="Symbol" panose="05050102010706020507" pitchFamily="18" charset="2"/>
            <a:buChar char=""/>
          </a:pPr>
          <a:r>
            <a:rPr lang="en-US" dirty="0"/>
            <a:t>ECG.</a:t>
          </a:r>
        </a:p>
      </dgm:t>
    </dgm:pt>
    <dgm:pt modelId="{ADE0A00C-6EF5-4165-8160-69D1E462FB78}" type="parTrans" cxnId="{6E89118E-B1AC-4259-862B-BA07FF0B8DCE}">
      <dgm:prSet/>
      <dgm:spPr/>
      <dgm:t>
        <a:bodyPr/>
        <a:lstStyle/>
        <a:p>
          <a:endParaRPr lang="en-US"/>
        </a:p>
      </dgm:t>
    </dgm:pt>
    <dgm:pt modelId="{B9BB7FA3-F555-4F04-B556-08D1A4169AA8}" type="sibTrans" cxnId="{6E89118E-B1AC-4259-862B-BA07FF0B8DCE}">
      <dgm:prSet/>
      <dgm:spPr/>
      <dgm:t>
        <a:bodyPr/>
        <a:lstStyle/>
        <a:p>
          <a:endParaRPr lang="en-US"/>
        </a:p>
      </dgm:t>
    </dgm:pt>
    <dgm:pt modelId="{B2E9FB66-E6FB-47BD-9B92-93B7DAB83A90}">
      <dgm:prSet/>
      <dgm:spPr/>
      <dgm:t>
        <a:bodyPr/>
        <a:lstStyle/>
        <a:p>
          <a:pPr>
            <a:buFont typeface="Symbol" panose="05050102010706020507" pitchFamily="18" charset="2"/>
            <a:buChar char=""/>
          </a:pPr>
          <a:r>
            <a:rPr lang="en-US" dirty="0"/>
            <a:t>Blood oxygenation by pulse oximetry.</a:t>
          </a:r>
          <a:endParaRPr lang="en-GB" dirty="0"/>
        </a:p>
      </dgm:t>
    </dgm:pt>
    <dgm:pt modelId="{FF7FD9DE-EBAD-4027-9C13-85E151048B0D}" type="parTrans" cxnId="{E4A9CC1F-A824-4557-852B-23F2D9F638C3}">
      <dgm:prSet/>
      <dgm:spPr/>
      <dgm:t>
        <a:bodyPr/>
        <a:lstStyle/>
        <a:p>
          <a:endParaRPr lang="en-US"/>
        </a:p>
      </dgm:t>
    </dgm:pt>
    <dgm:pt modelId="{5A477F53-BD0B-481C-B51E-EC0EB473124B}" type="sibTrans" cxnId="{E4A9CC1F-A824-4557-852B-23F2D9F638C3}">
      <dgm:prSet/>
      <dgm:spPr/>
      <dgm:t>
        <a:bodyPr/>
        <a:lstStyle/>
        <a:p>
          <a:endParaRPr lang="en-US"/>
        </a:p>
      </dgm:t>
    </dgm:pt>
    <dgm:pt modelId="{606C0705-EA81-4C1D-ADBB-F1857330CC80}">
      <dgm:prSet/>
      <dgm:spPr/>
      <dgm:t>
        <a:bodyPr/>
        <a:lstStyle/>
        <a:p>
          <a:pPr>
            <a:buFont typeface="Symbol" panose="05050102010706020507" pitchFamily="18" charset="2"/>
            <a:buChar char=""/>
          </a:pPr>
          <a:r>
            <a:rPr lang="en-US"/>
            <a:t>Capnography.</a:t>
          </a:r>
          <a:endParaRPr lang="en-GB"/>
        </a:p>
      </dgm:t>
    </dgm:pt>
    <dgm:pt modelId="{ADE19AAC-64D7-4B99-BD7D-1E761AD34B8E}" type="parTrans" cxnId="{2060944A-8220-4D76-AD13-0F5E63024527}">
      <dgm:prSet/>
      <dgm:spPr/>
      <dgm:t>
        <a:bodyPr/>
        <a:lstStyle/>
        <a:p>
          <a:endParaRPr lang="en-US"/>
        </a:p>
      </dgm:t>
    </dgm:pt>
    <dgm:pt modelId="{AA8568B6-BB86-4163-8B6E-785E037F5C39}" type="sibTrans" cxnId="{2060944A-8220-4D76-AD13-0F5E63024527}">
      <dgm:prSet/>
      <dgm:spPr/>
      <dgm:t>
        <a:bodyPr/>
        <a:lstStyle/>
        <a:p>
          <a:endParaRPr lang="en-US"/>
        </a:p>
      </dgm:t>
    </dgm:pt>
    <dgm:pt modelId="{8B78BAEC-5302-481F-A875-95D0AC0C505E}">
      <dgm:prSet/>
      <dgm:spPr/>
      <dgm:t>
        <a:bodyPr/>
        <a:lstStyle/>
        <a:p>
          <a:pPr>
            <a:buFont typeface="Symbol" panose="05050102010706020507" pitchFamily="18" charset="2"/>
            <a:buChar char=""/>
          </a:pPr>
          <a:r>
            <a:rPr lang="en-US" dirty="0"/>
            <a:t>Observation of the </a:t>
          </a:r>
          <a:r>
            <a:rPr lang="en-US" dirty="0" smtClean="0"/>
            <a:t>reservoir </a:t>
          </a:r>
          <a:r>
            <a:rPr lang="en-US" dirty="0"/>
            <a:t>bag.</a:t>
          </a:r>
          <a:endParaRPr lang="en-GB" dirty="0"/>
        </a:p>
      </dgm:t>
    </dgm:pt>
    <dgm:pt modelId="{7EF21764-DD61-4148-9F72-FACE1A840DB2}" type="parTrans" cxnId="{9EBF0343-7C39-41B5-8BB8-E4E1DA242ACC}">
      <dgm:prSet/>
      <dgm:spPr/>
      <dgm:t>
        <a:bodyPr/>
        <a:lstStyle/>
        <a:p>
          <a:endParaRPr lang="en-US"/>
        </a:p>
      </dgm:t>
    </dgm:pt>
    <dgm:pt modelId="{CD67A5E2-A440-436E-ABC2-7849776B7E8F}" type="sibTrans" cxnId="{9EBF0343-7C39-41B5-8BB8-E4E1DA242ACC}">
      <dgm:prSet/>
      <dgm:spPr/>
      <dgm:t>
        <a:bodyPr/>
        <a:lstStyle/>
        <a:p>
          <a:endParaRPr lang="en-US"/>
        </a:p>
      </dgm:t>
    </dgm:pt>
    <dgm:pt modelId="{C7189435-6142-458F-B42E-59296F23D4CE}">
      <dgm:prSet/>
      <dgm:spPr/>
      <dgm:t>
        <a:bodyPr/>
        <a:lstStyle/>
        <a:p>
          <a:pPr>
            <a:buFont typeface="Symbol" panose="05050102010706020507" pitchFamily="18" charset="2"/>
            <a:buChar char=""/>
          </a:pPr>
          <a:r>
            <a:rPr lang="en-US" dirty="0"/>
            <a:t>Arterial blood pressure and heart rate</a:t>
          </a:r>
          <a:endParaRPr lang="en-GB" dirty="0"/>
        </a:p>
      </dgm:t>
    </dgm:pt>
    <dgm:pt modelId="{05E2D831-5A79-4D2E-BC3B-C2BDE8F3187A}" type="parTrans" cxnId="{BE3D8C45-1220-48A9-8CF7-373A0F97555A}">
      <dgm:prSet/>
      <dgm:spPr/>
      <dgm:t>
        <a:bodyPr/>
        <a:lstStyle/>
        <a:p>
          <a:endParaRPr lang="en-US"/>
        </a:p>
      </dgm:t>
    </dgm:pt>
    <dgm:pt modelId="{9ECE9066-B764-4121-80D3-A243E9F63BE9}" type="sibTrans" cxnId="{BE3D8C45-1220-48A9-8CF7-373A0F97555A}">
      <dgm:prSet/>
      <dgm:spPr/>
      <dgm:t>
        <a:bodyPr/>
        <a:lstStyle/>
        <a:p>
          <a:endParaRPr lang="en-US"/>
        </a:p>
      </dgm:t>
    </dgm:pt>
    <dgm:pt modelId="{95DB2BBB-2BD1-4817-8939-2EC9817A68B4}">
      <dgm:prSet/>
      <dgm:spPr/>
      <dgm:t>
        <a:bodyPr/>
        <a:lstStyle/>
        <a:p>
          <a:pPr>
            <a:buFont typeface="Symbol" panose="05050102010706020507" pitchFamily="18" charset="2"/>
            <a:buChar char=""/>
          </a:pPr>
          <a:r>
            <a:rPr lang="en-US" dirty="0"/>
            <a:t>Evaluation of circulation by : </a:t>
          </a:r>
          <a:r>
            <a:rPr lang="en-US" dirty="0" smtClean="0"/>
            <a:t>Palpation </a:t>
          </a:r>
          <a:r>
            <a:rPr lang="en-US" dirty="0"/>
            <a:t>of pulse, auscultation of heart sounds, pulse plethysmography, pulse oximetry, </a:t>
          </a:r>
          <a:r>
            <a:rPr lang="en-US" dirty="0" err="1"/>
            <a:t>intrarterial</a:t>
          </a:r>
          <a:r>
            <a:rPr lang="en-US" dirty="0"/>
            <a:t> pressure tracing (Only when needed).</a:t>
          </a:r>
          <a:endParaRPr lang="en-GB" dirty="0"/>
        </a:p>
      </dgm:t>
    </dgm:pt>
    <dgm:pt modelId="{C546DFEA-CCB5-4A9C-9EBD-BCA5090C6AA1}" type="parTrans" cxnId="{4A431C27-74E1-47D1-947D-46AC1332215D}">
      <dgm:prSet/>
      <dgm:spPr/>
      <dgm:t>
        <a:bodyPr/>
        <a:lstStyle/>
        <a:p>
          <a:endParaRPr lang="en-US"/>
        </a:p>
      </dgm:t>
    </dgm:pt>
    <dgm:pt modelId="{91D8FEA9-EE4A-4568-9C92-5FF44D2FD48D}" type="sibTrans" cxnId="{4A431C27-74E1-47D1-947D-46AC1332215D}">
      <dgm:prSet/>
      <dgm:spPr/>
      <dgm:t>
        <a:bodyPr/>
        <a:lstStyle/>
        <a:p>
          <a:endParaRPr lang="en-US"/>
        </a:p>
      </dgm:t>
    </dgm:pt>
    <dgm:pt modelId="{BAB848F8-870E-416F-8AA6-F2E3562C1280}" type="pres">
      <dgm:prSet presAssocID="{9A1B8C80-91D4-411C-94F9-C6391E4A73F5}" presName="linearFlow" presStyleCnt="0">
        <dgm:presLayoutVars>
          <dgm:dir/>
          <dgm:animLvl val="lvl"/>
          <dgm:resizeHandles val="exact"/>
        </dgm:presLayoutVars>
      </dgm:prSet>
      <dgm:spPr/>
      <dgm:t>
        <a:bodyPr/>
        <a:lstStyle/>
        <a:p>
          <a:endParaRPr lang="en-US"/>
        </a:p>
      </dgm:t>
    </dgm:pt>
    <dgm:pt modelId="{48C64F50-B0EC-4C61-9DCE-BBAECABBD0D1}" type="pres">
      <dgm:prSet presAssocID="{C80036D2-A6F1-44E4-8997-8C791868DDBE}" presName="composite" presStyleCnt="0"/>
      <dgm:spPr/>
    </dgm:pt>
    <dgm:pt modelId="{937B5A30-CF34-4D31-AFAF-45DD58B790F3}" type="pres">
      <dgm:prSet presAssocID="{C80036D2-A6F1-44E4-8997-8C791868DDBE}" presName="parentText" presStyleLbl="alignNode1" presStyleIdx="0" presStyleCnt="3">
        <dgm:presLayoutVars>
          <dgm:chMax val="1"/>
          <dgm:bulletEnabled val="1"/>
        </dgm:presLayoutVars>
      </dgm:prSet>
      <dgm:spPr/>
      <dgm:t>
        <a:bodyPr/>
        <a:lstStyle/>
        <a:p>
          <a:endParaRPr lang="en-US"/>
        </a:p>
      </dgm:t>
    </dgm:pt>
    <dgm:pt modelId="{58FF0D5E-8369-4DB9-8776-4F8DA2C6CBB6}" type="pres">
      <dgm:prSet presAssocID="{C80036D2-A6F1-44E4-8997-8C791868DDBE}" presName="descendantText" presStyleLbl="alignAcc1" presStyleIdx="0" presStyleCnt="3" custLinFactNeighborX="0" custLinFactNeighborY="-59775">
        <dgm:presLayoutVars>
          <dgm:bulletEnabled val="1"/>
        </dgm:presLayoutVars>
      </dgm:prSet>
      <dgm:spPr/>
      <dgm:t>
        <a:bodyPr/>
        <a:lstStyle/>
        <a:p>
          <a:endParaRPr lang="en-US"/>
        </a:p>
      </dgm:t>
    </dgm:pt>
    <dgm:pt modelId="{84EB49FF-50EC-468D-A2C4-AE22F2F3C685}" type="pres">
      <dgm:prSet presAssocID="{1AF3E2A2-FAF7-4DC0-AD98-F3277782457F}" presName="sp" presStyleCnt="0"/>
      <dgm:spPr/>
    </dgm:pt>
    <dgm:pt modelId="{3565BAA6-6B64-4853-A850-B79E6F0E3FF9}" type="pres">
      <dgm:prSet presAssocID="{852865A9-446D-46CE-A993-EC4C194E5797}" presName="composite" presStyleCnt="0"/>
      <dgm:spPr/>
    </dgm:pt>
    <dgm:pt modelId="{BC2727BE-6737-47BB-A06A-48536F25F1A0}" type="pres">
      <dgm:prSet presAssocID="{852865A9-446D-46CE-A993-EC4C194E5797}" presName="parentText" presStyleLbl="alignNode1" presStyleIdx="1" presStyleCnt="3">
        <dgm:presLayoutVars>
          <dgm:chMax val="1"/>
          <dgm:bulletEnabled val="1"/>
        </dgm:presLayoutVars>
      </dgm:prSet>
      <dgm:spPr/>
      <dgm:t>
        <a:bodyPr/>
        <a:lstStyle/>
        <a:p>
          <a:endParaRPr lang="en-US"/>
        </a:p>
      </dgm:t>
    </dgm:pt>
    <dgm:pt modelId="{662AB2AA-D4DA-410D-B789-C5342C8AB5A3}" type="pres">
      <dgm:prSet presAssocID="{852865A9-446D-46CE-A993-EC4C194E5797}" presName="descendantText" presStyleLbl="alignAcc1" presStyleIdx="1" presStyleCnt="3">
        <dgm:presLayoutVars>
          <dgm:bulletEnabled val="1"/>
        </dgm:presLayoutVars>
      </dgm:prSet>
      <dgm:spPr/>
      <dgm:t>
        <a:bodyPr/>
        <a:lstStyle/>
        <a:p>
          <a:endParaRPr lang="en-US"/>
        </a:p>
      </dgm:t>
    </dgm:pt>
    <dgm:pt modelId="{1985CCED-06B4-4D46-B8EA-D16594B40A06}" type="pres">
      <dgm:prSet presAssocID="{71885445-3AD6-4DC6-82A8-C900012156BC}" presName="sp" presStyleCnt="0"/>
      <dgm:spPr/>
    </dgm:pt>
    <dgm:pt modelId="{35B2E383-27DB-47D8-9CB6-3B37CED48766}" type="pres">
      <dgm:prSet presAssocID="{2E292E23-B2A0-45F9-B658-818C737C57D7}" presName="composite" presStyleCnt="0"/>
      <dgm:spPr/>
    </dgm:pt>
    <dgm:pt modelId="{9F27390E-A554-405C-BF7D-69C5463D7569}" type="pres">
      <dgm:prSet presAssocID="{2E292E23-B2A0-45F9-B658-818C737C57D7}" presName="parentText" presStyleLbl="alignNode1" presStyleIdx="2" presStyleCnt="3">
        <dgm:presLayoutVars>
          <dgm:chMax val="1"/>
          <dgm:bulletEnabled val="1"/>
        </dgm:presLayoutVars>
      </dgm:prSet>
      <dgm:spPr/>
      <dgm:t>
        <a:bodyPr/>
        <a:lstStyle/>
        <a:p>
          <a:endParaRPr lang="en-US"/>
        </a:p>
      </dgm:t>
    </dgm:pt>
    <dgm:pt modelId="{A7B39F80-B8D4-47F8-B71A-DD242314588B}" type="pres">
      <dgm:prSet presAssocID="{2E292E23-B2A0-45F9-B658-818C737C57D7}" presName="descendantText" presStyleLbl="alignAcc1" presStyleIdx="2" presStyleCnt="3">
        <dgm:presLayoutVars>
          <dgm:bulletEnabled val="1"/>
        </dgm:presLayoutVars>
      </dgm:prSet>
      <dgm:spPr/>
      <dgm:t>
        <a:bodyPr/>
        <a:lstStyle/>
        <a:p>
          <a:endParaRPr lang="en-US"/>
        </a:p>
      </dgm:t>
    </dgm:pt>
  </dgm:ptLst>
  <dgm:cxnLst>
    <dgm:cxn modelId="{B364CB94-C072-48FD-AC9C-56BB0847A67B}" type="presOf" srcId="{C80036D2-A6F1-44E4-8997-8C791868DDBE}" destId="{937B5A30-CF34-4D31-AFAF-45DD58B790F3}" srcOrd="0" destOrd="0" presId="urn:microsoft.com/office/officeart/2005/8/layout/chevron2"/>
    <dgm:cxn modelId="{4A431C27-74E1-47D1-947D-46AC1332215D}" srcId="{2E292E23-B2A0-45F9-B658-818C737C57D7}" destId="{95DB2BBB-2BD1-4817-8939-2EC9817A68B4}" srcOrd="2" destOrd="0" parTransId="{C546DFEA-CCB5-4A9C-9EBD-BCA5090C6AA1}" sibTransId="{91D8FEA9-EE4A-4568-9C92-5FF44D2FD48D}"/>
    <dgm:cxn modelId="{5270F05A-18C0-4743-B551-BDFF8D7DC215}" type="presOf" srcId="{F85F5144-FD49-4D4A-9449-9D7D23211E5C}" destId="{A7B39F80-B8D4-47F8-B71A-DD242314588B}" srcOrd="0" destOrd="0" presId="urn:microsoft.com/office/officeart/2005/8/layout/chevron2"/>
    <dgm:cxn modelId="{7693217F-B9DF-4BA9-9DE2-AD402D0A12D2}" srcId="{9A1B8C80-91D4-411C-94F9-C6391E4A73F5}" destId="{C80036D2-A6F1-44E4-8997-8C791868DDBE}" srcOrd="0" destOrd="0" parTransId="{49E376AB-9B0C-4366-87BD-BE0676237656}" sibTransId="{1AF3E2A2-FAF7-4DC0-AD98-F3277782457F}"/>
    <dgm:cxn modelId="{0C99E09C-5DEC-412E-A9D1-1CB4BA25C174}" type="presOf" srcId="{C7189435-6142-458F-B42E-59296F23D4CE}" destId="{A7B39F80-B8D4-47F8-B71A-DD242314588B}" srcOrd="0" destOrd="1" presId="urn:microsoft.com/office/officeart/2005/8/layout/chevron2"/>
    <dgm:cxn modelId="{D52DBF44-3F7A-449A-9840-203D1AE5B883}" type="presOf" srcId="{606C0705-EA81-4C1D-ADBB-F1857330CC80}" destId="{662AB2AA-D4DA-410D-B789-C5342C8AB5A3}" srcOrd="0" destOrd="1" presId="urn:microsoft.com/office/officeart/2005/8/layout/chevron2"/>
    <dgm:cxn modelId="{D5A8AADF-CDF8-4419-9720-F75173901AED}" type="presOf" srcId="{8B78BAEC-5302-481F-A875-95D0AC0C505E}" destId="{662AB2AA-D4DA-410D-B789-C5342C8AB5A3}" srcOrd="0" destOrd="2" presId="urn:microsoft.com/office/officeart/2005/8/layout/chevron2"/>
    <dgm:cxn modelId="{BE3D8C45-1220-48A9-8CF7-373A0F97555A}" srcId="{2E292E23-B2A0-45F9-B658-818C737C57D7}" destId="{C7189435-6142-458F-B42E-59296F23D4CE}" srcOrd="1" destOrd="0" parTransId="{05E2D831-5A79-4D2E-BC3B-C2BDE8F3187A}" sibTransId="{9ECE9066-B764-4121-80D3-A243E9F63BE9}"/>
    <dgm:cxn modelId="{6F1A24BD-79A3-4F7A-A323-497E75B80F61}" type="presOf" srcId="{B2E9FB66-E6FB-47BD-9B92-93B7DAB83A90}" destId="{58FF0D5E-8369-4DB9-8776-4F8DA2C6CBB6}" srcOrd="0" destOrd="1" presId="urn:microsoft.com/office/officeart/2005/8/layout/chevron2"/>
    <dgm:cxn modelId="{E4A9CC1F-A824-4557-852B-23F2D9F638C3}" srcId="{C80036D2-A6F1-44E4-8997-8C791868DDBE}" destId="{B2E9FB66-E6FB-47BD-9B92-93B7DAB83A90}" srcOrd="1" destOrd="0" parTransId="{FF7FD9DE-EBAD-4027-9C13-85E151048B0D}" sibTransId="{5A477F53-BD0B-481C-B51E-EC0EB473124B}"/>
    <dgm:cxn modelId="{DA0DBEA5-6BA7-46A4-98B5-A9C2C0E2725F}" srcId="{C80036D2-A6F1-44E4-8997-8C791868DDBE}" destId="{36FAA63A-ADC9-4576-85BC-E9FA644680E4}" srcOrd="0" destOrd="0" parTransId="{28B526D9-71EE-439B-B326-C2A448D59676}" sibTransId="{3D28B379-40A5-4643-8E4B-1D93F970FB9A}"/>
    <dgm:cxn modelId="{C470BF45-584C-430D-A051-604601FB292B}" type="presOf" srcId="{95DB2BBB-2BD1-4817-8939-2EC9817A68B4}" destId="{A7B39F80-B8D4-47F8-B71A-DD242314588B}" srcOrd="0" destOrd="2" presId="urn:microsoft.com/office/officeart/2005/8/layout/chevron2"/>
    <dgm:cxn modelId="{C2D6B73E-E427-453B-AC38-F7076752A5F4}" type="presOf" srcId="{36FAA63A-ADC9-4576-85BC-E9FA644680E4}" destId="{58FF0D5E-8369-4DB9-8776-4F8DA2C6CBB6}" srcOrd="0" destOrd="0" presId="urn:microsoft.com/office/officeart/2005/8/layout/chevron2"/>
    <dgm:cxn modelId="{9EBF0343-7C39-41B5-8BB8-E4E1DA242ACC}" srcId="{852865A9-446D-46CE-A993-EC4C194E5797}" destId="{8B78BAEC-5302-481F-A875-95D0AC0C505E}" srcOrd="2" destOrd="0" parTransId="{7EF21764-DD61-4148-9F72-FACE1A840DB2}" sibTransId="{CD67A5E2-A440-436E-ABC2-7849776B7E8F}"/>
    <dgm:cxn modelId="{6E89118E-B1AC-4259-862B-BA07FF0B8DCE}" srcId="{2E292E23-B2A0-45F9-B658-818C737C57D7}" destId="{F85F5144-FD49-4D4A-9449-9D7D23211E5C}" srcOrd="0" destOrd="0" parTransId="{ADE0A00C-6EF5-4165-8160-69D1E462FB78}" sibTransId="{B9BB7FA3-F555-4F04-B556-08D1A4169AA8}"/>
    <dgm:cxn modelId="{45722348-940E-4D80-B9FF-23767320E04E}" type="presOf" srcId="{9A1B8C80-91D4-411C-94F9-C6391E4A73F5}" destId="{BAB848F8-870E-416F-8AA6-F2E3562C1280}" srcOrd="0" destOrd="0" presId="urn:microsoft.com/office/officeart/2005/8/layout/chevron2"/>
    <dgm:cxn modelId="{2060944A-8220-4D76-AD13-0F5E63024527}" srcId="{852865A9-446D-46CE-A993-EC4C194E5797}" destId="{606C0705-EA81-4C1D-ADBB-F1857330CC80}" srcOrd="1" destOrd="0" parTransId="{ADE19AAC-64D7-4B99-BD7D-1E761AD34B8E}" sibTransId="{AA8568B6-BB86-4163-8B6E-785E037F5C39}"/>
    <dgm:cxn modelId="{E0C5774A-929D-4E0E-9E86-C63DB31E286E}" srcId="{852865A9-446D-46CE-A993-EC4C194E5797}" destId="{B2E3A960-F3A1-4814-AD4F-3EECF8EE4E05}" srcOrd="0" destOrd="0" parTransId="{FA46F891-F3F7-42A7-8E59-FF0BEB5F85BC}" sibTransId="{3E63499E-7E68-4B59-AD0C-EA746912E874}"/>
    <dgm:cxn modelId="{F45CC57C-7F4B-475E-9B9D-6A820085D073}" type="presOf" srcId="{B2E3A960-F3A1-4814-AD4F-3EECF8EE4E05}" destId="{662AB2AA-D4DA-410D-B789-C5342C8AB5A3}" srcOrd="0" destOrd="0" presId="urn:microsoft.com/office/officeart/2005/8/layout/chevron2"/>
    <dgm:cxn modelId="{6D11BE3D-C566-41B0-A256-B0E6927CD670}" type="presOf" srcId="{2E292E23-B2A0-45F9-B658-818C737C57D7}" destId="{9F27390E-A554-405C-BF7D-69C5463D7569}" srcOrd="0" destOrd="0" presId="urn:microsoft.com/office/officeart/2005/8/layout/chevron2"/>
    <dgm:cxn modelId="{4948F78D-8A5C-41CD-9AE9-CF789DF1DECA}" type="presOf" srcId="{852865A9-446D-46CE-A993-EC4C194E5797}" destId="{BC2727BE-6737-47BB-A06A-48536F25F1A0}" srcOrd="0" destOrd="0" presId="urn:microsoft.com/office/officeart/2005/8/layout/chevron2"/>
    <dgm:cxn modelId="{6C6AE7D2-7658-464E-984A-CE044C2A0CAD}" srcId="{9A1B8C80-91D4-411C-94F9-C6391E4A73F5}" destId="{852865A9-446D-46CE-A993-EC4C194E5797}" srcOrd="1" destOrd="0" parTransId="{F2D1764E-F256-4E1E-8CEC-35B6481E3B16}" sibTransId="{71885445-3AD6-4DC6-82A8-C900012156BC}"/>
    <dgm:cxn modelId="{AE7D3258-D10A-4E3B-B4F9-B936DF1BE293}" srcId="{9A1B8C80-91D4-411C-94F9-C6391E4A73F5}" destId="{2E292E23-B2A0-45F9-B658-818C737C57D7}" srcOrd="2" destOrd="0" parTransId="{9B7AB6CA-470D-469D-9BC9-0D4FAB68B1A3}" sibTransId="{21FE9E58-F207-4CAE-AD64-C2A261B920C1}"/>
    <dgm:cxn modelId="{5EBE59D3-23B7-471F-99C4-B81A40E117D0}" type="presParOf" srcId="{BAB848F8-870E-416F-8AA6-F2E3562C1280}" destId="{48C64F50-B0EC-4C61-9DCE-BBAECABBD0D1}" srcOrd="0" destOrd="0" presId="urn:microsoft.com/office/officeart/2005/8/layout/chevron2"/>
    <dgm:cxn modelId="{711701B9-847B-400A-9BFD-5CE0A57F73BC}" type="presParOf" srcId="{48C64F50-B0EC-4C61-9DCE-BBAECABBD0D1}" destId="{937B5A30-CF34-4D31-AFAF-45DD58B790F3}" srcOrd="0" destOrd="0" presId="urn:microsoft.com/office/officeart/2005/8/layout/chevron2"/>
    <dgm:cxn modelId="{C20E5F9A-806E-4B16-B6E3-4619AE733C98}" type="presParOf" srcId="{48C64F50-B0EC-4C61-9DCE-BBAECABBD0D1}" destId="{58FF0D5E-8369-4DB9-8776-4F8DA2C6CBB6}" srcOrd="1" destOrd="0" presId="urn:microsoft.com/office/officeart/2005/8/layout/chevron2"/>
    <dgm:cxn modelId="{8A667D8E-DE32-4144-AEC3-93A52247F4BD}" type="presParOf" srcId="{BAB848F8-870E-416F-8AA6-F2E3562C1280}" destId="{84EB49FF-50EC-468D-A2C4-AE22F2F3C685}" srcOrd="1" destOrd="0" presId="urn:microsoft.com/office/officeart/2005/8/layout/chevron2"/>
    <dgm:cxn modelId="{053B7DE8-71CB-423D-8DF7-25949F239930}" type="presParOf" srcId="{BAB848F8-870E-416F-8AA6-F2E3562C1280}" destId="{3565BAA6-6B64-4853-A850-B79E6F0E3FF9}" srcOrd="2" destOrd="0" presId="urn:microsoft.com/office/officeart/2005/8/layout/chevron2"/>
    <dgm:cxn modelId="{DD0E54A9-E04D-4B4C-A257-19B2F8FFD75B}" type="presParOf" srcId="{3565BAA6-6B64-4853-A850-B79E6F0E3FF9}" destId="{BC2727BE-6737-47BB-A06A-48536F25F1A0}" srcOrd="0" destOrd="0" presId="urn:microsoft.com/office/officeart/2005/8/layout/chevron2"/>
    <dgm:cxn modelId="{A4C702DF-1A4A-4AF1-97DA-5B8E881DF851}" type="presParOf" srcId="{3565BAA6-6B64-4853-A850-B79E6F0E3FF9}" destId="{662AB2AA-D4DA-410D-B789-C5342C8AB5A3}" srcOrd="1" destOrd="0" presId="urn:microsoft.com/office/officeart/2005/8/layout/chevron2"/>
    <dgm:cxn modelId="{A1801DEF-3AB7-4975-94A4-0883F6946752}" type="presParOf" srcId="{BAB848F8-870E-416F-8AA6-F2E3562C1280}" destId="{1985CCED-06B4-4D46-B8EA-D16594B40A06}" srcOrd="3" destOrd="0" presId="urn:microsoft.com/office/officeart/2005/8/layout/chevron2"/>
    <dgm:cxn modelId="{138EC6A5-922B-4D5A-9CA4-2619EF92E357}" type="presParOf" srcId="{BAB848F8-870E-416F-8AA6-F2E3562C1280}" destId="{35B2E383-27DB-47D8-9CB6-3B37CED48766}" srcOrd="4" destOrd="0" presId="urn:microsoft.com/office/officeart/2005/8/layout/chevron2"/>
    <dgm:cxn modelId="{944D0BA0-C168-420A-A20E-6CBB757CCF97}" type="presParOf" srcId="{35B2E383-27DB-47D8-9CB6-3B37CED48766}" destId="{9F27390E-A554-405C-BF7D-69C5463D7569}" srcOrd="0" destOrd="0" presId="urn:microsoft.com/office/officeart/2005/8/layout/chevron2"/>
    <dgm:cxn modelId="{793AA384-B391-4CD9-A074-5A4331E1B992}" type="presParOf" srcId="{35B2E383-27DB-47D8-9CB6-3B37CED48766}" destId="{A7B39F80-B8D4-47F8-B71A-DD24231458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8E182E-BCAA-4864-9F85-9D70E79EBFD3}"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6402A5D-6EFD-4EC3-8ACD-A7B822BFB98E}">
      <dgm:prSet phldrT="[Text]" custT="1"/>
      <dgm:spPr/>
      <dgm:t>
        <a:bodyPr/>
        <a:lstStyle/>
        <a:p>
          <a:r>
            <a:rPr lang="en-US" sz="1400" dirty="0"/>
            <a:t>1-Isolated forearm technique (It is mainly used as a research tool.)</a:t>
          </a:r>
        </a:p>
      </dgm:t>
    </dgm:pt>
    <dgm:pt modelId="{49C813AC-0296-4F2B-8FD8-B830C1EDC623}" type="parTrans" cxnId="{5F3B4079-104B-4B79-88F8-B96A415377B6}">
      <dgm:prSet/>
      <dgm:spPr/>
      <dgm:t>
        <a:bodyPr/>
        <a:lstStyle/>
        <a:p>
          <a:endParaRPr lang="en-US"/>
        </a:p>
      </dgm:t>
    </dgm:pt>
    <dgm:pt modelId="{581A4103-1BC3-4FFC-83DA-08BBCD7B5BD6}" type="sibTrans" cxnId="{5F3B4079-104B-4B79-88F8-B96A415377B6}">
      <dgm:prSet/>
      <dgm:spPr/>
      <dgm:t>
        <a:bodyPr/>
        <a:lstStyle/>
        <a:p>
          <a:endParaRPr lang="en-US"/>
        </a:p>
      </dgm:t>
    </dgm:pt>
    <dgm:pt modelId="{271BB014-BB38-47EE-93AA-23A450429AE4}">
      <dgm:prSet phldrT="[Text]" custT="1"/>
      <dgm:spPr/>
      <dgm:t>
        <a:bodyPr/>
        <a:lstStyle/>
        <a:p>
          <a:endParaRPr lang="en-US" sz="1200" dirty="0"/>
        </a:p>
        <a:p>
          <a:r>
            <a:rPr lang="en-US" sz="1200" dirty="0"/>
            <a:t>2-</a:t>
          </a:r>
          <a:r>
            <a:rPr lang="nl-NL" sz="1200" dirty="0"/>
            <a:t>Electroencephalogram (EEG)</a:t>
          </a:r>
          <a:r>
            <a:rPr lang="en-US" sz="1200" dirty="0"/>
            <a:t>: With increasing depth of </a:t>
          </a:r>
          <a:r>
            <a:rPr lang="en-US" sz="1200" dirty="0" err="1"/>
            <a:t>anaesthesia</a:t>
          </a:r>
          <a:r>
            <a:rPr lang="en-US" sz="1200" dirty="0"/>
            <a:t> there is an increase in average wave amplitude and a decrease in average frequency. </a:t>
          </a:r>
          <a:endParaRPr lang="en-GB" sz="1200" dirty="0"/>
        </a:p>
        <a:p>
          <a:endParaRPr lang="en-US" sz="1200" dirty="0"/>
        </a:p>
      </dgm:t>
    </dgm:pt>
    <dgm:pt modelId="{5894348A-0304-4FC9-8ECD-D3972F8852CA}" type="parTrans" cxnId="{0CA7E2EF-527A-40AF-9CAA-ACB9A5DA8FB6}">
      <dgm:prSet/>
      <dgm:spPr/>
      <dgm:t>
        <a:bodyPr/>
        <a:lstStyle/>
        <a:p>
          <a:endParaRPr lang="en-US"/>
        </a:p>
      </dgm:t>
    </dgm:pt>
    <dgm:pt modelId="{901462F1-8DFE-47B6-8BE9-FEBB28BD74E2}" type="sibTrans" cxnId="{0CA7E2EF-527A-40AF-9CAA-ACB9A5DA8FB6}">
      <dgm:prSet/>
      <dgm:spPr/>
      <dgm:t>
        <a:bodyPr/>
        <a:lstStyle/>
        <a:p>
          <a:endParaRPr lang="en-US"/>
        </a:p>
      </dgm:t>
    </dgm:pt>
    <dgm:pt modelId="{1740E5F3-C344-48E2-81CC-8CE88F2C969D}">
      <dgm:prSet phldrT="[Text]" custT="1"/>
      <dgm:spPr/>
      <dgm:t>
        <a:bodyPr/>
        <a:lstStyle/>
        <a:p>
          <a:r>
            <a:rPr lang="en-US" sz="1400" dirty="0"/>
            <a:t>3-Bispectral index (BIS) </a:t>
          </a:r>
        </a:p>
      </dgm:t>
    </dgm:pt>
    <dgm:pt modelId="{B825B4B6-CD00-4AD0-BBB1-6FC5FD2B5805}" type="parTrans" cxnId="{E6E23355-AFBF-4B0D-8188-F7CBB9E2B7C9}">
      <dgm:prSet/>
      <dgm:spPr/>
      <dgm:t>
        <a:bodyPr/>
        <a:lstStyle/>
        <a:p>
          <a:endParaRPr lang="en-US"/>
        </a:p>
      </dgm:t>
    </dgm:pt>
    <dgm:pt modelId="{995947A3-255D-428D-B915-F27EEFA6DA1E}" type="sibTrans" cxnId="{E6E23355-AFBF-4B0D-8188-F7CBB9E2B7C9}">
      <dgm:prSet/>
      <dgm:spPr/>
      <dgm:t>
        <a:bodyPr/>
        <a:lstStyle/>
        <a:p>
          <a:endParaRPr lang="en-US"/>
        </a:p>
      </dgm:t>
    </dgm:pt>
    <dgm:pt modelId="{2CD16402-EEBB-45BA-AA26-0CD3F3E2B9CA}">
      <dgm:prSet phldrT="[Text]"/>
      <dgm:spPr/>
      <dgm:t>
        <a:bodyPr/>
        <a:lstStyle/>
        <a:p>
          <a:r>
            <a:rPr lang="en-US" dirty="0"/>
            <a:t>4-Evoked Potentials: </a:t>
          </a:r>
        </a:p>
      </dgm:t>
    </dgm:pt>
    <dgm:pt modelId="{04A4F0B3-787A-4DAB-9F9A-E74CE359722F}" type="parTrans" cxnId="{DE46C3F4-52B5-4F49-AABE-09BE5D878CD4}">
      <dgm:prSet/>
      <dgm:spPr/>
      <dgm:t>
        <a:bodyPr/>
        <a:lstStyle/>
        <a:p>
          <a:endParaRPr lang="en-US"/>
        </a:p>
      </dgm:t>
    </dgm:pt>
    <dgm:pt modelId="{751181A7-5981-43DC-A812-6E07500B5AFC}" type="sibTrans" cxnId="{DE46C3F4-52B5-4F49-AABE-09BE5D878CD4}">
      <dgm:prSet/>
      <dgm:spPr/>
      <dgm:t>
        <a:bodyPr/>
        <a:lstStyle/>
        <a:p>
          <a:endParaRPr lang="en-US"/>
        </a:p>
      </dgm:t>
    </dgm:pt>
    <dgm:pt modelId="{1AC4A929-16C0-42EF-A0E6-35DD739769E3}" type="pres">
      <dgm:prSet presAssocID="{1A8E182E-BCAA-4864-9F85-9D70E79EBFD3}" presName="matrix" presStyleCnt="0">
        <dgm:presLayoutVars>
          <dgm:chMax val="1"/>
          <dgm:dir/>
          <dgm:resizeHandles val="exact"/>
        </dgm:presLayoutVars>
      </dgm:prSet>
      <dgm:spPr/>
      <dgm:t>
        <a:bodyPr/>
        <a:lstStyle/>
        <a:p>
          <a:endParaRPr lang="en-US"/>
        </a:p>
      </dgm:t>
    </dgm:pt>
    <dgm:pt modelId="{DD76B04A-86B2-4C92-8F57-C7D9E489C2EA}" type="pres">
      <dgm:prSet presAssocID="{1A8E182E-BCAA-4864-9F85-9D70E79EBFD3}" presName="diamond" presStyleLbl="bgShp" presStyleIdx="0" presStyleCnt="1" custLinFactNeighborX="-13639" custLinFactNeighborY="-5813"/>
      <dgm:spPr/>
    </dgm:pt>
    <dgm:pt modelId="{5F305F74-AECE-4403-B303-9D245F0806CB}" type="pres">
      <dgm:prSet presAssocID="{1A8E182E-BCAA-4864-9F85-9D70E79EBFD3}" presName="quad1" presStyleLbl="node1" presStyleIdx="0" presStyleCnt="4" custScaleX="130490" custScaleY="103044" custLinFactNeighborX="-84851" custLinFactNeighborY="-17440">
        <dgm:presLayoutVars>
          <dgm:chMax val="0"/>
          <dgm:chPref val="0"/>
          <dgm:bulletEnabled val="1"/>
        </dgm:presLayoutVars>
      </dgm:prSet>
      <dgm:spPr/>
      <dgm:t>
        <a:bodyPr/>
        <a:lstStyle/>
        <a:p>
          <a:endParaRPr lang="en-US"/>
        </a:p>
      </dgm:t>
    </dgm:pt>
    <dgm:pt modelId="{22F53CA8-6D5E-461D-AD0C-3A0B11CE8716}" type="pres">
      <dgm:prSet presAssocID="{1A8E182E-BCAA-4864-9F85-9D70E79EBFD3}" presName="quad2" presStyleLbl="node1" presStyleIdx="1" presStyleCnt="4" custScaleX="128134" custScaleY="105606" custLinFactNeighborX="18346" custLinFactNeighborY="-15256">
        <dgm:presLayoutVars>
          <dgm:chMax val="0"/>
          <dgm:chPref val="0"/>
          <dgm:bulletEnabled val="1"/>
        </dgm:presLayoutVars>
      </dgm:prSet>
      <dgm:spPr/>
      <dgm:t>
        <a:bodyPr/>
        <a:lstStyle/>
        <a:p>
          <a:endParaRPr lang="en-US"/>
        </a:p>
      </dgm:t>
    </dgm:pt>
    <dgm:pt modelId="{022CF994-B7D8-4230-A04C-EC5EED96097C}" type="pres">
      <dgm:prSet presAssocID="{1A8E182E-BCAA-4864-9F85-9D70E79EBFD3}" presName="quad3" presStyleLbl="node1" presStyleIdx="2" presStyleCnt="4" custScaleX="132536" custScaleY="102311" custLinFactNeighborX="-82558" custLinFactNeighborY="12613">
        <dgm:presLayoutVars>
          <dgm:chMax val="0"/>
          <dgm:chPref val="0"/>
          <dgm:bulletEnabled val="1"/>
        </dgm:presLayoutVars>
      </dgm:prSet>
      <dgm:spPr/>
      <dgm:t>
        <a:bodyPr/>
        <a:lstStyle/>
        <a:p>
          <a:endParaRPr lang="en-US"/>
        </a:p>
      </dgm:t>
    </dgm:pt>
    <dgm:pt modelId="{FBD08685-6637-4BB7-8491-6D16E454BB8F}" type="pres">
      <dgm:prSet presAssocID="{1A8E182E-BCAA-4864-9F85-9D70E79EBFD3}" presName="quad4" presStyleLbl="node1" presStyleIdx="3" presStyleCnt="4" custScaleX="135014" custScaleY="102938" custLinFactNeighborX="18920" custLinFactNeighborY="13186">
        <dgm:presLayoutVars>
          <dgm:chMax val="0"/>
          <dgm:chPref val="0"/>
          <dgm:bulletEnabled val="1"/>
        </dgm:presLayoutVars>
      </dgm:prSet>
      <dgm:spPr/>
      <dgm:t>
        <a:bodyPr/>
        <a:lstStyle/>
        <a:p>
          <a:endParaRPr lang="en-US"/>
        </a:p>
      </dgm:t>
    </dgm:pt>
  </dgm:ptLst>
  <dgm:cxnLst>
    <dgm:cxn modelId="{82E6D5E7-1592-4794-ABE2-449EECD06C79}" type="presOf" srcId="{1740E5F3-C344-48E2-81CC-8CE88F2C969D}" destId="{022CF994-B7D8-4230-A04C-EC5EED96097C}" srcOrd="0" destOrd="0" presId="urn:microsoft.com/office/officeart/2005/8/layout/matrix3"/>
    <dgm:cxn modelId="{CF52B1B5-44FF-457B-BCAB-6C4A4AE4B0B4}" type="presOf" srcId="{2CD16402-EEBB-45BA-AA26-0CD3F3E2B9CA}" destId="{FBD08685-6637-4BB7-8491-6D16E454BB8F}" srcOrd="0" destOrd="0" presId="urn:microsoft.com/office/officeart/2005/8/layout/matrix3"/>
    <dgm:cxn modelId="{DE46C3F4-52B5-4F49-AABE-09BE5D878CD4}" srcId="{1A8E182E-BCAA-4864-9F85-9D70E79EBFD3}" destId="{2CD16402-EEBB-45BA-AA26-0CD3F3E2B9CA}" srcOrd="3" destOrd="0" parTransId="{04A4F0B3-787A-4DAB-9F9A-E74CE359722F}" sibTransId="{751181A7-5981-43DC-A812-6E07500B5AFC}"/>
    <dgm:cxn modelId="{139A1661-D99D-49E1-B9B7-AAEAEF9C0583}" type="presOf" srcId="{1A8E182E-BCAA-4864-9F85-9D70E79EBFD3}" destId="{1AC4A929-16C0-42EF-A0E6-35DD739769E3}" srcOrd="0" destOrd="0" presId="urn:microsoft.com/office/officeart/2005/8/layout/matrix3"/>
    <dgm:cxn modelId="{5F3B4079-104B-4B79-88F8-B96A415377B6}" srcId="{1A8E182E-BCAA-4864-9F85-9D70E79EBFD3}" destId="{D6402A5D-6EFD-4EC3-8ACD-A7B822BFB98E}" srcOrd="0" destOrd="0" parTransId="{49C813AC-0296-4F2B-8FD8-B830C1EDC623}" sibTransId="{581A4103-1BC3-4FFC-83DA-08BBCD7B5BD6}"/>
    <dgm:cxn modelId="{0CA7E2EF-527A-40AF-9CAA-ACB9A5DA8FB6}" srcId="{1A8E182E-BCAA-4864-9F85-9D70E79EBFD3}" destId="{271BB014-BB38-47EE-93AA-23A450429AE4}" srcOrd="1" destOrd="0" parTransId="{5894348A-0304-4FC9-8ECD-D3972F8852CA}" sibTransId="{901462F1-8DFE-47B6-8BE9-FEBB28BD74E2}"/>
    <dgm:cxn modelId="{E6E23355-AFBF-4B0D-8188-F7CBB9E2B7C9}" srcId="{1A8E182E-BCAA-4864-9F85-9D70E79EBFD3}" destId="{1740E5F3-C344-48E2-81CC-8CE88F2C969D}" srcOrd="2" destOrd="0" parTransId="{B825B4B6-CD00-4AD0-BBB1-6FC5FD2B5805}" sibTransId="{995947A3-255D-428D-B915-F27EEFA6DA1E}"/>
    <dgm:cxn modelId="{C96B2AE9-3C4E-4C38-A9B5-ABAA1B8C7D7E}" type="presOf" srcId="{271BB014-BB38-47EE-93AA-23A450429AE4}" destId="{22F53CA8-6D5E-461D-AD0C-3A0B11CE8716}" srcOrd="0" destOrd="0" presId="urn:microsoft.com/office/officeart/2005/8/layout/matrix3"/>
    <dgm:cxn modelId="{B6320AAF-C133-4751-ACD3-B198B5759546}" type="presOf" srcId="{D6402A5D-6EFD-4EC3-8ACD-A7B822BFB98E}" destId="{5F305F74-AECE-4403-B303-9D245F0806CB}" srcOrd="0" destOrd="0" presId="urn:microsoft.com/office/officeart/2005/8/layout/matrix3"/>
    <dgm:cxn modelId="{7A71F8AC-6E36-4410-94BA-E8A3551ED7A6}" type="presParOf" srcId="{1AC4A929-16C0-42EF-A0E6-35DD739769E3}" destId="{DD76B04A-86B2-4C92-8F57-C7D9E489C2EA}" srcOrd="0" destOrd="0" presId="urn:microsoft.com/office/officeart/2005/8/layout/matrix3"/>
    <dgm:cxn modelId="{6513C523-AF48-4F1A-A49B-AE27C0B2BFDC}" type="presParOf" srcId="{1AC4A929-16C0-42EF-A0E6-35DD739769E3}" destId="{5F305F74-AECE-4403-B303-9D245F0806CB}" srcOrd="1" destOrd="0" presId="urn:microsoft.com/office/officeart/2005/8/layout/matrix3"/>
    <dgm:cxn modelId="{FDDEF3BD-B627-4E34-B72E-85B27EC5D6F9}" type="presParOf" srcId="{1AC4A929-16C0-42EF-A0E6-35DD739769E3}" destId="{22F53CA8-6D5E-461D-AD0C-3A0B11CE8716}" srcOrd="2" destOrd="0" presId="urn:microsoft.com/office/officeart/2005/8/layout/matrix3"/>
    <dgm:cxn modelId="{B4D3F3F6-D612-4009-BE5B-0334C6388650}" type="presParOf" srcId="{1AC4A929-16C0-42EF-A0E6-35DD739769E3}" destId="{022CF994-B7D8-4230-A04C-EC5EED96097C}" srcOrd="3" destOrd="0" presId="urn:microsoft.com/office/officeart/2005/8/layout/matrix3"/>
    <dgm:cxn modelId="{A5D8935B-0B0D-4771-8190-7000E3637723}" type="presParOf" srcId="{1AC4A929-16C0-42EF-A0E6-35DD739769E3}" destId="{FBD08685-6637-4BB7-8491-6D16E454BB8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B5A30-CF34-4D31-AFAF-45DD58B790F3}">
      <dsp:nvSpPr>
        <dsp:cNvPr id="0" name=""/>
        <dsp:cNvSpPr/>
      </dsp:nvSpPr>
      <dsp:spPr>
        <a:xfrm rot="5400000">
          <a:off x="-216004" y="218252"/>
          <a:ext cx="1440028" cy="10080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For Oxygenation</a:t>
          </a:r>
        </a:p>
      </dsp:txBody>
      <dsp:txXfrm rot="-5400000">
        <a:off x="1" y="506258"/>
        <a:ext cx="1008019" cy="432009"/>
      </dsp:txXfrm>
    </dsp:sp>
    <dsp:sp modelId="{58FF0D5E-8369-4DB9-8776-4F8DA2C6CBB6}">
      <dsp:nvSpPr>
        <dsp:cNvPr id="0" name=""/>
        <dsp:cNvSpPr/>
      </dsp:nvSpPr>
      <dsp:spPr>
        <a:xfrm rot="5400000">
          <a:off x="5065200" y="-4057180"/>
          <a:ext cx="936018" cy="90503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Inspired gas : oxygen analyzer ( measuring FiO2&amp;FeO2).</a:t>
          </a:r>
        </a:p>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Blood oxygenation by pulse oximetry.</a:t>
          </a:r>
          <a:endParaRPr lang="en-GB" sz="1300" kern="1200" dirty="0"/>
        </a:p>
      </dsp:txBody>
      <dsp:txXfrm rot="-5400000">
        <a:off x="1008020" y="45693"/>
        <a:ext cx="9004687" cy="844632"/>
      </dsp:txXfrm>
    </dsp:sp>
    <dsp:sp modelId="{BC2727BE-6737-47BB-A06A-48536F25F1A0}">
      <dsp:nvSpPr>
        <dsp:cNvPr id="0" name=""/>
        <dsp:cNvSpPr/>
      </dsp:nvSpPr>
      <dsp:spPr>
        <a:xfrm rot="5400000">
          <a:off x="-216004" y="1462108"/>
          <a:ext cx="1440028" cy="10080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For Ventilation</a:t>
          </a:r>
        </a:p>
      </dsp:txBody>
      <dsp:txXfrm rot="-5400000">
        <a:off x="1" y="1750114"/>
        <a:ext cx="1008019" cy="432009"/>
      </dsp:txXfrm>
    </dsp:sp>
    <dsp:sp modelId="{662AB2AA-D4DA-410D-B789-C5342C8AB5A3}">
      <dsp:nvSpPr>
        <dsp:cNvPr id="0" name=""/>
        <dsp:cNvSpPr/>
      </dsp:nvSpPr>
      <dsp:spPr>
        <a:xfrm rot="5400000">
          <a:off x="5065200" y="-2811076"/>
          <a:ext cx="936018" cy="90503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Auscultation of breath sounds. </a:t>
          </a:r>
        </a:p>
        <a:p>
          <a:pPr marL="114300" lvl="1" indent="-114300" algn="l" defTabSz="577850">
            <a:lnSpc>
              <a:spcPct val="90000"/>
            </a:lnSpc>
            <a:spcBef>
              <a:spcPct val="0"/>
            </a:spcBef>
            <a:spcAft>
              <a:spcPct val="15000"/>
            </a:spcAft>
            <a:buFont typeface="Symbol" panose="05050102010706020507" pitchFamily="18" charset="2"/>
            <a:buChar char="••"/>
          </a:pPr>
          <a:r>
            <a:rPr lang="en-US" sz="1300" kern="1200"/>
            <a:t>Capnography.</a:t>
          </a:r>
          <a:endParaRPr lang="en-GB" sz="1300" kern="1200"/>
        </a:p>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Observation of the </a:t>
          </a:r>
          <a:r>
            <a:rPr lang="en-US" sz="1300" kern="1200" dirty="0" smtClean="0"/>
            <a:t>reservoir </a:t>
          </a:r>
          <a:r>
            <a:rPr lang="en-US" sz="1300" kern="1200" dirty="0"/>
            <a:t>bag.</a:t>
          </a:r>
          <a:endParaRPr lang="en-GB" sz="1300" kern="1200" dirty="0"/>
        </a:p>
      </dsp:txBody>
      <dsp:txXfrm rot="-5400000">
        <a:off x="1008020" y="1291797"/>
        <a:ext cx="9004687" cy="844632"/>
      </dsp:txXfrm>
    </dsp:sp>
    <dsp:sp modelId="{9F27390E-A554-405C-BF7D-69C5463D7569}">
      <dsp:nvSpPr>
        <dsp:cNvPr id="0" name=""/>
        <dsp:cNvSpPr/>
      </dsp:nvSpPr>
      <dsp:spPr>
        <a:xfrm rot="5400000">
          <a:off x="-216004" y="2705964"/>
          <a:ext cx="1440028" cy="1008019"/>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For Circulation</a:t>
          </a:r>
        </a:p>
      </dsp:txBody>
      <dsp:txXfrm rot="-5400000">
        <a:off x="1" y="2993970"/>
        <a:ext cx="1008019" cy="432009"/>
      </dsp:txXfrm>
    </dsp:sp>
    <dsp:sp modelId="{A7B39F80-B8D4-47F8-B71A-DD242314588B}">
      <dsp:nvSpPr>
        <dsp:cNvPr id="0" name=""/>
        <dsp:cNvSpPr/>
      </dsp:nvSpPr>
      <dsp:spPr>
        <a:xfrm rot="5400000">
          <a:off x="5065200" y="-1567220"/>
          <a:ext cx="936018" cy="90503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ECG.</a:t>
          </a:r>
        </a:p>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Arterial blood pressure and heart rate</a:t>
          </a:r>
          <a:endParaRPr lang="en-GB" sz="1300" kern="1200" dirty="0"/>
        </a:p>
        <a:p>
          <a:pPr marL="114300" lvl="1" indent="-114300" algn="l" defTabSz="577850">
            <a:lnSpc>
              <a:spcPct val="90000"/>
            </a:lnSpc>
            <a:spcBef>
              <a:spcPct val="0"/>
            </a:spcBef>
            <a:spcAft>
              <a:spcPct val="15000"/>
            </a:spcAft>
            <a:buFont typeface="Symbol" panose="05050102010706020507" pitchFamily="18" charset="2"/>
            <a:buChar char="••"/>
          </a:pPr>
          <a:r>
            <a:rPr lang="en-US" sz="1300" kern="1200" dirty="0"/>
            <a:t>Evaluation of circulation by : </a:t>
          </a:r>
          <a:r>
            <a:rPr lang="en-US" sz="1300" kern="1200" dirty="0" smtClean="0"/>
            <a:t>Palpation </a:t>
          </a:r>
          <a:r>
            <a:rPr lang="en-US" sz="1300" kern="1200" dirty="0"/>
            <a:t>of pulse, auscultation of heart sounds, pulse plethysmography, pulse oximetry, </a:t>
          </a:r>
          <a:r>
            <a:rPr lang="en-US" sz="1300" kern="1200" dirty="0" err="1"/>
            <a:t>intrarterial</a:t>
          </a:r>
          <a:r>
            <a:rPr lang="en-US" sz="1300" kern="1200" dirty="0"/>
            <a:t> pressure tracing (Only when needed).</a:t>
          </a:r>
          <a:endParaRPr lang="en-GB" sz="1300" kern="1200" dirty="0"/>
        </a:p>
      </dsp:txBody>
      <dsp:txXfrm rot="-5400000">
        <a:off x="1008020" y="2535653"/>
        <a:ext cx="9004687" cy="844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B04A-86B2-4C92-8F57-C7D9E489C2EA}">
      <dsp:nvSpPr>
        <dsp:cNvPr id="0" name=""/>
        <dsp:cNvSpPr/>
      </dsp:nvSpPr>
      <dsp:spPr>
        <a:xfrm>
          <a:off x="2526763" y="0"/>
          <a:ext cx="3932237" cy="393223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305F74-AECE-4403-B303-9D245F0806CB}">
      <dsp:nvSpPr>
        <dsp:cNvPr id="0" name=""/>
        <dsp:cNvSpPr/>
      </dsp:nvSpPr>
      <dsp:spPr>
        <a:xfrm>
          <a:off x="1901599" y="82766"/>
          <a:ext cx="2001158" cy="15802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1-Isolated forearm technique (It is mainly used as a research tool.)</a:t>
          </a:r>
        </a:p>
      </dsp:txBody>
      <dsp:txXfrm>
        <a:off x="1978741" y="159908"/>
        <a:ext cx="1846874" cy="1425970"/>
      </dsp:txXfrm>
    </dsp:sp>
    <dsp:sp modelId="{22F53CA8-6D5E-461D-AD0C-3A0B11CE8716}">
      <dsp:nvSpPr>
        <dsp:cNvPr id="0" name=""/>
        <dsp:cNvSpPr/>
      </dsp:nvSpPr>
      <dsp:spPr>
        <a:xfrm>
          <a:off x="5153805" y="96614"/>
          <a:ext cx="1965027" cy="16195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en-US" sz="1200" kern="1200" dirty="0"/>
        </a:p>
        <a:p>
          <a:pPr lvl="0" algn="ctr" defTabSz="533400">
            <a:lnSpc>
              <a:spcPct val="90000"/>
            </a:lnSpc>
            <a:spcBef>
              <a:spcPct val="0"/>
            </a:spcBef>
            <a:spcAft>
              <a:spcPct val="35000"/>
            </a:spcAft>
          </a:pPr>
          <a:r>
            <a:rPr lang="en-US" sz="1200" kern="1200" dirty="0"/>
            <a:t>2-</a:t>
          </a:r>
          <a:r>
            <a:rPr lang="nl-NL" sz="1200" kern="1200" dirty="0"/>
            <a:t>Electroencephalogram (EEG)</a:t>
          </a:r>
          <a:r>
            <a:rPr lang="en-US" sz="1200" kern="1200" dirty="0"/>
            <a:t>: With increasing depth of </a:t>
          </a:r>
          <a:r>
            <a:rPr lang="en-US" sz="1200" kern="1200" dirty="0" err="1"/>
            <a:t>anaesthesia</a:t>
          </a:r>
          <a:r>
            <a:rPr lang="en-US" sz="1200" kern="1200" dirty="0"/>
            <a:t> there is an increase in average wave amplitude and a decrease in average frequency. </a:t>
          </a:r>
          <a:endParaRPr lang="en-GB" sz="1200" kern="1200" dirty="0"/>
        </a:p>
        <a:p>
          <a:pPr lvl="0" algn="ctr" defTabSz="533400">
            <a:lnSpc>
              <a:spcPct val="90000"/>
            </a:lnSpc>
            <a:spcBef>
              <a:spcPct val="0"/>
            </a:spcBef>
            <a:spcAft>
              <a:spcPct val="35000"/>
            </a:spcAft>
          </a:pPr>
          <a:endParaRPr lang="en-US" sz="1200" kern="1200" dirty="0"/>
        </a:p>
      </dsp:txBody>
      <dsp:txXfrm>
        <a:off x="5232865" y="175674"/>
        <a:ext cx="1806907" cy="1461424"/>
      </dsp:txXfrm>
    </dsp:sp>
    <dsp:sp modelId="{022CF994-B7D8-4230-A04C-EC5EED96097C}">
      <dsp:nvSpPr>
        <dsp:cNvPr id="0" name=""/>
        <dsp:cNvSpPr/>
      </dsp:nvSpPr>
      <dsp:spPr>
        <a:xfrm>
          <a:off x="1921075" y="2200811"/>
          <a:ext cx="2032535" cy="15690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a:t>3-Bispectral index (BIS) </a:t>
          </a:r>
        </a:p>
      </dsp:txBody>
      <dsp:txXfrm>
        <a:off x="1997668" y="2277404"/>
        <a:ext cx="1879349" cy="1415827"/>
      </dsp:txXfrm>
    </dsp:sp>
    <dsp:sp modelId="{FBD08685-6637-4BB7-8491-6D16E454BB8F}">
      <dsp:nvSpPr>
        <dsp:cNvPr id="0" name=""/>
        <dsp:cNvSpPr/>
      </dsp:nvSpPr>
      <dsp:spPr>
        <a:xfrm>
          <a:off x="5109852" y="2204790"/>
          <a:ext cx="2070537" cy="15786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4-Evoked Potentials: </a:t>
          </a:r>
        </a:p>
      </dsp:txBody>
      <dsp:txXfrm>
        <a:off x="5186914" y="2281852"/>
        <a:ext cx="1916413" cy="14245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E43FA38-3DAE-40BF-84E0-D936DD256382}" type="datetimeFigureOut">
              <a:rPr lang="en-GB" smtClean="0"/>
              <a:t>03/11/2016</a:t>
            </a:fld>
            <a:endParaRPr lang="en-GB"/>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GB"/>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8CE897C-B94F-4738-BAC0-A6D2B67B7A60}" type="slidenum">
              <a:rPr lang="en-GB" smtClean="0"/>
              <a:t>‹#›</a:t>
            </a:fld>
            <a:endParaRPr lang="en-GB"/>
          </a:p>
        </p:txBody>
      </p:sp>
    </p:spTree>
    <p:extLst>
      <p:ext uri="{BB962C8B-B14F-4D97-AF65-F5344CB8AC3E}">
        <p14:creationId xmlns:p14="http://schemas.microsoft.com/office/powerpoint/2010/main" val="152542088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3FA38-3DAE-40BF-84E0-D936DD256382}"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3637495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43FA38-3DAE-40BF-84E0-D936DD256382}" type="datetimeFigureOut">
              <a:rPr lang="en-GB" smtClean="0"/>
              <a:t>03/11/2016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322085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43FA38-3DAE-40BF-84E0-D936DD256382}" type="datetimeFigureOut">
              <a:rPr lang="en-GB" smtClean="0"/>
              <a:t>03/11/2016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31445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E43FA38-3DAE-40BF-84E0-D936DD256382}" type="datetimeFigureOut">
              <a:rPr lang="en-GB" smtClean="0"/>
              <a:t>03/11/2016</a:t>
            </a:fld>
            <a:endParaRPr lang="en-GB"/>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GB"/>
          </a:p>
        </p:txBody>
      </p:sp>
      <p:sp>
        <p:nvSpPr>
          <p:cNvPr id="6" name="Slide Number Placeholder 5"/>
          <p:cNvSpPr>
            <a:spLocks noGrp="1"/>
          </p:cNvSpPr>
          <p:nvPr>
            <p:ph type="sldNum" sz="quarter" idx="12"/>
          </p:nvPr>
        </p:nvSpPr>
        <p:spPr>
          <a:xfrm>
            <a:off x="8604504" y="5211060"/>
            <a:ext cx="2112264" cy="228600"/>
          </a:xfrm>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88381083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43FA38-3DAE-40BF-84E0-D936DD256382}" type="datetimeFigureOut">
              <a:rPr lang="en-GB" smtClean="0"/>
              <a:t>03/11/2016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231460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43FA38-3DAE-40BF-84E0-D936DD256382}" type="datetimeFigureOut">
              <a:rPr lang="en-GB" smtClean="0"/>
              <a:t>03/11/2016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304124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43FA38-3DAE-40BF-84E0-D936DD256382}" type="datetimeFigureOut">
              <a:rPr lang="en-GB" smtClean="0"/>
              <a:t>03/11/2016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381935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3FA38-3DAE-40BF-84E0-D936DD256382}" type="datetimeFigureOut">
              <a:rPr lang="en-GB" smtClean="0"/>
              <a:t>03/11/2016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CE897C-B94F-4738-BAC0-A6D2B67B7A60}" type="slidenum">
              <a:rPr lang="en-GB" smtClean="0"/>
              <a:t>‹#›</a:t>
            </a:fld>
            <a:endParaRPr lang="en-GB"/>
          </a:p>
        </p:txBody>
      </p:sp>
    </p:spTree>
    <p:extLst>
      <p:ext uri="{BB962C8B-B14F-4D97-AF65-F5344CB8AC3E}">
        <p14:creationId xmlns:p14="http://schemas.microsoft.com/office/powerpoint/2010/main" val="40196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AE43FA38-3DAE-40BF-84E0-D936DD256382}" type="datetimeFigureOut">
              <a:rPr lang="en-GB" smtClean="0"/>
              <a:t>03/11/2016</a:t>
            </a:fld>
            <a:endParaRPr lang="en-GB"/>
          </a:p>
        </p:txBody>
      </p:sp>
      <p:sp>
        <p:nvSpPr>
          <p:cNvPr id="9" name="Footer Placeholder 8"/>
          <p:cNvSpPr>
            <a:spLocks noGrp="1"/>
          </p:cNvSpPr>
          <p:nvPr>
            <p:ph type="ftr" sz="quarter" idx="11"/>
          </p:nvPr>
        </p:nvSpPr>
        <p:spPr/>
        <p:txBody>
          <a:bodyPr/>
          <a:lstStyle>
            <a:lvl1pPr algn="r">
              <a:defRPr/>
            </a:lvl1pPr>
          </a:lstStyle>
          <a:p>
            <a:endParaRPr lang="en-GB"/>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8CE897C-B94F-4738-BAC0-A6D2B67B7A60}" type="slidenum">
              <a:rPr lang="en-GB" smtClean="0"/>
              <a:t>‹#›</a:t>
            </a:fld>
            <a:endParaRPr lang="en-GB"/>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625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E43FA38-3DAE-40BF-84E0-D936DD256382}" type="datetimeFigureOut">
              <a:rPr lang="en-GB" smtClean="0"/>
              <a:t>03/11/2016</a:t>
            </a:fld>
            <a:endParaRPr lang="en-GB"/>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GB"/>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8CE897C-B94F-4738-BAC0-A6D2B67B7A60}" type="slidenum">
              <a:rPr lang="en-GB" smtClean="0"/>
              <a:t>‹#›</a:t>
            </a:fld>
            <a:endParaRPr lang="en-GB"/>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970987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E43FA38-3DAE-40BF-84E0-D936DD256382}" type="datetimeFigureOut">
              <a:rPr lang="en-GB" smtClean="0"/>
              <a:t>03/11/2016</a:t>
            </a:fld>
            <a:endParaRPr lang="en-GB"/>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8CE897C-B94F-4738-BAC0-A6D2B67B7A60}" type="slidenum">
              <a:rPr lang="en-GB" smtClean="0"/>
              <a:t>‹#›</a:t>
            </a:fld>
            <a:endParaRPr lang="en-GB"/>
          </a:p>
        </p:txBody>
      </p:sp>
    </p:spTree>
    <p:extLst>
      <p:ext uri="{BB962C8B-B14F-4D97-AF65-F5344CB8AC3E}">
        <p14:creationId xmlns:p14="http://schemas.microsoft.com/office/powerpoint/2010/main" val="28442562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793479" y="2191210"/>
            <a:ext cx="4883313" cy="3066590"/>
          </a:xfrm>
          <a:prstGeom prst="rect">
            <a:avLst/>
          </a:prstGeom>
        </p:spPr>
      </p:pic>
      <p:sp>
        <p:nvSpPr>
          <p:cNvPr id="2" name="Title 1"/>
          <p:cNvSpPr>
            <a:spLocks noGrp="1"/>
          </p:cNvSpPr>
          <p:nvPr>
            <p:ph type="ctrTitle"/>
          </p:nvPr>
        </p:nvSpPr>
        <p:spPr>
          <a:xfrm>
            <a:off x="1532792" y="1162661"/>
            <a:ext cx="9144000" cy="2387600"/>
          </a:xfrm>
        </p:spPr>
        <p:txBody>
          <a:bodyPr/>
          <a:lstStyle/>
          <a:p>
            <a:r>
              <a:rPr lang="en-US" sz="4000" b="1" dirty="0">
                <a:effectLst>
                  <a:outerShdw blurRad="38100" dist="38100" dir="2700000" algn="tl">
                    <a:srgbClr val="000000">
                      <a:alpha val="43137"/>
                    </a:srgbClr>
                  </a:outerShdw>
                </a:effectLst>
                <a:latin typeface="AR JULIAN" panose="02000000000000000000" pitchFamily="2" charset="0"/>
              </a:rPr>
              <a:t>Approach to Patient Monitoring</a:t>
            </a:r>
            <a:endParaRPr lang="en-GB" sz="4000" b="1" dirty="0">
              <a:effectLst>
                <a:outerShdw blurRad="38100" dist="38100" dir="2700000" algn="tl">
                  <a:srgbClr val="000000">
                    <a:alpha val="43137"/>
                  </a:srgbClr>
                </a:outerShdw>
              </a:effectLst>
              <a:latin typeface="AR JULIAN" panose="02000000000000000000" pitchFamily="2" charset="0"/>
            </a:endParaRPr>
          </a:p>
        </p:txBody>
      </p:sp>
      <p:sp>
        <p:nvSpPr>
          <p:cNvPr id="3" name="Subtitle 2"/>
          <p:cNvSpPr>
            <a:spLocks noGrp="1"/>
          </p:cNvSpPr>
          <p:nvPr>
            <p:ph type="subTitle" idx="1"/>
          </p:nvPr>
        </p:nvSpPr>
        <p:spPr>
          <a:xfrm>
            <a:off x="1789967" y="2939048"/>
            <a:ext cx="9144000" cy="1655762"/>
          </a:xfrm>
        </p:spPr>
        <p:txBody>
          <a:bodyPr>
            <a:normAutofit/>
          </a:bodyPr>
          <a:lstStyle/>
          <a:p>
            <a:pPr algn="l"/>
            <a:r>
              <a:rPr lang="en-US" dirty="0">
                <a:solidFill>
                  <a:srgbClr val="FF0000"/>
                </a:solidFill>
                <a:latin typeface="AR JULIAN" panose="02000000000000000000" pitchFamily="2" charset="0"/>
              </a:rPr>
              <a:t>Presented by: </a:t>
            </a:r>
            <a:r>
              <a:rPr lang="en-US" dirty="0">
                <a:solidFill>
                  <a:schemeClr val="accent1">
                    <a:lumMod val="50000"/>
                  </a:schemeClr>
                </a:solidFill>
                <a:latin typeface="AR JULIAN" panose="02000000000000000000" pitchFamily="2" charset="0"/>
              </a:rPr>
              <a:t>Rheema </a:t>
            </a:r>
            <a:r>
              <a:rPr lang="en-US" dirty="0" smtClean="0">
                <a:solidFill>
                  <a:schemeClr val="accent1">
                    <a:lumMod val="50000"/>
                  </a:schemeClr>
                </a:solidFill>
                <a:latin typeface="AR JULIAN" panose="02000000000000000000" pitchFamily="2" charset="0"/>
              </a:rPr>
              <a:t>Alfadhil and Sara </a:t>
            </a:r>
            <a:r>
              <a:rPr lang="en-US" dirty="0" err="1" smtClean="0">
                <a:solidFill>
                  <a:schemeClr val="accent1">
                    <a:lumMod val="50000"/>
                  </a:schemeClr>
                </a:solidFill>
                <a:latin typeface="AR JULIAN" panose="02000000000000000000" pitchFamily="2" charset="0"/>
              </a:rPr>
              <a:t>Alkharashi</a:t>
            </a:r>
            <a:endParaRPr lang="en-US" dirty="0">
              <a:solidFill>
                <a:schemeClr val="accent1">
                  <a:lumMod val="50000"/>
                </a:schemeClr>
              </a:solidFill>
              <a:latin typeface="AR JULIAN" panose="02000000000000000000" pitchFamily="2" charset="0"/>
            </a:endParaRPr>
          </a:p>
          <a:p>
            <a:pPr algn="l"/>
            <a:r>
              <a:rPr lang="en-US" dirty="0">
                <a:solidFill>
                  <a:srgbClr val="FF0000"/>
                </a:solidFill>
                <a:latin typeface="AR JULIAN" panose="02000000000000000000" pitchFamily="2" charset="0"/>
              </a:rPr>
              <a:t>Done by: </a:t>
            </a:r>
            <a:r>
              <a:rPr lang="en-US" dirty="0">
                <a:solidFill>
                  <a:schemeClr val="accent1">
                    <a:lumMod val="50000"/>
                  </a:schemeClr>
                </a:solidFill>
                <a:latin typeface="AR JULIAN" panose="02000000000000000000" pitchFamily="2" charset="0"/>
              </a:rPr>
              <a:t>Sara </a:t>
            </a:r>
            <a:r>
              <a:rPr lang="en-US" dirty="0" err="1">
                <a:solidFill>
                  <a:schemeClr val="accent1">
                    <a:lumMod val="50000"/>
                  </a:schemeClr>
                </a:solidFill>
                <a:latin typeface="AR JULIAN" panose="02000000000000000000" pitchFamily="2" charset="0"/>
              </a:rPr>
              <a:t>Alkharashi</a:t>
            </a:r>
            <a:r>
              <a:rPr lang="en-US" dirty="0">
                <a:solidFill>
                  <a:schemeClr val="accent1">
                    <a:lumMod val="50000"/>
                  </a:schemeClr>
                </a:solidFill>
                <a:latin typeface="AR JULIAN" panose="02000000000000000000" pitchFamily="2" charset="0"/>
              </a:rPr>
              <a:t> – Sara </a:t>
            </a:r>
            <a:r>
              <a:rPr lang="en-US" dirty="0" err="1">
                <a:solidFill>
                  <a:schemeClr val="accent1">
                    <a:lumMod val="50000"/>
                  </a:schemeClr>
                </a:solidFill>
                <a:latin typeface="AR JULIAN" panose="02000000000000000000" pitchFamily="2" charset="0"/>
              </a:rPr>
              <a:t>Aljabri</a:t>
            </a:r>
            <a:r>
              <a:rPr lang="en-US" dirty="0">
                <a:solidFill>
                  <a:schemeClr val="accent1">
                    <a:lumMod val="50000"/>
                  </a:schemeClr>
                </a:solidFill>
                <a:latin typeface="AR JULIAN" panose="02000000000000000000" pitchFamily="2" charset="0"/>
              </a:rPr>
              <a:t> </a:t>
            </a:r>
          </a:p>
          <a:p>
            <a:pPr algn="l"/>
            <a:r>
              <a:rPr lang="en-US" dirty="0">
                <a:solidFill>
                  <a:schemeClr val="accent1">
                    <a:lumMod val="50000"/>
                  </a:schemeClr>
                </a:solidFill>
                <a:latin typeface="AR JULIAN" panose="02000000000000000000" pitchFamily="2" charset="0"/>
              </a:rPr>
              <a:t> </a:t>
            </a:r>
            <a:r>
              <a:rPr lang="en-US" dirty="0" err="1">
                <a:solidFill>
                  <a:schemeClr val="accent1">
                    <a:lumMod val="50000"/>
                  </a:schemeClr>
                </a:solidFill>
                <a:latin typeface="AR JULIAN" panose="02000000000000000000" pitchFamily="2" charset="0"/>
              </a:rPr>
              <a:t>Rawan</a:t>
            </a:r>
            <a:r>
              <a:rPr lang="en-US" dirty="0">
                <a:solidFill>
                  <a:schemeClr val="accent1">
                    <a:lumMod val="50000"/>
                  </a:schemeClr>
                </a:solidFill>
                <a:latin typeface="AR JULIAN" panose="02000000000000000000" pitchFamily="2" charset="0"/>
              </a:rPr>
              <a:t> </a:t>
            </a:r>
            <a:r>
              <a:rPr lang="en-US" dirty="0" err="1">
                <a:solidFill>
                  <a:schemeClr val="accent1">
                    <a:lumMod val="50000"/>
                  </a:schemeClr>
                </a:solidFill>
                <a:latin typeface="AR JULIAN" panose="02000000000000000000" pitchFamily="2" charset="0"/>
              </a:rPr>
              <a:t>Albadia</a:t>
            </a:r>
            <a:r>
              <a:rPr lang="en-US" dirty="0">
                <a:solidFill>
                  <a:schemeClr val="accent1">
                    <a:lumMod val="50000"/>
                  </a:schemeClr>
                </a:solidFill>
                <a:latin typeface="AR JULIAN" panose="02000000000000000000" pitchFamily="2" charset="0"/>
              </a:rPr>
              <a:t> – </a:t>
            </a:r>
            <a:r>
              <a:rPr lang="en-US" dirty="0" err="1">
                <a:solidFill>
                  <a:schemeClr val="accent1">
                    <a:lumMod val="50000"/>
                  </a:schemeClr>
                </a:solidFill>
                <a:latin typeface="AR JULIAN" panose="02000000000000000000" pitchFamily="2" charset="0"/>
              </a:rPr>
              <a:t>Dahna</a:t>
            </a:r>
            <a:r>
              <a:rPr lang="en-US" dirty="0">
                <a:solidFill>
                  <a:schemeClr val="accent1">
                    <a:lumMod val="50000"/>
                  </a:schemeClr>
                </a:solidFill>
                <a:latin typeface="AR JULIAN" panose="02000000000000000000" pitchFamily="2" charset="0"/>
              </a:rPr>
              <a:t> </a:t>
            </a:r>
            <a:r>
              <a:rPr lang="en-US" dirty="0" err="1">
                <a:solidFill>
                  <a:schemeClr val="accent1">
                    <a:lumMod val="50000"/>
                  </a:schemeClr>
                </a:solidFill>
                <a:latin typeface="AR JULIAN" panose="02000000000000000000" pitchFamily="2" charset="0"/>
              </a:rPr>
              <a:t>Alkahtani</a:t>
            </a:r>
            <a:r>
              <a:rPr lang="en-US" dirty="0">
                <a:solidFill>
                  <a:schemeClr val="accent1">
                    <a:lumMod val="50000"/>
                  </a:schemeClr>
                </a:solidFill>
                <a:latin typeface="AR JULIAN" panose="02000000000000000000" pitchFamily="2" charset="0"/>
              </a:rPr>
              <a:t> </a:t>
            </a:r>
          </a:p>
          <a:p>
            <a:pPr algn="l"/>
            <a:r>
              <a:rPr lang="en-US" dirty="0" smtClean="0">
                <a:solidFill>
                  <a:srgbClr val="FF0000"/>
                </a:solidFill>
                <a:latin typeface="AR JULIAN" panose="02000000000000000000" pitchFamily="2" charset="0"/>
              </a:rPr>
              <a:t>Assembled </a:t>
            </a:r>
            <a:r>
              <a:rPr lang="en-US" dirty="0">
                <a:solidFill>
                  <a:srgbClr val="FF0000"/>
                </a:solidFill>
                <a:latin typeface="AR JULIAN" panose="02000000000000000000" pitchFamily="2" charset="0"/>
              </a:rPr>
              <a:t>by</a:t>
            </a:r>
            <a:r>
              <a:rPr lang="en-US" dirty="0">
                <a:solidFill>
                  <a:schemeClr val="accent1">
                    <a:lumMod val="50000"/>
                  </a:schemeClr>
                </a:solidFill>
                <a:latin typeface="AR JULIAN" panose="02000000000000000000" pitchFamily="2" charset="0"/>
              </a:rPr>
              <a:t>: Norah </a:t>
            </a:r>
            <a:r>
              <a:rPr lang="en-US" dirty="0" err="1">
                <a:solidFill>
                  <a:schemeClr val="accent1">
                    <a:lumMod val="50000"/>
                  </a:schemeClr>
                </a:solidFill>
                <a:latin typeface="AR JULIAN" panose="02000000000000000000" pitchFamily="2" charset="0"/>
              </a:rPr>
              <a:t>Almajed</a:t>
            </a:r>
            <a:endParaRPr lang="en-GB" dirty="0">
              <a:solidFill>
                <a:schemeClr val="accent1">
                  <a:lumMod val="50000"/>
                </a:schemeClr>
              </a:solidFill>
              <a:latin typeface="AR JULIAN" panose="02000000000000000000" pitchFamily="2" charset="0"/>
            </a:endParaRPr>
          </a:p>
        </p:txBody>
      </p:sp>
    </p:spTree>
    <p:extLst>
      <p:ext uri="{BB962C8B-B14F-4D97-AF65-F5344CB8AC3E}">
        <p14:creationId xmlns:p14="http://schemas.microsoft.com/office/powerpoint/2010/main" val="2279009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69" y="353450"/>
            <a:ext cx="10058400" cy="1371600"/>
          </a:xfrm>
        </p:spPr>
        <p:txBody>
          <a:bodyPr>
            <a:normAutofit/>
          </a:bodyPr>
          <a:lstStyle/>
          <a:p>
            <a:r>
              <a:rPr lang="en-US" sz="3200" dirty="0">
                <a:solidFill>
                  <a:srgbClr val="FF0000"/>
                </a:solidFill>
                <a:latin typeface="AR JULIAN" panose="02000000000000000000" pitchFamily="2" charset="0"/>
              </a:rPr>
              <a:t>Continue:</a:t>
            </a:r>
            <a:endParaRPr lang="en-GB" sz="3200" dirty="0">
              <a:solidFill>
                <a:srgbClr val="FF0000"/>
              </a:solidFill>
              <a:latin typeface="AR JULIAN" panose="02000000000000000000" pitchFamily="2" charset="0"/>
            </a:endParaRPr>
          </a:p>
        </p:txBody>
      </p:sp>
      <p:sp>
        <p:nvSpPr>
          <p:cNvPr id="4" name="Content Placeholder 2"/>
          <p:cNvSpPr>
            <a:spLocks noGrp="1"/>
          </p:cNvSpPr>
          <p:nvPr>
            <p:ph idx="1"/>
          </p:nvPr>
        </p:nvSpPr>
        <p:spPr>
          <a:xfrm>
            <a:off x="882161" y="1239716"/>
            <a:ext cx="10058400" cy="5108330"/>
          </a:xfrm>
        </p:spPr>
        <p:txBody>
          <a:bodyPr>
            <a:noAutofit/>
          </a:bodyPr>
          <a:lstStyle/>
          <a:p>
            <a:endParaRPr lang="en-US" b="1" dirty="0"/>
          </a:p>
          <a:p>
            <a:r>
              <a:rPr lang="en-US" b="1" dirty="0"/>
              <a:t>There is no single technique, set of clinical data or piece of equipment that is perfect for the monitoring and detection of awareness. </a:t>
            </a:r>
            <a:endParaRPr lang="en-GB" b="1" dirty="0"/>
          </a:p>
          <a:p>
            <a:pPr lvl="0"/>
            <a:r>
              <a:rPr lang="en-US" b="1" dirty="0"/>
              <a:t>Pulse, blood pressure, respiratory rate.</a:t>
            </a:r>
            <a:endParaRPr lang="en-GB" b="1" dirty="0"/>
          </a:p>
          <a:p>
            <a:pPr lvl="0"/>
            <a:r>
              <a:rPr lang="en-US" b="1" dirty="0"/>
              <a:t>Autonomic nervous system changes: </a:t>
            </a:r>
            <a:endParaRPr lang="en-GB" b="1" dirty="0"/>
          </a:p>
          <a:p>
            <a:r>
              <a:rPr lang="en-US" b="1" dirty="0"/>
              <a:t>Sweating, pupil dilation, lacrimation.</a:t>
            </a:r>
            <a:endParaRPr lang="en-GB" b="1" dirty="0"/>
          </a:p>
          <a:p>
            <a:pPr lvl="0"/>
            <a:r>
              <a:rPr lang="en-US" b="1" dirty="0"/>
              <a:t>Agent monitoring;</a:t>
            </a:r>
            <a:endParaRPr lang="en-GB" b="1" dirty="0"/>
          </a:p>
          <a:p>
            <a:r>
              <a:rPr lang="en-US" b="1" dirty="0"/>
              <a:t>Inspired and expired anesthetic agent/nitrous oxide concentration</a:t>
            </a:r>
            <a:r>
              <a:rPr lang="en-US" b="1" dirty="0" smtClean="0"/>
              <a:t>.</a:t>
            </a:r>
            <a:endParaRPr lang="en-GB" b="1" dirty="0"/>
          </a:p>
        </p:txBody>
      </p:sp>
    </p:spTree>
    <p:extLst>
      <p:ext uri="{BB962C8B-B14F-4D97-AF65-F5344CB8AC3E}">
        <p14:creationId xmlns:p14="http://schemas.microsoft.com/office/powerpoint/2010/main" val="24380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65" y="1489023"/>
            <a:ext cx="10058400" cy="3931920"/>
          </a:xfrm>
        </p:spPr>
        <p:txBody>
          <a:bodyPr>
            <a:noAutofit/>
          </a:bodyPr>
          <a:lstStyle/>
          <a:p>
            <a:pPr lvl="0"/>
            <a:r>
              <a:rPr lang="en-US" b="1" dirty="0"/>
              <a:t>Anesthetist: </a:t>
            </a:r>
            <a:r>
              <a:rPr lang="en-US" b="1" dirty="0" smtClean="0"/>
              <a:t>The </a:t>
            </a:r>
            <a:r>
              <a:rPr lang="en-US" b="1" dirty="0"/>
              <a:t>anesthetist observes all physiological functions and monitoring equipment to ensure adequate depth of anesthesia.</a:t>
            </a:r>
            <a:endParaRPr lang="en-GB" b="1" dirty="0"/>
          </a:p>
          <a:p>
            <a:pPr lvl="0"/>
            <a:r>
              <a:rPr lang="en-US" b="1" dirty="0" err="1"/>
              <a:t>Bispectral</a:t>
            </a:r>
            <a:r>
              <a:rPr lang="en-US" b="1" dirty="0"/>
              <a:t> Index (BIS) –popular- </a:t>
            </a:r>
            <a:endParaRPr lang="en-GB" b="1" dirty="0"/>
          </a:p>
          <a:p>
            <a:r>
              <a:rPr lang="en-US" b="1" dirty="0"/>
              <a:t>Simplified EEG that uses algorithms to convert EEG signals into an index of hypnotic level ranging from 0-100.</a:t>
            </a:r>
            <a:endParaRPr lang="en-GB" b="1" dirty="0"/>
          </a:p>
          <a:p>
            <a:pPr lvl="0"/>
            <a:r>
              <a:rPr lang="en-US" b="1" dirty="0"/>
              <a:t>Isolated forearm technique: </a:t>
            </a:r>
            <a:endParaRPr lang="en-GB" b="1" dirty="0"/>
          </a:p>
          <a:p>
            <a:r>
              <a:rPr lang="en-US" b="1" dirty="0"/>
              <a:t>Tourniquet is inflated and maintained above systolic BP at the onset of anesthesia. This is done before any systemic neuromuscular drug is given, thereby leaving the limb distal to the cuff unaffected and able to mount a motor response if attempted (spontaneous or on command). Limb ischemia can be caused by tourniquet and the adequacy of motor response is insufficient after 20 minutes.</a:t>
            </a:r>
            <a:endParaRPr lang="en-GB" b="1" dirty="0"/>
          </a:p>
          <a:p>
            <a:pPr lvl="0"/>
            <a:r>
              <a:rPr lang="en-US" b="1" dirty="0"/>
              <a:t>Auditory Evoked Potentials (AEPs)</a:t>
            </a:r>
            <a:endParaRPr lang="en-GB" b="1" dirty="0"/>
          </a:p>
          <a:p>
            <a:pPr lvl="0"/>
            <a:r>
              <a:rPr lang="en-US" b="1" dirty="0"/>
              <a:t>Electroencephalogram- not practical to be used routinely </a:t>
            </a:r>
            <a:endParaRPr lang="en-GB" b="1" dirty="0"/>
          </a:p>
          <a:p>
            <a:endParaRPr lang="en-GB" sz="1100" b="1" dirty="0"/>
          </a:p>
          <a:p>
            <a:endParaRPr lang="en-US" dirty="0"/>
          </a:p>
        </p:txBody>
      </p:sp>
      <p:sp>
        <p:nvSpPr>
          <p:cNvPr id="4" name="Title 1"/>
          <p:cNvSpPr>
            <a:spLocks noGrp="1"/>
          </p:cNvSpPr>
          <p:nvPr>
            <p:ph type="title"/>
          </p:nvPr>
        </p:nvSpPr>
        <p:spPr>
          <a:xfrm>
            <a:off x="987669" y="353450"/>
            <a:ext cx="10058400" cy="1371600"/>
          </a:xfrm>
        </p:spPr>
        <p:txBody>
          <a:bodyPr>
            <a:normAutofit/>
          </a:bodyPr>
          <a:lstStyle/>
          <a:p>
            <a:r>
              <a:rPr lang="en-US" sz="3200" dirty="0">
                <a:solidFill>
                  <a:srgbClr val="FF0000"/>
                </a:solidFill>
                <a:latin typeface="AR JULIAN" panose="02000000000000000000" pitchFamily="2" charset="0"/>
              </a:rPr>
              <a:t>Continue:</a:t>
            </a:r>
            <a:endParaRPr lang="en-GB" sz="3200" dirty="0">
              <a:solidFill>
                <a:srgbClr val="FF0000"/>
              </a:solidFill>
              <a:latin typeface="AR JULIAN" panose="02000000000000000000" pitchFamily="2" charset="0"/>
            </a:endParaRPr>
          </a:p>
        </p:txBody>
      </p:sp>
    </p:spTree>
    <p:extLst>
      <p:ext uri="{BB962C8B-B14F-4D97-AF65-F5344CB8AC3E}">
        <p14:creationId xmlns:p14="http://schemas.microsoft.com/office/powerpoint/2010/main" val="123424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31520"/>
            <a:ext cx="10058400" cy="1371600"/>
          </a:xfrm>
        </p:spPr>
        <p:txBody>
          <a:bodyPr>
            <a:normAutofit fontScale="90000"/>
          </a:bodyPr>
          <a:lstStyle/>
          <a:p>
            <a:r>
              <a:rPr lang="en-US" dirty="0">
                <a:solidFill>
                  <a:srgbClr val="FF0000"/>
                </a:solidFill>
                <a:latin typeface="AR JULIAN" panose="02000000000000000000" pitchFamily="2" charset="0"/>
              </a:rPr>
              <a:t>Q. Discuss </a:t>
            </a:r>
            <a:r>
              <a:rPr lang="en-US" dirty="0" smtClean="0">
                <a:solidFill>
                  <a:srgbClr val="FF0000"/>
                </a:solidFill>
                <a:latin typeface="AR JULIAN" panose="02000000000000000000" pitchFamily="2" charset="0"/>
              </a:rPr>
              <a:t>the non</a:t>
            </a:r>
            <a:r>
              <a:rPr lang="en-US" dirty="0">
                <a:solidFill>
                  <a:srgbClr val="FF0000"/>
                </a:solidFill>
                <a:latin typeface="AR JULIAN" panose="02000000000000000000" pitchFamily="2" charset="0"/>
              </a:rPr>
              <a:t>-routine monitors to detect awareness under </a:t>
            </a:r>
            <a:r>
              <a:rPr lang="en-US" dirty="0" smtClean="0">
                <a:solidFill>
                  <a:srgbClr val="FF0000"/>
                </a:solidFill>
                <a:latin typeface="AR JULIAN" panose="02000000000000000000" pitchFamily="2" charset="0"/>
              </a:rPr>
              <a:t>anesthesia?</a:t>
            </a:r>
            <a:r>
              <a:rPr lang="en-GB" dirty="0"/>
              <a:t/>
            </a:r>
            <a:br>
              <a:rPr lang="en-GB" dirty="0"/>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07739396"/>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p:cNvSpPr/>
          <p:nvPr/>
        </p:nvSpPr>
        <p:spPr>
          <a:xfrm>
            <a:off x="8475785" y="4765431"/>
            <a:ext cx="1345223" cy="545123"/>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833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DD76B04A-86B2-4C92-8F57-C7D9E489C2EA}"/>
                                            </p:graphicEl>
                                          </p:spTgt>
                                        </p:tgtEl>
                                        <p:attrNameLst>
                                          <p:attrName>style.visibility</p:attrName>
                                        </p:attrNameLst>
                                      </p:cBhvr>
                                      <p:to>
                                        <p:strVal val="visible"/>
                                      </p:to>
                                    </p:set>
                                    <p:animEffect transition="in" filter="fade">
                                      <p:cBhvr>
                                        <p:cTn id="7" dur="500"/>
                                        <p:tgtEl>
                                          <p:spTgt spid="6">
                                            <p:graphicEl>
                                              <a:dgm id="{DD76B04A-86B2-4C92-8F57-C7D9E489C2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F305F74-AECE-4403-B303-9D245F0806CB}"/>
                                            </p:graphicEl>
                                          </p:spTgt>
                                        </p:tgtEl>
                                        <p:attrNameLst>
                                          <p:attrName>style.visibility</p:attrName>
                                        </p:attrNameLst>
                                      </p:cBhvr>
                                      <p:to>
                                        <p:strVal val="visible"/>
                                      </p:to>
                                    </p:set>
                                    <p:animEffect transition="in" filter="fade">
                                      <p:cBhvr>
                                        <p:cTn id="12" dur="500"/>
                                        <p:tgtEl>
                                          <p:spTgt spid="6">
                                            <p:graphicEl>
                                              <a:dgm id="{5F305F74-AECE-4403-B303-9D245F0806C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22F53CA8-6D5E-461D-AD0C-3A0B11CE8716}"/>
                                            </p:graphicEl>
                                          </p:spTgt>
                                        </p:tgtEl>
                                        <p:attrNameLst>
                                          <p:attrName>style.visibility</p:attrName>
                                        </p:attrNameLst>
                                      </p:cBhvr>
                                      <p:to>
                                        <p:strVal val="visible"/>
                                      </p:to>
                                    </p:set>
                                    <p:animEffect transition="in" filter="fade">
                                      <p:cBhvr>
                                        <p:cTn id="17" dur="500"/>
                                        <p:tgtEl>
                                          <p:spTgt spid="6">
                                            <p:graphicEl>
                                              <a:dgm id="{22F53CA8-6D5E-461D-AD0C-3A0B11CE871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022CF994-B7D8-4230-A04C-EC5EED96097C}"/>
                                            </p:graphicEl>
                                          </p:spTgt>
                                        </p:tgtEl>
                                        <p:attrNameLst>
                                          <p:attrName>style.visibility</p:attrName>
                                        </p:attrNameLst>
                                      </p:cBhvr>
                                      <p:to>
                                        <p:strVal val="visible"/>
                                      </p:to>
                                    </p:set>
                                    <p:animEffect transition="in" filter="fade">
                                      <p:cBhvr>
                                        <p:cTn id="22" dur="500"/>
                                        <p:tgtEl>
                                          <p:spTgt spid="6">
                                            <p:graphicEl>
                                              <a:dgm id="{022CF994-B7D8-4230-A04C-EC5EED96097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FBD08685-6637-4BB7-8491-6D16E454BB8F}"/>
                                            </p:graphicEl>
                                          </p:spTgt>
                                        </p:tgtEl>
                                        <p:attrNameLst>
                                          <p:attrName>style.visibility</p:attrName>
                                        </p:attrNameLst>
                                      </p:cBhvr>
                                      <p:to>
                                        <p:strVal val="visible"/>
                                      </p:to>
                                    </p:set>
                                    <p:animEffect transition="in" filter="fade">
                                      <p:cBhvr>
                                        <p:cTn id="27" dur="500"/>
                                        <p:tgtEl>
                                          <p:spTgt spid="6">
                                            <p:graphicEl>
                                              <a:dgm id="{FBD08685-6637-4BB7-8491-6D16E454BB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346" y="731520"/>
            <a:ext cx="10058400" cy="1371600"/>
          </a:xfrm>
        </p:spPr>
        <p:txBody>
          <a:bodyPr>
            <a:normAutofit/>
          </a:bodyPr>
          <a:lstStyle/>
          <a:p>
            <a:r>
              <a:rPr lang="en-US" sz="4300" dirty="0">
                <a:solidFill>
                  <a:srgbClr val="FF0000"/>
                </a:solidFill>
                <a:latin typeface="AR JULIAN" panose="02000000000000000000" pitchFamily="2" charset="0"/>
              </a:rPr>
              <a:t>Continue:</a:t>
            </a:r>
            <a:endParaRPr lang="en-GB" sz="4300" dirty="0">
              <a:solidFill>
                <a:srgbClr val="FF0000"/>
              </a:solidFill>
              <a:latin typeface="AR JULIAN" panose="02000000000000000000" pitchFamily="2" charset="0"/>
            </a:endParaRPr>
          </a:p>
        </p:txBody>
      </p:sp>
      <p:sp>
        <p:nvSpPr>
          <p:cNvPr id="3" name="Content Placeholder 2"/>
          <p:cNvSpPr>
            <a:spLocks noGrp="1"/>
          </p:cNvSpPr>
          <p:nvPr>
            <p:ph idx="1"/>
          </p:nvPr>
        </p:nvSpPr>
        <p:spPr/>
        <p:txBody>
          <a:bodyPr/>
          <a:lstStyle/>
          <a:p>
            <a:pPr lvl="0"/>
            <a:r>
              <a:rPr lang="en-US" b="1" dirty="0"/>
              <a:t>Auditory-evoked potentials: EEG analysis shows characteristic waveforms whose amplitude decreases and latency increases with depth of </a:t>
            </a:r>
            <a:r>
              <a:rPr lang="en-US" b="1" dirty="0" err="1"/>
              <a:t>anaesthesia</a:t>
            </a:r>
            <a:r>
              <a:rPr lang="en-US" b="1" dirty="0"/>
              <a:t>. </a:t>
            </a:r>
            <a:endParaRPr lang="en-GB" b="1" dirty="0"/>
          </a:p>
          <a:p>
            <a:pPr lvl="0"/>
            <a:endParaRPr lang="en-GB" b="1" dirty="0"/>
          </a:p>
          <a:p>
            <a:pPr lvl="0"/>
            <a:r>
              <a:rPr lang="en-US" b="1" dirty="0"/>
              <a:t>-Visual-evoked potentials: This may be useful for assessing sedation in intensive care patients. </a:t>
            </a:r>
            <a:endParaRPr lang="en-GB" b="1" dirty="0"/>
          </a:p>
          <a:p>
            <a:pPr lvl="0"/>
            <a:endParaRPr lang="en-GB" b="1" dirty="0"/>
          </a:p>
          <a:p>
            <a:pPr lvl="0"/>
            <a:r>
              <a:rPr lang="en-US" b="1" dirty="0"/>
              <a:t>-Somatosensory-evoked potentials: Stimuli are placed peripherally (e.g. median nerve) and the response is recorded over the cervical vertebrae and the contralateral somatosensory cortex</a:t>
            </a:r>
          </a:p>
          <a:p>
            <a:endParaRPr lang="en-GB" dirty="0"/>
          </a:p>
        </p:txBody>
      </p:sp>
    </p:spTree>
    <p:extLst>
      <p:ext uri="{BB962C8B-B14F-4D97-AF65-F5344CB8AC3E}">
        <p14:creationId xmlns:p14="http://schemas.microsoft.com/office/powerpoint/2010/main" val="22792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91502" y="524179"/>
            <a:ext cx="5095875" cy="31578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687377" y="2327564"/>
            <a:ext cx="5913121" cy="39170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9639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091" y="1039091"/>
            <a:ext cx="7354455" cy="4780396"/>
          </a:xfrm>
          <a:prstGeom prst="rect">
            <a:avLst/>
          </a:prstGeom>
        </p:spPr>
      </p:pic>
    </p:spTree>
    <p:extLst>
      <p:ext uri="{BB962C8B-B14F-4D97-AF65-F5344CB8AC3E}">
        <p14:creationId xmlns:p14="http://schemas.microsoft.com/office/powerpoint/2010/main" val="841126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47819" y="1125680"/>
            <a:ext cx="7227454" cy="4960541"/>
          </a:xfrm>
          <a:prstGeom prst="rect">
            <a:avLst/>
          </a:prstGeom>
        </p:spPr>
      </p:pic>
    </p:spTree>
    <p:extLst>
      <p:ext uri="{BB962C8B-B14F-4D97-AF65-F5344CB8AC3E}">
        <p14:creationId xmlns:p14="http://schemas.microsoft.com/office/powerpoint/2010/main" val="211624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44818"/>
            <a:ext cx="10058400" cy="1371600"/>
          </a:xfrm>
        </p:spPr>
        <p:txBody>
          <a:bodyPr>
            <a:normAutofit fontScale="90000"/>
          </a:bodyPr>
          <a:lstStyle/>
          <a:p>
            <a:r>
              <a:rPr lang="en-US" dirty="0">
                <a:solidFill>
                  <a:srgbClr val="FF0000"/>
                </a:solidFill>
                <a:latin typeface="AR JULIAN" panose="02000000000000000000" pitchFamily="2" charset="0"/>
              </a:rPr>
              <a:t>Q. Which </a:t>
            </a:r>
            <a:r>
              <a:rPr lang="en-US" dirty="0" smtClean="0">
                <a:solidFill>
                  <a:srgbClr val="FF0000"/>
                </a:solidFill>
                <a:latin typeface="AR JULIAN" panose="02000000000000000000" pitchFamily="2" charset="0"/>
              </a:rPr>
              <a:t>patient are at higher </a:t>
            </a:r>
            <a:r>
              <a:rPr lang="en-US" dirty="0">
                <a:solidFill>
                  <a:srgbClr val="FF0000"/>
                </a:solidFill>
                <a:latin typeface="AR JULIAN" panose="02000000000000000000" pitchFamily="2" charset="0"/>
              </a:rPr>
              <a:t>risk of </a:t>
            </a:r>
            <a:r>
              <a:rPr lang="en-US" dirty="0" smtClean="0">
                <a:solidFill>
                  <a:srgbClr val="FF0000"/>
                </a:solidFill>
                <a:latin typeface="AR JULIAN" panose="02000000000000000000" pitchFamily="2" charset="0"/>
              </a:rPr>
              <a:t>awareness? </a:t>
            </a:r>
            <a:r>
              <a:rPr lang="en-GB" dirty="0"/>
              <a:t/>
            </a:r>
            <a:br>
              <a:rPr lang="en-GB" dirty="0"/>
            </a:br>
            <a:endParaRPr lang="en-GB" dirty="0"/>
          </a:p>
        </p:txBody>
      </p:sp>
      <p:sp>
        <p:nvSpPr>
          <p:cNvPr id="3" name="Content Placeholder 2"/>
          <p:cNvSpPr>
            <a:spLocks noGrp="1"/>
          </p:cNvSpPr>
          <p:nvPr>
            <p:ph idx="1"/>
          </p:nvPr>
        </p:nvSpPr>
        <p:spPr/>
        <p:txBody>
          <a:bodyPr/>
          <a:lstStyle/>
          <a:p>
            <a:r>
              <a:rPr lang="en-US" b="1" dirty="0"/>
              <a:t>Although any patient undergoing </a:t>
            </a:r>
            <a:r>
              <a:rPr lang="en-US" b="1" dirty="0" err="1" smtClean="0"/>
              <a:t>anasthesia</a:t>
            </a:r>
            <a:r>
              <a:rPr lang="en-US" b="1" dirty="0" smtClean="0"/>
              <a:t> </a:t>
            </a:r>
            <a:r>
              <a:rPr lang="en-US" b="1" dirty="0"/>
              <a:t>has the potential to experience awareness, those at high risk include</a:t>
            </a:r>
            <a:r>
              <a:rPr lang="en-US" b="1" dirty="0" smtClean="0"/>
              <a:t>:</a:t>
            </a:r>
            <a:endParaRPr lang="en-GB" b="1" dirty="0"/>
          </a:p>
          <a:p>
            <a:pPr lvl="0"/>
            <a:r>
              <a:rPr lang="en-US" b="1" dirty="0"/>
              <a:t>A previous history of awareness. </a:t>
            </a:r>
            <a:endParaRPr lang="en-GB" b="1" dirty="0"/>
          </a:p>
          <a:p>
            <a:pPr lvl="0"/>
            <a:r>
              <a:rPr lang="en-US" b="1" dirty="0"/>
              <a:t>Difficult intubation including protracted attempts to perform this procedure.</a:t>
            </a:r>
            <a:endParaRPr lang="en-GB" b="1" dirty="0"/>
          </a:p>
          <a:p>
            <a:pPr lvl="0"/>
            <a:r>
              <a:rPr lang="en-US" b="1" dirty="0"/>
              <a:t>Emergency surgery in shocked/critically ill patients.</a:t>
            </a:r>
            <a:endParaRPr lang="en-GB" b="1" dirty="0"/>
          </a:p>
          <a:p>
            <a:pPr lvl="0"/>
            <a:r>
              <a:rPr lang="en-US" b="1" dirty="0"/>
              <a:t>Obstetric patients.</a:t>
            </a:r>
            <a:endParaRPr lang="en-GB" b="1" dirty="0"/>
          </a:p>
          <a:p>
            <a:pPr lvl="0"/>
            <a:r>
              <a:rPr lang="en-US" b="1" dirty="0"/>
              <a:t>Cardiac surgery. </a:t>
            </a:r>
            <a:endParaRPr lang="en-GB" dirty="0"/>
          </a:p>
          <a:p>
            <a:endParaRPr lang="en-GB" dirty="0"/>
          </a:p>
        </p:txBody>
      </p:sp>
    </p:spTree>
    <p:extLst>
      <p:ext uri="{BB962C8B-B14F-4D97-AF65-F5344CB8AC3E}">
        <p14:creationId xmlns:p14="http://schemas.microsoft.com/office/powerpoint/2010/main" val="35288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1011871"/>
            <a:ext cx="10058400" cy="4377814"/>
          </a:xfrm>
        </p:spPr>
        <p:txBody>
          <a:bodyPr>
            <a:normAutofit/>
          </a:bodyPr>
          <a:lstStyle/>
          <a:p>
            <a:r>
              <a:rPr lang="en-US" sz="6600" b="1" dirty="0">
                <a:solidFill>
                  <a:srgbClr val="FF0000"/>
                </a:solidFill>
                <a:latin typeface="AR JULIAN" panose="02000000000000000000" pitchFamily="2" charset="0"/>
              </a:rPr>
              <a:t>Thank You</a:t>
            </a:r>
            <a:endParaRPr lang="en-GB" sz="6600" b="1" dirty="0">
              <a:solidFill>
                <a:srgbClr val="FF0000"/>
              </a:solidFill>
              <a:latin typeface="AR JULIAN" panose="02000000000000000000" pitchFamily="2" charset="0"/>
            </a:endParaRPr>
          </a:p>
        </p:txBody>
      </p:sp>
      <p:pic>
        <p:nvPicPr>
          <p:cNvPr id="5" name="Picture 4"/>
          <p:cNvPicPr>
            <a:picLocks/>
          </p:cNvPicPr>
          <p:nvPr/>
        </p:nvPicPr>
        <p:blipFill>
          <a:blip r:embed="rId2"/>
          <a:stretch>
            <a:fillRect/>
          </a:stretch>
        </p:blipFill>
        <p:spPr>
          <a:xfrm>
            <a:off x="619565" y="2745755"/>
            <a:ext cx="922020" cy="910046"/>
          </a:xfrm>
          <a:prstGeom prst="rect">
            <a:avLst/>
          </a:prstGeom>
        </p:spPr>
      </p:pic>
    </p:spTree>
    <p:extLst>
      <p:ext uri="{BB962C8B-B14F-4D97-AF65-F5344CB8AC3E}">
        <p14:creationId xmlns:p14="http://schemas.microsoft.com/office/powerpoint/2010/main" val="2119780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rPr>
              <a:t/>
            </a:r>
            <a:br>
              <a:rPr lang="en-US" b="1" dirty="0">
                <a:ln w="6600">
                  <a:solidFill>
                    <a:schemeClr val="accent2"/>
                  </a:solidFill>
                  <a:prstDash val="solid"/>
                </a:ln>
                <a:solidFill>
                  <a:srgbClr val="FFFFFF"/>
                </a:solidFill>
                <a:effectLst>
                  <a:outerShdw dist="38100" dir="2700000" algn="tl" rotWithShape="0">
                    <a:schemeClr val="accent2"/>
                  </a:outerShdw>
                </a:effectLst>
              </a:rPr>
            </a:br>
            <a:r>
              <a:rPr lang="en-US" b="1" dirty="0">
                <a:ln w="6600">
                  <a:solidFill>
                    <a:schemeClr val="accent2"/>
                  </a:solidFill>
                  <a:prstDash val="solid"/>
                </a:ln>
                <a:solidFill>
                  <a:srgbClr val="FFFFFF"/>
                </a:solidFill>
                <a:effectLst>
                  <a:outerShdw dist="38100" dir="2700000" algn="tl" rotWithShape="0">
                    <a:schemeClr val="accent2"/>
                  </a:outerShdw>
                </a:effectLst>
              </a:rPr>
              <a:t>Case 10</a:t>
            </a:r>
            <a:r>
              <a:rPr lang="en-US" b="1" dirty="0" smtClean="0">
                <a:ln w="6600">
                  <a:solidFill>
                    <a:schemeClr val="accent2"/>
                  </a:solidFill>
                  <a:prstDash val="solid"/>
                </a:ln>
                <a:solidFill>
                  <a:srgbClr val="FFFFFF"/>
                </a:solidFill>
                <a:effectLst>
                  <a:outerShdw dist="38100" dir="2700000" algn="tl" rotWithShape="0">
                    <a:schemeClr val="accent2"/>
                  </a:outerShdw>
                </a:effectLst>
              </a:rPr>
              <a:t>- Approach To </a:t>
            </a:r>
            <a:r>
              <a:rPr lang="en-US" b="1" dirty="0">
                <a:ln w="6600">
                  <a:solidFill>
                    <a:schemeClr val="accent2"/>
                  </a:solidFill>
                  <a:prstDash val="solid"/>
                </a:ln>
                <a:solidFill>
                  <a:srgbClr val="FFFFFF"/>
                </a:solidFill>
                <a:effectLst>
                  <a:outerShdw dist="38100" dir="2700000" algn="tl" rotWithShape="0">
                    <a:schemeClr val="accent2"/>
                  </a:outerShdw>
                </a:effectLst>
              </a:rPr>
              <a:t>Patient Monitoring</a:t>
            </a:r>
            <a:r>
              <a:rPr lang="en-GB" b="1" dirty="0">
                <a:ln w="6600">
                  <a:solidFill>
                    <a:schemeClr val="accent2"/>
                  </a:solidFill>
                  <a:prstDash val="solid"/>
                </a:ln>
                <a:solidFill>
                  <a:srgbClr val="FFFFFF"/>
                </a:solidFill>
                <a:effectLst>
                  <a:outerShdw dist="38100" dir="2700000" algn="tl" rotWithShape="0">
                    <a:schemeClr val="accent2"/>
                  </a:outerShdw>
                </a:effectLst>
              </a:rPr>
              <a:t/>
            </a:r>
            <a:br>
              <a:rPr lang="en-GB" b="1" dirty="0">
                <a:ln w="6600">
                  <a:solidFill>
                    <a:schemeClr val="accent2"/>
                  </a:solidFill>
                  <a:prstDash val="solid"/>
                </a:ln>
                <a:solidFill>
                  <a:srgbClr val="FFFFFF"/>
                </a:solidFill>
                <a:effectLst>
                  <a:outerShdw dist="38100" dir="2700000" algn="tl" rotWithShape="0">
                    <a:schemeClr val="accent2"/>
                  </a:outerShdw>
                </a:effectLst>
              </a:rPr>
            </a:br>
            <a:endParaRPr lang="en-GB"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Content Placeholder 2"/>
          <p:cNvSpPr>
            <a:spLocks noGrp="1"/>
          </p:cNvSpPr>
          <p:nvPr>
            <p:ph idx="1"/>
          </p:nvPr>
        </p:nvSpPr>
        <p:spPr/>
        <p:txBody>
          <a:bodyPr>
            <a:normAutofit/>
          </a:bodyPr>
          <a:lstStyle/>
          <a:p>
            <a:endParaRPr lang="en-US" sz="3200" b="1" dirty="0"/>
          </a:p>
          <a:p>
            <a:pPr marL="0" indent="0">
              <a:buNone/>
            </a:pPr>
            <a:r>
              <a:rPr lang="en-US" sz="3200" b="1" dirty="0" smtClean="0"/>
              <a:t>A 65 year-old </a:t>
            </a:r>
            <a:r>
              <a:rPr lang="en-US" sz="3200" b="1" dirty="0"/>
              <a:t>patient </a:t>
            </a:r>
            <a:r>
              <a:rPr lang="en-US" sz="3200" b="1" dirty="0" smtClean="0"/>
              <a:t>was brought to </a:t>
            </a:r>
            <a:r>
              <a:rPr lang="en-US" sz="3200" b="1" dirty="0"/>
              <a:t>the operating theatre for </a:t>
            </a:r>
            <a:r>
              <a:rPr lang="en-US" sz="3200" b="1" dirty="0" smtClean="0"/>
              <a:t>a vaginal hysterectomy.</a:t>
            </a:r>
          </a:p>
          <a:p>
            <a:pPr marL="0" indent="0">
              <a:buNone/>
            </a:pPr>
            <a:r>
              <a:rPr lang="en-US" sz="3200" b="1" dirty="0" smtClean="0"/>
              <a:t>She is a known </a:t>
            </a:r>
            <a:r>
              <a:rPr lang="en-US" sz="3200" b="1" dirty="0"/>
              <a:t>case </a:t>
            </a:r>
            <a:r>
              <a:rPr lang="en-US" sz="3200" b="1" dirty="0" smtClean="0"/>
              <a:t>of diabetes that is </a:t>
            </a:r>
            <a:r>
              <a:rPr lang="en-US" sz="3200" b="1" dirty="0"/>
              <a:t>controlled on oral medication</a:t>
            </a:r>
            <a:r>
              <a:rPr lang="en-US" sz="3200" b="1" dirty="0" smtClean="0"/>
              <a:t>.</a:t>
            </a:r>
            <a:endParaRPr lang="en-GB" sz="3200" dirty="0"/>
          </a:p>
        </p:txBody>
      </p:sp>
    </p:spTree>
    <p:extLst>
      <p:ext uri="{BB962C8B-B14F-4D97-AF65-F5344CB8AC3E}">
        <p14:creationId xmlns:p14="http://schemas.microsoft.com/office/powerpoint/2010/main" val="683283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77" y="1023083"/>
            <a:ext cx="10515600" cy="1325563"/>
          </a:xfrm>
        </p:spPr>
        <p:txBody>
          <a:bodyPr>
            <a:normAutofit fontScale="90000"/>
          </a:bodyPr>
          <a:lstStyle/>
          <a:p>
            <a:r>
              <a:rPr lang="en-US" dirty="0">
                <a:solidFill>
                  <a:srgbClr val="FF0000"/>
                </a:solidFill>
                <a:latin typeface="AR JULIAN" panose="02000000000000000000" pitchFamily="2" charset="0"/>
              </a:rPr>
              <a:t>Q. </a:t>
            </a:r>
            <a:r>
              <a:rPr lang="en-US" dirty="0" smtClean="0">
                <a:solidFill>
                  <a:srgbClr val="FF0000"/>
                </a:solidFill>
                <a:latin typeface="AR JULIAN" panose="02000000000000000000" pitchFamily="2" charset="0"/>
              </a:rPr>
              <a:t>Discuss the </a:t>
            </a:r>
            <a:r>
              <a:rPr lang="en-US" dirty="0">
                <a:solidFill>
                  <a:srgbClr val="FF0000"/>
                </a:solidFill>
                <a:latin typeface="AR JULIAN" panose="02000000000000000000" pitchFamily="2" charset="0"/>
              </a:rPr>
              <a:t>ASA standard </a:t>
            </a:r>
            <a:r>
              <a:rPr lang="en-US" dirty="0" smtClean="0">
                <a:solidFill>
                  <a:srgbClr val="FF0000"/>
                </a:solidFill>
                <a:latin typeface="AR JULIAN" panose="02000000000000000000" pitchFamily="2" charset="0"/>
              </a:rPr>
              <a:t>monitoring </a:t>
            </a:r>
            <a:r>
              <a:rPr lang="en-US" dirty="0">
                <a:solidFill>
                  <a:srgbClr val="FF0000"/>
                </a:solidFill>
                <a:latin typeface="AR JULIAN" panose="02000000000000000000" pitchFamily="2" charset="0"/>
              </a:rPr>
              <a:t>for this </a:t>
            </a:r>
            <a:r>
              <a:rPr lang="en-US" dirty="0" smtClean="0">
                <a:solidFill>
                  <a:srgbClr val="FF0000"/>
                </a:solidFill>
                <a:latin typeface="AR JULIAN" panose="02000000000000000000" pitchFamily="2" charset="0"/>
              </a:rPr>
              <a:t>patient?</a:t>
            </a:r>
            <a:endParaRPr lang="en-GB" dirty="0">
              <a:latin typeface="AR JULIAN" panose="02000000000000000000" pitchFamily="2" charset="0"/>
            </a:endParaRPr>
          </a:p>
        </p:txBody>
      </p:sp>
      <p:sp>
        <p:nvSpPr>
          <p:cNvPr id="6" name="Title 1"/>
          <p:cNvSpPr>
            <a:spLocks noGrp="1"/>
          </p:cNvSpPr>
          <p:nvPr>
            <p:ph idx="1"/>
          </p:nvPr>
        </p:nvSpPr>
        <p:spPr>
          <a:xfrm>
            <a:off x="864577" y="2384346"/>
            <a:ext cx="10058400" cy="3931920"/>
          </a:xfrm>
        </p:spPr>
        <p:txBody>
          <a:bodyPr>
            <a:normAutofit fontScale="97500"/>
          </a:bodyPr>
          <a:lstStyle/>
          <a:p>
            <a:r>
              <a:rPr lang="en-US" sz="2000" b="1" dirty="0">
                <a:solidFill>
                  <a:schemeClr val="tx1"/>
                </a:solidFill>
                <a:latin typeface="+mn-lt"/>
              </a:rPr>
              <a:t>The patient is classified as ASA class 2 since </a:t>
            </a:r>
            <a:r>
              <a:rPr lang="en-US" sz="2000" b="1" dirty="0" smtClean="0"/>
              <a:t>her diabetes is</a:t>
            </a:r>
            <a:r>
              <a:rPr lang="en-US" sz="2000" b="1" dirty="0" smtClean="0">
                <a:solidFill>
                  <a:schemeClr val="tx1"/>
                </a:solidFill>
                <a:latin typeface="+mn-lt"/>
              </a:rPr>
              <a:t> well controlled </a:t>
            </a:r>
            <a:r>
              <a:rPr lang="en-US" sz="2000" b="1" dirty="0">
                <a:solidFill>
                  <a:schemeClr val="tx1"/>
                </a:solidFill>
                <a:latin typeface="+mn-lt"/>
              </a:rPr>
              <a:t>on oral medication. </a:t>
            </a:r>
            <a:endParaRPr lang="en-GB" sz="2000" b="1" dirty="0"/>
          </a:p>
          <a:p>
            <a:r>
              <a:rPr lang="en-US" sz="2000" b="1" dirty="0" smtClean="0">
                <a:solidFill>
                  <a:schemeClr val="tx1"/>
                </a:solidFill>
                <a:latin typeface="+mn-lt"/>
              </a:rPr>
              <a:t>We </a:t>
            </a:r>
            <a:r>
              <a:rPr lang="en-US" sz="2000" b="1" dirty="0">
                <a:solidFill>
                  <a:schemeClr val="tx1"/>
                </a:solidFill>
                <a:latin typeface="+mn-lt"/>
              </a:rPr>
              <a:t>should do what is called Minimum Mandatory Monitoring (MMM) which is continuous evaluation of patient’s </a:t>
            </a:r>
            <a:r>
              <a:rPr lang="en-US" sz="2000" b="1" dirty="0" smtClean="0">
                <a:solidFill>
                  <a:schemeClr val="tx1"/>
                </a:solidFill>
                <a:latin typeface="+mn-lt"/>
              </a:rPr>
              <a:t>oxygenation, ventilation, circulation, </a:t>
            </a:r>
            <a:r>
              <a:rPr lang="en-US" sz="2000" b="1" dirty="0">
                <a:solidFill>
                  <a:schemeClr val="tx1"/>
                </a:solidFill>
                <a:latin typeface="+mn-lt"/>
              </a:rPr>
              <a:t>and temperature during </a:t>
            </a:r>
            <a:r>
              <a:rPr lang="en-US" sz="2000" b="1" dirty="0" smtClean="0"/>
              <a:t>the entire period where the patient is under </a:t>
            </a:r>
            <a:r>
              <a:rPr lang="en-US" sz="2000" b="1" dirty="0" smtClean="0">
                <a:solidFill>
                  <a:schemeClr val="tx1"/>
                </a:solidFill>
                <a:latin typeface="+mn-lt"/>
              </a:rPr>
              <a:t>anesthesia (Anesthesia time).</a:t>
            </a:r>
            <a:r>
              <a:rPr lang="en-GB" sz="1400" dirty="0"/>
              <a:t/>
            </a:r>
            <a:br>
              <a:rPr lang="en-GB" sz="1400" dirty="0"/>
            </a:br>
            <a:endParaRPr lang="en-GB" sz="1400" dirty="0"/>
          </a:p>
        </p:txBody>
      </p:sp>
    </p:spTree>
    <p:extLst>
      <p:ext uri="{BB962C8B-B14F-4D97-AF65-F5344CB8AC3E}">
        <p14:creationId xmlns:p14="http://schemas.microsoft.com/office/powerpoint/2010/main" val="111360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575488"/>
              </p:ext>
            </p:extLst>
          </p:nvPr>
        </p:nvGraphicFramePr>
        <p:xfrm>
          <a:off x="1066800" y="1162663"/>
          <a:ext cx="10058400" cy="3932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Chevron 6"/>
          <p:cNvSpPr/>
          <p:nvPr/>
        </p:nvSpPr>
        <p:spPr>
          <a:xfrm rot="5400000">
            <a:off x="850796" y="5088844"/>
            <a:ext cx="1440028" cy="1008019"/>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Arrow: Chevron 4"/>
          <p:cNvSpPr txBox="1"/>
          <p:nvPr/>
        </p:nvSpPr>
        <p:spPr>
          <a:xfrm>
            <a:off x="1066801" y="5376850"/>
            <a:ext cx="1008019" cy="432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t>For Temperature</a:t>
            </a:r>
          </a:p>
        </p:txBody>
      </p:sp>
      <p:sp>
        <p:nvSpPr>
          <p:cNvPr id="10" name="Rectangle: Top Corners Rounded 9"/>
          <p:cNvSpPr/>
          <p:nvPr/>
        </p:nvSpPr>
        <p:spPr>
          <a:xfrm rot="5400000">
            <a:off x="6132001" y="815658"/>
            <a:ext cx="936018" cy="9050380"/>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Top Corners Rounded 4"/>
          <p:cNvSpPr txBox="1"/>
          <p:nvPr/>
        </p:nvSpPr>
        <p:spPr>
          <a:xfrm>
            <a:off x="2074821" y="4918531"/>
            <a:ext cx="9004687" cy="8446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8255" rIns="8255" bIns="8255" numCol="1" spcCol="1270" anchor="ctr" anchorCtr="0">
            <a:noAutofit/>
          </a:bodyPr>
          <a:lstStyle/>
          <a:p>
            <a:pPr marL="285750" lvl="0" indent="-285750">
              <a:buFont typeface="Arial" panose="020B0604020202020204" pitchFamily="34" charset="0"/>
              <a:buChar char="•"/>
            </a:pPr>
            <a:r>
              <a:rPr lang="en-US" sz="1300" dirty="0" smtClean="0">
                <a:solidFill>
                  <a:prstClr val="black">
                    <a:hueOff val="0"/>
                    <a:satOff val="0"/>
                    <a:lumOff val="0"/>
                    <a:alphaOff val="0"/>
                  </a:prstClr>
                </a:solidFill>
                <a:latin typeface="Century Gothic" panose="020B0502020202020204"/>
              </a:rPr>
              <a:t>temperature </a:t>
            </a:r>
            <a:r>
              <a:rPr lang="en-US" sz="1300" dirty="0">
                <a:solidFill>
                  <a:prstClr val="black">
                    <a:hueOff val="0"/>
                    <a:satOff val="0"/>
                    <a:lumOff val="0"/>
                    <a:alphaOff val="0"/>
                  </a:prstClr>
                </a:solidFill>
                <a:latin typeface="Century Gothic" panose="020B0502020202020204"/>
              </a:rPr>
              <a:t>probe.</a:t>
            </a:r>
            <a:endParaRPr lang="en-GB" sz="1300" dirty="0">
              <a:solidFill>
                <a:prstClr val="black">
                  <a:hueOff val="0"/>
                  <a:satOff val="0"/>
                  <a:lumOff val="0"/>
                  <a:alphaOff val="0"/>
                </a:prstClr>
              </a:solidFill>
              <a:latin typeface="Century Gothic" panose="020B0502020202020204"/>
            </a:endParaRPr>
          </a:p>
          <a:p>
            <a:pPr marL="285750" lvl="0" indent="-285750">
              <a:buFont typeface="Arial" panose="020B0604020202020204" pitchFamily="34" charset="0"/>
              <a:buChar char="•"/>
            </a:pPr>
            <a:r>
              <a:rPr lang="en-US" sz="1300" dirty="0">
                <a:solidFill>
                  <a:prstClr val="black">
                    <a:hueOff val="0"/>
                    <a:satOff val="0"/>
                    <a:lumOff val="0"/>
                    <a:alphaOff val="0"/>
                  </a:prstClr>
                </a:solidFill>
                <a:latin typeface="Century Gothic" panose="020B0502020202020204"/>
              </a:rPr>
              <a:t>noticing any temperature change .</a:t>
            </a:r>
            <a:endParaRPr lang="en-GB" sz="1300" dirty="0">
              <a:solidFill>
                <a:prstClr val="black">
                  <a:hueOff val="0"/>
                  <a:satOff val="0"/>
                  <a:lumOff val="0"/>
                  <a:alphaOff val="0"/>
                </a:prstClr>
              </a:solidFill>
              <a:latin typeface="Century Gothic" panose="020B0502020202020204"/>
            </a:endParaRPr>
          </a:p>
          <a:p>
            <a:pPr marL="114300" lvl="1" indent="-114300" algn="l" defTabSz="577850">
              <a:lnSpc>
                <a:spcPct val="90000"/>
              </a:lnSpc>
              <a:spcBef>
                <a:spcPct val="0"/>
              </a:spcBef>
              <a:spcAft>
                <a:spcPct val="15000"/>
              </a:spcAft>
              <a:buFont typeface="Symbol" panose="05050102010706020507" pitchFamily="18" charset="2"/>
              <a:buChar char=""/>
            </a:pPr>
            <a:endParaRPr lang="en-GB" sz="1300" dirty="0">
              <a:solidFill>
                <a:prstClr val="black">
                  <a:hueOff val="0"/>
                  <a:satOff val="0"/>
                  <a:lumOff val="0"/>
                  <a:alphaOff val="0"/>
                </a:prstClr>
              </a:solidFill>
              <a:latin typeface="Century Gothic" panose="020B0502020202020204"/>
            </a:endParaRPr>
          </a:p>
        </p:txBody>
      </p:sp>
      <p:pic>
        <p:nvPicPr>
          <p:cNvPr id="19" name="Picture 18"/>
          <p:cNvPicPr>
            <a:picLocks/>
          </p:cNvPicPr>
          <p:nvPr/>
        </p:nvPicPr>
        <p:blipFill>
          <a:blip r:embed="rId7"/>
          <a:stretch>
            <a:fillRect/>
          </a:stretch>
        </p:blipFill>
        <p:spPr>
          <a:xfrm>
            <a:off x="5365569" y="4918530"/>
            <a:ext cx="657161" cy="640363"/>
          </a:xfrm>
          <a:prstGeom prst="rect">
            <a:avLst/>
          </a:prstGeom>
        </p:spPr>
      </p:pic>
      <p:pic>
        <p:nvPicPr>
          <p:cNvPr id="21" name="Picture 20"/>
          <p:cNvPicPr>
            <a:picLocks/>
          </p:cNvPicPr>
          <p:nvPr/>
        </p:nvPicPr>
        <p:blipFill>
          <a:blip r:embed="rId8"/>
          <a:stretch>
            <a:fillRect/>
          </a:stretch>
        </p:blipFill>
        <p:spPr>
          <a:xfrm>
            <a:off x="5298494" y="3620856"/>
            <a:ext cx="574765" cy="608252"/>
          </a:xfrm>
          <a:prstGeom prst="rect">
            <a:avLst/>
          </a:prstGeom>
        </p:spPr>
      </p:pic>
      <p:pic>
        <p:nvPicPr>
          <p:cNvPr id="22" name="Picture 21"/>
          <p:cNvPicPr>
            <a:picLocks/>
          </p:cNvPicPr>
          <p:nvPr/>
        </p:nvPicPr>
        <p:blipFill>
          <a:blip r:embed="rId9"/>
          <a:stretch>
            <a:fillRect/>
          </a:stretch>
        </p:blipFill>
        <p:spPr>
          <a:xfrm>
            <a:off x="5256258" y="2485357"/>
            <a:ext cx="682353" cy="700254"/>
          </a:xfrm>
          <a:prstGeom prst="rect">
            <a:avLst/>
          </a:prstGeom>
        </p:spPr>
      </p:pic>
      <p:pic>
        <p:nvPicPr>
          <p:cNvPr id="23" name="Picture 22"/>
          <p:cNvPicPr>
            <a:picLocks/>
          </p:cNvPicPr>
          <p:nvPr/>
        </p:nvPicPr>
        <p:blipFill>
          <a:blip r:embed="rId10"/>
          <a:stretch>
            <a:fillRect/>
          </a:stretch>
        </p:blipFill>
        <p:spPr>
          <a:xfrm>
            <a:off x="6797004" y="1135537"/>
            <a:ext cx="984194" cy="913068"/>
          </a:xfrm>
          <a:prstGeom prst="rect">
            <a:avLst/>
          </a:prstGeom>
        </p:spPr>
      </p:pic>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351153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784" y="977704"/>
            <a:ext cx="10058400" cy="5194496"/>
          </a:xfrm>
        </p:spPr>
        <p:txBody>
          <a:bodyPr>
            <a:normAutofit lnSpcReduction="10000"/>
          </a:bodyPr>
          <a:lstStyle/>
          <a:p>
            <a:pPr marL="0" indent="0">
              <a:buNone/>
            </a:pPr>
            <a:r>
              <a:rPr lang="en-GB" b="1" dirty="0">
                <a:solidFill>
                  <a:srgbClr val="FF0000"/>
                </a:solidFill>
              </a:rPr>
              <a:t>A</a:t>
            </a:r>
            <a:r>
              <a:rPr lang="en-US" sz="2200" b="1" dirty="0" smtClean="0">
                <a:solidFill>
                  <a:srgbClr val="FF0000"/>
                </a:solidFill>
              </a:rPr>
              <a:t>s </a:t>
            </a:r>
            <a:r>
              <a:rPr lang="en-US" sz="2200" b="1" dirty="0">
                <a:solidFill>
                  <a:srgbClr val="FF0000"/>
                </a:solidFill>
              </a:rPr>
              <a:t>for the diabetics we should consider a few things </a:t>
            </a:r>
            <a:r>
              <a:rPr lang="en-US" sz="2200" b="1" dirty="0" smtClean="0">
                <a:solidFill>
                  <a:srgbClr val="FF0000"/>
                </a:solidFill>
              </a:rPr>
              <a:t>:</a:t>
            </a:r>
            <a:endParaRPr lang="en-GB" sz="1900" b="1" dirty="0"/>
          </a:p>
          <a:p>
            <a:pPr lvl="0"/>
            <a:r>
              <a:rPr lang="en-US" sz="1900" b="1" dirty="0" smtClean="0"/>
              <a:t>Infections: </a:t>
            </a:r>
            <a:r>
              <a:rPr lang="en-US" sz="1900" b="1" dirty="0"/>
              <a:t>These are more common and great care should be taken with any invasive procedures. </a:t>
            </a:r>
            <a:endParaRPr lang="en-GB" sz="1900" b="1" dirty="0"/>
          </a:p>
          <a:p>
            <a:pPr lvl="0"/>
            <a:r>
              <a:rPr lang="en-US" sz="1900" b="1" dirty="0"/>
              <a:t>The airway Glycosylation of collagen in the cervical vertebrae and </a:t>
            </a:r>
            <a:r>
              <a:rPr lang="en-US" sz="1900" b="1" dirty="0" err="1"/>
              <a:t>temporomandibular</a:t>
            </a:r>
            <a:r>
              <a:rPr lang="en-US" sz="1900" b="1" dirty="0"/>
              <a:t> </a:t>
            </a:r>
            <a:r>
              <a:rPr lang="en-US" sz="1900" b="1" dirty="0" smtClean="0"/>
              <a:t>joints: </a:t>
            </a:r>
            <a:r>
              <a:rPr lang="en-US" sz="1900" b="1" dirty="0"/>
              <a:t>can cause difficulties in tracheal intubation.</a:t>
            </a:r>
            <a:endParaRPr lang="en-GB" sz="1900" b="1" dirty="0"/>
          </a:p>
          <a:p>
            <a:pPr lvl="0"/>
            <a:r>
              <a:rPr lang="en-US" sz="1900" b="1" dirty="0" err="1" smtClean="0"/>
              <a:t>Gastroparesis</a:t>
            </a:r>
            <a:r>
              <a:rPr lang="en-US" sz="1900" b="1" dirty="0" smtClean="0"/>
              <a:t>: </a:t>
            </a:r>
            <a:r>
              <a:rPr lang="en-US" sz="1900" b="1" dirty="0"/>
              <a:t>Patients with diabetes may have a delay in gastric emptying with autonomic neuropathy and may require tracheal intubation.</a:t>
            </a:r>
            <a:endParaRPr lang="en-GB" sz="1900" b="1" dirty="0"/>
          </a:p>
          <a:p>
            <a:pPr lvl="0"/>
            <a:r>
              <a:rPr lang="en-US" sz="1900" b="1" dirty="0"/>
              <a:t>Regional </a:t>
            </a:r>
            <a:r>
              <a:rPr lang="en-US" sz="1900" b="1" dirty="0" smtClean="0"/>
              <a:t>anesthesia: </a:t>
            </a:r>
            <a:r>
              <a:rPr lang="en-US" sz="1900" b="1" dirty="0"/>
              <a:t>Avoiding general </a:t>
            </a:r>
            <a:r>
              <a:rPr lang="en-US" sz="1900" b="1" dirty="0" err="1"/>
              <a:t>anaesthesia</a:t>
            </a:r>
            <a:r>
              <a:rPr lang="en-US" sz="1900" b="1" dirty="0"/>
              <a:t> with a quicker return to diet and medication is desirable but patients with diabetes may compensate poorly following sympathetic blockade and the </a:t>
            </a:r>
            <a:r>
              <a:rPr lang="en-US" sz="1900" b="1" dirty="0" err="1"/>
              <a:t>infec</a:t>
            </a:r>
            <a:r>
              <a:rPr lang="en-US" sz="1900" b="1" dirty="0"/>
              <a:t>- </a:t>
            </a:r>
            <a:r>
              <a:rPr lang="en-US" sz="1900" b="1" dirty="0" err="1"/>
              <a:t>tion</a:t>
            </a:r>
            <a:r>
              <a:rPr lang="en-US" sz="1900" b="1" dirty="0"/>
              <a:t> risk (e.g. epidural abscess) is increased. </a:t>
            </a:r>
            <a:endParaRPr lang="en-GB" sz="1900" b="1" dirty="0"/>
          </a:p>
          <a:p>
            <a:r>
              <a:rPr lang="en-US" sz="1900" b="1" dirty="0"/>
              <a:t>Many of the endocrine changes that occur following major surgery (e.g. increase in </a:t>
            </a:r>
            <a:r>
              <a:rPr lang="en-US" sz="1900" b="1" dirty="0" err="1"/>
              <a:t>catecholamines</a:t>
            </a:r>
            <a:r>
              <a:rPr lang="en-US" sz="1900" b="1" dirty="0"/>
              <a:t>, </a:t>
            </a:r>
            <a:r>
              <a:rPr lang="en-US" sz="1900" b="1" dirty="0" smtClean="0"/>
              <a:t>cortisol, </a:t>
            </a:r>
            <a:r>
              <a:rPr lang="en-US" sz="1900" b="1" dirty="0"/>
              <a:t>and glucagon</a:t>
            </a:r>
            <a:r>
              <a:rPr lang="en-US" sz="1900" b="1" dirty="0" smtClean="0"/>
              <a:t>): </a:t>
            </a:r>
            <a:r>
              <a:rPr lang="en-US" sz="1900" b="1" dirty="0"/>
              <a:t>may increase blood glucose further so intensive monitoring for diabetics is required . Plus, we should monitor to prevent any vascular event and to prevent the ER consequences of poor glycemic control like DKA or </a:t>
            </a:r>
            <a:r>
              <a:rPr lang="en-US" sz="1900" b="1" dirty="0" smtClean="0"/>
              <a:t>HONK.</a:t>
            </a:r>
            <a:endParaRPr lang="en-GB" sz="1900" b="1" dirty="0"/>
          </a:p>
        </p:txBody>
      </p:sp>
    </p:spTree>
    <p:extLst>
      <p:ext uri="{BB962C8B-B14F-4D97-AF65-F5344CB8AC3E}">
        <p14:creationId xmlns:p14="http://schemas.microsoft.com/office/powerpoint/2010/main" val="23814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331" y="1012874"/>
            <a:ext cx="10058400" cy="3931920"/>
          </a:xfrm>
        </p:spPr>
        <p:txBody>
          <a:bodyPr/>
          <a:lstStyle/>
          <a:p>
            <a:r>
              <a:rPr lang="en-US" sz="2400" b="1" dirty="0">
                <a:solidFill>
                  <a:srgbClr val="FF0000"/>
                </a:solidFill>
              </a:rPr>
              <a:t>Monitoring :</a:t>
            </a:r>
            <a:endParaRPr lang="en-GB" sz="2400" b="1" dirty="0">
              <a:solidFill>
                <a:srgbClr val="FF0000"/>
              </a:solidFill>
            </a:endParaRPr>
          </a:p>
          <a:p>
            <a:r>
              <a:rPr lang="en-US" b="1" dirty="0" smtClean="0"/>
              <a:t>Preoperatively</a:t>
            </a:r>
            <a:r>
              <a:rPr lang="en-US" b="1" dirty="0"/>
              <a:t>.</a:t>
            </a:r>
            <a:endParaRPr lang="en-GB" b="1" dirty="0"/>
          </a:p>
          <a:p>
            <a:r>
              <a:rPr lang="en-US" b="1" dirty="0" smtClean="0"/>
              <a:t>Recovery</a:t>
            </a:r>
            <a:r>
              <a:rPr lang="en-US" b="1" dirty="0"/>
              <a:t>;</a:t>
            </a:r>
            <a:endParaRPr lang="en-GB" b="1" dirty="0"/>
          </a:p>
          <a:p>
            <a:r>
              <a:rPr lang="en-US" b="1" dirty="0"/>
              <a:t>Non-insulin- dependent diabetes mellitus (NIDDM) patients require 8-hourly measurements. Patients on insulin initially require 2-hourly blood glucose measurement increasing to 4-hourly when stable. </a:t>
            </a:r>
            <a:endParaRPr lang="en-GB" b="1" dirty="0"/>
          </a:p>
          <a:p>
            <a:r>
              <a:rPr lang="en-US" b="1" dirty="0"/>
              <a:t>Whilst </a:t>
            </a:r>
            <a:r>
              <a:rPr lang="en-US" b="1" dirty="0" smtClean="0"/>
              <a:t>hyperglycemia </a:t>
            </a:r>
            <a:r>
              <a:rPr lang="en-US" b="1" dirty="0"/>
              <a:t>is less dangerous than </a:t>
            </a:r>
            <a:r>
              <a:rPr lang="en-US" b="1" dirty="0" smtClean="0"/>
              <a:t>hypoglycemia</a:t>
            </a:r>
            <a:r>
              <a:rPr lang="en-US" b="1" dirty="0"/>
              <a:t>, ‘</a:t>
            </a:r>
            <a:r>
              <a:rPr lang="en-US" b="1" dirty="0" smtClean="0"/>
              <a:t>permissive hyperglycemia</a:t>
            </a:r>
            <a:r>
              <a:rPr lang="en-US" b="1" dirty="0"/>
              <a:t>’ is no longer acceptable, and blood glucose being kept between 6 and 10mmol/L. </a:t>
            </a:r>
            <a:endParaRPr lang="en-GB" b="1" dirty="0"/>
          </a:p>
          <a:p>
            <a:endParaRPr lang="en-GB" dirty="0"/>
          </a:p>
        </p:txBody>
      </p:sp>
    </p:spTree>
    <p:extLst>
      <p:ext uri="{BB962C8B-B14F-4D97-AF65-F5344CB8AC3E}">
        <p14:creationId xmlns:p14="http://schemas.microsoft.com/office/powerpoint/2010/main" val="91677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408" y="1039250"/>
            <a:ext cx="10697954" cy="4976111"/>
          </a:xfrm>
        </p:spPr>
        <p:txBody>
          <a:bodyPr/>
          <a:lstStyle/>
          <a:p>
            <a:pPr marL="0" indent="0">
              <a:buNone/>
            </a:pPr>
            <a:r>
              <a:rPr lang="en-US" sz="2000" b="1" dirty="0">
                <a:solidFill>
                  <a:srgbClr val="FF0000"/>
                </a:solidFill>
              </a:rPr>
              <a:t>General management of diabetic patients undergoing surgery</a:t>
            </a:r>
            <a:r>
              <a:rPr lang="en-US" sz="2000" b="1" dirty="0" smtClean="0">
                <a:solidFill>
                  <a:srgbClr val="FF0000"/>
                </a:solidFill>
              </a:rPr>
              <a:t> </a:t>
            </a:r>
            <a:endParaRPr lang="en-GB" sz="2000" b="1" dirty="0">
              <a:solidFill>
                <a:srgbClr val="FF0000"/>
              </a:solidFill>
            </a:endParaRPr>
          </a:p>
          <a:p>
            <a:pPr lvl="0"/>
            <a:r>
              <a:rPr lang="en-US" b="1" dirty="0">
                <a:solidFill>
                  <a:schemeClr val="accent1">
                    <a:lumMod val="75000"/>
                  </a:schemeClr>
                </a:solidFill>
              </a:rPr>
              <a:t>HbA1c is a marker of </a:t>
            </a:r>
            <a:r>
              <a:rPr lang="en-US" b="1" dirty="0" err="1">
                <a:solidFill>
                  <a:schemeClr val="accent1">
                    <a:lumMod val="75000"/>
                  </a:schemeClr>
                </a:solidFill>
              </a:rPr>
              <a:t>glycaemic</a:t>
            </a:r>
            <a:r>
              <a:rPr lang="en-US" b="1" dirty="0">
                <a:solidFill>
                  <a:schemeClr val="accent1">
                    <a:lumMod val="75000"/>
                  </a:schemeClr>
                </a:solidFill>
              </a:rPr>
              <a:t> </a:t>
            </a:r>
            <a:r>
              <a:rPr lang="en-US" b="1" dirty="0" smtClean="0">
                <a:solidFill>
                  <a:schemeClr val="accent1">
                    <a:lumMod val="75000"/>
                  </a:schemeClr>
                </a:solidFill>
              </a:rPr>
              <a:t>control.</a:t>
            </a:r>
            <a:r>
              <a:rPr lang="en-GB" b="1" dirty="0">
                <a:solidFill>
                  <a:schemeClr val="accent1">
                    <a:lumMod val="75000"/>
                  </a:schemeClr>
                </a:solidFill>
              </a:rPr>
              <a:t> </a:t>
            </a:r>
            <a:r>
              <a:rPr lang="en-US" sz="1800" b="1" dirty="0" smtClean="0"/>
              <a:t>A </a:t>
            </a:r>
            <a:r>
              <a:rPr lang="en-US" sz="1800" b="1" dirty="0"/>
              <a:t>non-diabetic HbA1c is 3.5–5.5%. In patients with diabetes, 6.5% (48mmol/</a:t>
            </a:r>
            <a:r>
              <a:rPr lang="en-US" sz="1800" b="1" dirty="0" err="1"/>
              <a:t>mol</a:t>
            </a:r>
            <a:r>
              <a:rPr lang="en-US" sz="1800" b="1" dirty="0"/>
              <a:t>) represents good control and &gt;8% (64 </a:t>
            </a:r>
            <a:r>
              <a:rPr lang="en-US" sz="1800" b="1" dirty="0" err="1"/>
              <a:t>mmol</a:t>
            </a:r>
            <a:r>
              <a:rPr lang="en-US" sz="1800" b="1" dirty="0"/>
              <a:t>/</a:t>
            </a:r>
            <a:r>
              <a:rPr lang="en-US" sz="1800" b="1" dirty="0" err="1"/>
              <a:t>mol</a:t>
            </a:r>
            <a:r>
              <a:rPr lang="en-US" sz="1800" b="1" dirty="0"/>
              <a:t>) poor control, and thus more prone to micro- vascular complications. </a:t>
            </a:r>
            <a:endParaRPr lang="en-GB" sz="1800" b="1" dirty="0"/>
          </a:p>
          <a:p>
            <a:pPr lvl="0"/>
            <a:r>
              <a:rPr lang="en-US" b="1" dirty="0">
                <a:solidFill>
                  <a:schemeClr val="accent1">
                    <a:lumMod val="75000"/>
                  </a:schemeClr>
                </a:solidFill>
              </a:rPr>
              <a:t>Assessment of major diabetic </a:t>
            </a:r>
            <a:r>
              <a:rPr lang="en-US" b="1" dirty="0" smtClean="0">
                <a:solidFill>
                  <a:schemeClr val="accent1">
                    <a:lumMod val="75000"/>
                  </a:schemeClr>
                </a:solidFill>
              </a:rPr>
              <a:t>complications</a:t>
            </a:r>
            <a:r>
              <a:rPr lang="en-US" b="1" dirty="0"/>
              <a:t>.</a:t>
            </a:r>
            <a:r>
              <a:rPr lang="en-US" b="1" dirty="0" smtClean="0"/>
              <a:t> </a:t>
            </a:r>
            <a:r>
              <a:rPr lang="en-US" b="1" dirty="0"/>
              <a:t>especially vascular. The degree of compromise from cardiovascular, cerebrovascular and </a:t>
            </a:r>
            <a:r>
              <a:rPr lang="en-US" b="1" dirty="0" err="1"/>
              <a:t>renovascular</a:t>
            </a:r>
            <a:r>
              <a:rPr lang="en-US" b="1" dirty="0"/>
              <a:t> impairment should be estimated from simple tests (e.g. serum urea and electrolytes) to more detailed investigations such as exercise testing, cardiac scans and cerebrovascular scan.</a:t>
            </a:r>
            <a:endParaRPr lang="en-GB" b="1" dirty="0"/>
          </a:p>
          <a:p>
            <a:endParaRPr lang="en-GB" dirty="0"/>
          </a:p>
        </p:txBody>
      </p:sp>
    </p:spTree>
    <p:extLst>
      <p:ext uri="{BB962C8B-B14F-4D97-AF65-F5344CB8AC3E}">
        <p14:creationId xmlns:p14="http://schemas.microsoft.com/office/powerpoint/2010/main" val="203278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381516" y="245525"/>
            <a:ext cx="7090728" cy="6384607"/>
          </a:xfrm>
          <a:prstGeom prst="rect">
            <a:avLst/>
          </a:prstGeom>
        </p:spPr>
      </p:pic>
    </p:spTree>
    <p:extLst>
      <p:ext uri="{BB962C8B-B14F-4D97-AF65-F5344CB8AC3E}">
        <p14:creationId xmlns:p14="http://schemas.microsoft.com/office/powerpoint/2010/main" val="289831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659422"/>
            <a:ext cx="10688515" cy="1354771"/>
          </a:xfrm>
        </p:spPr>
        <p:txBody>
          <a:bodyPr>
            <a:normAutofit fontScale="90000"/>
          </a:bodyPr>
          <a:lstStyle/>
          <a:p>
            <a:r>
              <a:rPr lang="en-US" dirty="0">
                <a:solidFill>
                  <a:srgbClr val="FF0000"/>
                </a:solidFill>
                <a:latin typeface="AR JULIAN" panose="02000000000000000000" pitchFamily="2" charset="0"/>
              </a:rPr>
              <a:t>Q. What are the methods for monitoring awareness under anesthesia?</a:t>
            </a:r>
            <a:r>
              <a:rPr lang="en-GB" dirty="0"/>
              <a:t/>
            </a:r>
            <a:br>
              <a:rPr lang="en-GB" dirty="0"/>
            </a:br>
            <a:endParaRPr lang="en-GB" dirty="0"/>
          </a:p>
        </p:txBody>
      </p:sp>
      <p:sp>
        <p:nvSpPr>
          <p:cNvPr id="4" name="Content Placeholder 3"/>
          <p:cNvSpPr txBox="1">
            <a:spLocks/>
          </p:cNvSpPr>
          <p:nvPr/>
        </p:nvSpPr>
        <p:spPr>
          <a:xfrm>
            <a:off x="838199" y="1908462"/>
            <a:ext cx="10515600" cy="2331407"/>
          </a:xfrm>
          <a:prstGeom prst="rect">
            <a:avLst/>
          </a:prstGeom>
          <a:noFill/>
        </p:spPr>
        <p:txBody>
          <a:bodyPr vert="horz" wrap="square" lIns="91440" tIns="45720" rIns="91440" bIns="45720" rtlCol="0">
            <a:sp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en-US" sz="2000" b="1" dirty="0" smtClean="0"/>
              <a:t> After </a:t>
            </a:r>
            <a:r>
              <a:rPr lang="en-US" sz="2000" b="1" dirty="0"/>
              <a:t>induction of general anesthesia the patient developed hypotension so inhalational agent reduced to 1%,so anesthesia was maintained by sevoflurane 1 % and frequent dose of muscle relaxant then patient extubated and shifted to the PACU , 2 days after ,  the surgeon call the anesthesia because patient complain of recall all conversation in OR and she was paralyzed  feeling pain can’t alert anybody  because tube of in her throat (awareness under </a:t>
            </a:r>
            <a:r>
              <a:rPr lang="en-US" sz="2000" b="1" dirty="0" smtClean="0"/>
              <a:t>anesthesia).</a:t>
            </a:r>
            <a:endParaRPr lang="en-GB" sz="2000" dirty="0"/>
          </a:p>
          <a:p>
            <a:endParaRPr lang="en-GB" dirty="0"/>
          </a:p>
        </p:txBody>
      </p:sp>
    </p:spTree>
    <p:extLst>
      <p:ext uri="{BB962C8B-B14F-4D97-AF65-F5344CB8AC3E}">
        <p14:creationId xmlns:p14="http://schemas.microsoft.com/office/powerpoint/2010/main" val="11824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 Id="rId2" Type="http://schemas.microsoft.com/office/2011/relationships/webextension" Target="webextension2.xml"/></Relationships>
</file>

<file path=ppt/webextensions/taskpanes.xml><?xml version="1.0" encoding="utf-8"?>
<wetp:taskpanes xmlns:wetp="http://schemas.microsoft.com/office/webextensions/taskpanes/2010/11">
  <wetp:taskpane dockstate="right" visibility="0" width="437" row="3">
    <wetp:webextensionref xmlns:r="http://schemas.openxmlformats.org/officeDocument/2006/relationships" r:id="rId1"/>
  </wetp:taskpane>
  <wetp:taskpane dockstate="right" visibility="0" width="437"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74D4930-60C7-4161-8A59-2156A3064669}">
  <we:reference id="wa104380121" version="2.0.0.0" store="en-US"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B47F8B0-9E53-46AE-B57D-480C41294CC2}">
  <we:reference id="wa104380169" version="1.1.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TM03457510[[fn=Savon]]</Template>
  <TotalTime>109</TotalTime>
  <Words>673</Words>
  <Application>Microsoft Macintosh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 JULIAN</vt:lpstr>
      <vt:lpstr>Arial</vt:lpstr>
      <vt:lpstr>Century Gothic</vt:lpstr>
      <vt:lpstr>Garamond</vt:lpstr>
      <vt:lpstr>Symbol</vt:lpstr>
      <vt:lpstr>Savon</vt:lpstr>
      <vt:lpstr>Approach to Patient Monitoring</vt:lpstr>
      <vt:lpstr> Case 10- Approach To Patient Monitoring </vt:lpstr>
      <vt:lpstr>Q. Discuss the ASA standard monitoring for this patient?</vt:lpstr>
      <vt:lpstr>PowerPoint Presentation</vt:lpstr>
      <vt:lpstr>PowerPoint Presentation</vt:lpstr>
      <vt:lpstr>PowerPoint Presentation</vt:lpstr>
      <vt:lpstr>PowerPoint Presentation</vt:lpstr>
      <vt:lpstr>PowerPoint Presentation</vt:lpstr>
      <vt:lpstr>Q. What are the methods for monitoring awareness under anesthesia? </vt:lpstr>
      <vt:lpstr>Continue:</vt:lpstr>
      <vt:lpstr>Continue:</vt:lpstr>
      <vt:lpstr>Q. Discuss the non-routine monitors to detect awareness under anesthesia? </vt:lpstr>
      <vt:lpstr>Continue:</vt:lpstr>
      <vt:lpstr>PowerPoint Presentation</vt:lpstr>
      <vt:lpstr>PowerPoint Presentation</vt:lpstr>
      <vt:lpstr>PowerPoint Presentation</vt:lpstr>
      <vt:lpstr>Q. Which patient are at higher risk of awareness?  </vt:lpstr>
      <vt:lpstr>Thank You</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Norah Norah</dc:creator>
  <cp:lastModifiedBy>سارا</cp:lastModifiedBy>
  <cp:revision>16</cp:revision>
  <dcterms:created xsi:type="dcterms:W3CDTF">2016-11-01T09:24:50Z</dcterms:created>
  <dcterms:modified xsi:type="dcterms:W3CDTF">2016-11-03T07:04:59Z</dcterms:modified>
</cp:coreProperties>
</file>