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580"/>
  </p:normalViewPr>
  <p:slideViewPr>
    <p:cSldViewPr snapToGrid="0" snapToObjects="1">
      <p:cViewPr>
        <p:scale>
          <a:sx n="94" d="100"/>
          <a:sy n="94" d="100"/>
        </p:scale>
        <p:origin x="-53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10/27/16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10/27/16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10/27/16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10/27/16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10/27/16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10/27/16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10/27/16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10/27/16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10/27/16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10/27/16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10/27/16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10/27/16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10/27/16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10/27/16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10/27/16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60000"/>
            <a:extLst>
              <a:ext uri="{28A0092B-C50C-407E-A947-70E740481C1C}">
                <a14:useLocalDpi xmlns:a14="http://schemas.microsoft.com/office/drawing/2010/main" val="0"/>
              </a:ext>
            </a:extLst>
          </a:blip>
          <a:stretch>
            <a:fillRect/>
          </a:stretch>
        </p:blipFill>
        <p:spPr>
          <a:xfrm>
            <a:off x="96982" y="4941553"/>
            <a:ext cx="11984181" cy="1885659"/>
          </a:xfrm>
          <a:prstGeom prst="rect">
            <a:avLst/>
          </a:prstGeom>
          <a:noFill/>
        </p:spPr>
      </p:pic>
      <p:sp>
        <p:nvSpPr>
          <p:cNvPr id="2" name="Title 1"/>
          <p:cNvSpPr>
            <a:spLocks noGrp="1"/>
          </p:cNvSpPr>
          <p:nvPr>
            <p:ph type="ctrTitle"/>
          </p:nvPr>
        </p:nvSpPr>
        <p:spPr>
          <a:xfrm>
            <a:off x="810001" y="1066007"/>
            <a:ext cx="10572000" cy="2971051"/>
          </a:xfrm>
        </p:spPr>
        <p:txBody>
          <a:bodyPr/>
          <a:lstStyle/>
          <a:p>
            <a:r>
              <a:rPr lang="en-US" sz="4800" dirty="0" smtClean="0"/>
              <a:t>Post-operative Pain Management</a:t>
            </a:r>
            <a:endParaRPr lang="en-US" sz="4800" dirty="0"/>
          </a:p>
        </p:txBody>
      </p:sp>
      <p:sp>
        <p:nvSpPr>
          <p:cNvPr id="3" name="Rectangle 2"/>
          <p:cNvSpPr/>
          <p:nvPr/>
        </p:nvSpPr>
        <p:spPr>
          <a:xfrm>
            <a:off x="4861421" y="4034623"/>
            <a:ext cx="2198939" cy="707886"/>
          </a:xfrm>
          <a:prstGeom prst="rect">
            <a:avLst/>
          </a:prstGeom>
          <a:noFill/>
        </p:spPr>
        <p:txBody>
          <a:bodyPr wrap="none" lIns="91440" tIns="45720" rIns="91440" bIns="45720">
            <a:spAutoFit/>
          </a:bodyPr>
          <a:lstStyle/>
          <a:p>
            <a:pPr algn="ct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Group E</a:t>
            </a:r>
            <a:endPar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66299213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622818"/>
            <a:ext cx="10571998" cy="970450"/>
          </a:xfrm>
        </p:spPr>
        <p:txBody>
          <a:bodyPr/>
          <a:lstStyle/>
          <a:p>
            <a:r>
              <a:rPr lang="en-US" dirty="0">
                <a:solidFill>
                  <a:srgbClr val="000000"/>
                </a:solidFill>
              </a:rPr>
              <a:t>Hypoventilation</a:t>
            </a:r>
          </a:p>
        </p:txBody>
      </p:sp>
      <p:sp>
        <p:nvSpPr>
          <p:cNvPr id="3" name="Content Placeholder 2"/>
          <p:cNvSpPr>
            <a:spLocks noGrp="1"/>
          </p:cNvSpPr>
          <p:nvPr>
            <p:ph idx="1"/>
          </p:nvPr>
        </p:nvSpPr>
        <p:spPr>
          <a:xfrm>
            <a:off x="769056" y="2265531"/>
            <a:ext cx="5399732" cy="4312693"/>
          </a:xfrm>
        </p:spPr>
        <p:txBody>
          <a:bodyPr>
            <a:normAutofit fontScale="70000" lnSpcReduction="20000"/>
          </a:bodyPr>
          <a:lstStyle/>
          <a:p>
            <a:pPr>
              <a:buFont typeface="Arial" charset="0"/>
              <a:buChar char="•"/>
            </a:pPr>
            <a:r>
              <a:rPr lang="en-US" sz="2400" dirty="0" smtClean="0">
                <a:latin typeface="Times New Roman"/>
                <a:cs typeface="Times New Roman"/>
              </a:rPr>
              <a:t>Might </a:t>
            </a:r>
            <a:r>
              <a:rPr lang="en-US" sz="2400" dirty="0">
                <a:latin typeface="Times New Roman"/>
                <a:cs typeface="Times New Roman"/>
              </a:rPr>
              <a:t>happen due to post-operative analgesia.</a:t>
            </a:r>
          </a:p>
          <a:p>
            <a:pPr>
              <a:buFont typeface="Courier New" charset="0"/>
              <a:buChar char="o"/>
            </a:pPr>
            <a:r>
              <a:rPr lang="en-US" sz="2800" b="1" dirty="0"/>
              <a:t>Treatment of Hypoventilation:</a:t>
            </a:r>
          </a:p>
          <a:p>
            <a:pPr lvl="1">
              <a:lnSpc>
                <a:spcPct val="150000"/>
              </a:lnSpc>
              <a:buFont typeface="Wingdings" charset="2"/>
              <a:buChar char="Ø"/>
            </a:pPr>
            <a:r>
              <a:rPr lang="en-US" sz="2400" b="1" dirty="0">
                <a:latin typeface="Times New Roman"/>
                <a:cs typeface="Times New Roman"/>
              </a:rPr>
              <a:t>Close observation</a:t>
            </a:r>
          </a:p>
          <a:p>
            <a:pPr lvl="1">
              <a:lnSpc>
                <a:spcPct val="150000"/>
              </a:lnSpc>
              <a:buFont typeface="Wingdings" charset="2"/>
              <a:buChar char="Ø"/>
            </a:pPr>
            <a:r>
              <a:rPr lang="en-US" sz="2400" b="1" dirty="0">
                <a:latin typeface="Times New Roman"/>
                <a:cs typeface="Times New Roman"/>
              </a:rPr>
              <a:t>Assess the problem</a:t>
            </a:r>
          </a:p>
          <a:p>
            <a:pPr lvl="1">
              <a:lnSpc>
                <a:spcPct val="150000"/>
              </a:lnSpc>
              <a:buFont typeface="Wingdings" charset="2"/>
              <a:buChar char="Ø"/>
            </a:pPr>
            <a:r>
              <a:rPr lang="en-US" sz="2400" b="1" dirty="0">
                <a:latin typeface="Times New Roman"/>
                <a:cs typeface="Times New Roman"/>
              </a:rPr>
              <a:t>Treatment of the cause:</a:t>
            </a:r>
          </a:p>
          <a:p>
            <a:pPr lvl="1">
              <a:lnSpc>
                <a:spcPct val="150000"/>
              </a:lnSpc>
              <a:buFont typeface="Wingdings" charset="2"/>
              <a:buChar char="Ø"/>
            </a:pPr>
            <a:r>
              <a:rPr lang="en-US" sz="2400" b="1" dirty="0">
                <a:latin typeface="Times New Roman"/>
                <a:cs typeface="Times New Roman"/>
              </a:rPr>
              <a:t>Reverse (or Antidote):</a:t>
            </a:r>
          </a:p>
          <a:p>
            <a:pPr lvl="2">
              <a:lnSpc>
                <a:spcPct val="150000"/>
              </a:lnSpc>
            </a:pPr>
            <a:r>
              <a:rPr lang="en-US" sz="2600" b="1" dirty="0">
                <a:latin typeface="Times New Roman"/>
                <a:cs typeface="Times New Roman"/>
              </a:rPr>
              <a:t>Muscle relaxant  </a:t>
            </a:r>
            <a:r>
              <a:rPr lang="en-US" sz="2600" b="1" dirty="0">
                <a:latin typeface="Times New Roman"/>
                <a:cs typeface="Times New Roman"/>
                <a:sym typeface="Wingdings" charset="0"/>
              </a:rPr>
              <a:t>  Neostigmine</a:t>
            </a:r>
            <a:endParaRPr lang="en-US" sz="2600" b="1" dirty="0">
              <a:latin typeface="Times New Roman"/>
              <a:cs typeface="Times New Roman"/>
            </a:endParaRPr>
          </a:p>
          <a:p>
            <a:pPr lvl="2">
              <a:lnSpc>
                <a:spcPct val="150000"/>
              </a:lnSpc>
            </a:pPr>
            <a:r>
              <a:rPr lang="en-US" sz="2600" b="1" dirty="0">
                <a:latin typeface="Times New Roman"/>
                <a:cs typeface="Times New Roman"/>
              </a:rPr>
              <a:t>Opioids  </a:t>
            </a:r>
            <a:r>
              <a:rPr lang="en-US" sz="2600" b="1" dirty="0">
                <a:latin typeface="Times New Roman"/>
                <a:cs typeface="Times New Roman"/>
                <a:sym typeface="Wingdings" charset="0"/>
              </a:rPr>
              <a:t>  Naloxone</a:t>
            </a:r>
            <a:endParaRPr lang="en-US" sz="2600" b="1" dirty="0">
              <a:latin typeface="Times New Roman"/>
              <a:cs typeface="Times New Roman"/>
            </a:endParaRPr>
          </a:p>
          <a:p>
            <a:pPr lvl="2">
              <a:lnSpc>
                <a:spcPct val="150000"/>
              </a:lnSpc>
            </a:pPr>
            <a:r>
              <a:rPr lang="en-US" sz="2600" b="1" dirty="0">
                <a:latin typeface="Times New Roman"/>
                <a:cs typeface="Times New Roman"/>
              </a:rPr>
              <a:t>Midazolam  </a:t>
            </a:r>
            <a:r>
              <a:rPr lang="en-US" sz="2600" b="1" dirty="0">
                <a:latin typeface="Times New Roman"/>
                <a:cs typeface="Times New Roman"/>
                <a:sym typeface="Wingdings" charset="0"/>
              </a:rPr>
              <a:t>  </a:t>
            </a:r>
            <a:r>
              <a:rPr lang="en-US" sz="2600" b="1" dirty="0" err="1">
                <a:latin typeface="Times New Roman"/>
                <a:cs typeface="Times New Roman"/>
                <a:sym typeface="Wingdings" charset="0"/>
              </a:rPr>
              <a:t>Anexate</a:t>
            </a:r>
            <a:endParaRPr lang="en-US" sz="2600" b="1" dirty="0">
              <a:latin typeface="Times New Roman"/>
              <a:cs typeface="Times New Roman"/>
            </a:endParaRPr>
          </a:p>
          <a:p>
            <a:endParaRPr lang="en-US" dirty="0"/>
          </a:p>
        </p:txBody>
      </p:sp>
      <p:pic>
        <p:nvPicPr>
          <p:cNvPr id="4" name="Picture 3"/>
          <p:cNvPicPr>
            <a:picLocks noChangeAspect="1"/>
          </p:cNvPicPr>
          <p:nvPr/>
        </p:nvPicPr>
        <p:blipFill>
          <a:blip r:embed="rId2">
            <a:alphaModFix amt="25000"/>
            <a:extLst>
              <a:ext uri="{28A0092B-C50C-407E-A947-70E740481C1C}">
                <a14:useLocalDpi xmlns:a14="http://schemas.microsoft.com/office/drawing/2010/main" val="0"/>
              </a:ext>
            </a:extLst>
          </a:blip>
          <a:stretch>
            <a:fillRect/>
          </a:stretch>
        </p:blipFill>
        <p:spPr>
          <a:xfrm>
            <a:off x="434502" y="12317"/>
            <a:ext cx="1845733" cy="1870343"/>
          </a:xfrm>
          <a:prstGeom prst="rect">
            <a:avLst/>
          </a:prstGeom>
        </p:spPr>
      </p:pic>
      <p:pic>
        <p:nvPicPr>
          <p:cNvPr id="5" name="Picture 4"/>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2551334" y="12317"/>
            <a:ext cx="1845733" cy="1870343"/>
          </a:xfrm>
          <a:prstGeom prst="rect">
            <a:avLst/>
          </a:prstGeom>
        </p:spPr>
      </p:pic>
      <p:pic>
        <p:nvPicPr>
          <p:cNvPr id="6" name="Picture 5"/>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4668166" y="12317"/>
            <a:ext cx="1845733" cy="1870343"/>
          </a:xfrm>
          <a:prstGeom prst="rect">
            <a:avLst/>
          </a:prstGeom>
        </p:spPr>
      </p:pic>
      <p:pic>
        <p:nvPicPr>
          <p:cNvPr id="7" name="Picture 6"/>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6784998" y="12317"/>
            <a:ext cx="1845733" cy="1870343"/>
          </a:xfrm>
          <a:prstGeom prst="rect">
            <a:avLst/>
          </a:prstGeom>
        </p:spPr>
      </p:pic>
      <p:pic>
        <p:nvPicPr>
          <p:cNvPr id="8" name="Picture 7"/>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8901830" y="12317"/>
            <a:ext cx="1845733" cy="1870343"/>
          </a:xfrm>
          <a:prstGeom prst="rect">
            <a:avLst/>
          </a:prstGeom>
        </p:spPr>
      </p:pic>
      <p:pic>
        <p:nvPicPr>
          <p:cNvPr id="9" name="Picture 8"/>
          <p:cNvPicPr>
            <a:picLocks noChangeAspect="1"/>
          </p:cNvPicPr>
          <p:nvPr/>
        </p:nvPicPr>
        <p:blipFill rotWithShape="1">
          <a:blip r:embed="rId2">
            <a:alphaModFix amt="25000"/>
            <a:extLst>
              <a:ext uri="{28A0092B-C50C-407E-A947-70E740481C1C}">
                <a14:useLocalDpi xmlns:a14="http://schemas.microsoft.com/office/drawing/2010/main" val="0"/>
              </a:ext>
            </a:extLst>
          </a:blip>
          <a:srcRect r="36430"/>
          <a:stretch/>
        </p:blipFill>
        <p:spPr>
          <a:xfrm>
            <a:off x="11018661" y="12317"/>
            <a:ext cx="1173339" cy="1870343"/>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08661" y="2847077"/>
            <a:ext cx="3810000" cy="3149600"/>
          </a:xfrm>
          <a:prstGeom prst="rect">
            <a:avLst/>
          </a:prstGeom>
        </p:spPr>
      </p:pic>
    </p:spTree>
    <p:extLst>
      <p:ext uri="{BB962C8B-B14F-4D97-AF65-F5344CB8AC3E}">
        <p14:creationId xmlns:p14="http://schemas.microsoft.com/office/powerpoint/2010/main" val="89793110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636328"/>
            <a:ext cx="10571998" cy="970450"/>
          </a:xfrm>
        </p:spPr>
        <p:txBody>
          <a:bodyPr/>
          <a:lstStyle/>
          <a:p>
            <a:r>
              <a:rPr lang="en-US" dirty="0">
                <a:solidFill>
                  <a:srgbClr val="000000"/>
                </a:solidFill>
              </a:rPr>
              <a:t>Hypertension</a:t>
            </a:r>
          </a:p>
        </p:txBody>
      </p:sp>
      <p:sp>
        <p:nvSpPr>
          <p:cNvPr id="3" name="Content Placeholder 2"/>
          <p:cNvSpPr>
            <a:spLocks noGrp="1"/>
          </p:cNvSpPr>
          <p:nvPr>
            <p:ph idx="1"/>
          </p:nvPr>
        </p:nvSpPr>
        <p:spPr>
          <a:xfrm>
            <a:off x="818712" y="2197291"/>
            <a:ext cx="4503915" cy="4421874"/>
          </a:xfrm>
        </p:spPr>
        <p:txBody>
          <a:bodyPr>
            <a:normAutofit/>
          </a:bodyPr>
          <a:lstStyle/>
          <a:p>
            <a:pPr>
              <a:lnSpc>
                <a:spcPct val="150000"/>
              </a:lnSpc>
            </a:pPr>
            <a:r>
              <a:rPr lang="en-US" sz="2400" b="1" dirty="0">
                <a:latin typeface="+mj-lt"/>
                <a:cs typeface="Times New Roman"/>
              </a:rPr>
              <a:t>Common </a:t>
            </a:r>
            <a:r>
              <a:rPr lang="en-US" sz="2400" b="1" dirty="0" smtClean="0">
                <a:latin typeface="+mj-lt"/>
                <a:cs typeface="Times New Roman"/>
              </a:rPr>
              <a:t>causes</a:t>
            </a:r>
            <a:r>
              <a:rPr lang="en-US" sz="2400" b="1" dirty="0">
                <a:latin typeface="+mj-lt"/>
                <a:cs typeface="Times New Roman"/>
              </a:rPr>
              <a:t>: </a:t>
            </a:r>
          </a:p>
          <a:p>
            <a:pPr lvl="1">
              <a:buFont typeface="Wingdings" charset="2"/>
              <a:buChar char="Ø"/>
            </a:pPr>
            <a:r>
              <a:rPr lang="en-US" sz="1800" b="1" dirty="0">
                <a:latin typeface="Times New Roman"/>
                <a:cs typeface="Times New Roman"/>
              </a:rPr>
              <a:t>Pain</a:t>
            </a:r>
          </a:p>
          <a:p>
            <a:pPr lvl="1">
              <a:buFont typeface="Wingdings" charset="2"/>
              <a:buChar char="Ø"/>
            </a:pPr>
            <a:r>
              <a:rPr lang="en-US" sz="1800" b="1" dirty="0">
                <a:latin typeface="Times New Roman"/>
                <a:cs typeface="Times New Roman"/>
              </a:rPr>
              <a:t>Full Bladder</a:t>
            </a:r>
          </a:p>
          <a:p>
            <a:pPr lvl="1">
              <a:buFont typeface="Wingdings" charset="2"/>
              <a:buChar char="Ø"/>
            </a:pPr>
            <a:r>
              <a:rPr lang="en-US" sz="1800" b="1" dirty="0">
                <a:latin typeface="Times New Roman"/>
                <a:cs typeface="Times New Roman"/>
              </a:rPr>
              <a:t>Hypertensive patients</a:t>
            </a:r>
          </a:p>
          <a:p>
            <a:pPr lvl="1">
              <a:buFont typeface="Wingdings" charset="2"/>
              <a:buChar char="Ø"/>
            </a:pPr>
            <a:r>
              <a:rPr lang="en-US" sz="1800" b="1" dirty="0">
                <a:latin typeface="Times New Roman"/>
                <a:cs typeface="Times New Roman"/>
              </a:rPr>
              <a:t>Fluid overload</a:t>
            </a:r>
          </a:p>
          <a:p>
            <a:pPr lvl="1">
              <a:buFont typeface="Wingdings" charset="2"/>
              <a:buChar char="Ø"/>
            </a:pPr>
            <a:r>
              <a:rPr lang="en-US" sz="1800" b="1" dirty="0">
                <a:latin typeface="Times New Roman"/>
                <a:cs typeface="Times New Roman"/>
              </a:rPr>
              <a:t>Excessive use of </a:t>
            </a:r>
            <a:r>
              <a:rPr lang="en-US" sz="1800" b="1" dirty="0" smtClean="0">
                <a:latin typeface="Times New Roman"/>
                <a:cs typeface="Times New Roman"/>
              </a:rPr>
              <a:t>vasopressors</a:t>
            </a:r>
          </a:p>
          <a:p>
            <a:pPr lvl="1">
              <a:buFont typeface="Wingdings" charset="2"/>
              <a:buChar char="Ø"/>
            </a:pPr>
            <a:endParaRPr lang="en-US" b="1" dirty="0">
              <a:latin typeface="Times New Roman"/>
              <a:cs typeface="Times New Roman"/>
            </a:endParaRPr>
          </a:p>
          <a:p>
            <a:endParaRPr lang="en-US" dirty="0"/>
          </a:p>
        </p:txBody>
      </p:sp>
      <p:pic>
        <p:nvPicPr>
          <p:cNvPr id="4" name="Picture 3"/>
          <p:cNvPicPr>
            <a:picLocks noChangeAspect="1"/>
          </p:cNvPicPr>
          <p:nvPr/>
        </p:nvPicPr>
        <p:blipFill>
          <a:blip r:embed="rId2">
            <a:alphaModFix amt="25000"/>
            <a:extLst>
              <a:ext uri="{28A0092B-C50C-407E-A947-70E740481C1C}">
                <a14:useLocalDpi xmlns:a14="http://schemas.microsoft.com/office/drawing/2010/main" val="0"/>
              </a:ext>
            </a:extLst>
          </a:blip>
          <a:stretch>
            <a:fillRect/>
          </a:stretch>
        </p:blipFill>
        <p:spPr>
          <a:xfrm>
            <a:off x="434502" y="12317"/>
            <a:ext cx="1845733" cy="1870343"/>
          </a:xfrm>
          <a:prstGeom prst="rect">
            <a:avLst/>
          </a:prstGeom>
        </p:spPr>
      </p:pic>
      <p:pic>
        <p:nvPicPr>
          <p:cNvPr id="5" name="Picture 4"/>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2551334" y="12317"/>
            <a:ext cx="1845733" cy="1870343"/>
          </a:xfrm>
          <a:prstGeom prst="rect">
            <a:avLst/>
          </a:prstGeom>
        </p:spPr>
      </p:pic>
      <p:pic>
        <p:nvPicPr>
          <p:cNvPr id="6" name="Picture 5"/>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4668166" y="12317"/>
            <a:ext cx="1845733" cy="1870343"/>
          </a:xfrm>
          <a:prstGeom prst="rect">
            <a:avLst/>
          </a:prstGeom>
        </p:spPr>
      </p:pic>
      <p:pic>
        <p:nvPicPr>
          <p:cNvPr id="7" name="Picture 6"/>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6784998" y="12317"/>
            <a:ext cx="1845733" cy="1870343"/>
          </a:xfrm>
          <a:prstGeom prst="rect">
            <a:avLst/>
          </a:prstGeom>
        </p:spPr>
      </p:pic>
      <p:pic>
        <p:nvPicPr>
          <p:cNvPr id="8" name="Picture 7"/>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8901830" y="12317"/>
            <a:ext cx="1845733" cy="1870343"/>
          </a:xfrm>
          <a:prstGeom prst="rect">
            <a:avLst/>
          </a:prstGeom>
        </p:spPr>
      </p:pic>
      <p:pic>
        <p:nvPicPr>
          <p:cNvPr id="9" name="Picture 8"/>
          <p:cNvPicPr>
            <a:picLocks noChangeAspect="1"/>
          </p:cNvPicPr>
          <p:nvPr/>
        </p:nvPicPr>
        <p:blipFill rotWithShape="1">
          <a:blip r:embed="rId2">
            <a:alphaModFix amt="25000"/>
            <a:extLst>
              <a:ext uri="{28A0092B-C50C-407E-A947-70E740481C1C}">
                <a14:useLocalDpi xmlns:a14="http://schemas.microsoft.com/office/drawing/2010/main" val="0"/>
              </a:ext>
            </a:extLst>
          </a:blip>
          <a:srcRect r="36430"/>
          <a:stretch/>
        </p:blipFill>
        <p:spPr>
          <a:xfrm>
            <a:off x="11018661" y="12317"/>
            <a:ext cx="1173339" cy="1870343"/>
          </a:xfrm>
          <a:prstGeom prst="rect">
            <a:avLst/>
          </a:prstGeom>
        </p:spPr>
      </p:pic>
      <p:sp>
        <p:nvSpPr>
          <p:cNvPr id="12" name="Content Placeholder 2"/>
          <p:cNvSpPr txBox="1">
            <a:spLocks/>
          </p:cNvSpPr>
          <p:nvPr/>
        </p:nvSpPr>
        <p:spPr>
          <a:xfrm>
            <a:off x="6111707" y="2197291"/>
            <a:ext cx="4503915" cy="4421874"/>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a:lnSpc>
                <a:spcPct val="150000"/>
              </a:lnSpc>
            </a:pPr>
            <a:r>
              <a:rPr lang="en-US" sz="2400" b="1" dirty="0">
                <a:latin typeface="+mj-lt"/>
                <a:cs typeface="Times New Roman"/>
              </a:rPr>
              <a:t>Treatment of Hypertension:</a:t>
            </a:r>
          </a:p>
          <a:p>
            <a:pPr lvl="1">
              <a:buFont typeface="Wingdings" charset="2"/>
              <a:buChar char="Ø"/>
            </a:pPr>
            <a:r>
              <a:rPr lang="en-US" sz="1800" b="1" dirty="0">
                <a:latin typeface="Times New Roman"/>
                <a:cs typeface="Times New Roman"/>
              </a:rPr>
              <a:t>Effective pain control</a:t>
            </a:r>
          </a:p>
          <a:p>
            <a:pPr lvl="1">
              <a:buFont typeface="Wingdings" charset="2"/>
              <a:buChar char="Ø"/>
            </a:pPr>
            <a:r>
              <a:rPr lang="en-US" sz="1800" b="1" dirty="0">
                <a:latin typeface="Times New Roman"/>
                <a:cs typeface="Times New Roman"/>
              </a:rPr>
              <a:t>Sedation</a:t>
            </a:r>
          </a:p>
          <a:p>
            <a:pPr lvl="1">
              <a:buFont typeface="Wingdings" charset="2"/>
              <a:buChar char="Ø"/>
            </a:pPr>
            <a:r>
              <a:rPr lang="en-US" sz="1800" b="1" dirty="0">
                <a:latin typeface="Times New Roman"/>
                <a:cs typeface="Times New Roman"/>
              </a:rPr>
              <a:t>Anti-hypertensives:</a:t>
            </a:r>
          </a:p>
          <a:p>
            <a:pPr lvl="2">
              <a:buFont typeface="Wingdings" charset="2"/>
              <a:buChar char="Ø"/>
            </a:pPr>
            <a:r>
              <a:rPr lang="en-US" sz="1600" b="1" dirty="0">
                <a:latin typeface="Times New Roman"/>
                <a:cs typeface="Times New Roman"/>
              </a:rPr>
              <a:t>Beta blockers</a:t>
            </a:r>
          </a:p>
          <a:p>
            <a:pPr lvl="2">
              <a:buFont typeface="Wingdings" charset="2"/>
              <a:buChar char="Ø"/>
            </a:pPr>
            <a:r>
              <a:rPr lang="en-US" sz="1600" b="1" dirty="0">
                <a:latin typeface="Times New Roman"/>
                <a:cs typeface="Times New Roman"/>
              </a:rPr>
              <a:t>Alpha blockers</a:t>
            </a:r>
          </a:p>
          <a:p>
            <a:pPr lvl="2">
              <a:buFont typeface="Wingdings" charset="2"/>
              <a:buChar char="Ø"/>
            </a:pPr>
            <a:r>
              <a:rPr lang="en-US" sz="1600" b="1" dirty="0">
                <a:latin typeface="Times New Roman"/>
                <a:cs typeface="Times New Roman"/>
              </a:rPr>
              <a:t>Hydralazine (</a:t>
            </a:r>
            <a:r>
              <a:rPr lang="en-US" sz="1600" b="1" dirty="0" err="1">
                <a:latin typeface="Times New Roman"/>
                <a:cs typeface="Times New Roman"/>
              </a:rPr>
              <a:t>Apresoline</a:t>
            </a:r>
            <a:r>
              <a:rPr lang="en-US" sz="1600" b="1" dirty="0">
                <a:latin typeface="Times New Roman"/>
                <a:cs typeface="Times New Roman"/>
              </a:rPr>
              <a:t>)</a:t>
            </a:r>
          </a:p>
          <a:p>
            <a:pPr lvl="2">
              <a:buFont typeface="Wingdings" charset="2"/>
              <a:buChar char="Ø"/>
            </a:pPr>
            <a:r>
              <a:rPr lang="en-US" sz="1600" b="1" dirty="0">
                <a:latin typeface="Times New Roman"/>
                <a:cs typeface="Times New Roman"/>
              </a:rPr>
              <a:t>Calcium channel blockers</a:t>
            </a:r>
          </a:p>
          <a:p>
            <a:pPr lvl="1">
              <a:buFont typeface="Wingdings" charset="2"/>
              <a:buChar char="Ø"/>
            </a:pPr>
            <a:endParaRPr lang="en-US" b="1" dirty="0" smtClean="0">
              <a:latin typeface="Times New Roman"/>
              <a:cs typeface="Times New Roman"/>
            </a:endParaRPr>
          </a:p>
        </p:txBody>
      </p:sp>
    </p:spTree>
    <p:extLst>
      <p:ext uri="{BB962C8B-B14F-4D97-AF65-F5344CB8AC3E}">
        <p14:creationId xmlns:p14="http://schemas.microsoft.com/office/powerpoint/2010/main" val="154559710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8000" b="1" dirty="0" smtClean="0"/>
              <a:t>Thank You !</a:t>
            </a:r>
            <a:endParaRPr lang="en-US" sz="8000" b="1" dirty="0"/>
          </a:p>
        </p:txBody>
      </p:sp>
      <p:pic>
        <p:nvPicPr>
          <p:cNvPr id="4" name="Picture 3"/>
          <p:cNvPicPr>
            <a:picLocks noChangeAspect="1"/>
          </p:cNvPicPr>
          <p:nvPr/>
        </p:nvPicPr>
        <p:blipFill>
          <a:blip r:embed="rId2">
            <a:alphaModFix amt="25000"/>
            <a:extLst>
              <a:ext uri="{28A0092B-C50C-407E-A947-70E740481C1C}">
                <a14:useLocalDpi xmlns:a14="http://schemas.microsoft.com/office/drawing/2010/main" val="0"/>
              </a:ext>
            </a:extLst>
          </a:blip>
          <a:stretch>
            <a:fillRect/>
          </a:stretch>
        </p:blipFill>
        <p:spPr>
          <a:xfrm>
            <a:off x="434502" y="12317"/>
            <a:ext cx="1845733" cy="1870343"/>
          </a:xfrm>
          <a:prstGeom prst="rect">
            <a:avLst/>
          </a:prstGeom>
        </p:spPr>
      </p:pic>
      <p:pic>
        <p:nvPicPr>
          <p:cNvPr id="5" name="Picture 4"/>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2551334" y="12317"/>
            <a:ext cx="1845733" cy="1870343"/>
          </a:xfrm>
          <a:prstGeom prst="rect">
            <a:avLst/>
          </a:prstGeom>
        </p:spPr>
      </p:pic>
      <p:pic>
        <p:nvPicPr>
          <p:cNvPr id="6" name="Picture 5"/>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4668166" y="12317"/>
            <a:ext cx="1845733" cy="1870343"/>
          </a:xfrm>
          <a:prstGeom prst="rect">
            <a:avLst/>
          </a:prstGeom>
        </p:spPr>
      </p:pic>
      <p:pic>
        <p:nvPicPr>
          <p:cNvPr id="7" name="Picture 6"/>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6784998" y="12317"/>
            <a:ext cx="1845733" cy="1870343"/>
          </a:xfrm>
          <a:prstGeom prst="rect">
            <a:avLst/>
          </a:prstGeom>
        </p:spPr>
      </p:pic>
      <p:pic>
        <p:nvPicPr>
          <p:cNvPr id="8" name="Picture 7"/>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8901830" y="12317"/>
            <a:ext cx="1845733" cy="1870343"/>
          </a:xfrm>
          <a:prstGeom prst="rect">
            <a:avLst/>
          </a:prstGeom>
        </p:spPr>
      </p:pic>
      <p:pic>
        <p:nvPicPr>
          <p:cNvPr id="9" name="Picture 8"/>
          <p:cNvPicPr>
            <a:picLocks noChangeAspect="1"/>
          </p:cNvPicPr>
          <p:nvPr/>
        </p:nvPicPr>
        <p:blipFill rotWithShape="1">
          <a:blip r:embed="rId2">
            <a:alphaModFix amt="25000"/>
            <a:extLst>
              <a:ext uri="{28A0092B-C50C-407E-A947-70E740481C1C}">
                <a14:useLocalDpi xmlns:a14="http://schemas.microsoft.com/office/drawing/2010/main" val="0"/>
              </a:ext>
            </a:extLst>
          </a:blip>
          <a:srcRect r="36430"/>
          <a:stretch/>
        </p:blipFill>
        <p:spPr>
          <a:xfrm>
            <a:off x="11018661" y="12317"/>
            <a:ext cx="1173339" cy="1870343"/>
          </a:xfrm>
          <a:prstGeom prst="rect">
            <a:avLst/>
          </a:prstGeom>
        </p:spPr>
      </p:pic>
    </p:spTree>
    <p:extLst>
      <p:ext uri="{BB962C8B-B14F-4D97-AF65-F5344CB8AC3E}">
        <p14:creationId xmlns:p14="http://schemas.microsoft.com/office/powerpoint/2010/main" val="14682750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378" y="333417"/>
            <a:ext cx="10571998" cy="970450"/>
          </a:xfrm>
        </p:spPr>
        <p:txBody>
          <a:bodyPr/>
          <a:lstStyle/>
          <a:p>
            <a:endParaRPr lang="en-US"/>
          </a:p>
        </p:txBody>
      </p:sp>
      <p:sp>
        <p:nvSpPr>
          <p:cNvPr id="3" name="Content Placeholder 2"/>
          <p:cNvSpPr>
            <a:spLocks noGrp="1"/>
          </p:cNvSpPr>
          <p:nvPr>
            <p:ph idx="1"/>
          </p:nvPr>
        </p:nvSpPr>
        <p:spPr>
          <a:xfrm>
            <a:off x="395378" y="2438535"/>
            <a:ext cx="6462621" cy="4419465"/>
          </a:xfrm>
        </p:spPr>
        <p:txBody>
          <a:bodyPr>
            <a:normAutofit lnSpcReduction="10000"/>
          </a:bodyPr>
          <a:lstStyle/>
          <a:p>
            <a:r>
              <a:rPr lang="en-US" sz="2800" b="1" dirty="0"/>
              <a:t>A55 years old patient had explorative laparotomy with </a:t>
            </a:r>
            <a:r>
              <a:rPr lang="en-US" sz="2800" b="1" dirty="0" smtClean="0"/>
              <a:t>midline </a:t>
            </a:r>
            <a:r>
              <a:rPr lang="en-US" sz="2800" b="1" dirty="0"/>
              <a:t>incision under general anesthesia the intraoperative course was </a:t>
            </a:r>
            <a:r>
              <a:rPr lang="en-US" sz="2800" b="1" dirty="0" smtClean="0"/>
              <a:t>uneventful </a:t>
            </a:r>
            <a:r>
              <a:rPr lang="en-US" sz="2800" b="1" dirty="0"/>
              <a:t>and  surgery lasted 3 </a:t>
            </a:r>
            <a:r>
              <a:rPr lang="en-US" sz="2800" b="1" dirty="0" smtClean="0"/>
              <a:t>hours, </a:t>
            </a:r>
            <a:r>
              <a:rPr lang="en-US" sz="2800" b="1" dirty="0"/>
              <a:t>the final diagnosis was perforated duodenal ulcer,  patient extubated and send to recovery room .</a:t>
            </a:r>
            <a:endParaRPr lang="en-US" sz="2800"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3633" y="2815166"/>
            <a:ext cx="5242426" cy="3213100"/>
          </a:xfrm>
          <a:prstGeom prst="rect">
            <a:avLst/>
          </a:prstGeom>
        </p:spPr>
      </p:pic>
      <p:pic>
        <p:nvPicPr>
          <p:cNvPr id="12" name="Picture 11"/>
          <p:cNvPicPr>
            <a:picLocks noChangeAspect="1"/>
          </p:cNvPicPr>
          <p:nvPr/>
        </p:nvPicPr>
        <p:blipFill>
          <a:blip r:embed="rId3">
            <a:alphaModFix amt="25000"/>
            <a:extLst>
              <a:ext uri="{28A0092B-C50C-407E-A947-70E740481C1C}">
                <a14:useLocalDpi xmlns:a14="http://schemas.microsoft.com/office/drawing/2010/main" val="0"/>
              </a:ext>
            </a:extLst>
          </a:blip>
          <a:stretch>
            <a:fillRect/>
          </a:stretch>
        </p:blipFill>
        <p:spPr>
          <a:xfrm>
            <a:off x="434502" y="12317"/>
            <a:ext cx="1845733" cy="1870343"/>
          </a:xfrm>
          <a:prstGeom prst="rect">
            <a:avLst/>
          </a:prstGeom>
        </p:spPr>
      </p:pic>
      <p:pic>
        <p:nvPicPr>
          <p:cNvPr id="13" name="Picture 12"/>
          <p:cNvPicPr>
            <a:picLocks noChangeAspect="1"/>
          </p:cNvPicPr>
          <p:nvPr/>
        </p:nvPicPr>
        <p:blipFill>
          <a:blip r:embed="rId3">
            <a:alphaModFix amt="28000"/>
            <a:extLst>
              <a:ext uri="{28A0092B-C50C-407E-A947-70E740481C1C}">
                <a14:useLocalDpi xmlns:a14="http://schemas.microsoft.com/office/drawing/2010/main" val="0"/>
              </a:ext>
            </a:extLst>
          </a:blip>
          <a:stretch>
            <a:fillRect/>
          </a:stretch>
        </p:blipFill>
        <p:spPr>
          <a:xfrm>
            <a:off x="2551334" y="12317"/>
            <a:ext cx="1845733" cy="1870343"/>
          </a:xfrm>
          <a:prstGeom prst="rect">
            <a:avLst/>
          </a:prstGeom>
        </p:spPr>
      </p:pic>
      <p:pic>
        <p:nvPicPr>
          <p:cNvPr id="14" name="Picture 13"/>
          <p:cNvPicPr>
            <a:picLocks noChangeAspect="1"/>
          </p:cNvPicPr>
          <p:nvPr/>
        </p:nvPicPr>
        <p:blipFill>
          <a:blip r:embed="rId3">
            <a:alphaModFix amt="28000"/>
            <a:extLst>
              <a:ext uri="{28A0092B-C50C-407E-A947-70E740481C1C}">
                <a14:useLocalDpi xmlns:a14="http://schemas.microsoft.com/office/drawing/2010/main" val="0"/>
              </a:ext>
            </a:extLst>
          </a:blip>
          <a:stretch>
            <a:fillRect/>
          </a:stretch>
        </p:blipFill>
        <p:spPr>
          <a:xfrm>
            <a:off x="4668166" y="12317"/>
            <a:ext cx="1845733" cy="1870343"/>
          </a:xfrm>
          <a:prstGeom prst="rect">
            <a:avLst/>
          </a:prstGeom>
        </p:spPr>
      </p:pic>
      <p:pic>
        <p:nvPicPr>
          <p:cNvPr id="15" name="Picture 14"/>
          <p:cNvPicPr>
            <a:picLocks noChangeAspect="1"/>
          </p:cNvPicPr>
          <p:nvPr/>
        </p:nvPicPr>
        <p:blipFill>
          <a:blip r:embed="rId3">
            <a:alphaModFix amt="28000"/>
            <a:extLst>
              <a:ext uri="{28A0092B-C50C-407E-A947-70E740481C1C}">
                <a14:useLocalDpi xmlns:a14="http://schemas.microsoft.com/office/drawing/2010/main" val="0"/>
              </a:ext>
            </a:extLst>
          </a:blip>
          <a:stretch>
            <a:fillRect/>
          </a:stretch>
        </p:blipFill>
        <p:spPr>
          <a:xfrm>
            <a:off x="6784998" y="12317"/>
            <a:ext cx="1845733" cy="1870343"/>
          </a:xfrm>
          <a:prstGeom prst="rect">
            <a:avLst/>
          </a:prstGeom>
        </p:spPr>
      </p:pic>
      <p:pic>
        <p:nvPicPr>
          <p:cNvPr id="16" name="Picture 15"/>
          <p:cNvPicPr>
            <a:picLocks noChangeAspect="1"/>
          </p:cNvPicPr>
          <p:nvPr/>
        </p:nvPicPr>
        <p:blipFill>
          <a:blip r:embed="rId3">
            <a:alphaModFix amt="28000"/>
            <a:extLst>
              <a:ext uri="{28A0092B-C50C-407E-A947-70E740481C1C}">
                <a14:useLocalDpi xmlns:a14="http://schemas.microsoft.com/office/drawing/2010/main" val="0"/>
              </a:ext>
            </a:extLst>
          </a:blip>
          <a:stretch>
            <a:fillRect/>
          </a:stretch>
        </p:blipFill>
        <p:spPr>
          <a:xfrm>
            <a:off x="8901830" y="12317"/>
            <a:ext cx="1845733" cy="1870343"/>
          </a:xfrm>
          <a:prstGeom prst="rect">
            <a:avLst/>
          </a:prstGeom>
        </p:spPr>
      </p:pic>
      <p:pic>
        <p:nvPicPr>
          <p:cNvPr id="17" name="Picture 16"/>
          <p:cNvPicPr>
            <a:picLocks noChangeAspect="1"/>
          </p:cNvPicPr>
          <p:nvPr/>
        </p:nvPicPr>
        <p:blipFill rotWithShape="1">
          <a:blip r:embed="rId3">
            <a:alphaModFix amt="25000"/>
            <a:extLst>
              <a:ext uri="{28A0092B-C50C-407E-A947-70E740481C1C}">
                <a14:useLocalDpi xmlns:a14="http://schemas.microsoft.com/office/drawing/2010/main" val="0"/>
              </a:ext>
            </a:extLst>
          </a:blip>
          <a:srcRect r="36430"/>
          <a:stretch/>
        </p:blipFill>
        <p:spPr>
          <a:xfrm>
            <a:off x="11018661" y="12317"/>
            <a:ext cx="1173339" cy="1870343"/>
          </a:xfrm>
          <a:prstGeom prst="rect">
            <a:avLst/>
          </a:prstGeom>
        </p:spPr>
      </p:pic>
    </p:spTree>
    <p:extLst>
      <p:ext uri="{BB962C8B-B14F-4D97-AF65-F5344CB8AC3E}">
        <p14:creationId xmlns:p14="http://schemas.microsoft.com/office/powerpoint/2010/main" val="3502152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5599" y="447188"/>
            <a:ext cx="11565467" cy="970450"/>
          </a:xfrm>
        </p:spPr>
        <p:txBody>
          <a:bodyPr/>
          <a:lstStyle/>
          <a:p>
            <a:r>
              <a:rPr lang="en-US" dirty="0" smtClean="0">
                <a:solidFill>
                  <a:schemeClr val="bg1"/>
                </a:solidFill>
              </a:rPr>
              <a:t>1- Discuss </a:t>
            </a:r>
            <a:r>
              <a:rPr lang="en-US" dirty="0">
                <a:solidFill>
                  <a:schemeClr val="bg1"/>
                </a:solidFill>
              </a:rPr>
              <a:t>the Methods for post-operative management for this </a:t>
            </a:r>
            <a:r>
              <a:rPr lang="en-US" dirty="0" smtClean="0">
                <a:solidFill>
                  <a:schemeClr val="bg1"/>
                </a:solidFill>
              </a:rPr>
              <a:t>case.</a:t>
            </a:r>
            <a:endParaRPr lang="en-US" dirty="0">
              <a:solidFill>
                <a:schemeClr val="bg1"/>
              </a:solidFill>
            </a:endParaRPr>
          </a:p>
        </p:txBody>
      </p:sp>
      <p:sp>
        <p:nvSpPr>
          <p:cNvPr id="3" name="Content Placeholder 2"/>
          <p:cNvSpPr>
            <a:spLocks noGrp="1"/>
          </p:cNvSpPr>
          <p:nvPr>
            <p:ph idx="1"/>
          </p:nvPr>
        </p:nvSpPr>
        <p:spPr>
          <a:xfrm>
            <a:off x="355599" y="2230586"/>
            <a:ext cx="11565467" cy="4427297"/>
          </a:xfrm>
        </p:spPr>
        <p:txBody>
          <a:bodyPr>
            <a:normAutofit/>
          </a:bodyPr>
          <a:lstStyle/>
          <a:p>
            <a:pPr marL="514350" lvl="0" indent="-514350">
              <a:buFont typeface="+mj-lt"/>
              <a:buAutoNum type="arabicPeriod"/>
            </a:pPr>
            <a:r>
              <a:rPr lang="en-US" sz="2800" b="1" dirty="0" smtClean="0"/>
              <a:t>Analgesia</a:t>
            </a:r>
            <a:r>
              <a:rPr lang="en-US" sz="2800" b="1" dirty="0"/>
              <a:t>: </a:t>
            </a:r>
          </a:p>
          <a:p>
            <a:r>
              <a:rPr lang="en-US" dirty="0"/>
              <a:t>The most painful operations are thoracic and abdominal, so we should give the patients analgesia to control the pain. Multimodal analgesia is used, which works on the principle that drugs acting by different mechanisms can result in additive or synergistic analgesia with lowered adverse effects. The mainstay of analgesia is paracetamol, non-steroidal anti-inflammatory drugs (NSAIDs), local anesthetics and opioids.</a:t>
            </a:r>
          </a:p>
          <a:p>
            <a:r>
              <a:rPr lang="en-US" dirty="0"/>
              <a:t>Pain management using analgesia should be based on the intensity of pain reported by the pt. rather than its specific etiology</a:t>
            </a:r>
          </a:p>
          <a:p>
            <a:r>
              <a:rPr lang="en-US" dirty="0"/>
              <a:t>If the pain is persistent or increasing, we move to the next step.</a:t>
            </a:r>
          </a:p>
          <a:p>
            <a:r>
              <a:rPr lang="en-US" dirty="0"/>
              <a:t>Mild: Acetaminophen • NSAIDs • ± Adjuvants</a:t>
            </a:r>
          </a:p>
          <a:p>
            <a:r>
              <a:rPr lang="en-US" dirty="0"/>
              <a:t>Moderate: Codeine • Hydrocodone • Oxycodone • Tramadol • ± Adjuvants</a:t>
            </a:r>
          </a:p>
          <a:p>
            <a:r>
              <a:rPr lang="en-US" dirty="0"/>
              <a:t>Severe: Morphine • Hydromorphone • Fentanyl • Methadone • Pethidine • ± Adjuvants</a:t>
            </a:r>
          </a:p>
          <a:p>
            <a:endParaRPr lang="en-US" dirty="0"/>
          </a:p>
        </p:txBody>
      </p:sp>
      <p:pic>
        <p:nvPicPr>
          <p:cNvPr id="9" name="Picture 8"/>
          <p:cNvPicPr>
            <a:picLocks noChangeAspect="1"/>
          </p:cNvPicPr>
          <p:nvPr/>
        </p:nvPicPr>
        <p:blipFill>
          <a:blip r:embed="rId2">
            <a:alphaModFix amt="25000"/>
            <a:extLst>
              <a:ext uri="{28A0092B-C50C-407E-A947-70E740481C1C}">
                <a14:useLocalDpi xmlns:a14="http://schemas.microsoft.com/office/drawing/2010/main" val="0"/>
              </a:ext>
            </a:extLst>
          </a:blip>
          <a:stretch>
            <a:fillRect/>
          </a:stretch>
        </p:blipFill>
        <p:spPr>
          <a:xfrm>
            <a:off x="434502" y="12317"/>
            <a:ext cx="1845733" cy="1870343"/>
          </a:xfrm>
          <a:prstGeom prst="rect">
            <a:avLst/>
          </a:prstGeom>
        </p:spPr>
      </p:pic>
      <p:pic>
        <p:nvPicPr>
          <p:cNvPr id="10" name="Picture 9"/>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2551334" y="12317"/>
            <a:ext cx="1845733" cy="1870343"/>
          </a:xfrm>
          <a:prstGeom prst="rect">
            <a:avLst/>
          </a:prstGeom>
        </p:spPr>
      </p:pic>
      <p:pic>
        <p:nvPicPr>
          <p:cNvPr id="11" name="Picture 10"/>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4668166" y="12317"/>
            <a:ext cx="1845733" cy="1870343"/>
          </a:xfrm>
          <a:prstGeom prst="rect">
            <a:avLst/>
          </a:prstGeom>
        </p:spPr>
      </p:pic>
      <p:pic>
        <p:nvPicPr>
          <p:cNvPr id="12" name="Picture 11"/>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6784998" y="12317"/>
            <a:ext cx="1845733" cy="1870343"/>
          </a:xfrm>
          <a:prstGeom prst="rect">
            <a:avLst/>
          </a:prstGeom>
        </p:spPr>
      </p:pic>
      <p:pic>
        <p:nvPicPr>
          <p:cNvPr id="13" name="Picture 12"/>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8901830" y="12317"/>
            <a:ext cx="1845733" cy="1870343"/>
          </a:xfrm>
          <a:prstGeom prst="rect">
            <a:avLst/>
          </a:prstGeom>
        </p:spPr>
      </p:pic>
      <p:pic>
        <p:nvPicPr>
          <p:cNvPr id="15" name="Picture 14"/>
          <p:cNvPicPr>
            <a:picLocks noChangeAspect="1"/>
          </p:cNvPicPr>
          <p:nvPr/>
        </p:nvPicPr>
        <p:blipFill rotWithShape="1">
          <a:blip r:embed="rId2">
            <a:alphaModFix amt="25000"/>
            <a:extLst>
              <a:ext uri="{28A0092B-C50C-407E-A947-70E740481C1C}">
                <a14:useLocalDpi xmlns:a14="http://schemas.microsoft.com/office/drawing/2010/main" val="0"/>
              </a:ext>
            </a:extLst>
          </a:blip>
          <a:srcRect r="36430"/>
          <a:stretch/>
        </p:blipFill>
        <p:spPr>
          <a:xfrm>
            <a:off x="11018661" y="12317"/>
            <a:ext cx="1173339" cy="1870343"/>
          </a:xfrm>
          <a:prstGeom prst="rect">
            <a:avLst/>
          </a:prstGeom>
        </p:spPr>
      </p:pic>
    </p:spTree>
    <p:extLst>
      <p:ext uri="{BB962C8B-B14F-4D97-AF65-F5344CB8AC3E}">
        <p14:creationId xmlns:p14="http://schemas.microsoft.com/office/powerpoint/2010/main" val="17339009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514350" lvl="0" indent="-514350">
              <a:buFont typeface="+mj-lt"/>
              <a:buAutoNum type="arabicPeriod" startAt="2"/>
            </a:pPr>
            <a:r>
              <a:rPr lang="en-US" sz="2800" b="1" dirty="0"/>
              <a:t>Fluids:</a:t>
            </a:r>
          </a:p>
          <a:p>
            <a:r>
              <a:rPr lang="en-US" dirty="0" smtClean="0"/>
              <a:t>Patients </a:t>
            </a:r>
            <a:r>
              <a:rPr lang="en-US" dirty="0"/>
              <a:t>will require </a:t>
            </a:r>
            <a:r>
              <a:rPr lang="en-US" dirty="0" err="1"/>
              <a:t>i.v.</a:t>
            </a:r>
            <a:r>
              <a:rPr lang="en-US" dirty="0"/>
              <a:t> fluids until they are able to drink normally.  </a:t>
            </a:r>
          </a:p>
          <a:p>
            <a:pPr marL="514350" lvl="0" indent="-514350">
              <a:buFont typeface="+mj-lt"/>
              <a:buAutoNum type="arabicPeriod" startAt="2"/>
            </a:pPr>
            <a:r>
              <a:rPr lang="en-US" sz="2800" b="1" dirty="0" smtClean="0"/>
              <a:t>Oxygen therapy:</a:t>
            </a:r>
          </a:p>
          <a:p>
            <a:r>
              <a:rPr lang="en-US" dirty="0" smtClean="0"/>
              <a:t>All </a:t>
            </a:r>
            <a:r>
              <a:rPr lang="en-US" dirty="0"/>
              <a:t>patients need to apply oxygen and monitor </a:t>
            </a:r>
          </a:p>
          <a:p>
            <a:r>
              <a:rPr lang="en-US" dirty="0"/>
              <a:t>The monitoring for: vital signs, respiration(rhythm, pulse oximetry)</a:t>
            </a:r>
          </a:p>
          <a:p>
            <a:r>
              <a:rPr lang="en-US" dirty="0"/>
              <a:t>Circulation( pulse, blood pressure, ECG) level of consciousness, score of pain  </a:t>
            </a:r>
          </a:p>
        </p:txBody>
      </p:sp>
      <p:pic>
        <p:nvPicPr>
          <p:cNvPr id="4" name="Picture 3"/>
          <p:cNvPicPr>
            <a:picLocks noChangeAspect="1"/>
          </p:cNvPicPr>
          <p:nvPr/>
        </p:nvPicPr>
        <p:blipFill>
          <a:blip r:embed="rId2">
            <a:alphaModFix amt="25000"/>
            <a:extLst>
              <a:ext uri="{28A0092B-C50C-407E-A947-70E740481C1C}">
                <a14:useLocalDpi xmlns:a14="http://schemas.microsoft.com/office/drawing/2010/main" val="0"/>
              </a:ext>
            </a:extLst>
          </a:blip>
          <a:stretch>
            <a:fillRect/>
          </a:stretch>
        </p:blipFill>
        <p:spPr>
          <a:xfrm>
            <a:off x="434502" y="12317"/>
            <a:ext cx="1845733" cy="1870343"/>
          </a:xfrm>
          <a:prstGeom prst="rect">
            <a:avLst/>
          </a:prstGeom>
        </p:spPr>
      </p:pic>
      <p:pic>
        <p:nvPicPr>
          <p:cNvPr id="5" name="Picture 4"/>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2551334" y="12317"/>
            <a:ext cx="1845733" cy="1870343"/>
          </a:xfrm>
          <a:prstGeom prst="rect">
            <a:avLst/>
          </a:prstGeom>
        </p:spPr>
      </p:pic>
      <p:pic>
        <p:nvPicPr>
          <p:cNvPr id="6" name="Picture 5"/>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4668166" y="12317"/>
            <a:ext cx="1845733" cy="1870343"/>
          </a:xfrm>
          <a:prstGeom prst="rect">
            <a:avLst/>
          </a:prstGeom>
        </p:spPr>
      </p:pic>
      <p:pic>
        <p:nvPicPr>
          <p:cNvPr id="7" name="Picture 6"/>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6784998" y="12317"/>
            <a:ext cx="1845733" cy="1870343"/>
          </a:xfrm>
          <a:prstGeom prst="rect">
            <a:avLst/>
          </a:prstGeom>
        </p:spPr>
      </p:pic>
      <p:pic>
        <p:nvPicPr>
          <p:cNvPr id="8" name="Picture 7"/>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8901830" y="12317"/>
            <a:ext cx="1845733" cy="1870343"/>
          </a:xfrm>
          <a:prstGeom prst="rect">
            <a:avLst/>
          </a:prstGeom>
        </p:spPr>
      </p:pic>
      <p:pic>
        <p:nvPicPr>
          <p:cNvPr id="9" name="Picture 8"/>
          <p:cNvPicPr>
            <a:picLocks noChangeAspect="1"/>
          </p:cNvPicPr>
          <p:nvPr/>
        </p:nvPicPr>
        <p:blipFill rotWithShape="1">
          <a:blip r:embed="rId2">
            <a:alphaModFix amt="25000"/>
            <a:extLst>
              <a:ext uri="{28A0092B-C50C-407E-A947-70E740481C1C}">
                <a14:useLocalDpi xmlns:a14="http://schemas.microsoft.com/office/drawing/2010/main" val="0"/>
              </a:ext>
            </a:extLst>
          </a:blip>
          <a:srcRect r="36430"/>
          <a:stretch/>
        </p:blipFill>
        <p:spPr>
          <a:xfrm>
            <a:off x="11018661" y="12317"/>
            <a:ext cx="1173339" cy="1870343"/>
          </a:xfrm>
          <a:prstGeom prst="rect">
            <a:avLst/>
          </a:prstGeom>
        </p:spPr>
      </p:pic>
    </p:spTree>
    <p:extLst>
      <p:ext uri="{BB962C8B-B14F-4D97-AF65-F5344CB8AC3E}">
        <p14:creationId xmlns:p14="http://schemas.microsoft.com/office/powerpoint/2010/main" val="118458588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514350" lvl="0" indent="-514350">
              <a:buFont typeface="+mj-lt"/>
              <a:buAutoNum type="arabicPeriod" startAt="4"/>
            </a:pPr>
            <a:r>
              <a:rPr lang="en-US" sz="2800" b="1" dirty="0" smtClean="0"/>
              <a:t>Others:</a:t>
            </a:r>
          </a:p>
          <a:p>
            <a:pPr marL="0" lvl="0" indent="0">
              <a:buNone/>
            </a:pPr>
            <a:r>
              <a:rPr lang="en-US" dirty="0" smtClean="0"/>
              <a:t>Patients </a:t>
            </a:r>
            <a:r>
              <a:rPr lang="en-US" dirty="0"/>
              <a:t>may need prescribing</a:t>
            </a:r>
            <a:r>
              <a:rPr lang="en-US" dirty="0" smtClean="0"/>
              <a:t>:</a:t>
            </a:r>
          </a:p>
          <a:p>
            <a:pPr lvl="0"/>
            <a:r>
              <a:rPr lang="en-US" dirty="0" smtClean="0"/>
              <a:t>anticoagulants</a:t>
            </a:r>
            <a:r>
              <a:rPr lang="en-US" dirty="0"/>
              <a:t>: the timing of heparin administration to prevent pulmonary</a:t>
            </a:r>
          </a:p>
          <a:p>
            <a:r>
              <a:rPr lang="en-US" dirty="0"/>
              <a:t>thromboembolism needs to be balanced against the risks of</a:t>
            </a:r>
          </a:p>
          <a:p>
            <a:r>
              <a:rPr lang="en-US" dirty="0"/>
              <a:t>postoperative bleeding, especially if an epidural is </a:t>
            </a:r>
            <a:r>
              <a:rPr lang="en-US" i="1" dirty="0"/>
              <a:t>in situ</a:t>
            </a:r>
            <a:r>
              <a:rPr lang="en-US" dirty="0"/>
              <a:t>;</a:t>
            </a:r>
          </a:p>
          <a:p>
            <a:r>
              <a:rPr lang="en-US" dirty="0" smtClean="0"/>
              <a:t>antibiotics</a:t>
            </a:r>
            <a:r>
              <a:rPr lang="en-US" dirty="0"/>
              <a:t>;</a:t>
            </a:r>
          </a:p>
          <a:p>
            <a:r>
              <a:rPr lang="en-US" dirty="0" smtClean="0"/>
              <a:t>insulin.</a:t>
            </a:r>
            <a:endParaRPr lang="en-US" dirty="0"/>
          </a:p>
        </p:txBody>
      </p:sp>
      <p:pic>
        <p:nvPicPr>
          <p:cNvPr id="4" name="Picture 3"/>
          <p:cNvPicPr>
            <a:picLocks noChangeAspect="1"/>
          </p:cNvPicPr>
          <p:nvPr/>
        </p:nvPicPr>
        <p:blipFill>
          <a:blip r:embed="rId2">
            <a:alphaModFix amt="25000"/>
            <a:extLst>
              <a:ext uri="{28A0092B-C50C-407E-A947-70E740481C1C}">
                <a14:useLocalDpi xmlns:a14="http://schemas.microsoft.com/office/drawing/2010/main" val="0"/>
              </a:ext>
            </a:extLst>
          </a:blip>
          <a:stretch>
            <a:fillRect/>
          </a:stretch>
        </p:blipFill>
        <p:spPr>
          <a:xfrm>
            <a:off x="434502" y="12317"/>
            <a:ext cx="1845733" cy="1870343"/>
          </a:xfrm>
          <a:prstGeom prst="rect">
            <a:avLst/>
          </a:prstGeom>
        </p:spPr>
      </p:pic>
      <p:pic>
        <p:nvPicPr>
          <p:cNvPr id="5" name="Picture 4"/>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2551334" y="12317"/>
            <a:ext cx="1845733" cy="1870343"/>
          </a:xfrm>
          <a:prstGeom prst="rect">
            <a:avLst/>
          </a:prstGeom>
        </p:spPr>
      </p:pic>
      <p:pic>
        <p:nvPicPr>
          <p:cNvPr id="6" name="Picture 5"/>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4668166" y="12317"/>
            <a:ext cx="1845733" cy="1870343"/>
          </a:xfrm>
          <a:prstGeom prst="rect">
            <a:avLst/>
          </a:prstGeom>
        </p:spPr>
      </p:pic>
      <p:pic>
        <p:nvPicPr>
          <p:cNvPr id="7" name="Picture 6"/>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6784998" y="12317"/>
            <a:ext cx="1845733" cy="1870343"/>
          </a:xfrm>
          <a:prstGeom prst="rect">
            <a:avLst/>
          </a:prstGeom>
        </p:spPr>
      </p:pic>
      <p:pic>
        <p:nvPicPr>
          <p:cNvPr id="8" name="Picture 7"/>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8901830" y="12317"/>
            <a:ext cx="1845733" cy="1870343"/>
          </a:xfrm>
          <a:prstGeom prst="rect">
            <a:avLst/>
          </a:prstGeom>
        </p:spPr>
      </p:pic>
      <p:pic>
        <p:nvPicPr>
          <p:cNvPr id="9" name="Picture 8"/>
          <p:cNvPicPr>
            <a:picLocks noChangeAspect="1"/>
          </p:cNvPicPr>
          <p:nvPr/>
        </p:nvPicPr>
        <p:blipFill rotWithShape="1">
          <a:blip r:embed="rId2">
            <a:alphaModFix amt="25000"/>
            <a:extLst>
              <a:ext uri="{28A0092B-C50C-407E-A947-70E740481C1C}">
                <a14:useLocalDpi xmlns:a14="http://schemas.microsoft.com/office/drawing/2010/main" val="0"/>
              </a:ext>
            </a:extLst>
          </a:blip>
          <a:srcRect r="36430"/>
          <a:stretch/>
        </p:blipFill>
        <p:spPr>
          <a:xfrm>
            <a:off x="11018661" y="12317"/>
            <a:ext cx="1173339" cy="1870343"/>
          </a:xfrm>
          <a:prstGeom prst="rect">
            <a:avLst/>
          </a:prstGeom>
        </p:spPr>
      </p:pic>
    </p:spTree>
    <p:extLst>
      <p:ext uri="{BB962C8B-B14F-4D97-AF65-F5344CB8AC3E}">
        <p14:creationId xmlns:p14="http://schemas.microsoft.com/office/powerpoint/2010/main" val="4987912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0000" y="2313709"/>
            <a:ext cx="6408218" cy="4211782"/>
          </a:xfrm>
        </p:spPr>
        <p:txBody>
          <a:bodyPr/>
          <a:lstStyle/>
          <a:p>
            <a:r>
              <a:rPr lang="en-US" sz="2700" b="1" dirty="0"/>
              <a:t>Blood pressure was 176/89 HR: 98/min bolus of 5 mg morphine intravenous was given.</a:t>
            </a:r>
            <a:endParaRPr lang="en-US" sz="2700" dirty="0"/>
          </a:p>
          <a:p>
            <a:r>
              <a:rPr lang="en-US" sz="2700" b="1" dirty="0"/>
              <a:t>Patient started to be tachycardia HR: 128/ min tachypnea SPO2 dropped to 65 % with expiratory wheezing on chest examination.</a:t>
            </a:r>
            <a:endParaRPr lang="en-US" sz="2700"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9829" y="2770909"/>
            <a:ext cx="4292169" cy="2856243"/>
          </a:xfrm>
          <a:prstGeom prst="rect">
            <a:avLst/>
          </a:prstGeom>
        </p:spPr>
      </p:pic>
      <p:pic>
        <p:nvPicPr>
          <p:cNvPr id="5" name="Picture 4"/>
          <p:cNvPicPr>
            <a:picLocks noChangeAspect="1"/>
          </p:cNvPicPr>
          <p:nvPr/>
        </p:nvPicPr>
        <p:blipFill>
          <a:blip r:embed="rId3">
            <a:alphaModFix amt="25000"/>
            <a:extLst>
              <a:ext uri="{28A0092B-C50C-407E-A947-70E740481C1C}">
                <a14:useLocalDpi xmlns:a14="http://schemas.microsoft.com/office/drawing/2010/main" val="0"/>
              </a:ext>
            </a:extLst>
          </a:blip>
          <a:stretch>
            <a:fillRect/>
          </a:stretch>
        </p:blipFill>
        <p:spPr>
          <a:xfrm>
            <a:off x="434502" y="12317"/>
            <a:ext cx="1845733" cy="1870343"/>
          </a:xfrm>
          <a:prstGeom prst="rect">
            <a:avLst/>
          </a:prstGeom>
        </p:spPr>
      </p:pic>
      <p:pic>
        <p:nvPicPr>
          <p:cNvPr id="6" name="Picture 5"/>
          <p:cNvPicPr>
            <a:picLocks noChangeAspect="1"/>
          </p:cNvPicPr>
          <p:nvPr/>
        </p:nvPicPr>
        <p:blipFill>
          <a:blip r:embed="rId3">
            <a:alphaModFix amt="28000"/>
            <a:extLst>
              <a:ext uri="{28A0092B-C50C-407E-A947-70E740481C1C}">
                <a14:useLocalDpi xmlns:a14="http://schemas.microsoft.com/office/drawing/2010/main" val="0"/>
              </a:ext>
            </a:extLst>
          </a:blip>
          <a:stretch>
            <a:fillRect/>
          </a:stretch>
        </p:blipFill>
        <p:spPr>
          <a:xfrm>
            <a:off x="2551334" y="12317"/>
            <a:ext cx="1845733" cy="1870343"/>
          </a:xfrm>
          <a:prstGeom prst="rect">
            <a:avLst/>
          </a:prstGeom>
        </p:spPr>
      </p:pic>
      <p:pic>
        <p:nvPicPr>
          <p:cNvPr id="7" name="Picture 6"/>
          <p:cNvPicPr>
            <a:picLocks noChangeAspect="1"/>
          </p:cNvPicPr>
          <p:nvPr/>
        </p:nvPicPr>
        <p:blipFill>
          <a:blip r:embed="rId3">
            <a:alphaModFix amt="28000"/>
            <a:extLst>
              <a:ext uri="{28A0092B-C50C-407E-A947-70E740481C1C}">
                <a14:useLocalDpi xmlns:a14="http://schemas.microsoft.com/office/drawing/2010/main" val="0"/>
              </a:ext>
            </a:extLst>
          </a:blip>
          <a:stretch>
            <a:fillRect/>
          </a:stretch>
        </p:blipFill>
        <p:spPr>
          <a:xfrm>
            <a:off x="4668166" y="12317"/>
            <a:ext cx="1845733" cy="1870343"/>
          </a:xfrm>
          <a:prstGeom prst="rect">
            <a:avLst/>
          </a:prstGeom>
        </p:spPr>
      </p:pic>
      <p:pic>
        <p:nvPicPr>
          <p:cNvPr id="8" name="Picture 7"/>
          <p:cNvPicPr>
            <a:picLocks noChangeAspect="1"/>
          </p:cNvPicPr>
          <p:nvPr/>
        </p:nvPicPr>
        <p:blipFill>
          <a:blip r:embed="rId3">
            <a:alphaModFix amt="28000"/>
            <a:extLst>
              <a:ext uri="{28A0092B-C50C-407E-A947-70E740481C1C}">
                <a14:useLocalDpi xmlns:a14="http://schemas.microsoft.com/office/drawing/2010/main" val="0"/>
              </a:ext>
            </a:extLst>
          </a:blip>
          <a:stretch>
            <a:fillRect/>
          </a:stretch>
        </p:blipFill>
        <p:spPr>
          <a:xfrm>
            <a:off x="6784998" y="12317"/>
            <a:ext cx="1845733" cy="1870343"/>
          </a:xfrm>
          <a:prstGeom prst="rect">
            <a:avLst/>
          </a:prstGeom>
        </p:spPr>
      </p:pic>
      <p:pic>
        <p:nvPicPr>
          <p:cNvPr id="9" name="Picture 8"/>
          <p:cNvPicPr>
            <a:picLocks noChangeAspect="1"/>
          </p:cNvPicPr>
          <p:nvPr/>
        </p:nvPicPr>
        <p:blipFill>
          <a:blip r:embed="rId3">
            <a:alphaModFix amt="28000"/>
            <a:extLst>
              <a:ext uri="{28A0092B-C50C-407E-A947-70E740481C1C}">
                <a14:useLocalDpi xmlns:a14="http://schemas.microsoft.com/office/drawing/2010/main" val="0"/>
              </a:ext>
            </a:extLst>
          </a:blip>
          <a:stretch>
            <a:fillRect/>
          </a:stretch>
        </p:blipFill>
        <p:spPr>
          <a:xfrm>
            <a:off x="8901830" y="12317"/>
            <a:ext cx="1845733" cy="1870343"/>
          </a:xfrm>
          <a:prstGeom prst="rect">
            <a:avLst/>
          </a:prstGeom>
        </p:spPr>
      </p:pic>
      <p:pic>
        <p:nvPicPr>
          <p:cNvPr id="15" name="Picture 14"/>
          <p:cNvPicPr>
            <a:picLocks noChangeAspect="1"/>
          </p:cNvPicPr>
          <p:nvPr/>
        </p:nvPicPr>
        <p:blipFill rotWithShape="1">
          <a:blip r:embed="rId3">
            <a:alphaModFix amt="25000"/>
            <a:extLst>
              <a:ext uri="{28A0092B-C50C-407E-A947-70E740481C1C}">
                <a14:useLocalDpi xmlns:a14="http://schemas.microsoft.com/office/drawing/2010/main" val="0"/>
              </a:ext>
            </a:extLst>
          </a:blip>
          <a:srcRect r="36430"/>
          <a:stretch/>
        </p:blipFill>
        <p:spPr>
          <a:xfrm>
            <a:off x="11018661" y="12317"/>
            <a:ext cx="1173339" cy="1870343"/>
          </a:xfrm>
          <a:prstGeom prst="rect">
            <a:avLst/>
          </a:prstGeom>
        </p:spPr>
      </p:pic>
    </p:spTree>
    <p:extLst>
      <p:ext uri="{BB962C8B-B14F-4D97-AF65-F5344CB8AC3E}">
        <p14:creationId xmlns:p14="http://schemas.microsoft.com/office/powerpoint/2010/main" val="59264077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622818"/>
            <a:ext cx="10571998" cy="970450"/>
          </a:xfrm>
        </p:spPr>
        <p:txBody>
          <a:bodyPr/>
          <a:lstStyle/>
          <a:p>
            <a:pPr lvl="0"/>
            <a:r>
              <a:rPr lang="en-US" dirty="0" smtClean="0">
                <a:solidFill>
                  <a:srgbClr val="000000"/>
                </a:solidFill>
              </a:rPr>
              <a:t>2- What </a:t>
            </a:r>
            <a:r>
              <a:rPr lang="en-US" dirty="0">
                <a:solidFill>
                  <a:srgbClr val="000000"/>
                </a:solidFill>
              </a:rPr>
              <a:t>is the differential diagnosis</a:t>
            </a:r>
            <a:r>
              <a:rPr lang="en-US" dirty="0" smtClean="0">
                <a:solidFill>
                  <a:srgbClr val="000000"/>
                </a:solidFill>
              </a:rPr>
              <a:t>?</a:t>
            </a:r>
            <a:endParaRPr lang="en-US" dirty="0">
              <a:solidFill>
                <a:srgbClr val="000000"/>
              </a:solidFill>
            </a:endParaRPr>
          </a:p>
        </p:txBody>
      </p:sp>
      <p:sp>
        <p:nvSpPr>
          <p:cNvPr id="3" name="Content Placeholder 2"/>
          <p:cNvSpPr>
            <a:spLocks noGrp="1"/>
          </p:cNvSpPr>
          <p:nvPr>
            <p:ph idx="1"/>
          </p:nvPr>
        </p:nvSpPr>
        <p:spPr>
          <a:xfrm>
            <a:off x="810000" y="2388542"/>
            <a:ext cx="10554574" cy="3636511"/>
          </a:xfrm>
        </p:spPr>
        <p:txBody>
          <a:bodyPr/>
          <a:lstStyle/>
          <a:p>
            <a:r>
              <a:rPr lang="en-US" sz="2800" b="1" dirty="0"/>
              <a:t>1</a:t>
            </a:r>
            <a:r>
              <a:rPr lang="en-US" sz="2800" b="1" dirty="0" smtClean="0"/>
              <a:t>- Allergy to morphine.</a:t>
            </a:r>
          </a:p>
          <a:p>
            <a:r>
              <a:rPr lang="en-US" sz="2800" b="1" dirty="0" smtClean="0"/>
              <a:t>2- Airway </a:t>
            </a:r>
            <a:r>
              <a:rPr lang="en-US" sz="2800" b="1" dirty="0"/>
              <a:t>Obstruction.  </a:t>
            </a:r>
            <a:endParaRPr lang="en-US" sz="2800" dirty="0"/>
          </a:p>
          <a:p>
            <a:r>
              <a:rPr lang="en-US" sz="2800" b="1" dirty="0" smtClean="0"/>
              <a:t>3-</a:t>
            </a:r>
            <a:r>
              <a:rPr lang="en-US" sz="2800" b="1" dirty="0"/>
              <a:t>Postoperative nausea and vomiting.</a:t>
            </a:r>
            <a:endParaRPr lang="en-US" sz="2800" dirty="0"/>
          </a:p>
          <a:p>
            <a:r>
              <a:rPr lang="en-US" sz="2800" b="1" dirty="0" smtClean="0"/>
              <a:t>4-</a:t>
            </a:r>
            <a:r>
              <a:rPr lang="en-US" sz="2800" b="1" dirty="0"/>
              <a:t>Fluid Overload.</a:t>
            </a:r>
            <a:endParaRPr lang="en-US" sz="2800" dirty="0"/>
          </a:p>
          <a:p>
            <a:r>
              <a:rPr lang="en-US" sz="2800" b="1" dirty="0" smtClean="0"/>
              <a:t>5-</a:t>
            </a:r>
            <a:r>
              <a:rPr lang="en-US" sz="2800" b="1" dirty="0"/>
              <a:t>Exessive use of Vasopressors.</a:t>
            </a:r>
            <a:endParaRPr lang="en-US" sz="2800" dirty="0"/>
          </a:p>
          <a:p>
            <a:r>
              <a:rPr lang="en-US" sz="2800" b="1" dirty="0" smtClean="0"/>
              <a:t>6- </a:t>
            </a:r>
            <a:r>
              <a:rPr lang="en-US" sz="2800" b="1" dirty="0"/>
              <a:t>Residual anesthesia. </a:t>
            </a:r>
            <a:endParaRPr lang="en-US" sz="2800" dirty="0"/>
          </a:p>
          <a:p>
            <a:endParaRPr lang="en-US" dirty="0"/>
          </a:p>
        </p:txBody>
      </p:sp>
      <p:pic>
        <p:nvPicPr>
          <p:cNvPr id="4" name="Picture 3"/>
          <p:cNvPicPr>
            <a:picLocks noChangeAspect="1"/>
          </p:cNvPicPr>
          <p:nvPr/>
        </p:nvPicPr>
        <p:blipFill>
          <a:blip r:embed="rId2">
            <a:alphaModFix amt="25000"/>
            <a:extLst>
              <a:ext uri="{28A0092B-C50C-407E-A947-70E740481C1C}">
                <a14:useLocalDpi xmlns:a14="http://schemas.microsoft.com/office/drawing/2010/main" val="0"/>
              </a:ext>
            </a:extLst>
          </a:blip>
          <a:stretch>
            <a:fillRect/>
          </a:stretch>
        </p:blipFill>
        <p:spPr>
          <a:xfrm>
            <a:off x="434502" y="12317"/>
            <a:ext cx="1845733" cy="1870343"/>
          </a:xfrm>
          <a:prstGeom prst="rect">
            <a:avLst/>
          </a:prstGeom>
        </p:spPr>
      </p:pic>
      <p:pic>
        <p:nvPicPr>
          <p:cNvPr id="5" name="Picture 4"/>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2551334" y="12317"/>
            <a:ext cx="1845733" cy="1870343"/>
          </a:xfrm>
          <a:prstGeom prst="rect">
            <a:avLst/>
          </a:prstGeom>
        </p:spPr>
      </p:pic>
      <p:pic>
        <p:nvPicPr>
          <p:cNvPr id="6" name="Picture 5"/>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4668166" y="12317"/>
            <a:ext cx="1845733" cy="1870343"/>
          </a:xfrm>
          <a:prstGeom prst="rect">
            <a:avLst/>
          </a:prstGeom>
        </p:spPr>
      </p:pic>
      <p:pic>
        <p:nvPicPr>
          <p:cNvPr id="7" name="Picture 6"/>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6784998" y="12317"/>
            <a:ext cx="1845733" cy="1870343"/>
          </a:xfrm>
          <a:prstGeom prst="rect">
            <a:avLst/>
          </a:prstGeom>
        </p:spPr>
      </p:pic>
      <p:pic>
        <p:nvPicPr>
          <p:cNvPr id="8" name="Picture 7"/>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8901830" y="12317"/>
            <a:ext cx="1845733" cy="1870343"/>
          </a:xfrm>
          <a:prstGeom prst="rect">
            <a:avLst/>
          </a:prstGeom>
        </p:spPr>
      </p:pic>
      <p:pic>
        <p:nvPicPr>
          <p:cNvPr id="9" name="Picture 8"/>
          <p:cNvPicPr>
            <a:picLocks noChangeAspect="1"/>
          </p:cNvPicPr>
          <p:nvPr/>
        </p:nvPicPr>
        <p:blipFill rotWithShape="1">
          <a:blip r:embed="rId2">
            <a:alphaModFix amt="25000"/>
            <a:extLst>
              <a:ext uri="{28A0092B-C50C-407E-A947-70E740481C1C}">
                <a14:useLocalDpi xmlns:a14="http://schemas.microsoft.com/office/drawing/2010/main" val="0"/>
              </a:ext>
            </a:extLst>
          </a:blip>
          <a:srcRect r="36430"/>
          <a:stretch/>
        </p:blipFill>
        <p:spPr>
          <a:xfrm>
            <a:off x="11018661" y="12317"/>
            <a:ext cx="1173339" cy="1870343"/>
          </a:xfrm>
          <a:prstGeom prst="rect">
            <a:avLst/>
          </a:prstGeom>
        </p:spPr>
      </p:pic>
    </p:spTree>
    <p:extLst>
      <p:ext uri="{BB962C8B-B14F-4D97-AF65-F5344CB8AC3E}">
        <p14:creationId xmlns:p14="http://schemas.microsoft.com/office/powerpoint/2010/main" val="12156913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636328"/>
            <a:ext cx="10571998" cy="970450"/>
          </a:xfrm>
        </p:spPr>
        <p:txBody>
          <a:bodyPr/>
          <a:lstStyle/>
          <a:p>
            <a:pPr lvl="0"/>
            <a:r>
              <a:rPr lang="en-US" dirty="0" smtClean="0">
                <a:solidFill>
                  <a:srgbClr val="000000"/>
                </a:solidFill>
              </a:rPr>
              <a:t>3- </a:t>
            </a:r>
            <a:r>
              <a:rPr lang="en-US" dirty="0">
                <a:solidFill>
                  <a:srgbClr val="000000"/>
                </a:solidFill>
              </a:rPr>
              <a:t>Discus the </a:t>
            </a:r>
            <a:r>
              <a:rPr lang="en-US" dirty="0" smtClean="0">
                <a:solidFill>
                  <a:srgbClr val="000000"/>
                </a:solidFill>
              </a:rPr>
              <a:t>management.</a:t>
            </a:r>
            <a:endParaRPr lang="en-US" dirty="0">
              <a:solidFill>
                <a:srgbClr val="000000"/>
              </a:solidFill>
            </a:endParaRPr>
          </a:p>
        </p:txBody>
      </p:sp>
      <p:sp>
        <p:nvSpPr>
          <p:cNvPr id="4" name="Content Placeholder 3"/>
          <p:cNvSpPr>
            <a:spLocks noGrp="1"/>
          </p:cNvSpPr>
          <p:nvPr>
            <p:ph idx="1"/>
          </p:nvPr>
        </p:nvSpPr>
        <p:spPr>
          <a:xfrm>
            <a:off x="793312" y="2400087"/>
            <a:ext cx="10554574" cy="3636511"/>
          </a:xfrm>
        </p:spPr>
        <p:txBody>
          <a:bodyPr>
            <a:normAutofit lnSpcReduction="10000"/>
          </a:bodyPr>
          <a:lstStyle/>
          <a:p>
            <a:r>
              <a:rPr lang="en-US" sz="2400" b="1" dirty="0" smtClean="0"/>
              <a:t>Airway Obstruction:</a:t>
            </a:r>
            <a:endParaRPr lang="en-US" sz="2200" b="1" dirty="0" smtClean="0"/>
          </a:p>
          <a:p>
            <a:pPr lvl="1">
              <a:buFont typeface="Arial" charset="0"/>
              <a:buChar char="•"/>
            </a:pPr>
            <a:r>
              <a:rPr lang="en-US" sz="2000" dirty="0">
                <a:latin typeface="Times New Roman"/>
                <a:cs typeface="Times New Roman"/>
              </a:rPr>
              <a:t>The main causes of early postoperative </a:t>
            </a:r>
            <a:r>
              <a:rPr lang="en-US" sz="2000" dirty="0" err="1">
                <a:latin typeface="Times New Roman"/>
                <a:cs typeface="Times New Roman"/>
              </a:rPr>
              <a:t>hypoxaemia</a:t>
            </a:r>
            <a:r>
              <a:rPr lang="en-US" sz="2000" dirty="0">
                <a:latin typeface="Times New Roman"/>
                <a:cs typeface="Times New Roman"/>
              </a:rPr>
              <a:t> are a degree of </a:t>
            </a:r>
            <a:r>
              <a:rPr lang="en-US" sz="2000" i="1" dirty="0">
                <a:latin typeface="Times New Roman"/>
                <a:cs typeface="Times New Roman"/>
              </a:rPr>
              <a:t>airway obstruction</a:t>
            </a:r>
            <a:r>
              <a:rPr lang="en-US" sz="2000" dirty="0">
                <a:latin typeface="Times New Roman"/>
                <a:cs typeface="Times New Roman"/>
              </a:rPr>
              <a:t>, central respiratory depression usually caused by opiates, and respiratory muscle weakness resulting from inadequate reversal of neuromuscular blocking drugs. </a:t>
            </a:r>
          </a:p>
          <a:p>
            <a:pPr lvl="1">
              <a:buFont typeface="Arial" charset="0"/>
              <a:buChar char="•"/>
            </a:pPr>
            <a:r>
              <a:rPr lang="en-US" sz="2400" b="1" dirty="0">
                <a:latin typeface="Times New Roman"/>
                <a:cs typeface="Times New Roman"/>
              </a:rPr>
              <a:t>Signs of airway obstruction in our case includes hypertension, tachycardia, expiratory wheezing on chest examination</a:t>
            </a:r>
            <a:r>
              <a:rPr lang="en-US" sz="2400" b="1" dirty="0" smtClean="0">
                <a:latin typeface="Times New Roman"/>
                <a:cs typeface="Times New Roman"/>
              </a:rPr>
              <a:t>.</a:t>
            </a:r>
          </a:p>
          <a:p>
            <a:r>
              <a:rPr lang="en-US" sz="2400" b="1" dirty="0"/>
              <a:t>How to prevent this?</a:t>
            </a:r>
          </a:p>
          <a:p>
            <a:pPr lvl="1">
              <a:buFont typeface="Arial" charset="0"/>
              <a:buChar char="•"/>
            </a:pPr>
            <a:r>
              <a:rPr lang="en-US" sz="2000" dirty="0">
                <a:latin typeface="Times New Roman"/>
                <a:cs typeface="Times New Roman"/>
              </a:rPr>
              <a:t>Patients are turned routinely into the lateral or “recovery position” to help prevent this problem. </a:t>
            </a:r>
            <a:endParaRPr lang="en-US" sz="2400" b="1" dirty="0">
              <a:latin typeface="Times New Roman"/>
              <a:cs typeface="Times New Roman"/>
            </a:endParaRPr>
          </a:p>
          <a:p>
            <a:pPr lvl="1">
              <a:buFont typeface="Arial" charset="0"/>
              <a:buChar char="•"/>
            </a:pPr>
            <a:endParaRPr lang="en-US" sz="2200" b="1" dirty="0" smtClean="0"/>
          </a:p>
        </p:txBody>
      </p:sp>
      <p:pic>
        <p:nvPicPr>
          <p:cNvPr id="5" name="Picture 4"/>
          <p:cNvPicPr>
            <a:picLocks noChangeAspect="1"/>
          </p:cNvPicPr>
          <p:nvPr/>
        </p:nvPicPr>
        <p:blipFill>
          <a:blip r:embed="rId2">
            <a:alphaModFix amt="25000"/>
            <a:extLst>
              <a:ext uri="{28A0092B-C50C-407E-A947-70E740481C1C}">
                <a14:useLocalDpi xmlns:a14="http://schemas.microsoft.com/office/drawing/2010/main" val="0"/>
              </a:ext>
            </a:extLst>
          </a:blip>
          <a:stretch>
            <a:fillRect/>
          </a:stretch>
        </p:blipFill>
        <p:spPr>
          <a:xfrm>
            <a:off x="434502" y="12317"/>
            <a:ext cx="1845733" cy="1870343"/>
          </a:xfrm>
          <a:prstGeom prst="rect">
            <a:avLst/>
          </a:prstGeom>
        </p:spPr>
      </p:pic>
      <p:pic>
        <p:nvPicPr>
          <p:cNvPr id="6" name="Picture 5"/>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2551334" y="12317"/>
            <a:ext cx="1845733" cy="1870343"/>
          </a:xfrm>
          <a:prstGeom prst="rect">
            <a:avLst/>
          </a:prstGeom>
        </p:spPr>
      </p:pic>
      <p:pic>
        <p:nvPicPr>
          <p:cNvPr id="7" name="Picture 6"/>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4668166" y="12317"/>
            <a:ext cx="1845733" cy="1870343"/>
          </a:xfrm>
          <a:prstGeom prst="rect">
            <a:avLst/>
          </a:prstGeom>
        </p:spPr>
      </p:pic>
      <p:pic>
        <p:nvPicPr>
          <p:cNvPr id="8" name="Picture 7"/>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6784998" y="12317"/>
            <a:ext cx="1845733" cy="1870343"/>
          </a:xfrm>
          <a:prstGeom prst="rect">
            <a:avLst/>
          </a:prstGeom>
        </p:spPr>
      </p:pic>
      <p:pic>
        <p:nvPicPr>
          <p:cNvPr id="9" name="Picture 8"/>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8901830" y="12317"/>
            <a:ext cx="1845733" cy="1870343"/>
          </a:xfrm>
          <a:prstGeom prst="rect">
            <a:avLst/>
          </a:prstGeom>
        </p:spPr>
      </p:pic>
      <p:pic>
        <p:nvPicPr>
          <p:cNvPr id="10" name="Picture 9"/>
          <p:cNvPicPr>
            <a:picLocks noChangeAspect="1"/>
          </p:cNvPicPr>
          <p:nvPr/>
        </p:nvPicPr>
        <p:blipFill rotWithShape="1">
          <a:blip r:embed="rId2">
            <a:alphaModFix amt="25000"/>
            <a:extLst>
              <a:ext uri="{28A0092B-C50C-407E-A947-70E740481C1C}">
                <a14:useLocalDpi xmlns:a14="http://schemas.microsoft.com/office/drawing/2010/main" val="0"/>
              </a:ext>
            </a:extLst>
          </a:blip>
          <a:srcRect r="36430"/>
          <a:stretch/>
        </p:blipFill>
        <p:spPr>
          <a:xfrm>
            <a:off x="11018661" y="12317"/>
            <a:ext cx="1173339" cy="1870343"/>
          </a:xfrm>
          <a:prstGeom prst="rect">
            <a:avLst/>
          </a:prstGeom>
        </p:spPr>
      </p:pic>
    </p:spTree>
    <p:extLst>
      <p:ext uri="{BB962C8B-B14F-4D97-AF65-F5344CB8AC3E}">
        <p14:creationId xmlns:p14="http://schemas.microsoft.com/office/powerpoint/2010/main" val="6523000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1882661"/>
            <a:ext cx="8287188" cy="3976138"/>
          </a:xfrm>
        </p:spPr>
        <p:txBody>
          <a:bodyPr>
            <a:normAutofit/>
          </a:bodyPr>
          <a:lstStyle/>
          <a:p>
            <a:pPr>
              <a:buFont typeface="Courier New" charset="0"/>
              <a:buChar char="o"/>
            </a:pPr>
            <a:r>
              <a:rPr lang="en-US" sz="2000" b="1" dirty="0">
                <a:latin typeface="Times New Roman"/>
                <a:cs typeface="Times New Roman"/>
              </a:rPr>
              <a:t>The treatment </a:t>
            </a:r>
            <a:r>
              <a:rPr lang="en-US" sz="2000" dirty="0">
                <a:latin typeface="Times New Roman"/>
                <a:cs typeface="Times New Roman"/>
              </a:rPr>
              <a:t>of airway obstruction is to identify the cause, and clear the airway, often with suction, to ensure patency. Extension of the neck, jaw thrust, and insertion of an oropharyngeal airway are often required. Laryngeal </a:t>
            </a:r>
            <a:r>
              <a:rPr lang="en-US" sz="2000" dirty="0" err="1">
                <a:latin typeface="Times New Roman"/>
                <a:cs typeface="Times New Roman"/>
              </a:rPr>
              <a:t>oedema</a:t>
            </a:r>
            <a:r>
              <a:rPr lang="en-US" sz="2000" dirty="0">
                <a:latin typeface="Times New Roman"/>
                <a:cs typeface="Times New Roman"/>
              </a:rPr>
              <a:t> is treated by intravenous dexamethasone 8 mg. Oxygenation of the patient is the priority and, if you are in doubt, reintubation must be undertaken</a:t>
            </a:r>
            <a:r>
              <a:rPr lang="en-US" sz="2000" dirty="0" smtClean="0">
                <a:latin typeface="Times New Roman"/>
                <a:cs typeface="Times New Roman"/>
              </a:rPr>
              <a:t>.</a:t>
            </a:r>
          </a:p>
          <a:p>
            <a:r>
              <a:rPr lang="en-US" sz="2000" dirty="0">
                <a:latin typeface="Times New Roman"/>
                <a:cs typeface="Times New Roman"/>
              </a:rPr>
              <a:t>If the patient is conscious, oropharyngeal airway is contraindicated, go with the nasopharyngeal.</a:t>
            </a:r>
          </a:p>
          <a:p>
            <a:pPr>
              <a:lnSpc>
                <a:spcPct val="140000"/>
              </a:lnSpc>
            </a:pPr>
            <a:r>
              <a:rPr lang="en-US" sz="2000" dirty="0">
                <a:latin typeface="Times New Roman"/>
                <a:cs typeface="Times New Roman"/>
              </a:rPr>
              <a:t>Others: Tracheal intubation, </a:t>
            </a:r>
            <a:r>
              <a:rPr lang="en-US" sz="2000" dirty="0" err="1">
                <a:latin typeface="Times New Roman"/>
                <a:cs typeface="Times New Roman"/>
              </a:rPr>
              <a:t>Cricothyroidotomy</a:t>
            </a:r>
            <a:r>
              <a:rPr lang="en-US" sz="2000" dirty="0">
                <a:latin typeface="Times New Roman"/>
                <a:cs typeface="Times New Roman"/>
              </a:rPr>
              <a:t>, and </a:t>
            </a:r>
            <a:r>
              <a:rPr lang="en-US" sz="2000" dirty="0" smtClean="0">
                <a:latin typeface="Times New Roman"/>
                <a:cs typeface="Times New Roman"/>
              </a:rPr>
              <a:t>Tracheotomy</a:t>
            </a:r>
            <a:endParaRPr lang="en-US" sz="2000" dirty="0">
              <a:latin typeface="Times New Roman"/>
              <a:cs typeface="Times New Roman"/>
            </a:endParaRPr>
          </a:p>
        </p:txBody>
      </p:sp>
      <p:pic>
        <p:nvPicPr>
          <p:cNvPr id="4" name="Picture 3"/>
          <p:cNvPicPr>
            <a:picLocks noChangeAspect="1"/>
          </p:cNvPicPr>
          <p:nvPr/>
        </p:nvPicPr>
        <p:blipFill>
          <a:blip r:embed="rId2">
            <a:alphaModFix amt="25000"/>
            <a:extLst>
              <a:ext uri="{28A0092B-C50C-407E-A947-70E740481C1C}">
                <a14:useLocalDpi xmlns:a14="http://schemas.microsoft.com/office/drawing/2010/main" val="0"/>
              </a:ext>
            </a:extLst>
          </a:blip>
          <a:stretch>
            <a:fillRect/>
          </a:stretch>
        </p:blipFill>
        <p:spPr>
          <a:xfrm>
            <a:off x="434502" y="12317"/>
            <a:ext cx="1845733" cy="1870343"/>
          </a:xfrm>
          <a:prstGeom prst="rect">
            <a:avLst/>
          </a:prstGeom>
        </p:spPr>
      </p:pic>
      <p:pic>
        <p:nvPicPr>
          <p:cNvPr id="5" name="Picture 4"/>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2551334" y="12317"/>
            <a:ext cx="1845733" cy="1870343"/>
          </a:xfrm>
          <a:prstGeom prst="rect">
            <a:avLst/>
          </a:prstGeom>
        </p:spPr>
      </p:pic>
      <p:pic>
        <p:nvPicPr>
          <p:cNvPr id="6" name="Picture 5"/>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4668166" y="12317"/>
            <a:ext cx="1845733" cy="1870343"/>
          </a:xfrm>
          <a:prstGeom prst="rect">
            <a:avLst/>
          </a:prstGeom>
        </p:spPr>
      </p:pic>
      <p:pic>
        <p:nvPicPr>
          <p:cNvPr id="7" name="Picture 6"/>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6784998" y="12317"/>
            <a:ext cx="1845733" cy="1870343"/>
          </a:xfrm>
          <a:prstGeom prst="rect">
            <a:avLst/>
          </a:prstGeom>
        </p:spPr>
      </p:pic>
      <p:pic>
        <p:nvPicPr>
          <p:cNvPr id="8" name="Picture 7"/>
          <p:cNvPicPr>
            <a:picLocks noChangeAspect="1"/>
          </p:cNvPicPr>
          <p:nvPr/>
        </p:nvPicPr>
        <p:blipFill>
          <a:blip r:embed="rId2">
            <a:alphaModFix amt="28000"/>
            <a:extLst>
              <a:ext uri="{28A0092B-C50C-407E-A947-70E740481C1C}">
                <a14:useLocalDpi xmlns:a14="http://schemas.microsoft.com/office/drawing/2010/main" val="0"/>
              </a:ext>
            </a:extLst>
          </a:blip>
          <a:stretch>
            <a:fillRect/>
          </a:stretch>
        </p:blipFill>
        <p:spPr>
          <a:xfrm>
            <a:off x="8901830" y="12317"/>
            <a:ext cx="1845733" cy="1870343"/>
          </a:xfrm>
          <a:prstGeom prst="rect">
            <a:avLst/>
          </a:prstGeom>
        </p:spPr>
      </p:pic>
      <p:pic>
        <p:nvPicPr>
          <p:cNvPr id="9" name="Picture 8"/>
          <p:cNvPicPr>
            <a:picLocks noChangeAspect="1"/>
          </p:cNvPicPr>
          <p:nvPr/>
        </p:nvPicPr>
        <p:blipFill rotWithShape="1">
          <a:blip r:embed="rId2">
            <a:alphaModFix amt="25000"/>
            <a:extLst>
              <a:ext uri="{28A0092B-C50C-407E-A947-70E740481C1C}">
                <a14:useLocalDpi xmlns:a14="http://schemas.microsoft.com/office/drawing/2010/main" val="0"/>
              </a:ext>
            </a:extLst>
          </a:blip>
          <a:srcRect r="36430"/>
          <a:stretch/>
        </p:blipFill>
        <p:spPr>
          <a:xfrm>
            <a:off x="11018661" y="12317"/>
            <a:ext cx="1173339" cy="1870343"/>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5300" y="2454189"/>
            <a:ext cx="2232730" cy="2826241"/>
          </a:xfrm>
          <a:prstGeom prst="rect">
            <a:avLst/>
          </a:prstGeom>
        </p:spPr>
      </p:pic>
    </p:spTree>
    <p:extLst>
      <p:ext uri="{BB962C8B-B14F-4D97-AF65-F5344CB8AC3E}">
        <p14:creationId xmlns:p14="http://schemas.microsoft.com/office/powerpoint/2010/main" val="105250012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62</TotalTime>
  <Words>657</Words>
  <Application>Microsoft Macintosh PowerPoint</Application>
  <PresentationFormat>Custom</PresentationFormat>
  <Paragraphs>70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Quotable</vt:lpstr>
      <vt:lpstr>Post-operative Pain Management</vt:lpstr>
      <vt:lpstr>PowerPoint Presentation</vt:lpstr>
      <vt:lpstr>1- Discuss the Methods for post-operative management for this case.</vt:lpstr>
      <vt:lpstr>Cont.</vt:lpstr>
      <vt:lpstr>Cont.</vt:lpstr>
      <vt:lpstr>PowerPoint Presentation</vt:lpstr>
      <vt:lpstr>2- What is the differential diagnosis?</vt:lpstr>
      <vt:lpstr>3- Discus the management.</vt:lpstr>
      <vt:lpstr>PowerPoint Presentation</vt:lpstr>
      <vt:lpstr>Hypoventilation</vt:lpstr>
      <vt:lpstr>Hypertension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Post-operative Pain Management</dc:title>
  <dc:creator>نوره</dc:creator>
  <cp:lastModifiedBy>latifa fahad</cp:lastModifiedBy>
  <cp:revision>8</cp:revision>
  <dcterms:created xsi:type="dcterms:W3CDTF">2016-10-26T16:18:00Z</dcterms:created>
  <dcterms:modified xsi:type="dcterms:W3CDTF">2016-10-27T14:26:34Z</dcterms:modified>
</cp:coreProperties>
</file>