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70" r:id="rId8"/>
    <p:sldId id="261" r:id="rId9"/>
    <p:sldId id="268" r:id="rId10"/>
    <p:sldId id="271" r:id="rId11"/>
    <p:sldId id="262" r:id="rId12"/>
    <p:sldId id="267" r:id="rId13"/>
    <p:sldId id="263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66CC"/>
    <a:srgbClr val="CCCCFF"/>
    <a:srgbClr val="99CCFF"/>
    <a:srgbClr val="3399FF"/>
    <a:srgbClr val="0099FF"/>
    <a:srgbClr val="6666FF"/>
    <a:srgbClr val="3366FF"/>
    <a:srgbClr val="0000FF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92"/>
    <p:restoredTop sz="94746"/>
  </p:normalViewPr>
  <p:slideViewPr>
    <p:cSldViewPr>
      <p:cViewPr>
        <p:scale>
          <a:sx n="68" d="100"/>
          <a:sy n="68" d="100"/>
        </p:scale>
        <p:origin x="2384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CC6F-FC10-4569-B3E2-9283FD5FE22E}" type="datetimeFigureOut">
              <a:rPr lang="ar-SA" smtClean="0"/>
              <a:pPr/>
              <a:t>1 صفر، 1438 </a:t>
            </a:fld>
            <a:endParaRPr lang="ar-S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EB3EC2-D948-4D62-A9DC-D6B8CDF4309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CC6F-FC10-4569-B3E2-9283FD5FE22E}" type="datetimeFigureOut">
              <a:rPr lang="ar-SA" smtClean="0"/>
              <a:pPr/>
              <a:t>1 صفر، 1438 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3EC2-D948-4D62-A9DC-D6B8CDF4309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CC6F-FC10-4569-B3E2-9283FD5FE22E}" type="datetimeFigureOut">
              <a:rPr lang="ar-SA" smtClean="0"/>
              <a:pPr/>
              <a:t>1 صفر، 1438 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3EC2-D948-4D62-A9DC-D6B8CDF4309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716CC6F-FC10-4569-B3E2-9283FD5FE22E}" type="datetimeFigureOut">
              <a:rPr lang="ar-SA" smtClean="0"/>
              <a:pPr/>
              <a:t>1 صفر، 1438 </a:t>
            </a:fld>
            <a:endParaRPr lang="ar-S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9EB3EC2-D948-4D62-A9DC-D6B8CDF4309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CC6F-FC10-4569-B3E2-9283FD5FE22E}" type="datetimeFigureOut">
              <a:rPr lang="ar-SA" smtClean="0"/>
              <a:pPr/>
              <a:t>1 صفر، 1438 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3EC2-D948-4D62-A9DC-D6B8CDF4309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CC6F-FC10-4569-B3E2-9283FD5FE22E}" type="datetimeFigureOut">
              <a:rPr lang="ar-SA" smtClean="0"/>
              <a:pPr/>
              <a:t>1 صفر، 1438 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3EC2-D948-4D62-A9DC-D6B8CDF4309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3EC2-D948-4D62-A9DC-D6B8CDF4309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CC6F-FC10-4569-B3E2-9283FD5FE22E}" type="datetimeFigureOut">
              <a:rPr lang="ar-SA" smtClean="0"/>
              <a:pPr/>
              <a:t>1 صفر، 1438 </a:t>
            </a:fld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CC6F-FC10-4569-B3E2-9283FD5FE22E}" type="datetimeFigureOut">
              <a:rPr lang="ar-SA" smtClean="0"/>
              <a:pPr/>
              <a:t>1 صفر، 1438 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3EC2-D948-4D62-A9DC-D6B8CDF4309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CC6F-FC10-4569-B3E2-9283FD5FE22E}" type="datetimeFigureOut">
              <a:rPr lang="ar-SA" smtClean="0"/>
              <a:pPr/>
              <a:t>1 صفر، 1438 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3EC2-D948-4D62-A9DC-D6B8CDF4309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716CC6F-FC10-4569-B3E2-9283FD5FE22E}" type="datetimeFigureOut">
              <a:rPr lang="ar-SA" smtClean="0"/>
              <a:pPr/>
              <a:t>1 صفر، 1438 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9EB3EC2-D948-4D62-A9DC-D6B8CDF4309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CC6F-FC10-4569-B3E2-9283FD5FE22E}" type="datetimeFigureOut">
              <a:rPr lang="ar-SA" smtClean="0"/>
              <a:pPr/>
              <a:t>1 صفر، 1438 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EB3EC2-D948-4D62-A9DC-D6B8CDF4309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716CC6F-FC10-4569-B3E2-9283FD5FE22E}" type="datetimeFigureOut">
              <a:rPr lang="ar-SA" smtClean="0"/>
              <a:pPr/>
              <a:t>1 صفر، 1438 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9EB3EC2-D948-4D62-A9DC-D6B8CDF4309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r" rtl="1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bg2">
                    <a:lumMod val="50000"/>
                  </a:schemeClr>
                </a:solidFill>
              </a:rPr>
              <a:t>Postoperative Hypotension</a:t>
            </a:r>
            <a:endParaRPr lang="ar-SA" sz="4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4678" y="3786190"/>
            <a:ext cx="2698175" cy="110799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6600" b="1" i="1" dirty="0" smtClean="0">
                <a:solidFill>
                  <a:srgbClr val="002060"/>
                </a:solidFill>
              </a:rPr>
              <a:t>Case 9</a:t>
            </a:r>
            <a:endParaRPr lang="ar-SA" sz="66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77"/>
          <a:stretch/>
        </p:blipFill>
        <p:spPr>
          <a:xfrm>
            <a:off x="0" y="2636912"/>
            <a:ext cx="9144000" cy="388843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480859" y="548680"/>
            <a:ext cx="89644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>
                <a:solidFill>
                  <a:srgbClr val="002060"/>
                </a:solidFill>
              </a:rPr>
              <a:t>Methods to maintain temperature in anesthetized patient</a:t>
            </a:r>
            <a:endParaRPr lang="ar-SA" sz="3200" b="1" u="sng" dirty="0">
              <a:solidFill>
                <a:srgbClr val="002060"/>
              </a:solidFill>
            </a:endParaRPr>
          </a:p>
        </p:txBody>
      </p:sp>
      <p:pic>
        <p:nvPicPr>
          <p:cNvPr id="4" name="Picture 4" descr="Image resul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6646" y="548680"/>
            <a:ext cx="1357354" cy="13573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9956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976" y="676677"/>
            <a:ext cx="885828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2200" b="1" dirty="0" smtClean="0"/>
              <a:t> Anesthetic machine. Low gas flows and use of soda lime (exothermic reactions) </a:t>
            </a:r>
            <a:r>
              <a:rPr lang="en-US" sz="2200" b="1" dirty="0" smtClean="0">
                <a:solidFill>
                  <a:srgbClr val="0066FF"/>
                </a:solidFill>
              </a:rPr>
              <a:t>both help with heat conservation.</a:t>
            </a:r>
          </a:p>
          <a:p>
            <a:pPr algn="l" rtl="0">
              <a:buFont typeface="Wingdings" pitchFamily="2" charset="2"/>
              <a:buChar char="Ø"/>
            </a:pPr>
            <a:endParaRPr lang="en-US" sz="2200" b="1" dirty="0" smtClean="0">
              <a:solidFill>
                <a:srgbClr val="0066FF"/>
              </a:solidFill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200" b="1" dirty="0" smtClean="0"/>
              <a:t> lie on a warmed mattress</a:t>
            </a:r>
          </a:p>
          <a:p>
            <a:pPr algn="l" rtl="0">
              <a:buFont typeface="Wingdings" pitchFamily="2" charset="2"/>
              <a:buChar char="Ø"/>
            </a:pPr>
            <a:endParaRPr lang="en-US" sz="2200" b="1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200" b="1" dirty="0" smtClean="0"/>
              <a:t> Warmed blankets.</a:t>
            </a:r>
          </a:p>
          <a:p>
            <a:pPr algn="l" rtl="0"/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0066FF"/>
                </a:solidFill>
              </a:rPr>
              <a:t>Simple and effective for short cases.</a:t>
            </a:r>
          </a:p>
          <a:p>
            <a:pPr algn="l" rtl="0">
              <a:buFont typeface="Wingdings" pitchFamily="2" charset="2"/>
              <a:buChar char="Ø"/>
            </a:pPr>
            <a:endParaRPr lang="en-US" sz="2200" b="1" dirty="0" err="1" smtClean="0"/>
          </a:p>
          <a:p>
            <a:pPr algn="l" rtl="0">
              <a:buFont typeface="Wingdings" pitchFamily="2" charset="2"/>
              <a:buChar char="Ø"/>
            </a:pPr>
            <a:r>
              <a:rPr lang="en-US" sz="2200" b="1" dirty="0" smtClean="0"/>
              <a:t> Warmed/humidified gases: A heat and moisture exchange filter is usually incorporated into the breathing circuit. This absorbs heat and water </a:t>
            </a:r>
            <a:r>
              <a:rPr lang="en-US" sz="2200" b="1" dirty="0" err="1" smtClean="0"/>
              <a:t>vapour</a:t>
            </a:r>
            <a:r>
              <a:rPr lang="en-US" sz="2200" b="1" dirty="0" smtClean="0"/>
              <a:t> from exhaled respiratory gases and helps warm and humidify the next delivery of gases to the patient.</a:t>
            </a:r>
          </a:p>
          <a:p>
            <a:pPr algn="l" rtl="0"/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0066FF"/>
                </a:solidFill>
              </a:rPr>
              <a:t>It is not as effective as active warming methods.</a:t>
            </a:r>
          </a:p>
          <a:p>
            <a:pPr algn="l" rtl="0">
              <a:buFont typeface="Wingdings" pitchFamily="2" charset="2"/>
              <a:buChar char="Ø"/>
            </a:pPr>
            <a:endParaRPr lang="en-US" sz="2200" b="1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200" b="1" dirty="0" smtClean="0"/>
              <a:t> Ambient temperature. In modern operating theatres temperature can be accurately controlled and should be at least 21°C.</a:t>
            </a:r>
          </a:p>
          <a:p>
            <a:pPr algn="l" rtl="0">
              <a:buFont typeface="Wingdings" pitchFamily="2" charset="2"/>
              <a:buChar char="Ø"/>
            </a:pPr>
            <a:endParaRPr lang="en-US" sz="2200" b="1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750057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>
                <a:solidFill>
                  <a:srgbClr val="002060"/>
                </a:solidFill>
              </a:rPr>
              <a:t>Continue..</a:t>
            </a:r>
            <a:endParaRPr lang="ar-SA" sz="3200" b="1" u="sng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8108" y="1988840"/>
            <a:ext cx="8286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2400" b="1" dirty="0" smtClean="0"/>
              <a:t> </a:t>
            </a:r>
            <a:r>
              <a:rPr lang="en-US" sz="2400" b="1" dirty="0"/>
              <a:t>Fluid warmer/warmed </a:t>
            </a:r>
            <a:r>
              <a:rPr lang="en-US" sz="2400" b="1" dirty="0" smtClean="0"/>
              <a:t>fluids.</a:t>
            </a:r>
          </a:p>
          <a:p>
            <a:pPr algn="l" rtl="0"/>
            <a:r>
              <a:rPr lang="en-US" sz="2400" b="1" dirty="0" smtClean="0">
                <a:solidFill>
                  <a:srgbClr val="0066FF"/>
                </a:solidFill>
              </a:rPr>
              <a:t> </a:t>
            </a:r>
            <a:r>
              <a:rPr lang="en-US" sz="2400" b="1" dirty="0">
                <a:solidFill>
                  <a:srgbClr val="0066FF"/>
                </a:solidFill>
              </a:rPr>
              <a:t>If &gt;500mL of fluid is given it should be warmed to 37°C using a fluid warmer, as should all blood </a:t>
            </a:r>
            <a:r>
              <a:rPr lang="en-US" sz="2400" b="1" dirty="0" smtClean="0">
                <a:solidFill>
                  <a:srgbClr val="0066FF"/>
                </a:solidFill>
              </a:rPr>
              <a:t>products.</a:t>
            </a:r>
          </a:p>
          <a:p>
            <a:pPr algn="l" rtl="0"/>
            <a:endParaRPr lang="en-US" sz="2400" b="1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400" b="1" dirty="0" smtClean="0"/>
              <a:t> Forced air warmer. </a:t>
            </a:r>
          </a:p>
          <a:p>
            <a:pPr algn="l" rtl="0"/>
            <a:r>
              <a:rPr lang="en-US" sz="2400" b="1" dirty="0" smtClean="0">
                <a:solidFill>
                  <a:srgbClr val="0066FF"/>
                </a:solidFill>
              </a:rPr>
              <a:t>This blows warm air into a double-layered sheet that covers as much of the patient as possible.</a:t>
            </a:r>
          </a:p>
          <a:p>
            <a:pPr algn="l" rtl="0">
              <a:buFont typeface="Wingdings" pitchFamily="2" charset="2"/>
              <a:buChar char="Ø"/>
            </a:pPr>
            <a:endParaRPr lang="en-US" sz="2400" b="1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400" b="1" dirty="0" smtClean="0"/>
              <a:t> Silver-lined space blankets/hats.</a:t>
            </a:r>
          </a:p>
          <a:p>
            <a:pPr algn="l" rtl="0"/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0066FF"/>
                </a:solidFill>
              </a:rPr>
              <a:t>These reduce radiation heat loss.</a:t>
            </a:r>
            <a:endParaRPr lang="ar-SA" sz="2400" b="1" dirty="0" smtClean="0">
              <a:solidFill>
                <a:srgbClr val="0066FF"/>
              </a:solidFill>
            </a:endParaRPr>
          </a:p>
        </p:txBody>
      </p:sp>
      <p:pic>
        <p:nvPicPr>
          <p:cNvPr id="5" name="Picture 4" descr="Image resul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6256" y="363768"/>
            <a:ext cx="1357354" cy="1357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00042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smtClean="0"/>
              <a:t>What </a:t>
            </a:r>
            <a:r>
              <a:rPr lang="en-US" sz="3200" b="1" u="sng" smtClean="0"/>
              <a:t>are</a:t>
            </a:r>
            <a:r>
              <a:rPr lang="en-US" sz="3200" b="1" u="sng" smtClean="0"/>
              <a:t> </a:t>
            </a:r>
            <a:r>
              <a:rPr lang="en-US" sz="3200" b="1" u="sng" dirty="0"/>
              <a:t>the causes for post-operative </a:t>
            </a:r>
            <a:r>
              <a:rPr lang="en-US" sz="3200" b="1" u="sng" dirty="0" smtClean="0"/>
              <a:t>shivering?</a:t>
            </a:r>
            <a:endParaRPr lang="ar-SA" sz="32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857224" y="2928934"/>
            <a:ext cx="8001056" cy="642942"/>
          </a:xfrm>
          <a:prstGeom prst="rect">
            <a:avLst/>
          </a:prstGeom>
          <a:solidFill>
            <a:srgbClr val="0066C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    H</a:t>
            </a:r>
            <a:r>
              <a:rPr lang="en-US" sz="2800" dirty="0" smtClean="0">
                <a:solidFill>
                  <a:schemeClr val="tx1"/>
                </a:solidFill>
              </a:rPr>
              <a:t>ypothermia</a:t>
            </a:r>
            <a:endParaRPr lang="ar-SA" sz="28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8662" y="5143512"/>
            <a:ext cx="8001024" cy="642942"/>
          </a:xfrm>
          <a:prstGeom prst="rect">
            <a:avLst/>
          </a:prstGeom>
          <a:solidFill>
            <a:srgbClr val="3399F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  Regional </a:t>
            </a:r>
            <a:r>
              <a:rPr lang="en-US" sz="2400" dirty="0" err="1" smtClean="0">
                <a:solidFill>
                  <a:schemeClr val="tx1"/>
                </a:solidFill>
              </a:rPr>
              <a:t>anaesthesia</a:t>
            </a:r>
            <a:r>
              <a:rPr lang="en-US" sz="2400" dirty="0" smtClean="0">
                <a:solidFill>
                  <a:schemeClr val="tx1"/>
                </a:solidFill>
              </a:rPr>
              <a:t> (e.g. spinal or epidural </a:t>
            </a:r>
            <a:r>
              <a:rPr lang="en-US" sz="2400" dirty="0" err="1" smtClean="0">
                <a:solidFill>
                  <a:schemeClr val="tx1"/>
                </a:solidFill>
              </a:rPr>
              <a:t>anaesthesia</a:t>
            </a:r>
            <a:r>
              <a:rPr lang="en-US" sz="2400" dirty="0" smtClean="0">
                <a:solidFill>
                  <a:schemeClr val="tx1"/>
                </a:solidFill>
              </a:rPr>
              <a:t>).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57224" y="4000504"/>
            <a:ext cx="7929618" cy="642942"/>
          </a:xfrm>
          <a:prstGeom prst="rect">
            <a:avLst/>
          </a:prstGeom>
          <a:solidFill>
            <a:srgbClr val="0099F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    G</a:t>
            </a:r>
            <a:r>
              <a:rPr lang="en-US" sz="2800" dirty="0" smtClean="0">
                <a:solidFill>
                  <a:schemeClr val="tx1"/>
                </a:solidFill>
              </a:rPr>
              <a:t>eneral </a:t>
            </a:r>
            <a:r>
              <a:rPr lang="en-US" sz="2800" dirty="0" err="1" smtClean="0">
                <a:solidFill>
                  <a:schemeClr val="tx1"/>
                </a:solidFill>
              </a:rPr>
              <a:t>anaesthesia</a:t>
            </a:r>
            <a:r>
              <a:rPr lang="en-US" sz="2800" dirty="0" smtClean="0">
                <a:solidFill>
                  <a:schemeClr val="tx1"/>
                </a:solidFill>
              </a:rPr>
              <a:t> itself</a:t>
            </a:r>
            <a:endParaRPr lang="ar-SA" sz="2800" b="1" dirty="0">
              <a:solidFill>
                <a:schemeClr val="tx1"/>
              </a:solidFill>
            </a:endParaRPr>
          </a:p>
        </p:txBody>
      </p:sp>
      <p:sp>
        <p:nvSpPr>
          <p:cNvPr id="9" name="Octagon 8"/>
          <p:cNvSpPr/>
          <p:nvPr/>
        </p:nvSpPr>
        <p:spPr>
          <a:xfrm>
            <a:off x="214282" y="3857628"/>
            <a:ext cx="928694" cy="928694"/>
          </a:xfrm>
          <a:prstGeom prst="octagon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2</a:t>
            </a:r>
            <a:endParaRPr lang="ar-SA" sz="4400" b="1" dirty="0">
              <a:solidFill>
                <a:schemeClr val="tx1"/>
              </a:solidFill>
            </a:endParaRPr>
          </a:p>
        </p:txBody>
      </p:sp>
      <p:sp>
        <p:nvSpPr>
          <p:cNvPr id="10" name="Octagon 9"/>
          <p:cNvSpPr/>
          <p:nvPr/>
        </p:nvSpPr>
        <p:spPr>
          <a:xfrm>
            <a:off x="285720" y="4929198"/>
            <a:ext cx="928694" cy="928694"/>
          </a:xfrm>
          <a:prstGeom prst="octagon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3</a:t>
            </a:r>
            <a:endParaRPr lang="ar-SA" sz="4400" b="1" dirty="0">
              <a:solidFill>
                <a:schemeClr val="tx1"/>
              </a:solidFill>
            </a:endParaRPr>
          </a:p>
        </p:txBody>
      </p:sp>
      <p:sp>
        <p:nvSpPr>
          <p:cNvPr id="11" name="Octagon 10"/>
          <p:cNvSpPr/>
          <p:nvPr/>
        </p:nvSpPr>
        <p:spPr>
          <a:xfrm>
            <a:off x="214282" y="2786058"/>
            <a:ext cx="928694" cy="928694"/>
          </a:xfrm>
          <a:prstGeom prst="octagon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1</a:t>
            </a:r>
            <a:endParaRPr lang="ar-SA" sz="44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5720" y="2000240"/>
            <a:ext cx="70724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800" b="1" dirty="0" smtClean="0"/>
              <a:t>Postoperative shivering can occur due to: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6" grpId="0" build="allAtOnce" animBg="1"/>
      <p:bldP spid="7" grpId="0" build="allAtOnce" animBg="1"/>
      <p:bldP spid="9" grpId="0" build="allAtOnce" animBg="1"/>
      <p:bldP spid="10" grpId="0" build="allAtOnce" animBg="1"/>
      <p:bldP spid="11" grpId="0" build="allAtOnce" animBg="1"/>
      <p:bldP spid="12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72" y="428604"/>
            <a:ext cx="63712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/>
              <a:t>What is your management </a:t>
            </a:r>
            <a:r>
              <a:rPr lang="en-US" sz="3200" b="1" u="sng" dirty="0" smtClean="0"/>
              <a:t>plan?</a:t>
            </a:r>
            <a:endParaRPr lang="ar-SA" sz="3200" b="1" u="sng" dirty="0"/>
          </a:p>
        </p:txBody>
      </p:sp>
      <p:sp>
        <p:nvSpPr>
          <p:cNvPr id="6" name="Rectangle 5"/>
          <p:cNvSpPr/>
          <p:nvPr/>
        </p:nvSpPr>
        <p:spPr>
          <a:xfrm>
            <a:off x="214282" y="1643050"/>
            <a:ext cx="4214842" cy="1714512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endParaRPr lang="ar-SA" sz="28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32" y="1643050"/>
            <a:ext cx="450059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2400" b="1" u="sng" dirty="0" smtClean="0"/>
              <a:t>Treatment of Hypotension:</a:t>
            </a:r>
          </a:p>
          <a:p>
            <a:pPr algn="l" rtl="0"/>
            <a:endParaRPr lang="en-US" sz="2000" b="1" dirty="0" smtClean="0"/>
          </a:p>
          <a:p>
            <a:pPr algn="ctr" rtl="0"/>
            <a:r>
              <a:rPr lang="en-US" sz="2000" b="1" dirty="0" smtClean="0"/>
              <a:t>Initially treat with fluid bolus (Main treatment of hypotension is fluid replacement )</a:t>
            </a:r>
            <a:endParaRPr lang="ar-SA" sz="2000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4714876" y="1643050"/>
            <a:ext cx="4214842" cy="1714512"/>
          </a:xfrm>
          <a:prstGeom prst="rect">
            <a:avLst/>
          </a:prstGeom>
          <a:solidFill>
            <a:srgbClr val="0066C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endParaRPr lang="ar-SA" sz="28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86380" y="2143116"/>
            <a:ext cx="30221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3600" b="1" dirty="0" smtClean="0"/>
              <a:t>Vasopressors</a:t>
            </a:r>
            <a:endParaRPr lang="ar-SA" sz="2000" b="1" dirty="0" smtClean="0"/>
          </a:p>
        </p:txBody>
      </p:sp>
      <p:sp>
        <p:nvSpPr>
          <p:cNvPr id="10" name="Rectangle 9"/>
          <p:cNvSpPr/>
          <p:nvPr/>
        </p:nvSpPr>
        <p:spPr>
          <a:xfrm>
            <a:off x="214282" y="3643314"/>
            <a:ext cx="8715436" cy="2714644"/>
          </a:xfrm>
          <a:prstGeom prst="rect">
            <a:avLst/>
          </a:prstGeom>
          <a:solidFill>
            <a:srgbClr val="99CCF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endParaRPr lang="ar-SA" sz="28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14414" y="3714752"/>
            <a:ext cx="664373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 smtClean="0"/>
              <a:t>Correction of the cause:</a:t>
            </a:r>
          </a:p>
          <a:p>
            <a:pPr algn="ctr"/>
            <a:endParaRPr lang="en-US" sz="2000" b="1" dirty="0" smtClean="0"/>
          </a:p>
          <a:p>
            <a:pPr algn="ctr" rtl="0">
              <a:buFont typeface="Wingdings" pitchFamily="2" charset="2"/>
              <a:buChar char="Ø"/>
            </a:pPr>
            <a:r>
              <a:rPr lang="en-US" sz="2000" b="1" dirty="0" smtClean="0"/>
              <a:t>You must know the cause in order to treat accordingly (deficit from OR/ bleeding or cardiac cause/regional anesthesia)</a:t>
            </a:r>
          </a:p>
          <a:p>
            <a:pPr algn="ctr" rtl="0"/>
            <a:endParaRPr lang="en-US" sz="2000" b="1" dirty="0" smtClean="0"/>
          </a:p>
          <a:p>
            <a:pPr algn="ctr" rtl="0">
              <a:buFont typeface="Wingdings" pitchFamily="2" charset="2"/>
              <a:buChar char="Ø"/>
            </a:pPr>
            <a:r>
              <a:rPr lang="en-US" sz="2000" b="1" dirty="0" smtClean="0"/>
              <a:t>If cardiac cause Dysfunction: do all cardiac related tests, consult cardiology.</a:t>
            </a:r>
            <a:endParaRPr lang="ar-SA" sz="2000" b="1" dirty="0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7" grpId="0" build="allAtOnce"/>
      <p:bldP spid="8" grpId="0" build="allAtOnce" animBg="1"/>
      <p:bldP spid="9" grpId="0" build="allAtOnce"/>
      <p:bldP spid="10" grpId="0" build="allAtOnce" animBg="1"/>
      <p:bldP spid="11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428604"/>
            <a:ext cx="86439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/>
              <a:t>Discuss the drugs that used to prevent and treat shivering</a:t>
            </a:r>
            <a:endParaRPr lang="ar-SA" sz="3200" b="1" u="sng" dirty="0"/>
          </a:p>
        </p:txBody>
      </p:sp>
      <p:sp>
        <p:nvSpPr>
          <p:cNvPr id="4" name="Rectangle 3"/>
          <p:cNvSpPr/>
          <p:nvPr/>
        </p:nvSpPr>
        <p:spPr>
          <a:xfrm>
            <a:off x="1142976" y="1785926"/>
            <a:ext cx="7143800" cy="642942"/>
          </a:xfrm>
          <a:prstGeom prst="rect">
            <a:avLst/>
          </a:prstGeom>
          <a:solidFill>
            <a:srgbClr val="0066C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   </a:t>
            </a:r>
            <a:r>
              <a:rPr lang="en-US" sz="2800" b="1" dirty="0" err="1" smtClean="0">
                <a:solidFill>
                  <a:schemeClr val="tx1"/>
                </a:solidFill>
              </a:rPr>
              <a:t>Pethidine</a:t>
            </a:r>
            <a:endParaRPr lang="ar-SA" sz="28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4414" y="4857760"/>
            <a:ext cx="7072362" cy="642942"/>
          </a:xfrm>
          <a:prstGeom prst="rect">
            <a:avLst/>
          </a:prstGeom>
          <a:solidFill>
            <a:srgbClr val="99CCF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   </a:t>
            </a:r>
            <a:r>
              <a:rPr lang="en-US" sz="2800" b="1" dirty="0" err="1" smtClean="0">
                <a:solidFill>
                  <a:schemeClr val="tx1"/>
                </a:solidFill>
              </a:rPr>
              <a:t>Doxapram</a:t>
            </a:r>
            <a:endParaRPr lang="ar-SA" sz="28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4414" y="5786454"/>
            <a:ext cx="7072362" cy="642942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   </a:t>
            </a:r>
            <a:r>
              <a:rPr lang="en-US" sz="2800" b="1" dirty="0" err="1" smtClean="0">
                <a:solidFill>
                  <a:schemeClr val="tx1"/>
                </a:solidFill>
              </a:rPr>
              <a:t>Anticholinesterase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>
                <a:solidFill>
                  <a:schemeClr val="tx1"/>
                </a:solidFill>
              </a:rPr>
              <a:t>e.g. </a:t>
            </a:r>
            <a:r>
              <a:rPr lang="en-US" sz="2800" b="1" dirty="0" err="1">
                <a:solidFill>
                  <a:schemeClr val="tx1"/>
                </a:solidFill>
              </a:rPr>
              <a:t>physostigmine</a:t>
            </a:r>
            <a:endParaRPr lang="ar-SA" sz="28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2976" y="3857628"/>
            <a:ext cx="7143800" cy="642942"/>
          </a:xfrm>
          <a:prstGeom prst="rect">
            <a:avLst/>
          </a:prstGeom>
          <a:solidFill>
            <a:srgbClr val="3399F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   </a:t>
            </a:r>
            <a:r>
              <a:rPr lang="en-US" sz="2800" b="1" dirty="0" err="1" smtClean="0">
                <a:solidFill>
                  <a:schemeClr val="tx1"/>
                </a:solidFill>
              </a:rPr>
              <a:t>Propofol</a:t>
            </a:r>
            <a:endParaRPr lang="ar-SA" sz="28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2976" y="2786058"/>
            <a:ext cx="7143800" cy="642942"/>
          </a:xfrm>
          <a:prstGeom prst="rect">
            <a:avLst/>
          </a:prstGeom>
          <a:solidFill>
            <a:srgbClr val="0099F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   </a:t>
            </a:r>
            <a:r>
              <a:rPr lang="en-US" sz="2800" b="1" dirty="0" err="1" smtClean="0">
                <a:solidFill>
                  <a:schemeClr val="tx1"/>
                </a:solidFill>
              </a:rPr>
              <a:t>Ondaserton</a:t>
            </a:r>
            <a:endParaRPr lang="ar-SA" sz="2800" b="1" dirty="0">
              <a:solidFill>
                <a:schemeClr val="tx1"/>
              </a:solidFill>
            </a:endParaRPr>
          </a:p>
        </p:txBody>
      </p:sp>
      <p:sp>
        <p:nvSpPr>
          <p:cNvPr id="9" name="Octagon 8"/>
          <p:cNvSpPr/>
          <p:nvPr/>
        </p:nvSpPr>
        <p:spPr>
          <a:xfrm>
            <a:off x="500034" y="1643050"/>
            <a:ext cx="928694" cy="928694"/>
          </a:xfrm>
          <a:prstGeom prst="octagon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1</a:t>
            </a:r>
            <a:endParaRPr lang="ar-SA" sz="4400" b="1" dirty="0">
              <a:solidFill>
                <a:schemeClr val="tx1"/>
              </a:solidFill>
            </a:endParaRPr>
          </a:p>
        </p:txBody>
      </p:sp>
      <p:sp>
        <p:nvSpPr>
          <p:cNvPr id="10" name="Octagon 9"/>
          <p:cNvSpPr/>
          <p:nvPr/>
        </p:nvSpPr>
        <p:spPr>
          <a:xfrm>
            <a:off x="500034" y="2643182"/>
            <a:ext cx="928694" cy="928694"/>
          </a:xfrm>
          <a:prstGeom prst="octagon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2</a:t>
            </a:r>
            <a:endParaRPr lang="ar-SA" sz="4400" b="1" dirty="0">
              <a:solidFill>
                <a:schemeClr val="tx1"/>
              </a:solidFill>
            </a:endParaRPr>
          </a:p>
        </p:txBody>
      </p:sp>
      <p:sp>
        <p:nvSpPr>
          <p:cNvPr id="11" name="Octagon 10"/>
          <p:cNvSpPr/>
          <p:nvPr/>
        </p:nvSpPr>
        <p:spPr>
          <a:xfrm>
            <a:off x="500034" y="3643314"/>
            <a:ext cx="928694" cy="928694"/>
          </a:xfrm>
          <a:prstGeom prst="octagon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3</a:t>
            </a:r>
            <a:endParaRPr lang="ar-SA" sz="4400" b="1" dirty="0">
              <a:solidFill>
                <a:schemeClr val="tx1"/>
              </a:solidFill>
            </a:endParaRPr>
          </a:p>
        </p:txBody>
      </p:sp>
      <p:sp>
        <p:nvSpPr>
          <p:cNvPr id="12" name="Octagon 11"/>
          <p:cNvSpPr/>
          <p:nvPr/>
        </p:nvSpPr>
        <p:spPr>
          <a:xfrm>
            <a:off x="571472" y="4643446"/>
            <a:ext cx="928694" cy="928694"/>
          </a:xfrm>
          <a:prstGeom prst="octagon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4</a:t>
            </a:r>
            <a:endParaRPr lang="ar-SA" sz="4400" b="1" dirty="0">
              <a:solidFill>
                <a:schemeClr val="tx1"/>
              </a:solidFill>
            </a:endParaRPr>
          </a:p>
        </p:txBody>
      </p:sp>
      <p:sp>
        <p:nvSpPr>
          <p:cNvPr id="13" name="Octagon 12"/>
          <p:cNvSpPr/>
          <p:nvPr/>
        </p:nvSpPr>
        <p:spPr>
          <a:xfrm>
            <a:off x="571472" y="5643578"/>
            <a:ext cx="928694" cy="928694"/>
          </a:xfrm>
          <a:prstGeom prst="octagon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5</a:t>
            </a:r>
            <a:endParaRPr lang="ar-SA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build="allAtOnce" animBg="1"/>
      <p:bldP spid="6" grpId="0" build="allAtOnce" animBg="1"/>
      <p:bldP spid="7" grpId="0" build="allAtOnce" animBg="1"/>
      <p:bldP spid="8" grpId="0" build="allAtOnce" animBg="1"/>
      <p:bldP spid="9" grpId="0" build="allAtOnce" animBg="1"/>
      <p:bldP spid="10" grpId="0" build="allAtOnce" animBg="1"/>
      <p:bldP spid="11" grpId="0" build="allAtOnce" animBg="1"/>
      <p:bldP spid="12" grpId="0" build="allAtOnce" animBg="1"/>
      <p:bldP spid="13" grpId="0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2428868"/>
            <a:ext cx="8538620" cy="170816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0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YOU!</a:t>
            </a:r>
            <a:endParaRPr lang="ar-SA" sz="10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5643578"/>
            <a:ext cx="262482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 D</a:t>
            </a:r>
            <a:endParaRPr lang="ar-SA" sz="48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43306" y="428604"/>
            <a:ext cx="2102627" cy="9233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5400" b="1" i="1" dirty="0" smtClean="0">
                <a:solidFill>
                  <a:schemeClr val="bg1">
                    <a:lumMod val="50000"/>
                  </a:schemeClr>
                </a:solidFill>
              </a:rPr>
              <a:t>Case..</a:t>
            </a:r>
            <a:endParaRPr lang="ar-SA" sz="5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4282" y="1785926"/>
            <a:ext cx="8715436" cy="4643470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357158" y="1785926"/>
            <a:ext cx="8501122" cy="4445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chemeClr val="bg1"/>
                </a:solidFill>
              </a:rPr>
              <a:t>78 years old patient attended as inpatient transurethral prostatectomy under spinal anesthesia known case of diabetics and hypertension on treatment , when the patient came to postoperative care units (PACU) patient was agitated shivering.</a:t>
            </a:r>
            <a:endParaRPr lang="ar-SA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8596" y="357166"/>
            <a:ext cx="77181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What are the routine monitor in PACU?</a:t>
            </a:r>
            <a:endParaRPr lang="ar-SA" sz="3200" b="1" u="sng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500034" y="1071546"/>
            <a:ext cx="8358246" cy="514353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857250" marR="0" lvl="0" indent="-85725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lang="en-US" sz="2400" b="1" dirty="0" smtClean="0"/>
              <a:t>Vital signs.</a:t>
            </a:r>
          </a:p>
          <a:p>
            <a:pPr marL="857250" marR="0" lvl="0" indent="-85725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tabLst/>
              <a:defRPr/>
            </a:pPr>
            <a:endParaRPr lang="en-US" sz="2400" dirty="0" smtClean="0"/>
          </a:p>
          <a:p>
            <a:pPr marL="857250" marR="0" lvl="0" indent="-85725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lang="en-US" sz="2400" b="1" dirty="0" smtClean="0"/>
              <a:t>Respiration:</a:t>
            </a:r>
          </a:p>
          <a:p>
            <a:pPr marL="1314450" marR="0" lvl="1" indent="-857250" algn="l" defTabSz="914400" rtl="0" eaLnBrk="1" fontAlgn="auto" latinLnBrk="0" hangingPunct="1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tabLst/>
              <a:defRPr/>
            </a:pPr>
            <a:r>
              <a:rPr lang="en-US" sz="2400" dirty="0" smtClean="0"/>
              <a:t>RR/min, </a:t>
            </a:r>
            <a:r>
              <a:rPr lang="en-US" sz="2400" dirty="0" err="1" smtClean="0"/>
              <a:t>Rythm</a:t>
            </a:r>
            <a:endParaRPr lang="en-US" sz="2400" dirty="0" smtClean="0"/>
          </a:p>
          <a:p>
            <a:pPr marL="1314450" marR="0" lvl="1" indent="-857250" algn="l" defTabSz="914400" rtl="0" eaLnBrk="1" fontAlgn="auto" latinLnBrk="0" hangingPunct="1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tabLst/>
              <a:defRPr/>
            </a:pPr>
            <a:r>
              <a:rPr lang="en-US" sz="2400" dirty="0" smtClean="0"/>
              <a:t>Pulse </a:t>
            </a:r>
            <a:r>
              <a:rPr lang="en-US" sz="2400" dirty="0" err="1" smtClean="0"/>
              <a:t>oximetry</a:t>
            </a:r>
            <a:endParaRPr lang="en-US" sz="2400" dirty="0" smtClean="0"/>
          </a:p>
          <a:p>
            <a:pPr marL="1314450" marR="0" lvl="1" indent="-857250" algn="l" defTabSz="914400" rtl="0" eaLnBrk="1" fontAlgn="auto" latinLnBrk="0" hangingPunct="1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tabLst/>
              <a:defRPr/>
            </a:pPr>
            <a:endParaRPr lang="en-US" sz="2400" dirty="0" smtClean="0"/>
          </a:p>
          <a:p>
            <a:pPr marL="857250" indent="-857250" algn="l" rtl="0">
              <a:spcBef>
                <a:spcPts val="600"/>
              </a:spcBef>
              <a:buClr>
                <a:schemeClr val="accent2"/>
              </a:buClr>
              <a:buSzPct val="85000"/>
              <a:buFont typeface="Wingdings" pitchFamily="2" charset="2"/>
              <a:buChar char="Ø"/>
            </a:pPr>
            <a:r>
              <a:rPr lang="en-US" sz="2400" b="1" dirty="0" smtClean="0"/>
              <a:t>Circulation:</a:t>
            </a:r>
          </a:p>
          <a:p>
            <a:pPr marL="1314450" marR="0" lvl="1" indent="-857250" algn="l" defTabSz="914400" rtl="0" eaLnBrk="1" fontAlgn="auto" latinLnBrk="0" hangingPunct="1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tabLst/>
              <a:defRPr/>
            </a:pPr>
            <a:r>
              <a:rPr lang="en-US" sz="2400" dirty="0" smtClean="0"/>
              <a:t>PR/min &amp; Blood pressure</a:t>
            </a:r>
          </a:p>
          <a:p>
            <a:pPr marL="1314450" marR="0" lvl="1" indent="-857250" algn="l" defTabSz="914400" rtl="0" eaLnBrk="1" fontAlgn="auto" latinLnBrk="0" hangingPunct="1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tabLst/>
              <a:defRPr/>
            </a:pPr>
            <a:r>
              <a:rPr lang="en-US" sz="2400" dirty="0" smtClean="0"/>
              <a:t>ECG</a:t>
            </a:r>
          </a:p>
          <a:p>
            <a:pPr marL="1314450" marR="0" lvl="1" indent="-857250" algn="l" defTabSz="914400" rtl="0" eaLnBrk="1" fontAlgn="auto" latinLnBrk="0" hangingPunct="1">
              <a:spcBef>
                <a:spcPts val="300"/>
              </a:spcBef>
              <a:spcAft>
                <a:spcPts val="0"/>
              </a:spcAft>
              <a:buClr>
                <a:schemeClr val="accent2">
                  <a:shade val="75000"/>
                </a:schemeClr>
              </a:buClr>
              <a:buSzPct val="85000"/>
              <a:tabLst/>
              <a:defRPr/>
            </a:pPr>
            <a:endParaRPr lang="en-US" sz="2400" dirty="0" smtClean="0"/>
          </a:p>
          <a:p>
            <a:pPr marL="857250" marR="0" lvl="0" indent="-85725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lang="en-US" sz="2400" b="1" dirty="0" smtClean="0"/>
              <a:t>Level of consciousness</a:t>
            </a:r>
          </a:p>
          <a:p>
            <a:pPr marL="857250" marR="0" lvl="0" indent="-85725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Ø"/>
              <a:tabLst/>
              <a:defRPr/>
            </a:pPr>
            <a:endParaRPr lang="en-US" sz="2400" dirty="0" smtClean="0"/>
          </a:p>
          <a:p>
            <a:pPr marL="857250" marR="0" lvl="0" indent="-85725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lang="en-US" sz="2400" b="1" dirty="0" smtClean="0"/>
              <a:t>Pain scores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Ø"/>
              <a:tabLst/>
              <a:defRPr/>
            </a:pPr>
            <a:endParaRPr kumimoji="0" lang="en-US" sz="9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llus-wong-baker-faces-sca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414" y="4522120"/>
            <a:ext cx="6500858" cy="2264466"/>
          </a:xfrm>
          <a:prstGeom prst="rect">
            <a:avLst/>
          </a:prstGeom>
        </p:spPr>
      </p:pic>
      <p:pic>
        <p:nvPicPr>
          <p:cNvPr id="3" name="Picture 2" descr="painscal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00" y="1857364"/>
            <a:ext cx="6786610" cy="19084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5720" y="1214422"/>
            <a:ext cx="4329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400" b="1" dirty="0" smtClean="0"/>
              <a:t>Numerical pain rating scale: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3929066"/>
            <a:ext cx="557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400" b="1" dirty="0" smtClean="0"/>
              <a:t>Modified </a:t>
            </a:r>
            <a:r>
              <a:rPr lang="en-US" sz="2400" b="1" dirty="0" err="1" smtClean="0"/>
              <a:t>wong</a:t>
            </a:r>
            <a:r>
              <a:rPr lang="en-US" sz="2400" b="1" dirty="0" smtClean="0"/>
              <a:t> baker faces scale: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3500430" y="285728"/>
            <a:ext cx="24655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57250" lvl="0" indent="-857250" algn="l" rtl="0"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r>
              <a:rPr lang="en-US" sz="3200" b="1" u="sng" dirty="0" smtClean="0">
                <a:solidFill>
                  <a:srgbClr val="0066CC"/>
                </a:solidFill>
              </a:rPr>
              <a:t>Pain scores: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28860" y="642918"/>
            <a:ext cx="3780780" cy="9233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5400" b="1" i="1" dirty="0" smtClean="0">
                <a:solidFill>
                  <a:schemeClr val="bg1">
                    <a:lumMod val="50000"/>
                  </a:schemeClr>
                </a:solidFill>
              </a:rPr>
              <a:t>Continue…</a:t>
            </a:r>
            <a:endParaRPr lang="ar-SA" sz="54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4282" y="2571744"/>
            <a:ext cx="8715436" cy="2286016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357158" y="2643182"/>
            <a:ext cx="835824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T</a:t>
            </a:r>
            <a:r>
              <a:rPr lang="en-US" sz="3200" b="1" dirty="0" smtClean="0">
                <a:solidFill>
                  <a:schemeClr val="bg1"/>
                </a:solidFill>
              </a:rPr>
              <a:t>he </a:t>
            </a:r>
            <a:r>
              <a:rPr lang="en-US" sz="3200" b="1" dirty="0">
                <a:solidFill>
                  <a:schemeClr val="bg1"/>
                </a:solidFill>
              </a:rPr>
              <a:t>patient blood pressure was 89/40 , HR: 85/MIN , RR: 23/ </a:t>
            </a:r>
            <a:r>
              <a:rPr lang="en-US" sz="3200" b="1" dirty="0" smtClean="0">
                <a:solidFill>
                  <a:schemeClr val="bg1"/>
                </a:solidFill>
              </a:rPr>
              <a:t>MIN 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SPo2 </a:t>
            </a:r>
            <a:r>
              <a:rPr lang="en-US" sz="3200" b="1" dirty="0">
                <a:solidFill>
                  <a:schemeClr val="bg1"/>
                </a:solidFill>
              </a:rPr>
              <a:t>difficult to read because of patient </a:t>
            </a:r>
            <a:r>
              <a:rPr lang="en-US" sz="3200" b="1" dirty="0" smtClean="0">
                <a:solidFill>
                  <a:schemeClr val="bg1"/>
                </a:solidFill>
              </a:rPr>
              <a:t>shivering.</a:t>
            </a:r>
            <a:endParaRPr lang="ar-SA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571480"/>
            <a:ext cx="60747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What </a:t>
            </a:r>
            <a:r>
              <a:rPr lang="en-US" sz="3200" b="1" u="sng" dirty="0"/>
              <a:t>is your assessment </a:t>
            </a:r>
            <a:r>
              <a:rPr lang="en-US" sz="3200" b="1" u="sng" dirty="0" smtClean="0"/>
              <a:t>plan?</a:t>
            </a:r>
            <a:endParaRPr lang="ar-SA" sz="3200" b="1" u="sng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57158" y="1214422"/>
            <a:ext cx="8229600" cy="743262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lang="en-US" sz="2800" b="1" dirty="0" smtClean="0"/>
              <a:t>Color , Respiration, Circulation, Consciousness, Activity</a:t>
            </a: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 descr="b2a00d51e4302d26455d1d46e21161f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48" y="2071678"/>
            <a:ext cx="7592610" cy="4553197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85720" y="1000108"/>
            <a:ext cx="8401080" cy="5126055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lang="en-US" sz="4700" b="1" dirty="0" smtClean="0"/>
              <a:t>Look out for the following in recovery: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endParaRPr kumimoji="0" lang="en-US" sz="26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600" b="1" dirty="0" smtClean="0"/>
              <a:t>Airway obstruction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600" b="1" dirty="0" smtClean="0"/>
              <a:t>Hypoxia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600" b="1" dirty="0" err="1" smtClean="0"/>
              <a:t>Haemorrhage</a:t>
            </a:r>
            <a:r>
              <a:rPr lang="en-US" sz="2600" b="1" dirty="0" smtClean="0"/>
              <a:t>: internal or external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600" b="1" dirty="0" smtClean="0"/>
              <a:t>Hypotension and/or hypertension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600" b="1" dirty="0" smtClean="0"/>
              <a:t>Postoperative pain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600" b="1" dirty="0" smtClean="0"/>
              <a:t>Shivering, hypothermia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600" b="1" dirty="0" smtClean="0"/>
              <a:t>Vomiting, aspiration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600" b="1" dirty="0" smtClean="0"/>
              <a:t>Falling on the floor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600" b="1" dirty="0" smtClean="0"/>
              <a:t>Residual narcosis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5602" name="Picture 2" descr="Image resul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000372"/>
            <a:ext cx="3943378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500042"/>
            <a:ext cx="86228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Discuss </a:t>
            </a:r>
            <a:r>
              <a:rPr lang="en-US" sz="3200" b="1" u="sng" dirty="0"/>
              <a:t>the way for </a:t>
            </a:r>
            <a:r>
              <a:rPr lang="en-US" sz="3200" b="1" u="sng" dirty="0" err="1"/>
              <a:t>intraoperative</a:t>
            </a:r>
            <a:r>
              <a:rPr lang="en-US" sz="3200" b="1" u="sng" dirty="0"/>
              <a:t> heat </a:t>
            </a:r>
            <a:r>
              <a:rPr lang="en-US" sz="3200" b="1" u="sng" dirty="0" smtClean="0"/>
              <a:t>loss</a:t>
            </a:r>
            <a:endParaRPr lang="ar-SA" sz="3200" b="1" u="sng" dirty="0"/>
          </a:p>
        </p:txBody>
      </p:sp>
      <p:sp>
        <p:nvSpPr>
          <p:cNvPr id="3" name="Rectangle 2"/>
          <p:cNvSpPr/>
          <p:nvPr/>
        </p:nvSpPr>
        <p:spPr>
          <a:xfrm>
            <a:off x="357158" y="1857364"/>
            <a:ext cx="56995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The body loses heat in four ways:</a:t>
            </a:r>
            <a:endParaRPr lang="ar-SA" sz="28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1259632" y="2786058"/>
            <a:ext cx="8001056" cy="1357322"/>
          </a:xfrm>
          <a:prstGeom prst="rect">
            <a:avLst/>
          </a:prstGeom>
          <a:solidFill>
            <a:srgbClr val="0066C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   </a:t>
            </a:r>
            <a:r>
              <a:rPr lang="en-US" sz="2800" b="1" dirty="0" smtClean="0">
                <a:solidFill>
                  <a:schemeClr val="tx1"/>
                </a:solidFill>
              </a:rPr>
              <a:t>Radiation 40% </a:t>
            </a:r>
            <a:r>
              <a:rPr lang="en-US" sz="2800" dirty="0" smtClean="0">
                <a:solidFill>
                  <a:schemeClr val="tx1"/>
                </a:solidFill>
              </a:rPr>
              <a:t>Transfer of electromagnetic               energy between two bodies of different                    temperature .</a:t>
            </a:r>
            <a:endParaRPr lang="ar-SA" sz="2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94910" y="4786322"/>
            <a:ext cx="7929618" cy="1428760"/>
          </a:xfrm>
          <a:prstGeom prst="rect">
            <a:avLst/>
          </a:prstGeom>
          <a:solidFill>
            <a:srgbClr val="0099F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   </a:t>
            </a:r>
            <a:r>
              <a:rPr lang="en-US" sz="2800" b="1" dirty="0" smtClean="0">
                <a:solidFill>
                  <a:schemeClr val="tx1"/>
                </a:solidFill>
              </a:rPr>
              <a:t>Convection 30% </a:t>
            </a:r>
            <a:r>
              <a:rPr lang="en-US" sz="2800" dirty="0" smtClean="0">
                <a:solidFill>
                  <a:schemeClr val="tx1"/>
                </a:solidFill>
              </a:rPr>
              <a:t>Energy transfer will be greater     if the air immediately adjacent to a patient skin      is repeatedly disturbed .</a:t>
            </a:r>
            <a:endParaRPr lang="ar-SA" sz="2800" dirty="0">
              <a:solidFill>
                <a:schemeClr val="tx1"/>
              </a:solidFill>
            </a:endParaRPr>
          </a:p>
        </p:txBody>
      </p:sp>
      <p:sp>
        <p:nvSpPr>
          <p:cNvPr id="6" name="Octagon 5"/>
          <p:cNvSpPr/>
          <p:nvPr/>
        </p:nvSpPr>
        <p:spPr>
          <a:xfrm>
            <a:off x="71438" y="4572008"/>
            <a:ext cx="1357290" cy="1785950"/>
          </a:xfrm>
          <a:prstGeom prst="octagon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2</a:t>
            </a:r>
            <a:endParaRPr lang="ar-SA" sz="4400" b="1" dirty="0">
              <a:solidFill>
                <a:schemeClr val="tx1"/>
              </a:solidFill>
            </a:endParaRPr>
          </a:p>
        </p:txBody>
      </p:sp>
      <p:sp>
        <p:nvSpPr>
          <p:cNvPr id="7" name="Octagon 6"/>
          <p:cNvSpPr/>
          <p:nvPr/>
        </p:nvSpPr>
        <p:spPr>
          <a:xfrm>
            <a:off x="71406" y="2571744"/>
            <a:ext cx="1214446" cy="1785950"/>
          </a:xfrm>
          <a:prstGeom prst="octagon">
            <a:avLst/>
          </a:prstGeom>
          <a:solidFill>
            <a:srgbClr val="00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1</a:t>
            </a:r>
            <a:endParaRPr lang="ar-SA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build="allAtOnce" animBg="1"/>
      <p:bldP spid="6" grpId="0" build="allAtOnce" animBg="1"/>
      <p:bldP spid="7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632" y="428604"/>
            <a:ext cx="8001056" cy="3143272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 Evaporation 25% As water becomes </a:t>
            </a:r>
            <a:r>
              <a:rPr lang="en-US" sz="2800" dirty="0" err="1" smtClean="0">
                <a:solidFill>
                  <a:schemeClr val="tx1"/>
                </a:solidFill>
              </a:rPr>
              <a:t>vapour</a:t>
            </a:r>
            <a:r>
              <a:rPr lang="en-US" sz="2800" dirty="0" smtClean="0">
                <a:solidFill>
                  <a:schemeClr val="tx1"/>
                </a:solidFill>
              </a:rPr>
              <a:t>, heat      energy is lost as latent heat of vaporization. This     type of heat loss will be increased if a large surface   is exposed to evaporation, e.g. loops of bowel          during a </a:t>
            </a:r>
            <a:r>
              <a:rPr lang="en-US" sz="2800" dirty="0" err="1" smtClean="0">
                <a:solidFill>
                  <a:schemeClr val="tx1"/>
                </a:solidFill>
              </a:rPr>
              <a:t>laparotomy</a:t>
            </a:r>
            <a:r>
              <a:rPr lang="en-US" sz="2800" dirty="0" smtClean="0">
                <a:solidFill>
                  <a:schemeClr val="tx1"/>
                </a:solidFill>
              </a:rPr>
              <a:t>. Surgical skin prep increases    heat loss in this way. 10% is lost via respiratory          water </a:t>
            </a:r>
            <a:r>
              <a:rPr lang="en-US" sz="2800" dirty="0" err="1" smtClean="0">
                <a:solidFill>
                  <a:schemeClr val="tx1"/>
                </a:solidFill>
              </a:rPr>
              <a:t>vapour</a:t>
            </a:r>
            <a:endParaRPr lang="ar-SA" sz="28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03648" y="4071942"/>
            <a:ext cx="7929618" cy="2500306"/>
          </a:xfrm>
          <a:prstGeom prst="rect">
            <a:avLst/>
          </a:prstGeom>
          <a:solidFill>
            <a:srgbClr val="0099F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   Conduction 5% Transfer of heat energy by direct contact between two objects of differing                   temperatures, e.g. a patient being in direct              contact with the operating table. A patient lying    in a pool of fluid or wet sheets will lose an                increased amount of heat via conduction .</a:t>
            </a:r>
            <a:endParaRPr lang="ar-SA" sz="2800" dirty="0">
              <a:solidFill>
                <a:schemeClr val="tx1"/>
              </a:solidFill>
            </a:endParaRPr>
          </a:p>
        </p:txBody>
      </p:sp>
      <p:sp>
        <p:nvSpPr>
          <p:cNvPr id="4" name="Octagon 3"/>
          <p:cNvSpPr/>
          <p:nvPr/>
        </p:nvSpPr>
        <p:spPr>
          <a:xfrm>
            <a:off x="71406" y="3929066"/>
            <a:ext cx="1357290" cy="2786082"/>
          </a:xfrm>
          <a:prstGeom prst="octagon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4</a:t>
            </a:r>
            <a:endParaRPr lang="ar-SA" sz="4400" b="1" dirty="0">
              <a:solidFill>
                <a:schemeClr val="tx1"/>
              </a:solidFill>
            </a:endParaRPr>
          </a:p>
        </p:txBody>
      </p:sp>
      <p:sp>
        <p:nvSpPr>
          <p:cNvPr id="5" name="Octagon 4"/>
          <p:cNvSpPr/>
          <p:nvPr/>
        </p:nvSpPr>
        <p:spPr>
          <a:xfrm>
            <a:off x="71406" y="214290"/>
            <a:ext cx="1214446" cy="3500462"/>
          </a:xfrm>
          <a:prstGeom prst="octagon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3</a:t>
            </a:r>
            <a:endParaRPr lang="ar-SA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build="allAtOnce" animBg="1"/>
      <p:bldP spid="4" grpId="0" build="allAtOnce" animBg="1"/>
      <p:bldP spid="5" grpId="0" build="allAtOnce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213</TotalTime>
  <Words>654</Words>
  <Application>Microsoft Macintosh PowerPoint</Application>
  <PresentationFormat>On-screen Show (4:3)</PresentationFormat>
  <Paragraphs>99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Constantia</vt:lpstr>
      <vt:lpstr>Times New Roman</vt:lpstr>
      <vt:lpstr>Wingdings</vt:lpstr>
      <vt:lpstr>Wingdings 2</vt:lpstr>
      <vt:lpstr>Arial</vt:lpstr>
      <vt:lpstr>Paper</vt:lpstr>
      <vt:lpstr>Postoperative Hypotension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Postoperative Hypotension</dc:title>
  <dc:creator>Al-Hammad</dc:creator>
  <cp:lastModifiedBy>Microsoft Office User</cp:lastModifiedBy>
  <cp:revision>39</cp:revision>
  <dcterms:created xsi:type="dcterms:W3CDTF">2016-10-31T20:49:31Z</dcterms:created>
  <dcterms:modified xsi:type="dcterms:W3CDTF">2016-11-01T21:07:47Z</dcterms:modified>
</cp:coreProperties>
</file>