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wdp" ContentType="image/vnd.ms-photo"/>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8" r:id="rId12"/>
    <p:sldId id="269" r:id="rId13"/>
    <p:sldId id="270" r:id="rId14"/>
    <p:sldId id="271"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7DEF8"/>
    <a:srgbClr val="EF9A9C"/>
    <a:srgbClr val="A0E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72" d="100"/>
          <a:sy n="72" d="100"/>
        </p:scale>
        <p:origin x="-1256" y="-1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6-10-24T17:02:20.045"/>
    </inkml:context>
    <inkml:brush xml:id="br0">
      <inkml:brushProperty name="width" value="0.035" units="cm"/>
      <inkml:brushProperty name="height" value="0.035" units="cm"/>
      <inkml:brushProperty name="color" value="#538135"/>
    </inkml:brush>
  </inkml:definitions>
  <inkml:traceGroup>
    <inkml:annotationXML>
      <emma:emma xmlns:emma="http://www.w3.org/2003/04/emma" version="1.0">
        <emma:interpretation id="{82C9A27E-1B47-4557-A04E-396BCEA77D52}" emma:medium="tactile" emma:mode="ink">
          <msink:context xmlns:msink="http://schemas.microsoft.com/ink/2010/main" type="writingRegion" rotatedBoundingBox="24945,16057 22008,16156 21934,13977 24871,13878"/>
        </emma:interpretation>
      </emma:emma>
    </inkml:annotationXML>
    <inkml:traceGroup>
      <inkml:annotationXML>
        <emma:emma xmlns:emma="http://www.w3.org/2003/04/emma" version="1.0">
          <emma:interpretation id="{7C5B4A3B-5D2A-478B-9818-EE64BE59573E}" emma:medium="tactile" emma:mode="ink">
            <msink:context xmlns:msink="http://schemas.microsoft.com/ink/2010/main" type="paragraph" rotatedBoundingBox="24809,16088 22233,16130 22220,15359 24796,15317" alignmentLevel="1"/>
          </emma:interpretation>
        </emma:emma>
      </inkml:annotationXML>
      <inkml:traceGroup>
        <inkml:annotationXML>
          <emma:emma xmlns:emma="http://www.w3.org/2003/04/emma" version="1.0">
            <emma:interpretation id="{9A3C7B74-9AD6-4917-90F7-CCE1679838B3}" emma:medium="tactile" emma:mode="ink">
              <msink:context xmlns:msink="http://schemas.microsoft.com/ink/2010/main" type="line" rotatedBoundingBox="24809,16088 22233,16130 22220,15359 24796,15317"/>
            </emma:interpretation>
          </emma:emma>
        </inkml:annotationXML>
        <inkml:traceGroup>
          <inkml:annotationXML>
            <emma:emma xmlns:emma="http://www.w3.org/2003/04/emma" version="1.0">
              <emma:interpretation id="{3A9C07FC-B54F-4516-95A4-AE9BBBE90FA8}" emma:medium="tactile" emma:mode="ink">
                <msink:context xmlns:msink="http://schemas.microsoft.com/ink/2010/main" type="inkWord" rotatedBoundingBox="24809,16088 22233,16130 22220,15359 24796,15317"/>
              </emma:interpretation>
            </emma:emma>
          </inkml:annotationXML>
          <inkml:trace contextRef="#ctx0" brushRef="#br0">2620 596 10858,'0'0'4132,"0"0"-1281,0 0-641,0 0-673,0 0-383,0 0-354,0 0-159,0 0-193,0 40-127,0-40-129,0 0-32,-40 0-128,40 0 32,0 39-64,0-39 32,-40 40-32,0-40 32,40 40 32,-39-40-64,-1 39 64,40-39-96,-40 40 128,1-40-96,-1 40 96,40-40-96,-40 0 32,1 0 32,-1 0 1,0 0-33,40 0 32,-39 0-32,-1-40-64,0 40 96,0-40-96,1 40 32,39-39-32,-40-1 32,0 40-96,1 0 96,-1-40 0,0 40-33,1 0 1,-1 0 0,0 0-32,1 0 32,-1 0-32,0 40 32,1-40 64,-1 40-64,0-40 64,1 39-64,-1-39 96,0 40-96,0-40 128,1 0-96,39 0 0,-40 0 0,0 0 64,40 0-64,-39 0-64,-1-40 64,0 40-64,1 0 64,39-39-64,-40 39 32,0 0-64,1-40 96,-1 40-32,0 0 0,40 0-32,-39 0 32,-1 0 0,0 0 0,0 40 0,1-40 0,39 0 64,-40 39-32,0-39 64,1 0-96,-1 0 96,0 40-64,1-40 64,39 0-96,-40 0 64,0 0-32,40 0 0,-39 0 0,39 0 32,0 0-32,-40 0 0,40 0-32,-40 0-32,40 0-96,0 0-193,0 0-319,-40 0-866,40 0-2081</inkml:trace>
          <inkml:trace contextRef="#ctx0" brushRef="#br0" timeOffset="1813">2659 1033 3780,'0'0'1761,"0"0"-63,0 0-225,0 0 33,0 0-129,0 0-128,0 0-128,0 0-128,0 0-128,0 0-96,0 40-97,0-40-95,0 0-97,-39 0-31,39 0-33,0 40-64,0-40 1,-40 40-1,40-40-96,-40 0 1,40 0-1,0 39-96,-40 1 0,40-40-32,-39 40 0,39-40-64,-40 0 33,40 39-1,-40-39 0,40 0 64,0 0-32,-39 0 96,39 0-64,-40 0 65,40 0-33,-40 0 0,40 0-64,0-39 0,0 39-64,-39 0 0,-1 0-64,40 0 0,-40 0 0,40 0-32,-39 0 0,39 0 0,-40 0 0,40 0 0,-40 0 0,0 0 0,40 0 0,-39 39 32,-1-39 0,40 0-32,-40 0 32,1 40 0,-1-40 0,0 0 32,1 0-32,39 0 0,-40 0 0,0 0 32,1 0 0,39 0 0,-40 0-32,0 0 0,40 0 0,-39-40 0,-1 40 0,40 0 0,-40 0-32,1 0 32,39 40 0,-40-40-32,0 0 32,40 0 0,-40 0-32,40 0 32,-39 0 0,-1 40 32,40-40-32,-40 0 32,40-40 0,-39 40-32,-1 0 32,40 0 0,-40-40-32,1 40 32,-1-39 0,0 39-32,1 0 0,-1-40 0,0 40-32,1 0 0,39 0 32,-40 0-32,0 0 0,0 0 32,1 0-32,-1 0 0,40 40 0,-40-40 32,40 0 0,-39 0 0,39 0 0,0 0 0,-40 0 0,40 0 32,-40 0-32,40 0 32,0 0 0,0 0-32,-39 0 0,39 0 0,0 0 32,0 0-64,-40 0 32,40 0-32,-40 0 0,40 0 0,0 0 0,0 0 0,-39 0-32,39 0 0,-40 39-128,40-39-321,-40 40-608,40-40-1121,0 0-2659</inkml:trace>
        </inkml:traceGroup>
      </inkml:traceGroup>
    </inkml:traceGroup>
    <inkml:traceGroup>
      <inkml:annotationXML>
        <emma:emma xmlns:emma="http://www.w3.org/2003/04/emma" version="1.0">
          <emma:interpretation id="{E2D99899-A1D6-47FB-9F9F-40EDFD63C5DA}" emma:medium="tactile" emma:mode="ink">
            <msink:context xmlns:msink="http://schemas.microsoft.com/ink/2010/main" type="paragraph" rotatedBoundingBox="21948,14155 24883,14207 24866,15127 21932,15076" alignmentLevel="2"/>
          </emma:interpretation>
        </emma:emma>
      </inkml:annotationXML>
      <inkml:traceGroup>
        <inkml:annotationXML>
          <emma:emma xmlns:emma="http://www.w3.org/2003/04/emma" version="1.0">
            <emma:interpretation id="{76592E6C-11C3-4A6F-90EC-847F8B2800B9}" emma:medium="tactile" emma:mode="ink">
              <msink:context xmlns:msink="http://schemas.microsoft.com/ink/2010/main" type="line" rotatedBoundingBox="21948,14155 24883,14206 24866,15127 21932,15076"/>
            </emma:interpretation>
          </emma:emma>
        </inkml:annotationXML>
        <inkml:traceGroup>
          <inkml:annotationXML>
            <emma:emma xmlns:emma="http://www.w3.org/2003/04/emma" version="1.0">
              <emma:interpretation id="{E66590BC-95D6-49F8-A521-57DB6802F064}" emma:medium="tactile" emma:mode="ink">
                <msink:context xmlns:msink="http://schemas.microsoft.com/ink/2010/main" type="inkWord" rotatedBoundingBox="21948,14155 24883,14206 24866,15127 21932,15076"/>
              </emma:interpretation>
            </emma:emma>
          </inkml:annotationXML>
          <inkml:trace contextRef="#ctx0" brushRef="#br0" timeOffset="-3297">2738-515 2114,'0'0'961,"0"0"0,0 0-96,0 0-161,0 0-127,0 0-225,0 0-160,0 0-64,0 0-128,-40 39 0,40-39 65,0 0-65,0 0 64,-40 40 0,40-40 64,0 40 64,0-40-128,-39 39 64,39-39 32,-40 0 32,40 0 129,-40 40 31,40-40 65,0 0 63,0 0 129,-40 0 31,40 0-31,-39 0-1,39 0-31,0-40-97,0 40-63,-40 0 31,40 0-96,-40-39 1,40 39-129,0 0 32,0 0-160,-39-40-64,39 40-32,-40 0-32,40 0-64,-40 0-64,40 0 64,-39 40 0,39-40-64,0 0 0,0 0 64,-40 39 31,0 1 33,40-40-32,-39 40 128,39-40-32,0 0 129,-40 39-1,40-39 32,0 0 32,0 0 64,-40 0-63,40 0 63,-40 0-32,40 0-96,-39 0 0,39 0-31,-40 0-33,40-39-96,-40 39-64,1 0 64,39 0-32,-40 0-32,0 0 31,40 0 1,-39 0-32,-1 0 32,0 39-32,1-39 32,-1 0 32,0 0 0,40 0 0,-39 40 0,-1-40 32,0 0 32,1 0-32,39 0 32,-40 0 1,0 0 31,0-40 0,40 40 0,-39 0-64,-1 0 64,0-39-32,1 39-64,39 0 0,-40-40 0,0 40-64,1 0 32,39 0-32,-40 0 32,0 0 0,40 0-32,-39 0 32,39 0-64,-40 40 96,0-40 0,40 0 0,-39 0 0,39 0 0,-40 0 32,0 39 32,40-39-32,-40 0 32,40 0 0,-39-39 0,39 39 32,-40 0-64,0-40 0,1 40 32,39 0-32,-40-40 64,0 40-96,1-39 64,39 39-96,-40 0 64,0-40-64,40 40 64,-39 0-96,-1 0 0,40 0 0,-40 0-32,40 0 0,-40 0-32,40 0 32,0 0 64,0 0-64,-39 40 32,39-40 31,0 0 33,0 0 0,0 0 97,0 0-1,-40 0-64,40 0 96,0 0-32,0 0 0,0 0 0,0 0-32,-40 0 0,40 0-32,0 0-32,0 0-32,-39-40-32,39 40 0,-40 0-32,40 0-32,0 40 32,0-40 0,-40 0-32,40 0-1,0 0-383,0 0-673,0 0-1506,-39 0-2017,39 0-2499,0-40 7207,39 0 0</inkml:trace>
          <inkml:trace contextRef="#ctx0" brushRef="#br0" timeOffset="-1313">2699 1 4100,'0'0'2210,"0"0"-352,0 0-289,0 0-288,0 0-192,0 0-288,0 0-160,0 39-225,0-39-63,0 40-33,0-40-64,0 0 0,-40 40-63,40-40 31,0 0 32,-39 39-32,39-39 0,0 40-31,0-40 31,-40 40 0,40-40 0,-40 0 32,40 0-31,0 0 31,0 0 32,-40 0 32,40 0-63,0 0-1,0 0-32,-39-40-64,39 40-32,-40 0-63,40 0-1,-40-40-96,40 40 32,-39 0-32,39 0-33,-40 0-31,40 0 32,-40 0-32,40 0-32,-39 40 64,39-40 0,-40 40 0,40-40-32,0 0 96,-40 39-32,40-39 32,-39 40 32,39-40 32,-40 0 0,40 0 32,-40 0 32,40 0-32,-40 0 32,40 0-32,-39 0 1,39-40-33,-40 40 0,0 0-32,1-39-32,-1 39 0,40 0 0,-40-40-32,1 40 0,-1 0 0,0 0 0,1 0 0,39 40-33,-40-40 33,0 0 0,1 0 32,39 39 0,-40-39 32,40 0-32,-40 0 65,40 0-33,-39 0 64,39 0-32,-40 0 0,40-39 0,-40 39-64,0 0 32,40 0 0,-39 0-64,39-40 0,-40 40 32,0 0-32,1 0 0,39 0 0,-40 0-32,0 40 32,1-40 32,-1 0 0,40 0-32,-40 39 64,1-39-32,-1 0 32,40 0 0,-40 0 0,40 0 0,-39 0 0,-1 0 0,40 0 0,-40-39-32,40 39 0,-40 0 0,1 0-32,39 0 0,-40 0 0,40 0 32,-40 0-32,40 0 0,-39 0 32,39 0-32,-40 0 64,40 0-32,0 0 32,0 0 0,-40 0 32,40 0-32,-39 0 0,39 0 0,0 0-32,0 0 32,-40 0-32,40 0 0,0 0-32,0 0 32,-40 0-64,40 0 32,-39 0 0,39 0-32,-40 0 32,40 0 0,0 39-32,0-39 32,-40 0 0,40 0 0,-40 40-1,40-40 33,-39 0 0,39 0 0,0 0 0,0 0 33,0 0-33,-40 40 0,40-40-225,0 0-704,0 0-1473,40 0-4965</inkml:trace>
        </inkml:traceGroup>
      </inkml:traceGroup>
    </inkml:traceGroup>
    <inkml:traceGroup>
      <inkml:annotationXML>
        <emma:emma xmlns:emma="http://www.w3.org/2003/04/emma" version="1.0">
          <emma:interpretation id="{DE7A8337-F27E-4C55-9AEA-C78F35842CC5}" emma:medium="tactile" emma:mode="ink">
            <msink:context xmlns:msink="http://schemas.microsoft.com/ink/2010/main" type="paragraph" rotatedBoundingBox="22105,13890 24566,13890 24566,14128 22105,14128" alignmentLevel="1"/>
          </emma:interpretation>
        </emma:emma>
      </inkml:annotationXML>
      <inkml:traceGroup>
        <inkml:annotationXML>
          <emma:emma xmlns:emma="http://www.w3.org/2003/04/emma" version="1.0">
            <emma:interpretation id="{07DC719F-8963-411A-A9B1-DA47767BB4B8}" emma:medium="tactile" emma:mode="ink">
              <msink:context xmlns:msink="http://schemas.microsoft.com/ink/2010/main" type="inkBullet" rotatedBoundingBox="24573,14117 22107,14200 22099,13972 24565,13888"/>
            </emma:interpretation>
            <emma:one-of disjunction-type="recognition" id="oneOf0">
              <emma:interpretation id="interp0" emma:lang="en-US" emma:confidence="0">
                <emma:literal>→</emma:literal>
              </emma:interpretation>
            </emma:one-of>
          </emma:emma>
        </inkml:annotationXML>
        <inkml:trace contextRef="#ctx0" brushRef="#br0" timeOffset="3859">2421-832 4100,'0'0'2274,"-40"0"-352,40 0-481,0 0-320,0 0-192,0 0-192,0 0-193,0 0-127,0 0-97,0 40-96,0-40-64,0 0-63,-39 40-65,39-40 32,-40 0-64,40 0 64,-40 39-32,40-39 32,-39 40-64,-1-40 32,40 40 32,-40-40 0,40 0 32,-39 39 64,-1-39-64,40 0 96,-40 0 1,40 0 31,-40 0 64,40 0 32,-39-39-31,39 39 31,-40 0-128,40 0 32,-40-40-63,40 40-33,-39 0-128,39 0 0,-40 0 0,40 0-32,0 0-32,-40 0 32,40 0-1,-39 40 33,39-40 0,-40 0 0,40 0 33,0 0-33,0 0 96,-40 39-32,40-39 32,-39 0 0,39 0 0,-40 0 64,40 0 96,0 0-31,0 0-1,-40-39-64,1 39 0,39 0 0,-40 0-64,40 0-64,-40 0-32,40 0-32,-39 0-32,39 0 32,-40 0 0,0 0 32,40 0 0,-40 0-32,40 0 32,-39 0 0,39 0 32,-40 0-32,40 0 32,-40 0-32,40 0 32,-39 0 0,39 0 0,-40 0 0,40 0-32,0 0 32,-40-40 32,1 40-64,39 0 0,0 0 0,0 0-64,-40 0 32,0 0 0,40 0 0,-39 0-32,-1 0 32,40 0 0,-40 40-32,40-40 32,-39 0 32,39 0 0,-40 39 0,40-39 32,0 0-32,0 0 64,-40 0-32,40 0 0,-40 0 32,40 0-32,0 0 0,0 0-32,-39-39 0,39 39 32,-40 0-64,40 0 0,-40 0 0,40 0 0,0 0-32,-39 0 32,-1 39 32,40-39-64,0 0 64,-40 0 0,40 0 64,0 0-32,-39 0 0,39 0 32,-40 0-32,40 0 32,0 0 0,0 0-32,-40-39-32,40 39 0,-39 0-32,39 0 32,-40 0-64,40 0 0,-40 0 32,40 0 0,-40 0 0,40 0 0,-39 0 0,39 0-32,-40 0 32,40 0 32,0 39-64,0-39-192,-40 0-609,40 0-1121</inkml:trace>
      </inkml:traceGroup>
    </inkml:traceGroup>
  </inkml:traceGroup>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6-10-24T17:50:42.997"/>
    </inkml:context>
    <inkml:brush xml:id="br0">
      <inkml:brushProperty name="width" value="0.05" units="cm"/>
      <inkml:brushProperty name="height" value="0.05" units="cm"/>
    </inkml:brush>
  </inkml:definitions>
  <inkml:traceGroup>
    <inkml:annotationXML>
      <emma:emma xmlns:emma="http://www.w3.org/2003/04/emma" version="1.0">
        <emma:interpretation id="{A61438E2-D065-4133-91AE-33AEA593A784}" emma:medium="tactile" emma:mode="ink">
          <msink:context xmlns:msink="http://schemas.microsoft.com/ink/2010/main" type="inkDrawing" rotatedBoundingBox="27778,14605 28492,14600 28494,14842 27780,14846" semanticType="callout" shapeName="Other"/>
        </emma:interpretation>
      </emma:emma>
    </inkml:annotationXML>
    <inkml:trace contextRef="#ctx0" brushRef="#br0">1 239 1409,'0'0'897,"0"0"64,0 0-128,0 0-32,0 0-33,0 0-63,0 0-160,0 0 31,0 0-160,0 0 65,0 0-97,0 0-31,0 0-1,0 0 32,0 0-31,0 0-65,0 0-64,0 0 32,0 0-31,0 0-65,0 0 32,39 0-32,-39 0-32,0 0-32,0-40-32,0 40 0,0 0-32,40 0-32,-40 0 0,0 0 0,0-40 0,0 40 0,0 0 0,0 0 0,40-39 0,-40 39 0,0 0 65,0 0-65,0 0 0,0 0 0,39-40 0,-39 40 0,0 0 0,0 0 0,0 0 0,0 0 0,40-40 0,-40 40-65,0 0 65,0 0-32,0 0-96,0 0 64,40-39-96,-40 39 96,40 0-32,-40 0-32,0 0 32,0 0 32,39 0 0,-39 0 0,0 0-1,0 0 1,40 0 32,-40 0-32,0 0 0,0 0 0,0 0 0,0 0 0,40 0 32,-40 0 32,0 0-64,39 0-64,-39 0 192,0 0-192,0 39 128,0-39-96,0 0 96,40 0-64,-40 0 64,0 40-64,0-40 0,40 0-1,-40 0 1,0 0 64,39 40 0,-39-40 0,0 0 0,0 0 0,0 0-32,40 0 32,-40 0 32,0 0-64,0 39-32,0-39 64,0 0-64,40 0 64,-40 0 0,0 0 0,0 0-64,0 40 64,0-40 0,0 0 0,0 0 0,0 0 0,0 0 0,0 0 64,0 0-64,0 0 0,0 0 0,0 0 0,0 0 0,0 0 0,0 0 64,0 0-64,39 40 0,-39-40 0,0 0 0,0 0 0,0 0 0,0 0 64,0 0-64,0 0 0,0 0 0,0 0 0,0 0 0,0 0 0,0 0 0,0 0 32,0 0-32,0 0 0,0 0 0,0 0-32,0 0-224,0 0-897,40 0-2018</inkml:trace>
  </inkml:traceGroup>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CCA00C1-0987-441D-9E1E-2B261459B08E}" type="datetimeFigureOut">
              <a:rPr lang="en-GB" smtClean="0"/>
              <a:t>10/26/16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57C029-8382-4601-B3E0-951D0016FDAB}" type="slidenum">
              <a:rPr lang="en-GB" smtClean="0"/>
              <a:t>‹#›</a:t>
            </a:fld>
            <a:endParaRPr lang="en-GB"/>
          </a:p>
        </p:txBody>
      </p:sp>
    </p:spTree>
    <p:extLst>
      <p:ext uri="{BB962C8B-B14F-4D97-AF65-F5344CB8AC3E}">
        <p14:creationId xmlns:p14="http://schemas.microsoft.com/office/powerpoint/2010/main" val="626996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CCA00C1-0987-441D-9E1E-2B261459B08E}" type="datetimeFigureOut">
              <a:rPr lang="en-GB" smtClean="0"/>
              <a:t>10/26/16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57C029-8382-4601-B3E0-951D0016FDAB}" type="slidenum">
              <a:rPr lang="en-GB" smtClean="0"/>
              <a:t>‹#›</a:t>
            </a:fld>
            <a:endParaRPr lang="en-GB"/>
          </a:p>
        </p:txBody>
      </p:sp>
    </p:spTree>
    <p:extLst>
      <p:ext uri="{BB962C8B-B14F-4D97-AF65-F5344CB8AC3E}">
        <p14:creationId xmlns:p14="http://schemas.microsoft.com/office/powerpoint/2010/main" val="583889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CCA00C1-0987-441D-9E1E-2B261459B08E}" type="datetimeFigureOut">
              <a:rPr lang="en-GB" smtClean="0"/>
              <a:t>10/26/16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57C029-8382-4601-B3E0-951D0016FDAB}" type="slidenum">
              <a:rPr lang="en-GB" smtClean="0"/>
              <a:t>‹#›</a:t>
            </a:fld>
            <a:endParaRPr lang="en-GB"/>
          </a:p>
        </p:txBody>
      </p:sp>
    </p:spTree>
    <p:extLst>
      <p:ext uri="{BB962C8B-B14F-4D97-AF65-F5344CB8AC3E}">
        <p14:creationId xmlns:p14="http://schemas.microsoft.com/office/powerpoint/2010/main" val="2826608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CCA00C1-0987-441D-9E1E-2B261459B08E}" type="datetimeFigureOut">
              <a:rPr lang="en-GB" smtClean="0"/>
              <a:t>10/26/16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57C029-8382-4601-B3E0-951D0016FDAB}" type="slidenum">
              <a:rPr lang="en-GB" smtClean="0"/>
              <a:t>‹#›</a:t>
            </a:fld>
            <a:endParaRPr lang="en-GB"/>
          </a:p>
        </p:txBody>
      </p:sp>
    </p:spTree>
    <p:extLst>
      <p:ext uri="{BB962C8B-B14F-4D97-AF65-F5344CB8AC3E}">
        <p14:creationId xmlns:p14="http://schemas.microsoft.com/office/powerpoint/2010/main" val="1632824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CA00C1-0987-441D-9E1E-2B261459B08E}" type="datetimeFigureOut">
              <a:rPr lang="en-GB" smtClean="0"/>
              <a:t>10/26/16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57C029-8382-4601-B3E0-951D0016FDAB}" type="slidenum">
              <a:rPr lang="en-GB" smtClean="0"/>
              <a:t>‹#›</a:t>
            </a:fld>
            <a:endParaRPr lang="en-GB"/>
          </a:p>
        </p:txBody>
      </p:sp>
    </p:spTree>
    <p:extLst>
      <p:ext uri="{BB962C8B-B14F-4D97-AF65-F5344CB8AC3E}">
        <p14:creationId xmlns:p14="http://schemas.microsoft.com/office/powerpoint/2010/main" val="4045281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CCA00C1-0987-441D-9E1E-2B261459B08E}" type="datetimeFigureOut">
              <a:rPr lang="en-GB" smtClean="0"/>
              <a:t>10/26/16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57C029-8382-4601-B3E0-951D0016FDAB}" type="slidenum">
              <a:rPr lang="en-GB" smtClean="0"/>
              <a:t>‹#›</a:t>
            </a:fld>
            <a:endParaRPr lang="en-GB"/>
          </a:p>
        </p:txBody>
      </p:sp>
    </p:spTree>
    <p:extLst>
      <p:ext uri="{BB962C8B-B14F-4D97-AF65-F5344CB8AC3E}">
        <p14:creationId xmlns:p14="http://schemas.microsoft.com/office/powerpoint/2010/main" val="3294871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CCA00C1-0987-441D-9E1E-2B261459B08E}" type="datetimeFigureOut">
              <a:rPr lang="en-GB" smtClean="0"/>
              <a:t>10/26/16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057C029-8382-4601-B3E0-951D0016FDAB}" type="slidenum">
              <a:rPr lang="en-GB" smtClean="0"/>
              <a:t>‹#›</a:t>
            </a:fld>
            <a:endParaRPr lang="en-GB"/>
          </a:p>
        </p:txBody>
      </p:sp>
    </p:spTree>
    <p:extLst>
      <p:ext uri="{BB962C8B-B14F-4D97-AF65-F5344CB8AC3E}">
        <p14:creationId xmlns:p14="http://schemas.microsoft.com/office/powerpoint/2010/main" val="4025420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CCA00C1-0987-441D-9E1E-2B261459B08E}" type="datetimeFigureOut">
              <a:rPr lang="en-GB" smtClean="0"/>
              <a:t>10/26/16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057C029-8382-4601-B3E0-951D0016FDAB}" type="slidenum">
              <a:rPr lang="en-GB" smtClean="0"/>
              <a:t>‹#›</a:t>
            </a:fld>
            <a:endParaRPr lang="en-GB"/>
          </a:p>
        </p:txBody>
      </p:sp>
    </p:spTree>
    <p:extLst>
      <p:ext uri="{BB962C8B-B14F-4D97-AF65-F5344CB8AC3E}">
        <p14:creationId xmlns:p14="http://schemas.microsoft.com/office/powerpoint/2010/main" val="153233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CA00C1-0987-441D-9E1E-2B261459B08E}" type="datetimeFigureOut">
              <a:rPr lang="en-GB" smtClean="0"/>
              <a:t>10/26/16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057C029-8382-4601-B3E0-951D0016FDAB}" type="slidenum">
              <a:rPr lang="en-GB" smtClean="0"/>
              <a:t>‹#›</a:t>
            </a:fld>
            <a:endParaRPr lang="en-GB"/>
          </a:p>
        </p:txBody>
      </p:sp>
    </p:spTree>
    <p:extLst>
      <p:ext uri="{BB962C8B-B14F-4D97-AF65-F5344CB8AC3E}">
        <p14:creationId xmlns:p14="http://schemas.microsoft.com/office/powerpoint/2010/main" val="3134145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CCA00C1-0987-441D-9E1E-2B261459B08E}" type="datetimeFigureOut">
              <a:rPr lang="en-GB" smtClean="0"/>
              <a:t>10/26/16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57C029-8382-4601-B3E0-951D0016FDAB}" type="slidenum">
              <a:rPr lang="en-GB" smtClean="0"/>
              <a:t>‹#›</a:t>
            </a:fld>
            <a:endParaRPr lang="en-GB"/>
          </a:p>
        </p:txBody>
      </p:sp>
    </p:spTree>
    <p:extLst>
      <p:ext uri="{BB962C8B-B14F-4D97-AF65-F5344CB8AC3E}">
        <p14:creationId xmlns:p14="http://schemas.microsoft.com/office/powerpoint/2010/main" val="2502208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CCA00C1-0987-441D-9E1E-2B261459B08E}" type="datetimeFigureOut">
              <a:rPr lang="en-GB" smtClean="0"/>
              <a:t>10/26/16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57C029-8382-4601-B3E0-951D0016FDAB}" type="slidenum">
              <a:rPr lang="en-GB" smtClean="0"/>
              <a:t>‹#›</a:t>
            </a:fld>
            <a:endParaRPr lang="en-GB"/>
          </a:p>
        </p:txBody>
      </p:sp>
    </p:spTree>
    <p:extLst>
      <p:ext uri="{BB962C8B-B14F-4D97-AF65-F5344CB8AC3E}">
        <p14:creationId xmlns:p14="http://schemas.microsoft.com/office/powerpoint/2010/main" val="248102017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CA00C1-0987-441D-9E1E-2B261459B08E}" type="datetimeFigureOut">
              <a:rPr lang="en-GB" smtClean="0"/>
              <a:t>10/26/16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57C029-8382-4601-B3E0-951D0016FDAB}" type="slidenum">
              <a:rPr lang="en-GB" smtClean="0"/>
              <a:t>‹#›</a:t>
            </a:fld>
            <a:endParaRPr lang="en-GB"/>
          </a:p>
        </p:txBody>
      </p:sp>
    </p:spTree>
    <p:extLst>
      <p:ext uri="{BB962C8B-B14F-4D97-AF65-F5344CB8AC3E}">
        <p14:creationId xmlns:p14="http://schemas.microsoft.com/office/powerpoint/2010/main" val="2480192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 Id="rId3" Type="http://schemas.openxmlformats.org/officeDocument/2006/relationships/image" Target="../media/image6.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 Id="rId3" Type="http://schemas.openxmlformats.org/officeDocument/2006/relationships/image" Target="../media/image11.jpeg"/></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image" Target="../media/image1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15.gif"/><Relationship Id="rId1" Type="http://schemas.openxmlformats.org/officeDocument/2006/relationships/slideLayout" Target="../slideLayouts/slideLayout2.xml"/><Relationship Id="rId2" Type="http://schemas.openxmlformats.org/officeDocument/2006/relationships/image" Target="../media/image14.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jpe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4" Type="http://schemas.openxmlformats.org/officeDocument/2006/relationships/image" Target="../media/image3.png"/><Relationship Id="rId5" Type="http://schemas.openxmlformats.org/officeDocument/2006/relationships/customXml" Target="../ink/ink1.xml"/><Relationship Id="rId6"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customXml" Target="../ink/ink2.xml"/><Relationship Id="rId5" Type="http://schemas.openxmlformats.org/officeDocument/2006/relationships/image" Target="../media/image9.png"/><Relationship Id="rId6" Type="http://schemas.openxmlformats.org/officeDocument/2006/relationships/image" Target="../media/image6.jpeg"/><Relationship Id="rId1" Type="http://schemas.openxmlformats.org/officeDocument/2006/relationships/slideLayout" Target="../slideLayouts/slideLayout1.xml"/><Relationship Id="rId2"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10.png"/><Relationship Id="rId5"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image" Target="../media/image8.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descr="نتيجة بحث الصور عن ‪anesthesia clipart‬‏"/>
          <p:cNvPicPr>
            <a:picLocks noChangeAspect="1" noChangeArrowheads="1"/>
          </p:cNvPicPr>
          <p:nvPr/>
        </p:nvPicPr>
        <p:blipFill rotWithShape="1">
          <a:blip r:embed="rId2">
            <a:extLst>
              <a:ext uri="{28A0092B-C50C-407E-A947-70E740481C1C}">
                <a14:useLocalDpi xmlns:a14="http://schemas.microsoft.com/office/drawing/2010/main" val="0"/>
              </a:ext>
            </a:extLst>
          </a:blip>
          <a:srcRect t="13379" b="10767"/>
          <a:stretch/>
        </p:blipFill>
        <p:spPr bwMode="auto">
          <a:xfrm>
            <a:off x="3529013" y="3271848"/>
            <a:ext cx="8662987" cy="3429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71481" y="5943606"/>
            <a:ext cx="3529012" cy="1015663"/>
          </a:xfrm>
          <a:prstGeom prst="rect">
            <a:avLst/>
          </a:prstGeom>
          <a:noFill/>
        </p:spPr>
        <p:txBody>
          <a:bodyPr wrap="square" lIns="91440" tIns="45720" rIns="91440" bIns="45720">
            <a:spAutoFit/>
          </a:bodyPr>
          <a:lstStyle/>
          <a:p>
            <a:pPr algn="ctr"/>
            <a:r>
              <a:rPr lang="en-US" sz="6000" b="0" cap="none" spc="0" dirty="0">
                <a:ln w="0"/>
                <a:solidFill>
                  <a:schemeClr val="tx1"/>
                </a:solidFill>
                <a:effectLst>
                  <a:outerShdw blurRad="38100" dist="19050" dir="2700000" algn="tl" rotWithShape="0">
                    <a:schemeClr val="dk1">
                      <a:alpha val="40000"/>
                    </a:schemeClr>
                  </a:outerShdw>
                </a:effectLst>
                <a:latin typeface="Blackadder ITC" panose="04020505051007020D02" pitchFamily="82" charset="0"/>
              </a:rPr>
              <a:t>Anesthesia </a:t>
            </a:r>
            <a:endParaRPr lang="en-GB" sz="6000" b="0" cap="none" spc="0" dirty="0">
              <a:ln w="0"/>
              <a:solidFill>
                <a:schemeClr val="tx1"/>
              </a:solidFill>
              <a:effectLst>
                <a:outerShdw blurRad="38100" dist="19050" dir="2700000" algn="tl" rotWithShape="0">
                  <a:schemeClr val="dk1">
                    <a:alpha val="40000"/>
                  </a:schemeClr>
                </a:outerShdw>
              </a:effectLst>
              <a:latin typeface="Blackadder ITC" panose="04020505051007020D02" pitchFamily="82" charset="0"/>
            </a:endParaRPr>
          </a:p>
        </p:txBody>
      </p:sp>
      <p:sp>
        <p:nvSpPr>
          <p:cNvPr id="7" name="Rectangle 6"/>
          <p:cNvSpPr/>
          <p:nvPr/>
        </p:nvSpPr>
        <p:spPr>
          <a:xfrm>
            <a:off x="0" y="142869"/>
            <a:ext cx="12192000" cy="3108543"/>
          </a:xfrm>
          <a:prstGeom prst="rect">
            <a:avLst/>
          </a:prstGeom>
          <a:noFill/>
          <a:ln>
            <a:solidFill>
              <a:srgbClr val="D7DEF8"/>
            </a:solidFill>
          </a:ln>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8000" b="1" cap="none" spc="0" dirty="0">
                <a:ln/>
                <a:solidFill>
                  <a:srgbClr val="D7DEF8"/>
                </a:solidFill>
                <a:effectLst/>
              </a:rPr>
              <a:t>Case 3</a:t>
            </a:r>
          </a:p>
          <a:p>
            <a:pPr algn="ctr"/>
            <a:r>
              <a:rPr lang="en-US" sz="3600" b="1" dirty="0" err="1" smtClean="0">
                <a:ln/>
                <a:solidFill>
                  <a:srgbClr val="D7DEF8"/>
                </a:solidFill>
              </a:rPr>
              <a:t>Anaesthasia</a:t>
            </a:r>
            <a:r>
              <a:rPr lang="en-US" sz="3600" b="1" dirty="0" smtClean="0">
                <a:ln/>
                <a:solidFill>
                  <a:srgbClr val="D7DEF8"/>
                </a:solidFill>
              </a:rPr>
              <a:t> For </a:t>
            </a:r>
            <a:r>
              <a:rPr lang="en-US" sz="3600" b="1" dirty="0">
                <a:ln/>
                <a:solidFill>
                  <a:srgbClr val="D7DEF8"/>
                </a:solidFill>
              </a:rPr>
              <a:t>H</a:t>
            </a:r>
            <a:r>
              <a:rPr lang="en-US" sz="3600" b="1" dirty="0" smtClean="0">
                <a:ln/>
                <a:solidFill>
                  <a:srgbClr val="D7DEF8"/>
                </a:solidFill>
              </a:rPr>
              <a:t>ealthy </a:t>
            </a:r>
            <a:r>
              <a:rPr lang="en-US" sz="3600" b="1" dirty="0">
                <a:ln/>
                <a:solidFill>
                  <a:srgbClr val="D7DEF8"/>
                </a:solidFill>
              </a:rPr>
              <a:t>P</a:t>
            </a:r>
            <a:r>
              <a:rPr lang="en-US" sz="3600" b="1" dirty="0" smtClean="0">
                <a:ln/>
                <a:solidFill>
                  <a:srgbClr val="D7DEF8"/>
                </a:solidFill>
              </a:rPr>
              <a:t>atient</a:t>
            </a:r>
            <a:r>
              <a:rPr lang="en-US" sz="9600" b="1" cap="none" spc="0" dirty="0">
                <a:ln/>
                <a:solidFill>
                  <a:srgbClr val="D7DEF8"/>
                </a:solidFill>
                <a:effectLst/>
              </a:rPr>
              <a:t/>
            </a:r>
            <a:br>
              <a:rPr lang="en-US" sz="9600" b="1" cap="none" spc="0" dirty="0">
                <a:ln/>
                <a:solidFill>
                  <a:srgbClr val="D7DEF8"/>
                </a:solidFill>
                <a:effectLst/>
              </a:rPr>
            </a:br>
            <a:r>
              <a:rPr lang="en-US" sz="8000" b="1" cap="none" spc="0" dirty="0">
                <a:ln/>
                <a:solidFill>
                  <a:srgbClr val="D7DEF8"/>
                </a:solidFill>
                <a:effectLst/>
              </a:rPr>
              <a:t>group C</a:t>
            </a:r>
            <a:endParaRPr lang="en-US" sz="9600" b="1" cap="none" spc="0" dirty="0">
              <a:ln/>
              <a:solidFill>
                <a:srgbClr val="D7DEF8"/>
              </a:solidFill>
              <a:effectLst/>
            </a:endParaRPr>
          </a:p>
        </p:txBody>
      </p:sp>
    </p:spTree>
    <p:extLst>
      <p:ext uri="{BB962C8B-B14F-4D97-AF65-F5344CB8AC3E}">
        <p14:creationId xmlns:p14="http://schemas.microsoft.com/office/powerpoint/2010/main" val="117442916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نتيجة بحث الصور عن ‪anesthesia clipart‬‏"/>
          <p:cNvPicPr>
            <a:picLocks noChangeAspect="1" noChangeArrowheads="1"/>
          </p:cNvPicPr>
          <p:nvPr/>
        </p:nvPicPr>
        <p:blipFill rotWithShape="1">
          <a:blip r:embed="rId2">
            <a:extLst>
              <a:ext uri="{28A0092B-C50C-407E-A947-70E740481C1C}">
                <a14:useLocalDpi xmlns:a14="http://schemas.microsoft.com/office/drawing/2010/main" val="0"/>
              </a:ext>
            </a:extLst>
          </a:blip>
          <a:srcRect t="26508" r="16152" b="13850"/>
          <a:stretch/>
        </p:blipFill>
        <p:spPr bwMode="auto">
          <a:xfrm>
            <a:off x="7810503" y="4716580"/>
            <a:ext cx="4351017" cy="213240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74274" y="57754"/>
            <a:ext cx="10515600" cy="1325563"/>
          </a:xfrm>
        </p:spPr>
        <p:txBody>
          <a:bodyPr/>
          <a:lstStyle/>
          <a:p>
            <a:r>
              <a:rPr lang="en-US" sz="3600" b="1" dirty="0">
                <a:solidFill>
                  <a:schemeClr val="accent6">
                    <a:lumMod val="75000"/>
                  </a:schemeClr>
                </a:solidFill>
                <a:latin typeface="+mn-lt"/>
                <a:ea typeface="+mn-ea"/>
                <a:cs typeface="+mn-cs"/>
              </a:rPr>
              <a:t>Discuss anesthesia plan for this patient. </a:t>
            </a:r>
            <a:endParaRPr lang="en-GB" sz="3600" b="1" dirty="0">
              <a:solidFill>
                <a:schemeClr val="accent6">
                  <a:lumMod val="75000"/>
                </a:schemeClr>
              </a:solidFill>
              <a:latin typeface="+mn-lt"/>
              <a:ea typeface="+mn-ea"/>
              <a:cs typeface="+mn-cs"/>
            </a:endParaRPr>
          </a:p>
        </p:txBody>
      </p:sp>
      <p:sp>
        <p:nvSpPr>
          <p:cNvPr id="3" name="Content Placeholder 2"/>
          <p:cNvSpPr>
            <a:spLocks noGrp="1"/>
          </p:cNvSpPr>
          <p:nvPr>
            <p:ph idx="1"/>
          </p:nvPr>
        </p:nvSpPr>
        <p:spPr>
          <a:xfrm>
            <a:off x="174274" y="1058778"/>
            <a:ext cx="11873347" cy="5235342"/>
          </a:xfrm>
        </p:spPr>
        <p:txBody>
          <a:bodyPr>
            <a:normAutofit fontScale="85000" lnSpcReduction="20000"/>
          </a:bodyPr>
          <a:lstStyle/>
          <a:p>
            <a:pPr marL="0" indent="0">
              <a:buNone/>
            </a:pPr>
            <a:r>
              <a:rPr lang="en-US" sz="3000" b="1" dirty="0">
                <a:solidFill>
                  <a:schemeClr val="accent6">
                    <a:lumMod val="60000"/>
                    <a:lumOff val="40000"/>
                  </a:schemeClr>
                </a:solidFill>
              </a:rPr>
              <a:t>1) Preoperative Management:</a:t>
            </a:r>
            <a:endParaRPr lang="en-GB" sz="3000" b="1" dirty="0">
              <a:solidFill>
                <a:schemeClr val="accent6">
                  <a:lumMod val="60000"/>
                  <a:lumOff val="40000"/>
                </a:schemeClr>
              </a:solidFill>
            </a:endParaRPr>
          </a:p>
          <a:p>
            <a:pPr lvl="0"/>
            <a:r>
              <a:rPr lang="en-US" sz="2600" dirty="0"/>
              <a:t>Patients attend a </a:t>
            </a:r>
            <a:r>
              <a:rPr lang="en-US" sz="2600" b="1" dirty="0"/>
              <a:t>preoperative assessment clinic</a:t>
            </a:r>
            <a:r>
              <a:rPr lang="en-US" sz="2600" dirty="0"/>
              <a:t>. </a:t>
            </a:r>
            <a:r>
              <a:rPr lang="en-US" sz="2600" b="1" dirty="0"/>
              <a:t>Questionnaires</a:t>
            </a:r>
            <a:r>
              <a:rPr lang="en-US" sz="2600" dirty="0"/>
              <a:t> filled out in advance identify patients needs.</a:t>
            </a:r>
            <a:endParaRPr lang="en-GB" sz="2600" dirty="0"/>
          </a:p>
          <a:p>
            <a:pPr lvl="0"/>
            <a:r>
              <a:rPr lang="en-US" sz="2600" b="1" dirty="0"/>
              <a:t>Anesthetic consent should be taken</a:t>
            </a:r>
            <a:r>
              <a:rPr lang="en-US" sz="2600" dirty="0"/>
              <a:t>. </a:t>
            </a:r>
          </a:p>
          <a:p>
            <a:pPr lvl="0"/>
            <a:r>
              <a:rPr lang="en-US" sz="2600" b="1" dirty="0"/>
              <a:t>Discuss</a:t>
            </a:r>
            <a:r>
              <a:rPr lang="en-US" sz="2600" dirty="0"/>
              <a:t> </a:t>
            </a:r>
            <a:r>
              <a:rPr lang="en-US" sz="2600" b="1" dirty="0"/>
              <a:t>type of anesthesia</a:t>
            </a:r>
            <a:r>
              <a:rPr lang="en-US" sz="2600" dirty="0"/>
              <a:t> (e.g. local vs. general)</a:t>
            </a:r>
          </a:p>
          <a:p>
            <a:pPr lvl="0"/>
            <a:r>
              <a:rPr lang="en-US" sz="2600" b="1" dirty="0"/>
              <a:t>Explain the side effects</a:t>
            </a:r>
            <a:r>
              <a:rPr lang="en-US" sz="2600" dirty="0"/>
              <a:t>:</a:t>
            </a:r>
            <a:endParaRPr lang="en-GB" sz="2600" dirty="0"/>
          </a:p>
          <a:p>
            <a:pPr lvl="1"/>
            <a:r>
              <a:rPr lang="en-US" sz="2600" dirty="0"/>
              <a:t>common side effects</a:t>
            </a:r>
            <a:r>
              <a:rPr lang="en-US" sz="2800" dirty="0"/>
              <a:t>, e.g. postoperative nausea and vomiting.</a:t>
            </a:r>
          </a:p>
          <a:p>
            <a:pPr marL="92075" lvl="1" indent="0">
              <a:buNone/>
            </a:pPr>
            <a:r>
              <a:rPr lang="en-US" sz="3100" b="1" dirty="0">
                <a:solidFill>
                  <a:schemeClr val="accent6">
                    <a:lumMod val="60000"/>
                    <a:lumOff val="40000"/>
                  </a:schemeClr>
                </a:solidFill>
              </a:rPr>
              <a:t>2)Intraoperative Management:</a:t>
            </a:r>
          </a:p>
          <a:p>
            <a:pPr lvl="1"/>
            <a:r>
              <a:rPr lang="en-US" sz="2600" dirty="0"/>
              <a:t>To establish IV access. </a:t>
            </a:r>
          </a:p>
          <a:p>
            <a:pPr lvl="1"/>
            <a:r>
              <a:rPr lang="en-US" sz="2600" dirty="0"/>
              <a:t>Apply monitoring:</a:t>
            </a:r>
          </a:p>
          <a:p>
            <a:pPr marL="914400" lvl="1" indent="-457200">
              <a:buFont typeface="+mj-lt"/>
              <a:buAutoNum type="arabicPeriod"/>
            </a:pPr>
            <a:r>
              <a:rPr lang="en-US" sz="2600" dirty="0"/>
              <a:t>ECG.</a:t>
            </a:r>
          </a:p>
          <a:p>
            <a:pPr marL="914400" lvl="1" indent="-457200">
              <a:buFont typeface="+mj-lt"/>
              <a:buAutoNum type="arabicPeriod"/>
            </a:pPr>
            <a:r>
              <a:rPr lang="en-US" sz="2600" dirty="0"/>
              <a:t> pulse oximeter.</a:t>
            </a:r>
          </a:p>
          <a:p>
            <a:pPr marL="914400" lvl="1" indent="-457200">
              <a:buFont typeface="+mj-lt"/>
              <a:buAutoNum type="arabicPeriod"/>
            </a:pPr>
            <a:r>
              <a:rPr lang="en-US" sz="2600" dirty="0"/>
              <a:t>non-invasive blood pressure. before moving into the operating theatre.</a:t>
            </a:r>
          </a:p>
          <a:p>
            <a:pPr marL="274638" lvl="1"/>
            <a:r>
              <a:rPr lang="en-US" sz="2600" b="1" dirty="0"/>
              <a:t>Airway must be secured</a:t>
            </a:r>
            <a:r>
              <a:rPr lang="en-US" sz="2600" dirty="0"/>
              <a:t> (e.g. with an LMA or endotracheal tube). </a:t>
            </a:r>
          </a:p>
          <a:p>
            <a:pPr marL="274638" lvl="1"/>
            <a:r>
              <a:rPr lang="en-US" sz="2600" b="1" dirty="0"/>
              <a:t>Then </a:t>
            </a:r>
            <a:r>
              <a:rPr lang="en-US" sz="2600" dirty="0"/>
              <a:t>further motoring/interventions are performed</a:t>
            </a:r>
          </a:p>
          <a:p>
            <a:pPr marL="457200" lvl="1" indent="0">
              <a:buNone/>
            </a:pPr>
            <a:r>
              <a:rPr lang="en-US" sz="2600" dirty="0"/>
              <a:t> (e.g. nasogastric tube urinary catheter insertion occur, if indicated.</a:t>
            </a:r>
            <a:endParaRPr lang="en-GB" sz="2600" b="1" dirty="0"/>
          </a:p>
          <a:p>
            <a:pPr marL="0" indent="0">
              <a:buNone/>
            </a:pPr>
            <a:endParaRPr lang="en-GB" dirty="0"/>
          </a:p>
        </p:txBody>
      </p:sp>
      <p:sp>
        <p:nvSpPr>
          <p:cNvPr id="5" name="Rectangle 4"/>
          <p:cNvSpPr/>
          <p:nvPr/>
        </p:nvSpPr>
        <p:spPr>
          <a:xfrm>
            <a:off x="742945" y="6074284"/>
            <a:ext cx="3571875" cy="830997"/>
          </a:xfrm>
          <a:prstGeom prst="rect">
            <a:avLst/>
          </a:prstGeom>
        </p:spPr>
        <p:txBody>
          <a:bodyPr wrap="square">
            <a:spAutoFit/>
          </a:bodyPr>
          <a:lstStyle/>
          <a:p>
            <a:pPr algn="ctr"/>
            <a:r>
              <a:rPr lang="en-US" sz="4800" dirty="0">
                <a:ln w="0"/>
                <a:effectLst>
                  <a:outerShdw blurRad="38100" dist="19050" dir="2700000" algn="tl" rotWithShape="0">
                    <a:schemeClr val="dk1">
                      <a:alpha val="40000"/>
                    </a:schemeClr>
                  </a:outerShdw>
                </a:effectLst>
                <a:latin typeface="Blackadder ITC" panose="04020505051007020D02" pitchFamily="82" charset="0"/>
              </a:rPr>
              <a:t>Fourth question </a:t>
            </a:r>
            <a:endParaRPr lang="en-GB" sz="4800" dirty="0">
              <a:ln w="0"/>
              <a:effectLst>
                <a:outerShdw blurRad="38100" dist="19050" dir="2700000" algn="tl" rotWithShape="0">
                  <a:schemeClr val="dk1">
                    <a:alpha val="40000"/>
                  </a:schemeClr>
                </a:outerShdw>
              </a:effectLst>
              <a:latin typeface="Blackadder ITC" panose="04020505051007020D02" pitchFamily="82" charset="0"/>
            </a:endParaRPr>
          </a:p>
        </p:txBody>
      </p:sp>
      <p:pic>
        <p:nvPicPr>
          <p:cNvPr id="6" name="Picture 5" descr="نتيجة بحث الصور عن ‪anesthesia clipart‬‏"/>
          <p:cNvPicPr>
            <a:picLocks noChangeAspect="1" noChangeArrowheads="1"/>
          </p:cNvPicPr>
          <p:nvPr/>
        </p:nvPicPr>
        <p:blipFill rotWithShape="1">
          <a:blip r:embed="rId3">
            <a:extLst>
              <a:ext uri="{28A0092B-C50C-407E-A947-70E740481C1C}">
                <a14:useLocalDpi xmlns:a14="http://schemas.microsoft.com/office/drawing/2010/main" val="0"/>
              </a:ext>
            </a:extLst>
          </a:blip>
          <a:srcRect l="44639" t="77699" b="14025"/>
          <a:stretch/>
        </p:blipFill>
        <p:spPr bwMode="auto">
          <a:xfrm>
            <a:off x="4168584" y="6530567"/>
            <a:ext cx="3657159" cy="3184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838008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
                                            <p:txEl>
                                              <p:pRg st="13" end="13"/>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نتيجة بحث الصور عن ‪anesthesia clipart‬‏"/>
          <p:cNvPicPr>
            <a:picLocks noChangeAspect="1" noChangeArrowheads="1"/>
          </p:cNvPicPr>
          <p:nvPr/>
        </p:nvPicPr>
        <p:blipFill rotWithShape="1">
          <a:blip r:embed="rId2">
            <a:extLst>
              <a:ext uri="{28A0092B-C50C-407E-A947-70E740481C1C}">
                <a14:useLocalDpi xmlns:a14="http://schemas.microsoft.com/office/drawing/2010/main" val="0"/>
              </a:ext>
            </a:extLst>
          </a:blip>
          <a:srcRect l="44639" t="77699" b="14025"/>
          <a:stretch/>
        </p:blipFill>
        <p:spPr bwMode="auto">
          <a:xfrm>
            <a:off x="5948820" y="6621643"/>
            <a:ext cx="2364603" cy="20587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2843220" y="6244590"/>
            <a:ext cx="3500432" cy="707886"/>
          </a:xfrm>
          <a:prstGeom prst="rect">
            <a:avLst/>
          </a:prstGeom>
        </p:spPr>
        <p:txBody>
          <a:bodyPr wrap="square">
            <a:spAutoFit/>
          </a:bodyPr>
          <a:lstStyle/>
          <a:p>
            <a:pPr algn="ctr"/>
            <a:r>
              <a:rPr lang="en-US" sz="4000" dirty="0">
                <a:ln w="0"/>
                <a:effectLst>
                  <a:outerShdw blurRad="38100" dist="19050" dir="2700000" algn="tl" rotWithShape="0">
                    <a:schemeClr val="dk1">
                      <a:alpha val="40000"/>
                    </a:schemeClr>
                  </a:outerShdw>
                </a:effectLst>
                <a:latin typeface="Blackadder ITC" panose="04020505051007020D02" pitchFamily="82" charset="0"/>
              </a:rPr>
              <a:t>Fourth question </a:t>
            </a:r>
            <a:endParaRPr lang="en-GB" sz="4000" dirty="0">
              <a:ln w="0"/>
              <a:effectLst>
                <a:outerShdw blurRad="38100" dist="19050" dir="2700000" algn="tl" rotWithShape="0">
                  <a:schemeClr val="dk1">
                    <a:alpha val="40000"/>
                  </a:schemeClr>
                </a:outerShdw>
              </a:effectLst>
              <a:latin typeface="Blackadder ITC" panose="04020505051007020D02" pitchFamily="82" charset="0"/>
            </a:endParaRPr>
          </a:p>
        </p:txBody>
      </p:sp>
      <p:sp>
        <p:nvSpPr>
          <p:cNvPr id="3" name="Content Placeholder 2"/>
          <p:cNvSpPr>
            <a:spLocks noGrp="1"/>
          </p:cNvSpPr>
          <p:nvPr>
            <p:ph idx="1"/>
          </p:nvPr>
        </p:nvSpPr>
        <p:spPr>
          <a:xfrm>
            <a:off x="152401" y="200026"/>
            <a:ext cx="12011026" cy="6375897"/>
          </a:xfrm>
        </p:spPr>
        <p:txBody>
          <a:bodyPr>
            <a:normAutofit fontScale="32500" lnSpcReduction="20000"/>
          </a:bodyPr>
          <a:lstStyle/>
          <a:p>
            <a:pPr marL="0" indent="0">
              <a:buNone/>
            </a:pPr>
            <a:r>
              <a:rPr lang="en-US" sz="7000" b="1" dirty="0">
                <a:solidFill>
                  <a:schemeClr val="accent6">
                    <a:lumMod val="60000"/>
                    <a:lumOff val="40000"/>
                  </a:schemeClr>
                </a:solidFill>
              </a:rPr>
              <a:t>3) Postoperative Management:</a:t>
            </a:r>
            <a:endParaRPr lang="en-GB" sz="7000" dirty="0">
              <a:solidFill>
                <a:schemeClr val="accent6">
                  <a:lumMod val="60000"/>
                  <a:lumOff val="40000"/>
                </a:schemeClr>
              </a:solidFill>
            </a:endParaRPr>
          </a:p>
          <a:p>
            <a:pPr lvl="0"/>
            <a:r>
              <a:rPr lang="en-US" sz="6000" dirty="0"/>
              <a:t>At the end of the operation, the patient is either:</a:t>
            </a:r>
            <a:endParaRPr lang="en-GB" sz="6000" dirty="0"/>
          </a:p>
          <a:p>
            <a:pPr lvl="1"/>
            <a:r>
              <a:rPr lang="en-US" sz="6000" dirty="0"/>
              <a:t>extubated in the operating theatre (and an oropharyngeal airway inserted if needed).</a:t>
            </a:r>
            <a:endParaRPr lang="en-GB" sz="6000" dirty="0"/>
          </a:p>
          <a:p>
            <a:pPr lvl="1"/>
            <a:r>
              <a:rPr lang="en-US" sz="6000" dirty="0"/>
              <a:t>or transferred to the recovery room with an LMA still in situ. All patients receive supplemental oxygen during transfer.</a:t>
            </a:r>
            <a:endParaRPr lang="en-GB" sz="6000" dirty="0"/>
          </a:p>
          <a:p>
            <a:pPr lvl="0"/>
            <a:r>
              <a:rPr lang="en-US" sz="6000" dirty="0"/>
              <a:t>Once in the recovery room, we should check on:</a:t>
            </a:r>
          </a:p>
          <a:p>
            <a:pPr marL="1616075" lvl="0" indent="-808038">
              <a:buFont typeface="+mj-lt"/>
              <a:buAutoNum type="arabicPeriod"/>
            </a:pPr>
            <a:r>
              <a:rPr lang="en-US" sz="6000" dirty="0"/>
              <a:t>patients name and age.</a:t>
            </a:r>
          </a:p>
          <a:p>
            <a:pPr marL="1616075" lvl="0" indent="-808038">
              <a:buFont typeface="+mj-lt"/>
              <a:buAutoNum type="arabicPeriod"/>
            </a:pPr>
            <a:r>
              <a:rPr lang="en-US" sz="6000" dirty="0"/>
              <a:t>operation details.</a:t>
            </a:r>
          </a:p>
          <a:p>
            <a:pPr marL="1616075" lvl="0" indent="-808038">
              <a:buFont typeface="+mj-lt"/>
              <a:buAutoNum type="arabicPeriod"/>
            </a:pPr>
            <a:r>
              <a:rPr lang="en-US" sz="6000" dirty="0"/>
              <a:t>blood loss</a:t>
            </a:r>
          </a:p>
          <a:p>
            <a:pPr marL="1616075" lvl="0" indent="-808038">
              <a:buFont typeface="+mj-lt"/>
              <a:buAutoNum type="arabicPeriod"/>
            </a:pPr>
            <a:r>
              <a:rPr lang="en-US" sz="6000" dirty="0"/>
              <a:t>analgesia given</a:t>
            </a:r>
          </a:p>
          <a:p>
            <a:pPr marL="1616075" lvl="0" indent="-808038">
              <a:buFont typeface="+mj-lt"/>
              <a:buAutoNum type="arabicPeriod"/>
            </a:pPr>
            <a:r>
              <a:rPr lang="en-US" sz="6000" dirty="0"/>
              <a:t>antiemetic's given</a:t>
            </a:r>
          </a:p>
          <a:p>
            <a:pPr marL="1616075" lvl="0" indent="-808038">
              <a:buFont typeface="+mj-lt"/>
              <a:buAutoNum type="arabicPeriod"/>
            </a:pPr>
            <a:r>
              <a:rPr lang="en-US" sz="6000" dirty="0"/>
              <a:t>Antibiotics</a:t>
            </a:r>
          </a:p>
          <a:p>
            <a:pPr marL="1616075" lvl="0" indent="-808038">
              <a:buFont typeface="+mj-lt"/>
              <a:buAutoNum type="arabicPeriod"/>
            </a:pPr>
            <a:r>
              <a:rPr lang="en-US" sz="6000" dirty="0" err="1"/>
              <a:t>thromboprophylaxis</a:t>
            </a:r>
            <a:r>
              <a:rPr lang="en-US" sz="6000" dirty="0"/>
              <a:t>.</a:t>
            </a:r>
            <a:endParaRPr lang="en-GB" sz="6000" dirty="0"/>
          </a:p>
          <a:p>
            <a:pPr lvl="0"/>
            <a:r>
              <a:rPr lang="en-US" sz="6000" dirty="0"/>
              <a:t>Patients stay in the recovery room until they are:</a:t>
            </a:r>
            <a:endParaRPr lang="en-GB" sz="6000" dirty="0"/>
          </a:p>
          <a:p>
            <a:pPr marL="1600200" lvl="1" indent="-792163">
              <a:buFont typeface="+mj-lt"/>
              <a:buAutoNum type="arabicPeriod"/>
            </a:pPr>
            <a:r>
              <a:rPr lang="en-US" sz="6000" dirty="0"/>
              <a:t>awake and in complete control of airway reflexes.</a:t>
            </a:r>
            <a:endParaRPr lang="en-GB" sz="6000" dirty="0"/>
          </a:p>
          <a:p>
            <a:pPr marL="1600200" lvl="1" indent="-792163">
              <a:buFont typeface="+mj-lt"/>
              <a:buAutoNum type="arabicPeriod"/>
            </a:pPr>
            <a:r>
              <a:rPr lang="en-US" sz="6000" dirty="0"/>
              <a:t>pain free.</a:t>
            </a:r>
            <a:endParaRPr lang="en-GB" sz="6000" dirty="0"/>
          </a:p>
          <a:p>
            <a:pPr marL="1600200" lvl="1" indent="-792163">
              <a:buFont typeface="+mj-lt"/>
              <a:buAutoNum type="arabicPeriod"/>
            </a:pPr>
            <a:r>
              <a:rPr lang="en-US" sz="6000" dirty="0"/>
              <a:t>no/minimal nausea and vomiting.</a:t>
            </a:r>
            <a:endParaRPr lang="en-GB" sz="6000" dirty="0"/>
          </a:p>
          <a:p>
            <a:pPr marL="1600200" lvl="1" indent="-792163">
              <a:buFont typeface="+mj-lt"/>
              <a:buAutoNum type="arabicPeriod"/>
            </a:pPr>
            <a:r>
              <a:rPr lang="en-US" sz="6000" dirty="0"/>
              <a:t>no/minimal bleeding from surgical site.</a:t>
            </a:r>
            <a:endParaRPr lang="en-GB" sz="6000" dirty="0"/>
          </a:p>
          <a:p>
            <a:pPr marL="1600200" lvl="1" indent="-792163">
              <a:buFont typeface="+mj-lt"/>
              <a:buAutoNum type="arabicPeriod"/>
            </a:pPr>
            <a:r>
              <a:rPr lang="en-US" sz="6000" dirty="0"/>
              <a:t>normothermic.</a:t>
            </a:r>
            <a:endParaRPr lang="en-GB" sz="6000" dirty="0"/>
          </a:p>
        </p:txBody>
      </p:sp>
      <p:pic>
        <p:nvPicPr>
          <p:cNvPr id="4" name="Picture 2" descr="نتيجة بحث الصور عن ‪anesthesia clipart‬‏"/>
          <p:cNvPicPr>
            <a:picLocks noChangeAspect="1" noChangeArrowheads="1"/>
          </p:cNvPicPr>
          <p:nvPr/>
        </p:nvPicPr>
        <p:blipFill rotWithShape="1">
          <a:blip r:embed="rId3">
            <a:extLst>
              <a:ext uri="{28A0092B-C50C-407E-A947-70E740481C1C}">
                <a14:useLocalDpi xmlns:a14="http://schemas.microsoft.com/office/drawing/2010/main" val="0"/>
              </a:ext>
            </a:extLst>
          </a:blip>
          <a:srcRect t="26508" b="13850"/>
          <a:stretch/>
        </p:blipFill>
        <p:spPr bwMode="auto">
          <a:xfrm>
            <a:off x="7286625" y="5079468"/>
            <a:ext cx="4876802" cy="17695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625231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
                                            <p:txEl>
                                              <p:pRg st="13" end="13"/>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
                                            <p:txEl>
                                              <p:pRg st="14" end="14"/>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
                                            <p:txEl>
                                              <p:pRg st="15" end="15"/>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
                                            <p:txEl>
                                              <p:pRg st="16" end="16"/>
                                            </p:txEl>
                                          </p:spTgt>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738" y="136520"/>
            <a:ext cx="10515600" cy="1035055"/>
          </a:xfrm>
        </p:spPr>
        <p:txBody>
          <a:bodyPr>
            <a:normAutofit/>
          </a:bodyPr>
          <a:lstStyle/>
          <a:p>
            <a:r>
              <a:rPr lang="en-US" sz="3600" b="1" dirty="0">
                <a:solidFill>
                  <a:schemeClr val="accent6">
                    <a:lumMod val="75000"/>
                  </a:schemeClr>
                </a:solidFill>
                <a:latin typeface="+mn-lt"/>
                <a:ea typeface="+mn-ea"/>
                <a:cs typeface="+mn-cs"/>
              </a:rPr>
              <a:t>Discuss the chick list for time out.</a:t>
            </a:r>
            <a:endParaRPr lang="en-GB" sz="3600" b="1" dirty="0">
              <a:solidFill>
                <a:schemeClr val="accent6">
                  <a:lumMod val="75000"/>
                </a:schemeClr>
              </a:solidFill>
              <a:latin typeface="+mn-lt"/>
              <a:ea typeface="+mn-ea"/>
              <a:cs typeface="+mn-cs"/>
            </a:endParaRPr>
          </a:p>
        </p:txBody>
      </p:sp>
      <p:pic>
        <p:nvPicPr>
          <p:cNvPr id="11266" name="Picture 2" descr="نتيجة بحث الصور عن ‪anesthesia clipart‬‏"/>
          <p:cNvPicPr>
            <a:picLocks noChangeAspect="1" noChangeArrowheads="1"/>
          </p:cNvPicPr>
          <p:nvPr/>
        </p:nvPicPr>
        <p:blipFill rotWithShape="1">
          <a:blip r:embed="rId2">
            <a:extLst>
              <a:ext uri="{28A0092B-C50C-407E-A947-70E740481C1C}">
                <a14:useLocalDpi xmlns:a14="http://schemas.microsoft.com/office/drawing/2010/main" val="0"/>
              </a:ext>
            </a:extLst>
          </a:blip>
          <a:srcRect t="6634" b="7346"/>
          <a:stretch/>
        </p:blipFill>
        <p:spPr bwMode="auto">
          <a:xfrm>
            <a:off x="3205173" y="4919519"/>
            <a:ext cx="2238365" cy="1750221"/>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185738" y="1171576"/>
            <a:ext cx="7100887" cy="4343399"/>
          </a:xfrm>
        </p:spPr>
        <p:txBody>
          <a:bodyPr>
            <a:normAutofit lnSpcReduction="10000"/>
          </a:bodyPr>
          <a:lstStyle/>
          <a:p>
            <a:pPr lvl="0"/>
            <a:r>
              <a:rPr lang="en-US" b="1" dirty="0"/>
              <a:t>Time out</a:t>
            </a:r>
            <a:r>
              <a:rPr lang="en-US" dirty="0"/>
              <a:t> occurs in the operating theatre before the start of the operation.</a:t>
            </a:r>
            <a:endParaRPr lang="en-GB" dirty="0"/>
          </a:p>
          <a:p>
            <a:pPr lvl="0"/>
            <a:r>
              <a:rPr lang="en-US" b="1" dirty="0"/>
              <a:t>The team should double check:</a:t>
            </a:r>
          </a:p>
          <a:p>
            <a:pPr marL="533400" lvl="0" indent="-441325">
              <a:buFont typeface="+mj-lt"/>
              <a:buAutoNum type="arabicPeriod"/>
            </a:pPr>
            <a:r>
              <a:rPr lang="en-US" dirty="0"/>
              <a:t> </a:t>
            </a:r>
            <a:r>
              <a:rPr lang="en-US" sz="2400" dirty="0"/>
              <a:t>ID of the patient </a:t>
            </a:r>
          </a:p>
          <a:p>
            <a:pPr marL="533400" lvl="0" indent="-441325">
              <a:buFont typeface="+mj-lt"/>
              <a:buAutoNum type="arabicPeriod"/>
            </a:pPr>
            <a:r>
              <a:rPr lang="en-US" sz="2400" dirty="0"/>
              <a:t>planned operation and site (including anticipated blood loss)</a:t>
            </a:r>
          </a:p>
          <a:p>
            <a:pPr marL="533400" lvl="0" indent="-441325">
              <a:buFont typeface="+mj-lt"/>
              <a:buAutoNum type="arabicPeriod"/>
            </a:pPr>
            <a:r>
              <a:rPr lang="en-US" sz="2400" dirty="0"/>
              <a:t>Any medical concerns about the patient.</a:t>
            </a:r>
            <a:endParaRPr lang="en-GB" sz="2400" dirty="0"/>
          </a:p>
          <a:p>
            <a:pPr lvl="0"/>
            <a:r>
              <a:rPr lang="en-US" b="1" dirty="0"/>
              <a:t>A check of availability of all equipment and imaging for the proposed operation is also established</a:t>
            </a:r>
            <a:r>
              <a:rPr lang="en-US" dirty="0"/>
              <a:t>.</a:t>
            </a:r>
            <a:endParaRPr lang="en-GB" dirty="0"/>
          </a:p>
        </p:txBody>
      </p:sp>
      <p:pic>
        <p:nvPicPr>
          <p:cNvPr id="4" name="Picture 3" descr="/Users/Ghaida/Desktop/Screen Shot 2016-10-24 at 1.49.45 PM.png"/>
          <p:cNvPicPr/>
          <p:nvPr/>
        </p:nvPicPr>
        <p:blipFill>
          <a:blip r:embed="rId3">
            <a:extLst>
              <a:ext uri="{28A0092B-C50C-407E-A947-70E740481C1C}">
                <a14:useLocalDpi xmlns:a14="http://schemas.microsoft.com/office/drawing/2010/main" val="0"/>
              </a:ext>
            </a:extLst>
          </a:blip>
          <a:srcRect/>
          <a:stretch>
            <a:fillRect/>
          </a:stretch>
        </p:blipFill>
        <p:spPr bwMode="auto">
          <a:xfrm>
            <a:off x="6929436" y="136519"/>
            <a:ext cx="5262564" cy="6721481"/>
          </a:xfrm>
          <a:prstGeom prst="rect">
            <a:avLst/>
          </a:prstGeom>
          <a:noFill/>
          <a:ln>
            <a:noFill/>
          </a:ln>
        </p:spPr>
      </p:pic>
      <p:sp>
        <p:nvSpPr>
          <p:cNvPr id="5" name="Rectangle 4"/>
          <p:cNvSpPr/>
          <p:nvPr/>
        </p:nvSpPr>
        <p:spPr>
          <a:xfrm>
            <a:off x="14275" y="6074284"/>
            <a:ext cx="3571875" cy="830997"/>
          </a:xfrm>
          <a:prstGeom prst="rect">
            <a:avLst/>
          </a:prstGeom>
        </p:spPr>
        <p:txBody>
          <a:bodyPr wrap="square">
            <a:spAutoFit/>
          </a:bodyPr>
          <a:lstStyle/>
          <a:p>
            <a:pPr algn="ctr"/>
            <a:r>
              <a:rPr lang="en-US" sz="4800" dirty="0">
                <a:ln w="0"/>
                <a:effectLst>
                  <a:outerShdw blurRad="38100" dist="19050" dir="2700000" algn="tl" rotWithShape="0">
                    <a:schemeClr val="dk1">
                      <a:alpha val="40000"/>
                    </a:schemeClr>
                  </a:outerShdw>
                </a:effectLst>
                <a:latin typeface="Blackadder ITC" panose="04020505051007020D02" pitchFamily="82" charset="0"/>
              </a:rPr>
              <a:t>Fifth question </a:t>
            </a:r>
            <a:endParaRPr lang="en-GB" sz="4800" dirty="0">
              <a:ln w="0"/>
              <a:effectLst>
                <a:outerShdw blurRad="38100" dist="19050" dir="2700000" algn="tl" rotWithShape="0">
                  <a:schemeClr val="dk1">
                    <a:alpha val="40000"/>
                  </a:schemeClr>
                </a:outerShdw>
              </a:effectLst>
              <a:latin typeface="Blackadder ITC" panose="04020505051007020D02" pitchFamily="82" charset="0"/>
            </a:endParaRPr>
          </a:p>
        </p:txBody>
      </p:sp>
      <p:pic>
        <p:nvPicPr>
          <p:cNvPr id="7" name="Picture 6" descr="نتيجة بحث الصور عن ‪anesthesia clipart‬‏"/>
          <p:cNvPicPr>
            <a:picLocks noChangeAspect="1" noChangeArrowheads="1"/>
          </p:cNvPicPr>
          <p:nvPr/>
        </p:nvPicPr>
        <p:blipFill rotWithShape="1">
          <a:blip r:embed="rId4">
            <a:extLst>
              <a:ext uri="{28A0092B-C50C-407E-A947-70E740481C1C}">
                <a14:useLocalDpi xmlns:a14="http://schemas.microsoft.com/office/drawing/2010/main" val="0"/>
              </a:ext>
            </a:extLst>
          </a:blip>
          <a:srcRect l="44639" t="77699" b="17048"/>
          <a:stretch/>
        </p:blipFill>
        <p:spPr bwMode="auto">
          <a:xfrm>
            <a:off x="5443531" y="6574702"/>
            <a:ext cx="1485905" cy="82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35839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8591"/>
            <a:ext cx="10515600" cy="1057280"/>
          </a:xfrm>
        </p:spPr>
        <p:txBody>
          <a:bodyPr>
            <a:normAutofit/>
          </a:bodyPr>
          <a:lstStyle/>
          <a:p>
            <a:r>
              <a:rPr lang="en-US" sz="3600" b="1" dirty="0">
                <a:solidFill>
                  <a:schemeClr val="accent6">
                    <a:lumMod val="75000"/>
                  </a:schemeClr>
                </a:solidFill>
                <a:latin typeface="+mn-lt"/>
                <a:ea typeface="+mn-ea"/>
                <a:cs typeface="+mn-cs"/>
              </a:rPr>
              <a:t>Discuss the safety features of anesthesia machine</a:t>
            </a:r>
            <a:endParaRPr lang="en-GB" sz="3600" b="1" dirty="0">
              <a:solidFill>
                <a:schemeClr val="accent6">
                  <a:lumMod val="75000"/>
                </a:schemeClr>
              </a:solidFill>
              <a:latin typeface="+mn-lt"/>
              <a:ea typeface="+mn-ea"/>
              <a:cs typeface="+mn-cs"/>
            </a:endParaRPr>
          </a:p>
        </p:txBody>
      </p:sp>
      <p:sp>
        <p:nvSpPr>
          <p:cNvPr id="3" name="Content Placeholder 2"/>
          <p:cNvSpPr>
            <a:spLocks noGrp="1"/>
          </p:cNvSpPr>
          <p:nvPr>
            <p:ph idx="1"/>
          </p:nvPr>
        </p:nvSpPr>
        <p:spPr>
          <a:xfrm>
            <a:off x="0" y="802017"/>
            <a:ext cx="12058650" cy="6115050"/>
          </a:xfrm>
        </p:spPr>
        <p:txBody>
          <a:bodyPr>
            <a:normAutofit fontScale="70000" lnSpcReduction="20000"/>
          </a:bodyPr>
          <a:lstStyle/>
          <a:p>
            <a:pPr lvl="0"/>
            <a:r>
              <a:rPr lang="en-US" sz="3100" b="1" dirty="0">
                <a:solidFill>
                  <a:prstClr val="black"/>
                </a:solidFill>
              </a:rPr>
              <a:t>Non-interchangeable screw threads </a:t>
            </a:r>
            <a:r>
              <a:rPr lang="en-US" sz="3100" dirty="0">
                <a:solidFill>
                  <a:prstClr val="black"/>
                </a:solidFill>
              </a:rPr>
              <a:t>(NISTs) prevent the incorrect pipeline gas being connected to the machine inlet.</a:t>
            </a:r>
            <a:endParaRPr lang="en-GB" sz="3100" dirty="0">
              <a:solidFill>
                <a:prstClr val="black"/>
              </a:solidFill>
            </a:endParaRPr>
          </a:p>
          <a:p>
            <a:pPr lvl="0"/>
            <a:r>
              <a:rPr lang="en-US" sz="3100" dirty="0">
                <a:solidFill>
                  <a:prstClr val="black"/>
                </a:solidFill>
              </a:rPr>
              <a:t>A </a:t>
            </a:r>
            <a:r>
              <a:rPr lang="en-US" sz="3100" b="1" dirty="0">
                <a:solidFill>
                  <a:prstClr val="black"/>
                </a:solidFill>
              </a:rPr>
              <a:t>pin index system </a:t>
            </a:r>
            <a:r>
              <a:rPr lang="en-US" sz="3100" dirty="0">
                <a:solidFill>
                  <a:prstClr val="black"/>
                </a:solidFill>
              </a:rPr>
              <a:t>is used to prevent incorrect cylinder connection.</a:t>
            </a:r>
            <a:endParaRPr lang="en-GB" sz="3100" dirty="0">
              <a:solidFill>
                <a:prstClr val="black"/>
              </a:solidFill>
            </a:endParaRPr>
          </a:p>
          <a:p>
            <a:pPr lvl="0"/>
            <a:r>
              <a:rPr lang="en-US" sz="3100" b="1" dirty="0">
                <a:solidFill>
                  <a:prstClr val="black"/>
                </a:solidFill>
              </a:rPr>
              <a:t>Barotrauma </a:t>
            </a:r>
            <a:r>
              <a:rPr lang="en-US" sz="3100" dirty="0">
                <a:solidFill>
                  <a:prstClr val="black"/>
                </a:solidFill>
              </a:rPr>
              <a:t>to both patient and machine is avoided by using pressure reducing valves/regulators and low restrictors.</a:t>
            </a:r>
            <a:endParaRPr lang="en-GB" sz="3100" dirty="0">
              <a:solidFill>
                <a:prstClr val="black"/>
              </a:solidFill>
            </a:endParaRPr>
          </a:p>
          <a:p>
            <a:pPr lvl="0"/>
            <a:r>
              <a:rPr lang="en-US" sz="3100" dirty="0">
                <a:solidFill>
                  <a:prstClr val="black"/>
                </a:solidFill>
              </a:rPr>
              <a:t>The </a:t>
            </a:r>
            <a:r>
              <a:rPr lang="en-US" sz="3100" b="1" dirty="0">
                <a:solidFill>
                  <a:prstClr val="black"/>
                </a:solidFill>
              </a:rPr>
              <a:t>oxygen failure warning alarm </a:t>
            </a:r>
            <a:r>
              <a:rPr lang="en-US" sz="3100" dirty="0">
                <a:solidFill>
                  <a:prstClr val="black"/>
                </a:solidFill>
              </a:rPr>
              <a:t>is pressure driven and alerts of imminent pipeline or cylinder failure.</a:t>
            </a:r>
            <a:endParaRPr lang="en-GB" sz="3100" dirty="0">
              <a:solidFill>
                <a:prstClr val="black"/>
              </a:solidFill>
            </a:endParaRPr>
          </a:p>
          <a:p>
            <a:pPr lvl="0"/>
            <a:r>
              <a:rPr lang="en-US" sz="3100" b="1" dirty="0">
                <a:solidFill>
                  <a:prstClr val="black"/>
                </a:solidFill>
              </a:rPr>
              <a:t>Accurate gas delivery: </a:t>
            </a:r>
            <a:r>
              <a:rPr lang="en-US" sz="3100" dirty="0">
                <a:solidFill>
                  <a:prstClr val="black"/>
                </a:solidFill>
              </a:rPr>
              <a:t>flow delivered through the anesthetic machine give a digital representation.</a:t>
            </a:r>
            <a:endParaRPr lang="en-GB" sz="3100" dirty="0">
              <a:solidFill>
                <a:prstClr val="black"/>
              </a:solidFill>
            </a:endParaRPr>
          </a:p>
          <a:p>
            <a:pPr lvl="0"/>
            <a:r>
              <a:rPr lang="en-US" sz="3100" b="1" dirty="0">
                <a:solidFill>
                  <a:prstClr val="black"/>
                </a:solidFill>
              </a:rPr>
              <a:t>Hypoxic guard: </a:t>
            </a:r>
            <a:r>
              <a:rPr lang="en-US" sz="3100" dirty="0">
                <a:solidFill>
                  <a:prstClr val="black"/>
                </a:solidFill>
              </a:rPr>
              <a:t>Oxygen is delivered distal to N2O within the rotameter, preventing hypoxic gas delivery if the O2 rotameter is faulty or cracked. </a:t>
            </a:r>
            <a:endParaRPr lang="en-GB" sz="3100" dirty="0">
              <a:solidFill>
                <a:prstClr val="black"/>
              </a:solidFill>
            </a:endParaRPr>
          </a:p>
          <a:p>
            <a:pPr lvl="0"/>
            <a:r>
              <a:rPr lang="en-US" sz="3100" b="1" dirty="0">
                <a:solidFill>
                  <a:prstClr val="black"/>
                </a:solidFill>
              </a:rPr>
              <a:t>Interlocking vaporizers </a:t>
            </a:r>
            <a:r>
              <a:rPr lang="en-US" sz="3100" dirty="0">
                <a:solidFill>
                  <a:prstClr val="black"/>
                </a:solidFill>
              </a:rPr>
              <a:t>on the back bar prevent two anesthetic </a:t>
            </a:r>
            <a:r>
              <a:rPr lang="en-US" sz="3100" dirty="0" err="1">
                <a:solidFill>
                  <a:prstClr val="black"/>
                </a:solidFill>
              </a:rPr>
              <a:t>vapours</a:t>
            </a:r>
            <a:r>
              <a:rPr lang="en-US" sz="3100" dirty="0">
                <a:solidFill>
                  <a:prstClr val="black"/>
                </a:solidFill>
              </a:rPr>
              <a:t> being given simultaneously.</a:t>
            </a:r>
            <a:endParaRPr lang="en-GB" sz="3100" dirty="0">
              <a:solidFill>
                <a:prstClr val="black"/>
              </a:solidFill>
            </a:endParaRPr>
          </a:p>
          <a:p>
            <a:pPr lvl="0"/>
            <a:r>
              <a:rPr lang="en-US" sz="3100" b="1" dirty="0">
                <a:solidFill>
                  <a:prstClr val="black"/>
                </a:solidFill>
              </a:rPr>
              <a:t>Ventilator alarms </a:t>
            </a:r>
            <a:r>
              <a:rPr lang="en-US" sz="3100" dirty="0">
                <a:solidFill>
                  <a:prstClr val="black"/>
                </a:solidFill>
              </a:rPr>
              <a:t>warn of high and low pressure.</a:t>
            </a:r>
            <a:endParaRPr lang="en-GB" sz="3100" dirty="0">
              <a:solidFill>
                <a:prstClr val="black"/>
              </a:solidFill>
            </a:endParaRPr>
          </a:p>
          <a:p>
            <a:pPr lvl="0"/>
            <a:r>
              <a:rPr lang="en-US" sz="3100" b="1" dirty="0">
                <a:solidFill>
                  <a:prstClr val="black"/>
                </a:solidFill>
              </a:rPr>
              <a:t>Emergency oxygen flush: </a:t>
            </a:r>
            <a:r>
              <a:rPr lang="en-US" sz="3100" dirty="0">
                <a:solidFill>
                  <a:prstClr val="black"/>
                </a:solidFill>
              </a:rPr>
              <a:t>when pressed, oxygen bypasses the back bar and is delivered to the CGO at &gt;35 L/min. This must be used with caution as gas is delivered at 4 bar and does not contain anesthetic.</a:t>
            </a:r>
            <a:endParaRPr lang="en-GB" sz="3100" dirty="0">
              <a:solidFill>
                <a:prstClr val="black"/>
              </a:solidFill>
            </a:endParaRPr>
          </a:p>
          <a:p>
            <a:pPr lvl="0"/>
            <a:r>
              <a:rPr lang="en-US" sz="3100" b="1" dirty="0">
                <a:solidFill>
                  <a:prstClr val="black"/>
                </a:solidFill>
              </a:rPr>
              <a:t>Suction: </a:t>
            </a:r>
            <a:r>
              <a:rPr lang="en-US" sz="3100" dirty="0">
                <a:solidFill>
                  <a:prstClr val="black"/>
                </a:solidFill>
              </a:rPr>
              <a:t>adjustable negative-pressure-generated suction is used to clear airway secretions/vomit and must be available for all cases.</a:t>
            </a:r>
            <a:endParaRPr lang="en-GB" sz="3100" dirty="0">
              <a:solidFill>
                <a:prstClr val="black"/>
              </a:solidFill>
            </a:endParaRPr>
          </a:p>
          <a:p>
            <a:pPr lvl="0"/>
            <a:r>
              <a:rPr lang="en-US" sz="3100" b="1" dirty="0">
                <a:solidFill>
                  <a:prstClr val="black"/>
                </a:solidFill>
              </a:rPr>
              <a:t>Scavenging </a:t>
            </a:r>
            <a:r>
              <a:rPr lang="en-US" sz="3100" dirty="0">
                <a:solidFill>
                  <a:prstClr val="black"/>
                </a:solidFill>
              </a:rPr>
              <a:t>of vented anesthetic gases is active, passive or a combination. Scavenged gases are usually vented to the atmosphere. Scavenging tubing has a wider bore (30mm), preventing accidental connection to breathing circuits. </a:t>
            </a:r>
            <a:endParaRPr lang="en-GB" sz="3100" dirty="0">
              <a:solidFill>
                <a:prstClr val="black"/>
              </a:solidFill>
            </a:endParaRPr>
          </a:p>
        </p:txBody>
      </p:sp>
      <p:sp>
        <p:nvSpPr>
          <p:cNvPr id="4" name="Rectangle 3"/>
          <p:cNvSpPr/>
          <p:nvPr/>
        </p:nvSpPr>
        <p:spPr>
          <a:xfrm>
            <a:off x="9686924" y="46105"/>
            <a:ext cx="2505075" cy="646331"/>
          </a:xfrm>
          <a:prstGeom prst="rect">
            <a:avLst/>
          </a:prstGeom>
          <a:ln>
            <a:solidFill>
              <a:srgbClr val="92D050"/>
            </a:solidFill>
          </a:ln>
        </p:spPr>
        <p:txBody>
          <a:bodyPr wrap="square">
            <a:spAutoFit/>
          </a:bodyPr>
          <a:lstStyle/>
          <a:p>
            <a:pPr algn="ctr"/>
            <a:r>
              <a:rPr lang="en-US" sz="3600" dirty="0">
                <a:ln w="0"/>
                <a:effectLst>
                  <a:outerShdw blurRad="38100" dist="19050" dir="2700000" algn="tl" rotWithShape="0">
                    <a:schemeClr val="dk1">
                      <a:alpha val="40000"/>
                    </a:schemeClr>
                  </a:outerShdw>
                </a:effectLst>
                <a:latin typeface="Blackadder ITC" panose="04020505051007020D02" pitchFamily="82" charset="0"/>
              </a:rPr>
              <a:t>Sixth question </a:t>
            </a:r>
            <a:endParaRPr lang="en-GB" sz="3600" dirty="0">
              <a:ln w="0"/>
              <a:effectLst>
                <a:outerShdw blurRad="38100" dist="19050" dir="2700000" algn="tl" rotWithShape="0">
                  <a:schemeClr val="dk1">
                    <a:alpha val="40000"/>
                  </a:schemeClr>
                </a:outerShdw>
              </a:effectLst>
              <a:latin typeface="Blackadder ITC" panose="04020505051007020D02" pitchFamily="82" charset="0"/>
            </a:endParaRPr>
          </a:p>
        </p:txBody>
      </p:sp>
    </p:spTree>
    <p:extLst>
      <p:ext uri="{BB962C8B-B14F-4D97-AF65-F5344CB8AC3E}">
        <p14:creationId xmlns:p14="http://schemas.microsoft.com/office/powerpoint/2010/main" val="263151225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3" y="186690"/>
            <a:ext cx="11644312" cy="1716609"/>
          </a:xfrm>
        </p:spPr>
        <p:txBody>
          <a:bodyPr>
            <a:normAutofit fontScale="90000"/>
          </a:bodyPr>
          <a:lstStyle/>
          <a:p>
            <a:r>
              <a:rPr lang="en-US" sz="2700" dirty="0">
                <a:latin typeface="+mn-lt"/>
                <a:ea typeface="+mn-ea"/>
                <a:cs typeface="+mn-cs"/>
              </a:rPr>
              <a:t>Low gas flows reduce environmental impact and cost. Operating theatre air exchange occurs through the air conditioning system (e.g. 15 times per hour). The main aim is infection control; it also serves to remove </a:t>
            </a:r>
            <a:r>
              <a:rPr lang="en-US" sz="2700" dirty="0" err="1">
                <a:latin typeface="+mn-lt"/>
                <a:ea typeface="+mn-ea"/>
                <a:cs typeface="+mn-cs"/>
              </a:rPr>
              <a:t>unscavenged</a:t>
            </a:r>
            <a:r>
              <a:rPr lang="en-US" sz="2700" dirty="0">
                <a:latin typeface="+mn-lt"/>
                <a:ea typeface="+mn-ea"/>
                <a:cs typeface="+mn-cs"/>
              </a:rPr>
              <a:t> gases.</a:t>
            </a:r>
            <a:r>
              <a:rPr lang="en-GB" dirty="0"/>
              <a:t/>
            </a:r>
            <a:br>
              <a:rPr lang="en-GB" dirty="0"/>
            </a:br>
            <a:endParaRPr lang="en-GB" dirty="0"/>
          </a:p>
        </p:txBody>
      </p:sp>
      <p:pic>
        <p:nvPicPr>
          <p:cNvPr id="16386" name="Picture 2" descr="نتيجة بحث الصور عن ‪anesthesia clipart‬‏"/>
          <p:cNvPicPr>
            <a:picLocks noChangeAspect="1" noChangeArrowheads="1"/>
          </p:cNvPicPr>
          <p:nvPr/>
        </p:nvPicPr>
        <p:blipFill rotWithShape="1">
          <a:blip r:embed="rId2">
            <a:extLst>
              <a:ext uri="{28A0092B-C50C-407E-A947-70E740481C1C}">
                <a14:useLocalDpi xmlns:a14="http://schemas.microsoft.com/office/drawing/2010/main" val="0"/>
              </a:ext>
            </a:extLst>
          </a:blip>
          <a:srcRect t="13552" b="13084"/>
          <a:stretch/>
        </p:blipFill>
        <p:spPr bwMode="auto">
          <a:xfrm>
            <a:off x="6972304" y="3743323"/>
            <a:ext cx="5172075" cy="304506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نتيجة بحث الصور عن ‪anesthesia clipart‬‏"/>
          <p:cNvPicPr>
            <a:picLocks noChangeAspect="1" noChangeArrowheads="1"/>
          </p:cNvPicPr>
          <p:nvPr/>
        </p:nvPicPr>
        <p:blipFill rotWithShape="1">
          <a:blip r:embed="rId3">
            <a:extLst>
              <a:ext uri="{28A0092B-C50C-407E-A947-70E740481C1C}">
                <a14:useLocalDpi xmlns:a14="http://schemas.microsoft.com/office/drawing/2010/main" val="0"/>
              </a:ext>
            </a:extLst>
          </a:blip>
          <a:srcRect l="44639" t="77699" b="17048"/>
          <a:stretch/>
        </p:blipFill>
        <p:spPr bwMode="auto">
          <a:xfrm>
            <a:off x="4186231" y="6533059"/>
            <a:ext cx="3036099" cy="167777"/>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نتيجة بحث الصور عن ‪Non-interchangeable screw threads in anesthesia machine‬‏"/>
          <p:cNvPicPr>
            <a:picLocks noChangeAspect="1" noChangeArrowheads="1"/>
          </p:cNvPicPr>
          <p:nvPr/>
        </p:nvPicPr>
        <p:blipFill rotWithShape="1">
          <a:blip r:embed="rId4">
            <a:extLst>
              <a:ext uri="{28A0092B-C50C-407E-A947-70E740481C1C}">
                <a14:useLocalDpi xmlns:a14="http://schemas.microsoft.com/office/drawing/2010/main" val="0"/>
              </a:ext>
            </a:extLst>
          </a:blip>
          <a:srcRect b="50889"/>
          <a:stretch/>
        </p:blipFill>
        <p:spPr bwMode="auto">
          <a:xfrm>
            <a:off x="100013" y="1903299"/>
            <a:ext cx="6758943" cy="430198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785809" y="6045708"/>
            <a:ext cx="3571875" cy="830997"/>
          </a:xfrm>
          <a:prstGeom prst="rect">
            <a:avLst/>
          </a:prstGeom>
        </p:spPr>
        <p:txBody>
          <a:bodyPr wrap="square">
            <a:spAutoFit/>
          </a:bodyPr>
          <a:lstStyle/>
          <a:p>
            <a:pPr algn="ctr"/>
            <a:r>
              <a:rPr lang="en-US" sz="4800" dirty="0">
                <a:ln w="0"/>
                <a:effectLst>
                  <a:outerShdw blurRad="38100" dist="19050" dir="2700000" algn="tl" rotWithShape="0">
                    <a:schemeClr val="dk1">
                      <a:alpha val="40000"/>
                    </a:schemeClr>
                  </a:outerShdw>
                </a:effectLst>
                <a:latin typeface="Blackadder ITC" panose="04020505051007020D02" pitchFamily="82" charset="0"/>
              </a:rPr>
              <a:t>Sixth question </a:t>
            </a:r>
            <a:endParaRPr lang="en-GB" sz="4800" dirty="0">
              <a:ln w="0"/>
              <a:effectLst>
                <a:outerShdw blurRad="38100" dist="19050" dir="2700000" algn="tl" rotWithShape="0">
                  <a:schemeClr val="dk1">
                    <a:alpha val="40000"/>
                  </a:schemeClr>
                </a:outerShdw>
              </a:effectLst>
              <a:latin typeface="Blackadder ITC" panose="04020505051007020D02" pitchFamily="82" charset="0"/>
            </a:endParaRPr>
          </a:p>
        </p:txBody>
      </p:sp>
    </p:spTree>
    <p:extLst>
      <p:ext uri="{BB962C8B-B14F-4D97-AF65-F5344CB8AC3E}">
        <p14:creationId xmlns:p14="http://schemas.microsoft.com/office/powerpoint/2010/main" val="272748977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1713" y="665163"/>
            <a:ext cx="7629525" cy="2392362"/>
          </a:xfrm>
        </p:spPr>
        <p:txBody>
          <a:bodyPr>
            <a:normAutofit/>
          </a:bodyPr>
          <a:lstStyle/>
          <a:p>
            <a:pPr algn="ctr"/>
            <a:r>
              <a:rPr lang="en-US" sz="6000" b="1" dirty="0">
                <a:solidFill>
                  <a:srgbClr val="D7DEF8"/>
                </a:solidFill>
                <a:latin typeface="+mn-lt"/>
                <a:ea typeface="+mn-ea"/>
                <a:cs typeface="+mn-cs"/>
              </a:rPr>
              <a:t>Any question?</a:t>
            </a:r>
            <a:endParaRPr lang="en-GB" sz="6000" b="1" dirty="0">
              <a:solidFill>
                <a:srgbClr val="D7DEF8"/>
              </a:solidFill>
              <a:latin typeface="+mn-lt"/>
              <a:ea typeface="+mn-ea"/>
              <a:cs typeface="+mn-cs"/>
            </a:endParaRPr>
          </a:p>
        </p:txBody>
      </p:sp>
      <p:pic>
        <p:nvPicPr>
          <p:cNvPr id="18434" name="Picture 2" descr="نتيجة بحث الصور عن ‪anesthesia clipart‬‏"/>
          <p:cNvPicPr>
            <a:picLocks noChangeAspect="1" noChangeArrowheads="1"/>
          </p:cNvPicPr>
          <p:nvPr/>
        </p:nvPicPr>
        <p:blipFill rotWithShape="1">
          <a:blip r:embed="rId2">
            <a:extLst>
              <a:ext uri="{28A0092B-C50C-407E-A947-70E740481C1C}">
                <a14:useLocalDpi xmlns:a14="http://schemas.microsoft.com/office/drawing/2010/main" val="0"/>
              </a:ext>
            </a:extLst>
          </a:blip>
          <a:srcRect t="8392" b="22448"/>
          <a:stretch/>
        </p:blipFill>
        <p:spPr bwMode="auto">
          <a:xfrm>
            <a:off x="471488" y="3375291"/>
            <a:ext cx="11587162" cy="31112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849296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نتيجة بحث الصور عن ‪anesthesia clipart‬‏"/>
          <p:cNvPicPr>
            <a:picLocks noChangeAspect="1" noChangeArrowheads="1"/>
          </p:cNvPicPr>
          <p:nvPr/>
        </p:nvPicPr>
        <p:blipFill rotWithShape="1">
          <a:blip r:embed="rId2">
            <a:biLevel thresh="75000"/>
            <a:extLst>
              <a:ext uri="{BEBA8EAE-BF5A-486C-A8C5-ECC9F3942E4B}">
                <a14:imgProps xmlns:a14="http://schemas.microsoft.com/office/drawing/2010/main">
                  <a14:imgLayer r:embed="rId3">
                    <a14:imgEffect>
                      <a14:backgroundRemoval t="32500" b="82500" l="1511" r="36556">
                        <a14:foregroundMark x1="6344" y1="43125" x2="6344" y2="43125"/>
                        <a14:foregroundMark x1="6647" y1="53750" x2="6647" y2="53750"/>
                        <a14:foregroundMark x1="6647" y1="61875" x2="6647" y2="61875"/>
                        <a14:foregroundMark x1="6042" y1="81875" x2="6042" y2="81875"/>
                        <a14:foregroundMark x1="25680" y1="56250" x2="25680" y2="56250"/>
                        <a14:foregroundMark x1="25076" y1="43750" x2="25076" y2="43750"/>
                        <a14:foregroundMark x1="28701" y1="41250" x2="28701" y2="41250"/>
                        <a14:foregroundMark x1="29607" y1="63750" x2="29607" y2="63750"/>
                        <a14:foregroundMark x1="25680" y1="73750" x2="25680" y2="73750"/>
                        <a14:foregroundMark x1="29305" y1="75000" x2="29305" y2="75000"/>
                        <a14:foregroundMark x1="24773" y1="79375" x2="24773" y2="79375"/>
                        <a14:foregroundMark x1="17221" y1="75000" x2="17221" y2="75000"/>
                        <a14:foregroundMark x1="16918" y1="45625" x2="16918" y2="45625"/>
                        <a14:foregroundMark x1="16314" y1="36250" x2="16314" y2="36250"/>
                        <a14:foregroundMark x1="13595" y1="61250" x2="13595" y2="61250"/>
                        <a14:foregroundMark x1="35650" y1="81875" x2="35650" y2="81875"/>
                        <a14:foregroundMark x1="36858" y1="82500" x2="36858" y2="82500"/>
                        <a14:foregroundMark x1="1511" y1="81875" x2="1511" y2="81875"/>
                        <a14:foregroundMark x1="6647" y1="56875" x2="6647" y2="56875"/>
                        <a14:foregroundMark x1="6344" y1="49375" x2="6344" y2="49375"/>
                        <a14:foregroundMark x1="16616" y1="74375" x2="16616" y2="74375"/>
                        <a14:foregroundMark x1="13897" y1="74375" x2="13897" y2="74375"/>
                        <a14:foregroundMark x1="12085" y1="79375" x2="12085" y2="79375"/>
                        <a14:foregroundMark x1="3927" y1="50625" x2="3927" y2="50625"/>
                        <a14:foregroundMark x1="3625" y1="40000" x2="3625" y2="40000"/>
                        <a14:backgroundMark x1="9063" y1="41875" x2="9063" y2="41875"/>
                        <a14:backgroundMark x1="12991" y1="44375" x2="12991" y2="44375"/>
                        <a14:backgroundMark x1="14804" y1="44375" x2="14804" y2="44375"/>
                        <a14:backgroundMark x1="9063" y1="53125" x2="9063" y2="53125"/>
                        <a14:backgroundMark x1="10272" y1="57500" x2="10272" y2="57500"/>
                        <a14:backgroundMark x1="9668" y1="50625" x2="9668" y2="50625"/>
                      </a14:backgroundRemoval>
                    </a14:imgEffect>
                  </a14:imgLayer>
                </a14:imgProps>
              </a:ext>
              <a:ext uri="{28A0092B-C50C-407E-A947-70E740481C1C}">
                <a14:useLocalDpi xmlns:a14="http://schemas.microsoft.com/office/drawing/2010/main" val="0"/>
              </a:ext>
            </a:extLst>
          </a:blip>
          <a:srcRect t="27106" r="62385" b="14928"/>
          <a:stretch/>
        </p:blipFill>
        <p:spPr bwMode="auto">
          <a:xfrm>
            <a:off x="6843713" y="4692516"/>
            <a:ext cx="5348287" cy="206547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342900" y="171441"/>
            <a:ext cx="11849100" cy="5016758"/>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r>
              <a:rPr lang="en-US" sz="3200" b="1" dirty="0"/>
              <a:t>A 52-year-old man has had progressive knee pain with swelling, His orthopedic surgeon has tentatively diagnosed a torn meniscus, and recommended an arthroscopy as an outpatient. The patient has had no major illnesses other than the typical childhood diseases. He has had no previous operations or anesthetics, nor a family history of problems with anesthesia. He has no allergies to medications, does not smoke, diabetics on oral medication blood sugar is controlled. His laboratory results and physical examination by an internist were all normal. He has had nothing to eat or drink since he went to bed last night.</a:t>
            </a:r>
            <a:endParaRPr lang="en-GB" sz="3200" dirty="0"/>
          </a:p>
        </p:txBody>
      </p:sp>
      <p:pic>
        <p:nvPicPr>
          <p:cNvPr id="8196" name="Picture 4" descr="نتيجة بحث الصور عن ‪anesthesia clipart‬‏"/>
          <p:cNvPicPr>
            <a:picLocks noChangeAspect="1" noChangeArrowheads="1"/>
          </p:cNvPicPr>
          <p:nvPr/>
        </p:nvPicPr>
        <p:blipFill rotWithShape="1">
          <a:blip r:embed="rId4">
            <a:biLevel thresh="75000"/>
            <a:extLst>
              <a:ext uri="{BEBA8EAE-BF5A-486C-A8C5-ECC9F3942E4B}">
                <a14:imgProps xmlns:a14="http://schemas.microsoft.com/office/drawing/2010/main">
                  <a14:imgLayer r:embed="rId3">
                    <a14:imgEffect>
                      <a14:backgroundRemoval t="77500" b="86250" l="302" r="5136">
                        <a14:foregroundMark x1="3021" y1="81875" x2="3021" y2="81875"/>
                        <a14:foregroundMark x1="5136" y1="81875" x2="5136" y2="81875"/>
                      </a14:backgroundRemoval>
                    </a14:imgEffect>
                  </a14:imgLayer>
                </a14:imgProps>
              </a:ext>
              <a:ext uri="{28A0092B-C50C-407E-A947-70E740481C1C}">
                <a14:useLocalDpi xmlns:a14="http://schemas.microsoft.com/office/drawing/2010/main" val="0"/>
              </a:ext>
            </a:extLst>
          </a:blip>
          <a:srcRect t="76986" r="94428" b="12319"/>
          <a:stretch/>
        </p:blipFill>
        <p:spPr bwMode="auto">
          <a:xfrm>
            <a:off x="2814638" y="6429266"/>
            <a:ext cx="4034739" cy="457310"/>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p14="http://schemas.microsoft.com/office/powerpoint/2010/main">
        <mc:Choice Requires="p14">
          <p:contentPart p14:bwMode="auto" r:id="rId5">
            <p14:nvContentPartPr>
              <p14:cNvPr id="17" name="Ink 16"/>
              <p14:cNvContentPartPr/>
              <p14:nvPr/>
            </p14:nvContentPartPr>
            <p14:xfrm>
              <a:off x="7900740" y="5000557"/>
              <a:ext cx="1057680" cy="800280"/>
            </p14:xfrm>
          </p:contentPart>
        </mc:Choice>
        <mc:Fallback xmlns="">
          <p:pic>
            <p:nvPicPr>
              <p:cNvPr id="17" name="Ink 16"/>
              <p:cNvPicPr/>
              <p:nvPr/>
            </p:nvPicPr>
            <p:blipFill>
              <a:blip r:embed="rId6"/>
              <a:stretch>
                <a:fillRect/>
              </a:stretch>
            </p:blipFill>
            <p:spPr>
              <a:xfrm>
                <a:off x="7897140" y="4995159"/>
                <a:ext cx="1064880" cy="813954"/>
              </a:xfrm>
              <a:prstGeom prst="rect">
                <a:avLst/>
              </a:prstGeom>
            </p:spPr>
          </p:pic>
        </mc:Fallback>
      </mc:AlternateContent>
      <p:sp>
        <p:nvSpPr>
          <p:cNvPr id="20" name="Rectangle 19"/>
          <p:cNvSpPr/>
          <p:nvPr/>
        </p:nvSpPr>
        <p:spPr>
          <a:xfrm>
            <a:off x="142878" y="6086475"/>
            <a:ext cx="3257546" cy="923330"/>
          </a:xfrm>
          <a:prstGeom prst="rect">
            <a:avLst/>
          </a:prstGeom>
        </p:spPr>
        <p:txBody>
          <a:bodyPr wrap="square">
            <a:spAutoFit/>
          </a:bodyPr>
          <a:lstStyle/>
          <a:p>
            <a:pPr algn="ctr"/>
            <a:r>
              <a:rPr lang="en-US" sz="5400" b="1" dirty="0">
                <a:ln w="0"/>
                <a:effectLst>
                  <a:outerShdw blurRad="38100" dist="38100" dir="2700000" algn="tl">
                    <a:srgbClr val="000000">
                      <a:alpha val="43137"/>
                    </a:srgbClr>
                  </a:outerShdw>
                </a:effectLst>
                <a:latin typeface="Blackadder ITC" panose="04020505051007020D02" pitchFamily="82" charset="0"/>
              </a:rPr>
              <a:t>Scenario</a:t>
            </a:r>
            <a:endParaRPr lang="en-GB" sz="4000" b="1" dirty="0">
              <a:ln w="0"/>
              <a:effectLst>
                <a:outerShdw blurRad="38100" dist="38100" dir="2700000" algn="tl">
                  <a:srgbClr val="000000">
                    <a:alpha val="43137"/>
                  </a:srgbClr>
                </a:outerShdw>
              </a:effectLst>
              <a:latin typeface="Blackadder ITC" panose="04020505051007020D02" pitchFamily="82" charset="0"/>
            </a:endParaRPr>
          </a:p>
        </p:txBody>
      </p:sp>
    </p:spTree>
    <p:extLst>
      <p:ext uri="{BB962C8B-B14F-4D97-AF65-F5344CB8AC3E}">
        <p14:creationId xmlns:p14="http://schemas.microsoft.com/office/powerpoint/2010/main" val="318033781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4326" y="485768"/>
            <a:ext cx="11630025" cy="1366528"/>
          </a:xfrm>
          <a:prstGeom prst="rect">
            <a:avLst/>
          </a:prstGeom>
        </p:spPr>
        <p:txBody>
          <a:bodyPr wrap="square">
            <a:spAutoFit/>
          </a:bodyPr>
          <a:lstStyle/>
          <a:p>
            <a:pPr lvl="0" algn="just">
              <a:lnSpc>
                <a:spcPct val="115000"/>
              </a:lnSpc>
              <a:spcAft>
                <a:spcPts val="1000"/>
              </a:spcAft>
            </a:pPr>
            <a:r>
              <a:rPr lang="en-US" sz="3600" b="1" dirty="0">
                <a:ln>
                  <a:solidFill>
                    <a:schemeClr val="accent6">
                      <a:lumMod val="75000"/>
                    </a:schemeClr>
                  </a:solidFill>
                </a:ln>
                <a:solidFill>
                  <a:schemeClr val="accent6">
                    <a:lumMod val="75000"/>
                  </a:schemeClr>
                </a:solidFill>
                <a:ea typeface="Calibri" panose="020F0502020204030204" pitchFamily="34" charset="0"/>
                <a:cs typeface="Arial" panose="020B0604020202020204" pitchFamily="34" charset="0"/>
              </a:rPr>
              <a:t>How are a patient’s general medical condition ASA standard classifications?</a:t>
            </a:r>
            <a:endParaRPr lang="en-GB" sz="2800" dirty="0">
              <a:ln>
                <a:solidFill>
                  <a:schemeClr val="accent6">
                    <a:lumMod val="75000"/>
                  </a:schemeClr>
                </a:solidFill>
              </a:ln>
              <a:solidFill>
                <a:schemeClr val="accent6">
                  <a:lumMod val="75000"/>
                </a:schemeClr>
              </a:solidFill>
              <a:effectLst/>
              <a:ea typeface="Calibri" panose="020F0502020204030204" pitchFamily="34" charset="0"/>
              <a:cs typeface="Arial" panose="020B0604020202020204" pitchFamily="34" charset="0"/>
            </a:endParaRPr>
          </a:p>
        </p:txBody>
      </p:sp>
      <p:sp>
        <p:nvSpPr>
          <p:cNvPr id="3" name="Rectangle 2"/>
          <p:cNvSpPr/>
          <p:nvPr/>
        </p:nvSpPr>
        <p:spPr>
          <a:xfrm>
            <a:off x="1382310" y="5930382"/>
            <a:ext cx="3826690" cy="1015663"/>
          </a:xfrm>
          <a:prstGeom prst="rect">
            <a:avLst/>
          </a:prstGeom>
        </p:spPr>
        <p:txBody>
          <a:bodyPr wrap="none">
            <a:spAutoFit/>
          </a:bodyPr>
          <a:lstStyle/>
          <a:p>
            <a:pPr algn="ctr"/>
            <a:r>
              <a:rPr lang="en-US" sz="6000" dirty="0">
                <a:ln w="0"/>
                <a:effectLst>
                  <a:outerShdw blurRad="38100" dist="19050" dir="2700000" algn="tl" rotWithShape="0">
                    <a:schemeClr val="dk1">
                      <a:alpha val="40000"/>
                    </a:schemeClr>
                  </a:outerShdw>
                </a:effectLst>
                <a:latin typeface="Blackadder ITC" panose="04020505051007020D02" pitchFamily="82" charset="0"/>
              </a:rPr>
              <a:t>First question </a:t>
            </a:r>
            <a:endParaRPr lang="en-GB" sz="6000" dirty="0">
              <a:ln w="0"/>
              <a:effectLst>
                <a:outerShdw blurRad="38100" dist="19050" dir="2700000" algn="tl" rotWithShape="0">
                  <a:schemeClr val="dk1">
                    <a:alpha val="40000"/>
                  </a:schemeClr>
                </a:outerShdw>
              </a:effectLst>
              <a:latin typeface="Blackadder ITC" panose="04020505051007020D02" pitchFamily="82" charset="0"/>
            </a:endParaRPr>
          </a:p>
        </p:txBody>
      </p:sp>
      <p:sp>
        <p:nvSpPr>
          <p:cNvPr id="4" name="TextBox 3"/>
          <p:cNvSpPr txBox="1"/>
          <p:nvPr/>
        </p:nvSpPr>
        <p:spPr>
          <a:xfrm>
            <a:off x="710796" y="2343150"/>
            <a:ext cx="6057899" cy="646331"/>
          </a:xfrm>
          <a:prstGeom prst="rect">
            <a:avLst/>
          </a:prstGeom>
          <a:noFill/>
        </p:spPr>
        <p:txBody>
          <a:bodyPr wrap="square" rtlCol="0">
            <a:spAutoFit/>
          </a:bodyPr>
          <a:lstStyle/>
          <a:p>
            <a:r>
              <a:rPr lang="en-US" sz="3600" dirty="0"/>
              <a:t>- ASA stage 2</a:t>
            </a:r>
            <a:endParaRPr lang="en-GB" sz="3600" dirty="0"/>
          </a:p>
        </p:txBody>
      </p:sp>
      <p:pic>
        <p:nvPicPr>
          <p:cNvPr id="9222" name="Picture 6" descr="نتيجة بحث الصور عن ‪anesthesia clipart‬‏"/>
          <p:cNvPicPr>
            <a:picLocks noChangeAspect="1" noChangeArrowheads="1"/>
          </p:cNvPicPr>
          <p:nvPr/>
        </p:nvPicPr>
        <p:blipFill rotWithShape="1">
          <a:blip r:embed="rId2">
            <a:extLst>
              <a:ext uri="{28A0092B-C50C-407E-A947-70E740481C1C}">
                <a14:useLocalDpi xmlns:a14="http://schemas.microsoft.com/office/drawing/2010/main" val="0"/>
              </a:ext>
            </a:extLst>
          </a:blip>
          <a:srcRect t="17351" b="13561"/>
          <a:stretch/>
        </p:blipFill>
        <p:spPr bwMode="auto">
          <a:xfrm>
            <a:off x="4985139" y="4143380"/>
            <a:ext cx="7174705" cy="25871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165120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85763" y="735241"/>
            <a:ext cx="11558588" cy="2308324"/>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r>
              <a:rPr lang="en-US" sz="3600" b="1" dirty="0"/>
              <a:t>On examination, the patient weighs 75 Kg and is 182 Cm, in tall. His neck appears to be flexible and mobile. He opens his mouth without difficulty, and with his head extended and tongue protruding, his uvula is completely visible.</a:t>
            </a:r>
            <a:endParaRPr lang="en-GB" sz="3600" dirty="0"/>
          </a:p>
        </p:txBody>
      </p:sp>
      <p:pic>
        <p:nvPicPr>
          <p:cNvPr id="7" name="Picture 4" descr="نتيجة بحث الصور عن ‪anesthesia clipart‬‏"/>
          <p:cNvPicPr>
            <a:picLocks noChangeAspect="1" noChangeArrowheads="1"/>
          </p:cNvPicPr>
          <p:nvPr/>
        </p:nvPicPr>
        <p:blipFill rotWithShape="1">
          <a:blip r:embed="rId2">
            <a:extLst>
              <a:ext uri="{28A0092B-C50C-407E-A947-70E740481C1C}">
                <a14:useLocalDpi xmlns:a14="http://schemas.microsoft.com/office/drawing/2010/main" val="0"/>
              </a:ext>
            </a:extLst>
          </a:blip>
          <a:srcRect b="12679"/>
          <a:stretch/>
        </p:blipFill>
        <p:spPr bwMode="auto">
          <a:xfrm>
            <a:off x="4271982" y="3871913"/>
            <a:ext cx="7886701" cy="295784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1468362" y="5958960"/>
            <a:ext cx="2940228" cy="1015663"/>
          </a:xfrm>
          <a:prstGeom prst="rect">
            <a:avLst/>
          </a:prstGeom>
        </p:spPr>
        <p:txBody>
          <a:bodyPr wrap="none">
            <a:spAutoFit/>
          </a:bodyPr>
          <a:lstStyle/>
          <a:p>
            <a:pPr algn="ctr"/>
            <a:r>
              <a:rPr lang="en-US" sz="6000" dirty="0">
                <a:ln w="0"/>
                <a:effectLst>
                  <a:outerShdw blurRad="38100" dist="19050" dir="2700000" algn="tl" rotWithShape="0">
                    <a:schemeClr val="dk1">
                      <a:alpha val="40000"/>
                    </a:schemeClr>
                  </a:outerShdw>
                </a:effectLst>
                <a:latin typeface="Blackadder ITC" panose="04020505051007020D02" pitchFamily="82" charset="0"/>
              </a:rPr>
              <a:t>Scenario ..</a:t>
            </a:r>
            <a:endParaRPr lang="en-GB" sz="6000" dirty="0">
              <a:ln w="0"/>
              <a:effectLst>
                <a:outerShdw blurRad="38100" dist="19050" dir="2700000" algn="tl" rotWithShape="0">
                  <a:schemeClr val="dk1">
                    <a:alpha val="40000"/>
                  </a:schemeClr>
                </a:outerShdw>
              </a:effectLst>
              <a:latin typeface="Blackadder ITC" panose="04020505051007020D02" pitchFamily="82" charset="0"/>
            </a:endParaRPr>
          </a:p>
        </p:txBody>
      </p:sp>
    </p:spTree>
    <p:extLst>
      <p:ext uri="{BB962C8B-B14F-4D97-AF65-F5344CB8AC3E}">
        <p14:creationId xmlns:p14="http://schemas.microsoft.com/office/powerpoint/2010/main" val="209665846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50" y="428625"/>
            <a:ext cx="9744075" cy="689099"/>
          </a:xfrm>
          <a:prstGeom prst="rect">
            <a:avLst/>
          </a:prstGeom>
        </p:spPr>
        <p:txBody>
          <a:bodyPr wrap="square">
            <a:spAutoFit/>
          </a:bodyPr>
          <a:lstStyle/>
          <a:p>
            <a:pPr lvl="0">
              <a:lnSpc>
                <a:spcPct val="115000"/>
              </a:lnSpc>
              <a:spcAft>
                <a:spcPts val="1000"/>
              </a:spcAft>
            </a:pPr>
            <a:r>
              <a:rPr lang="en-US" sz="3600" b="1" dirty="0">
                <a:ln>
                  <a:solidFill>
                    <a:schemeClr val="accent6">
                      <a:lumMod val="75000"/>
                    </a:schemeClr>
                  </a:solidFill>
                </a:ln>
                <a:solidFill>
                  <a:schemeClr val="accent6">
                    <a:lumMod val="75000"/>
                  </a:schemeClr>
                </a:solidFill>
                <a:ea typeface="Calibri" panose="020F0502020204030204" pitchFamily="34" charset="0"/>
                <a:cs typeface="Arial" panose="020B0604020202020204" pitchFamily="34" charset="0"/>
              </a:rPr>
              <a:t>Discuss</a:t>
            </a:r>
            <a:r>
              <a:rPr lang="en-US" sz="3600" b="1" dirty="0">
                <a:latin typeface="Times New Roman" panose="02020603050405020304" pitchFamily="18" charset="0"/>
                <a:ea typeface="Calibri" panose="020F0502020204030204" pitchFamily="34" charset="0"/>
                <a:cs typeface="Arial" panose="020B0604020202020204" pitchFamily="34" charset="0"/>
              </a:rPr>
              <a:t> </a:t>
            </a:r>
            <a:r>
              <a:rPr lang="en-US" sz="3600" b="1" dirty="0">
                <a:ln>
                  <a:solidFill>
                    <a:schemeClr val="accent6">
                      <a:lumMod val="75000"/>
                    </a:schemeClr>
                  </a:solidFill>
                </a:ln>
                <a:solidFill>
                  <a:schemeClr val="accent6">
                    <a:lumMod val="75000"/>
                  </a:schemeClr>
                </a:solidFill>
                <a:ea typeface="Calibri" panose="020F0502020204030204" pitchFamily="34" charset="0"/>
                <a:cs typeface="Arial" panose="020B0604020202020204" pitchFamily="34" charset="0"/>
              </a:rPr>
              <a:t>the airway assessment for this patient ?</a:t>
            </a:r>
            <a:endParaRPr lang="en-GB" sz="3600" b="1" dirty="0">
              <a:ln>
                <a:solidFill>
                  <a:schemeClr val="accent6">
                    <a:lumMod val="75000"/>
                  </a:schemeClr>
                </a:solidFill>
              </a:ln>
              <a:solidFill>
                <a:schemeClr val="accent6">
                  <a:lumMod val="75000"/>
                </a:schemeClr>
              </a:solidFill>
              <a:ea typeface="Calibri" panose="020F0502020204030204" pitchFamily="34" charset="0"/>
              <a:cs typeface="Arial" panose="020B0604020202020204" pitchFamily="34" charset="0"/>
            </a:endParaRPr>
          </a:p>
        </p:txBody>
      </p:sp>
      <p:sp>
        <p:nvSpPr>
          <p:cNvPr id="3" name="Rectangle 2"/>
          <p:cNvSpPr/>
          <p:nvPr/>
        </p:nvSpPr>
        <p:spPr>
          <a:xfrm>
            <a:off x="571499" y="1471613"/>
            <a:ext cx="9458325" cy="1384995"/>
          </a:xfrm>
          <a:prstGeom prst="rect">
            <a:avLst/>
          </a:prstGeom>
        </p:spPr>
        <p:txBody>
          <a:bodyPr wrap="square">
            <a:spAutoFit/>
          </a:bodyPr>
          <a:lstStyle/>
          <a:p>
            <a:r>
              <a:rPr lang="en-US" sz="2800" b="1" dirty="0"/>
              <a:t>Airway assessment Traditionally, </a:t>
            </a:r>
            <a:r>
              <a:rPr lang="en-US" sz="2800" b="1" dirty="0">
                <a:solidFill>
                  <a:srgbClr val="EF9A9C"/>
                </a:solidFill>
              </a:rPr>
              <a:t>the gold standard of airway management is tracheal intubation,</a:t>
            </a:r>
            <a:r>
              <a:rPr lang="en-US" sz="2800" b="1" dirty="0"/>
              <a:t> and the majority of assessments relate to the ease or difficulty of this process. </a:t>
            </a:r>
            <a:endParaRPr lang="en-GB" sz="2800" dirty="0"/>
          </a:p>
        </p:txBody>
      </p:sp>
      <p:pic>
        <p:nvPicPr>
          <p:cNvPr id="6146" name="Picture 2" descr="نتيجة بحث الصور عن ‪anesthesia clipart‬‏"/>
          <p:cNvPicPr>
            <a:picLocks noChangeAspect="1" noChangeArrowheads="1"/>
          </p:cNvPicPr>
          <p:nvPr/>
        </p:nvPicPr>
        <p:blipFill rotWithShape="1">
          <a:blip r:embed="rId2">
            <a:extLst>
              <a:ext uri="{28A0092B-C50C-407E-A947-70E740481C1C}">
                <a14:useLocalDpi xmlns:a14="http://schemas.microsoft.com/office/drawing/2010/main" val="0"/>
              </a:ext>
            </a:extLst>
          </a:blip>
          <a:srcRect t="10668" b="13376"/>
          <a:stretch/>
        </p:blipFill>
        <p:spPr bwMode="auto">
          <a:xfrm>
            <a:off x="7272338" y="4543434"/>
            <a:ext cx="4919662" cy="2271712"/>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نتيجة بحث الصور عن ‪anesthesia clipart‬‏"/>
          <p:cNvPicPr>
            <a:picLocks noChangeAspect="1" noChangeArrowheads="1"/>
          </p:cNvPicPr>
          <p:nvPr/>
        </p:nvPicPr>
        <p:blipFill rotWithShape="1">
          <a:blip r:embed="rId2">
            <a:extLst>
              <a:ext uri="{28A0092B-C50C-407E-A947-70E740481C1C}">
                <a14:useLocalDpi xmlns:a14="http://schemas.microsoft.com/office/drawing/2010/main" val="0"/>
              </a:ext>
            </a:extLst>
          </a:blip>
          <a:srcRect l="44639" t="77699" b="11681"/>
          <a:stretch/>
        </p:blipFill>
        <p:spPr bwMode="auto">
          <a:xfrm>
            <a:off x="4714877" y="6543684"/>
            <a:ext cx="2557461" cy="28575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1314455" y="6102857"/>
            <a:ext cx="3571875" cy="830997"/>
          </a:xfrm>
          <a:prstGeom prst="rect">
            <a:avLst/>
          </a:prstGeom>
        </p:spPr>
        <p:txBody>
          <a:bodyPr wrap="square">
            <a:spAutoFit/>
          </a:bodyPr>
          <a:lstStyle/>
          <a:p>
            <a:pPr algn="ctr"/>
            <a:r>
              <a:rPr lang="en-US" sz="4800" dirty="0">
                <a:ln w="0"/>
                <a:effectLst>
                  <a:outerShdw blurRad="38100" dist="19050" dir="2700000" algn="tl" rotWithShape="0">
                    <a:schemeClr val="dk1">
                      <a:alpha val="40000"/>
                    </a:schemeClr>
                  </a:outerShdw>
                </a:effectLst>
                <a:latin typeface="Blackadder ITC" panose="04020505051007020D02" pitchFamily="82" charset="0"/>
              </a:rPr>
              <a:t>Second question </a:t>
            </a:r>
            <a:endParaRPr lang="en-GB" sz="4800" dirty="0">
              <a:ln w="0"/>
              <a:effectLst>
                <a:outerShdw blurRad="38100" dist="19050" dir="2700000" algn="tl" rotWithShape="0">
                  <a:schemeClr val="dk1">
                    <a:alpha val="40000"/>
                  </a:schemeClr>
                </a:outerShdw>
              </a:effectLst>
              <a:latin typeface="Blackadder ITC" panose="04020505051007020D02" pitchFamily="82" charset="0"/>
            </a:endParaRPr>
          </a:p>
        </p:txBody>
      </p:sp>
    </p:spTree>
    <p:extLst>
      <p:ext uri="{BB962C8B-B14F-4D97-AF65-F5344CB8AC3E}">
        <p14:creationId xmlns:p14="http://schemas.microsoft.com/office/powerpoint/2010/main" val="75278375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نتيجة بحث الصور عن ‪anesthesia clipart‬‏"/>
          <p:cNvPicPr>
            <a:picLocks noChangeAspect="1" noChangeArrowheads="1"/>
          </p:cNvPicPr>
          <p:nvPr/>
        </p:nvPicPr>
        <p:blipFill rotWithShape="1">
          <a:blip r:embed="rId2">
            <a:extLst>
              <a:ext uri="{28A0092B-C50C-407E-A947-70E740481C1C}">
                <a14:useLocalDpi xmlns:a14="http://schemas.microsoft.com/office/drawing/2010/main" val="0"/>
              </a:ext>
            </a:extLst>
          </a:blip>
          <a:srcRect b="12679"/>
          <a:stretch/>
        </p:blipFill>
        <p:spPr bwMode="auto">
          <a:xfrm>
            <a:off x="4281493" y="3886204"/>
            <a:ext cx="7886701" cy="295784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90500" y="504512"/>
            <a:ext cx="11455672" cy="4524315"/>
          </a:xfrm>
          <a:prstGeom prst="rect">
            <a:avLst/>
          </a:prstGeom>
        </p:spPr>
        <p:txBody>
          <a:bodyPr wrap="square">
            <a:spAutoFit/>
          </a:bodyPr>
          <a:lstStyle/>
          <a:p>
            <a:pPr lvl="0"/>
            <a:r>
              <a:rPr lang="en-US" sz="3600" b="1" dirty="0">
                <a:solidFill>
                  <a:srgbClr val="70AD47">
                    <a:lumMod val="75000"/>
                  </a:srgbClr>
                </a:solidFill>
              </a:rPr>
              <a:t>In history ask about: </a:t>
            </a:r>
          </a:p>
          <a:p>
            <a:pPr lvl="0"/>
            <a:endParaRPr lang="en-US" sz="2800" b="1" dirty="0">
              <a:solidFill>
                <a:prstClr val="black"/>
              </a:solidFill>
            </a:endParaRPr>
          </a:p>
          <a:p>
            <a:pPr lvl="0"/>
            <a:r>
              <a:rPr lang="en-US" sz="2800" b="1" dirty="0">
                <a:solidFill>
                  <a:srgbClr val="70AD47">
                    <a:lumMod val="75000"/>
                  </a:srgbClr>
                </a:solidFill>
              </a:rPr>
              <a:t>•</a:t>
            </a:r>
            <a:r>
              <a:rPr lang="en-US" sz="2800" b="1" dirty="0">
                <a:solidFill>
                  <a:prstClr val="black"/>
                </a:solidFill>
              </a:rPr>
              <a:t> Past anesthetic history </a:t>
            </a:r>
          </a:p>
          <a:p>
            <a:pPr lvl="0"/>
            <a:r>
              <a:rPr lang="en-US" sz="2800" b="1" dirty="0">
                <a:solidFill>
                  <a:srgbClr val="70AD47">
                    <a:lumMod val="75000"/>
                  </a:srgbClr>
                </a:solidFill>
              </a:rPr>
              <a:t>•</a:t>
            </a:r>
            <a:r>
              <a:rPr lang="en-US" sz="2800" b="1" dirty="0">
                <a:solidFill>
                  <a:prstClr val="black"/>
                </a:solidFill>
              </a:rPr>
              <a:t> Surgery/radiotherapy to head and neck. </a:t>
            </a:r>
          </a:p>
          <a:p>
            <a:pPr lvl="0"/>
            <a:r>
              <a:rPr lang="en-US" sz="2800" b="1" dirty="0">
                <a:solidFill>
                  <a:srgbClr val="70AD47">
                    <a:lumMod val="75000"/>
                  </a:srgbClr>
                </a:solidFill>
              </a:rPr>
              <a:t>•</a:t>
            </a:r>
            <a:r>
              <a:rPr lang="en-US" sz="2800" b="1" dirty="0">
                <a:solidFill>
                  <a:prstClr val="black"/>
                </a:solidFill>
              </a:rPr>
              <a:t> Obstructive sleep apnea (OSA).</a:t>
            </a:r>
          </a:p>
          <a:p>
            <a:pPr lvl="0"/>
            <a:r>
              <a:rPr lang="en-US" sz="2800" b="1" dirty="0">
                <a:solidFill>
                  <a:srgbClr val="70AD47">
                    <a:lumMod val="75000"/>
                  </a:srgbClr>
                </a:solidFill>
              </a:rPr>
              <a:t>•</a:t>
            </a:r>
            <a:r>
              <a:rPr lang="en-US" sz="2800" b="1" dirty="0">
                <a:solidFill>
                  <a:prstClr val="black"/>
                </a:solidFill>
              </a:rPr>
              <a:t> Conditions affecting tongue size (e.g. acromegaly, infections, tumors) </a:t>
            </a:r>
          </a:p>
          <a:p>
            <a:pPr lvl="0"/>
            <a:r>
              <a:rPr lang="en-US" sz="2800" b="1" dirty="0">
                <a:solidFill>
                  <a:srgbClr val="70AD47">
                    <a:lumMod val="75000"/>
                  </a:srgbClr>
                </a:solidFill>
              </a:rPr>
              <a:t>•</a:t>
            </a:r>
            <a:r>
              <a:rPr lang="en-US" sz="2800" b="1" dirty="0">
                <a:solidFill>
                  <a:prstClr val="black"/>
                </a:solidFill>
              </a:rPr>
              <a:t> Conditions affecting neck mobility (e.g. ankylosing spondylitis, infections, tumors).</a:t>
            </a:r>
          </a:p>
          <a:p>
            <a:pPr lvl="0"/>
            <a:r>
              <a:rPr lang="en-US" sz="2800" b="1" dirty="0">
                <a:solidFill>
                  <a:srgbClr val="70AD47">
                    <a:lumMod val="75000"/>
                  </a:srgbClr>
                </a:solidFill>
              </a:rPr>
              <a:t>•</a:t>
            </a:r>
            <a:r>
              <a:rPr lang="en-US" sz="2800" b="1" dirty="0">
                <a:solidFill>
                  <a:prstClr val="black"/>
                </a:solidFill>
              </a:rPr>
              <a:t> Conditions affecting mouth opening (e.g. temporomandibular joint dysfunction). </a:t>
            </a:r>
          </a:p>
        </p:txBody>
      </p:sp>
      <p:sp>
        <p:nvSpPr>
          <p:cNvPr id="8" name="Rectangle 7"/>
          <p:cNvSpPr/>
          <p:nvPr/>
        </p:nvSpPr>
        <p:spPr>
          <a:xfrm>
            <a:off x="871535" y="6088569"/>
            <a:ext cx="3571875" cy="830997"/>
          </a:xfrm>
          <a:prstGeom prst="rect">
            <a:avLst/>
          </a:prstGeom>
        </p:spPr>
        <p:txBody>
          <a:bodyPr wrap="square">
            <a:spAutoFit/>
          </a:bodyPr>
          <a:lstStyle/>
          <a:p>
            <a:pPr algn="ctr"/>
            <a:r>
              <a:rPr lang="en-US" sz="4800" dirty="0">
                <a:ln w="0"/>
                <a:effectLst>
                  <a:outerShdw blurRad="38100" dist="19050" dir="2700000" algn="tl" rotWithShape="0">
                    <a:schemeClr val="dk1">
                      <a:alpha val="40000"/>
                    </a:schemeClr>
                  </a:outerShdw>
                </a:effectLst>
                <a:latin typeface="Blackadder ITC" panose="04020505051007020D02" pitchFamily="82" charset="0"/>
              </a:rPr>
              <a:t>Second question </a:t>
            </a:r>
            <a:endParaRPr lang="en-GB" sz="4800" dirty="0">
              <a:ln w="0"/>
              <a:effectLst>
                <a:outerShdw blurRad="38100" dist="19050" dir="2700000" algn="tl" rotWithShape="0">
                  <a:schemeClr val="dk1">
                    <a:alpha val="40000"/>
                  </a:schemeClr>
                </a:outerShdw>
              </a:effectLst>
              <a:latin typeface="Blackadder ITC" panose="04020505051007020D02" pitchFamily="82" charset="0"/>
            </a:endParaRPr>
          </a:p>
        </p:txBody>
      </p:sp>
    </p:spTree>
    <p:extLst>
      <p:ext uri="{BB962C8B-B14F-4D97-AF65-F5344CB8AC3E}">
        <p14:creationId xmlns:p14="http://schemas.microsoft.com/office/powerpoint/2010/main" val="192391014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0038" y="385763"/>
            <a:ext cx="10815637" cy="3600986"/>
          </a:xfrm>
          <a:prstGeom prst="rect">
            <a:avLst/>
          </a:prstGeom>
        </p:spPr>
        <p:txBody>
          <a:bodyPr wrap="square">
            <a:spAutoFit/>
          </a:bodyPr>
          <a:lstStyle/>
          <a:p>
            <a:pPr lvl="0"/>
            <a:r>
              <a:rPr lang="en-US" sz="3600" b="1" dirty="0">
                <a:solidFill>
                  <a:srgbClr val="70AD47">
                    <a:lumMod val="75000"/>
                  </a:srgbClr>
                </a:solidFill>
              </a:rPr>
              <a:t>General examination</a:t>
            </a:r>
            <a:r>
              <a:rPr lang="en-US" sz="2400" b="1" dirty="0">
                <a:solidFill>
                  <a:srgbClr val="44546A"/>
                </a:solidFill>
              </a:rPr>
              <a:t> </a:t>
            </a:r>
            <a:r>
              <a:rPr lang="en-US" sz="2400" b="1" dirty="0">
                <a:solidFill>
                  <a:prstClr val="black"/>
                </a:solidFill>
              </a:rPr>
              <a:t> </a:t>
            </a:r>
          </a:p>
          <a:p>
            <a:pPr lvl="0"/>
            <a:endParaRPr lang="en-US" sz="2400" b="1" dirty="0">
              <a:solidFill>
                <a:prstClr val="black"/>
              </a:solidFill>
            </a:endParaRPr>
          </a:p>
          <a:p>
            <a:pPr lvl="0"/>
            <a:r>
              <a:rPr lang="en-US" sz="2800" b="1" dirty="0">
                <a:solidFill>
                  <a:prstClr val="black"/>
                </a:solidFill>
              </a:rPr>
              <a:t>This includes: </a:t>
            </a:r>
          </a:p>
          <a:p>
            <a:pPr lvl="0"/>
            <a:r>
              <a:rPr lang="en-US" sz="2800" b="1" dirty="0">
                <a:solidFill>
                  <a:srgbClr val="70AD47">
                    <a:lumMod val="75000"/>
                  </a:srgbClr>
                </a:solidFill>
              </a:rPr>
              <a:t>•</a:t>
            </a:r>
            <a:r>
              <a:rPr lang="en-US" sz="2800" b="1" dirty="0">
                <a:solidFill>
                  <a:prstClr val="black"/>
                </a:solidFill>
              </a:rPr>
              <a:t> Look for external signs of surgery/radiotherapy to head and neck. </a:t>
            </a:r>
          </a:p>
          <a:p>
            <a:pPr lvl="0"/>
            <a:r>
              <a:rPr lang="en-US" sz="2800" b="1" dirty="0">
                <a:solidFill>
                  <a:srgbClr val="70AD47">
                    <a:lumMod val="75000"/>
                  </a:srgbClr>
                </a:solidFill>
              </a:rPr>
              <a:t>•</a:t>
            </a:r>
            <a:r>
              <a:rPr lang="en-US" sz="2800" b="1" dirty="0">
                <a:solidFill>
                  <a:prstClr val="black"/>
                </a:solidFill>
              </a:rPr>
              <a:t> Assess the airway from in front of the patient, including: receding jaw, protruding upper incisors, large tongue, large neck, obesity. </a:t>
            </a:r>
          </a:p>
          <a:p>
            <a:pPr lvl="0"/>
            <a:r>
              <a:rPr lang="en-US" sz="2800" b="1" dirty="0">
                <a:solidFill>
                  <a:srgbClr val="70AD47">
                    <a:lumMod val="75000"/>
                  </a:srgbClr>
                </a:solidFill>
              </a:rPr>
              <a:t>•</a:t>
            </a:r>
            <a:r>
              <a:rPr lang="en-US" sz="2800" b="1" dirty="0">
                <a:solidFill>
                  <a:prstClr val="black"/>
                </a:solidFill>
              </a:rPr>
              <a:t> Tumors, infection, trauma, swelling or burns and scarring of the airway strongly suggest problems. </a:t>
            </a:r>
          </a:p>
        </p:txBody>
      </p:sp>
      <p:pic>
        <p:nvPicPr>
          <p:cNvPr id="4098" name="Picture 2" descr="نتيجة بحث الصور عن ‪anesthesia clipart‬‏"/>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10000" b="90000" l="3509" r="96491">
                        <a14:foregroundMark x1="32982" y1="38750" x2="32982" y2="38750"/>
                        <a14:foregroundMark x1="36842" y1="61875" x2="36842" y2="61875"/>
                        <a14:foregroundMark x1="30175" y1="61250" x2="30175" y2="61250"/>
                        <a14:foregroundMark x1="29474" y1="72500" x2="29474" y2="72500"/>
                        <a14:foregroundMark x1="35789" y1="75000" x2="35789" y2="75000"/>
                        <a14:foregroundMark x1="21404" y1="76250" x2="21404" y2="76250"/>
                        <a14:foregroundMark x1="41053" y1="45000" x2="41053" y2="45000"/>
                        <a14:foregroundMark x1="73333" y1="63125" x2="73333" y2="63125"/>
                        <a14:foregroundMark x1="86667" y1="81875" x2="86667" y2="81875"/>
                        <a14:foregroundMark x1="83860" y1="86250" x2="83860" y2="86250"/>
                        <a14:foregroundMark x1="71930" y1="85000" x2="71930" y2="85000"/>
                        <a14:foregroundMark x1="70877" y1="71875" x2="70877" y2="71875"/>
                        <a14:foregroundMark x1="7368" y1="82500" x2="7368" y2="82500"/>
                        <a14:foregroundMark x1="3509" y1="81250" x2="3509" y2="81250"/>
                        <a14:foregroundMark x1="96491" y1="83125" x2="96491" y2="83125"/>
                        <a14:foregroundMark x1="70526" y1="41250" x2="70526" y2="41250"/>
                        <a14:foregroundMark x1="68421" y1="37500" x2="68421" y2="37500"/>
                        <a14:foregroundMark x1="72632" y1="37500" x2="72632" y2="37500"/>
                        <a14:backgroundMark x1="75088" y1="38750" x2="74737" y2="37500"/>
                        <a14:backgroundMark x1="74386" y1="41875" x2="74386" y2="41875"/>
                      </a14:backgroundRemoval>
                    </a14:imgEffect>
                  </a14:imgLayer>
                </a14:imgProps>
              </a:ext>
              <a:ext uri="{28A0092B-C50C-407E-A947-70E740481C1C}">
                <a14:useLocalDpi xmlns:a14="http://schemas.microsoft.com/office/drawing/2010/main" val="0"/>
              </a:ext>
            </a:extLst>
          </a:blip>
          <a:srcRect/>
          <a:stretch>
            <a:fillRect/>
          </a:stretch>
        </p:blipFill>
        <p:spPr bwMode="auto">
          <a:xfrm>
            <a:off x="5139167" y="3857625"/>
            <a:ext cx="7052834" cy="3000375"/>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p14="http://schemas.microsoft.com/office/powerpoint/2010/main">
        <mc:Choice Requires="p14">
          <p:contentPart p14:bwMode="auto" r:id="rId4">
            <p14:nvContentPartPr>
              <p14:cNvPr id="8" name="Ink 7"/>
              <p14:cNvContentPartPr/>
              <p14:nvPr/>
            </p14:nvContentPartPr>
            <p14:xfrm>
              <a:off x="10000980" y="5257597"/>
              <a:ext cx="257400" cy="86040"/>
            </p14:xfrm>
          </p:contentPart>
        </mc:Choice>
        <mc:Fallback xmlns="">
          <p:pic>
            <p:nvPicPr>
              <p:cNvPr id="8" name="Ink 7"/>
              <p:cNvPicPr/>
              <p:nvPr/>
            </p:nvPicPr>
            <p:blipFill>
              <a:blip r:embed="rId5"/>
              <a:stretch>
                <a:fillRect/>
              </a:stretch>
            </p:blipFill>
            <p:spPr>
              <a:xfrm>
                <a:off x="9994140" y="5250397"/>
                <a:ext cx="268560" cy="100440"/>
              </a:xfrm>
              <a:prstGeom prst="rect">
                <a:avLst/>
              </a:prstGeom>
            </p:spPr>
          </p:pic>
        </mc:Fallback>
      </mc:AlternateContent>
      <p:pic>
        <p:nvPicPr>
          <p:cNvPr id="11" name="Picture 4" descr="نتيجة بحث الصور عن ‪anesthesia clipart‬‏"/>
          <p:cNvPicPr>
            <a:picLocks noChangeAspect="1" noChangeArrowheads="1"/>
          </p:cNvPicPr>
          <p:nvPr/>
        </p:nvPicPr>
        <p:blipFill rotWithShape="1">
          <a:blip r:embed="rId6">
            <a:extLst>
              <a:ext uri="{28A0092B-C50C-407E-A947-70E740481C1C}">
                <a14:useLocalDpi xmlns:a14="http://schemas.microsoft.com/office/drawing/2010/main" val="0"/>
              </a:ext>
            </a:extLst>
          </a:blip>
          <a:srcRect l="44639" t="77699" b="11681"/>
          <a:stretch/>
        </p:blipFill>
        <p:spPr bwMode="auto">
          <a:xfrm>
            <a:off x="3553269" y="6243647"/>
            <a:ext cx="2557461" cy="285750"/>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157159" y="5802817"/>
            <a:ext cx="3571875" cy="830997"/>
          </a:xfrm>
          <a:prstGeom prst="rect">
            <a:avLst/>
          </a:prstGeom>
        </p:spPr>
        <p:txBody>
          <a:bodyPr wrap="square">
            <a:spAutoFit/>
          </a:bodyPr>
          <a:lstStyle/>
          <a:p>
            <a:pPr algn="ctr"/>
            <a:r>
              <a:rPr lang="en-US" sz="4800" dirty="0">
                <a:ln w="0"/>
                <a:effectLst>
                  <a:outerShdw blurRad="38100" dist="19050" dir="2700000" algn="tl" rotWithShape="0">
                    <a:schemeClr val="dk1">
                      <a:alpha val="40000"/>
                    </a:schemeClr>
                  </a:outerShdw>
                </a:effectLst>
                <a:latin typeface="Blackadder ITC" panose="04020505051007020D02" pitchFamily="82" charset="0"/>
              </a:rPr>
              <a:t>Second question </a:t>
            </a:r>
            <a:endParaRPr lang="en-GB" sz="4800" dirty="0">
              <a:ln w="0"/>
              <a:effectLst>
                <a:outerShdw blurRad="38100" dist="19050" dir="2700000" algn="tl" rotWithShape="0">
                  <a:schemeClr val="dk1">
                    <a:alpha val="40000"/>
                  </a:schemeClr>
                </a:outerShdw>
              </a:effectLst>
              <a:latin typeface="Blackadder ITC" panose="04020505051007020D02" pitchFamily="82" charset="0"/>
            </a:endParaRPr>
          </a:p>
        </p:txBody>
      </p:sp>
    </p:spTree>
    <p:extLst>
      <p:ext uri="{BB962C8B-B14F-4D97-AF65-F5344CB8AC3E}">
        <p14:creationId xmlns:p14="http://schemas.microsoft.com/office/powerpoint/2010/main" val="374324088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نتيجة بحث الصور عن ‪mallampat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07" y="3359164"/>
            <a:ext cx="8020055" cy="300524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نتيجة بحث الصور عن ‪anesthesia clipart‬‏"/>
          <p:cNvPicPr>
            <a:picLocks noChangeAspect="1" noChangeArrowheads="1"/>
          </p:cNvPicPr>
          <p:nvPr/>
        </p:nvPicPr>
        <p:blipFill rotWithShape="1">
          <a:blip r:embed="rId3">
            <a:extLst>
              <a:ext uri="{28A0092B-C50C-407E-A947-70E740481C1C}">
                <a14:useLocalDpi xmlns:a14="http://schemas.microsoft.com/office/drawing/2010/main" val="0"/>
              </a:ext>
            </a:extLst>
          </a:blip>
          <a:srcRect l="44639" t="77699" b="11681"/>
          <a:stretch/>
        </p:blipFill>
        <p:spPr bwMode="auto">
          <a:xfrm flipV="1">
            <a:off x="3614741" y="6515104"/>
            <a:ext cx="4786312" cy="330944"/>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42874" y="-3"/>
            <a:ext cx="11872912" cy="3416320"/>
          </a:xfrm>
          <a:prstGeom prst="rect">
            <a:avLst/>
          </a:prstGeom>
        </p:spPr>
        <p:txBody>
          <a:bodyPr wrap="square">
            <a:spAutoFit/>
          </a:bodyPr>
          <a:lstStyle/>
          <a:p>
            <a:pPr lvl="0"/>
            <a:r>
              <a:rPr lang="en-US" sz="3600" b="1" dirty="0">
                <a:solidFill>
                  <a:srgbClr val="70AD47">
                    <a:lumMod val="75000"/>
                  </a:srgbClr>
                </a:solidFill>
              </a:rPr>
              <a:t>Tests:</a:t>
            </a:r>
          </a:p>
          <a:p>
            <a:pPr lvl="0"/>
            <a:r>
              <a:rPr lang="en-US" sz="2400" b="1" dirty="0">
                <a:solidFill>
                  <a:prstClr val="black"/>
                </a:solidFill>
              </a:rPr>
              <a:t>include: </a:t>
            </a:r>
          </a:p>
          <a:p>
            <a:pPr lvl="0"/>
            <a:r>
              <a:rPr lang="en-US" sz="2400" b="1" dirty="0">
                <a:solidFill>
                  <a:prstClr val="black"/>
                </a:solidFill>
              </a:rPr>
              <a:t>• </a:t>
            </a:r>
            <a:r>
              <a:rPr lang="en-US" sz="2200" b="1" dirty="0">
                <a:solidFill>
                  <a:prstClr val="black"/>
                </a:solidFill>
              </a:rPr>
              <a:t>mouth opening: this should be 4–6cm; </a:t>
            </a:r>
          </a:p>
          <a:p>
            <a:pPr lvl="0"/>
            <a:r>
              <a:rPr lang="en-US" sz="2200" b="1" dirty="0">
                <a:solidFill>
                  <a:prstClr val="black"/>
                </a:solidFill>
              </a:rPr>
              <a:t>• </a:t>
            </a:r>
            <a:r>
              <a:rPr lang="en-US" sz="2200" b="1" dirty="0" err="1">
                <a:solidFill>
                  <a:prstClr val="black"/>
                </a:solidFill>
              </a:rPr>
              <a:t>Mallampati</a:t>
            </a:r>
            <a:r>
              <a:rPr lang="en-US" sz="2200" b="1" dirty="0">
                <a:solidFill>
                  <a:prstClr val="black"/>
                </a:solidFill>
              </a:rPr>
              <a:t> classification (Figure 16.2): on full opening of the mouth the facial pillars, uvula and soft palate sequentially disappear; scores of 3 and 4 are associated with difficult intubation.</a:t>
            </a:r>
          </a:p>
          <a:p>
            <a:pPr lvl="0"/>
            <a:r>
              <a:rPr lang="en-US" sz="2200" b="1" dirty="0">
                <a:solidFill>
                  <a:prstClr val="black"/>
                </a:solidFill>
              </a:rPr>
              <a:t>• Movement of the jaw, i.e. ability to protrude the lower teeth in front of the upper teeth; </a:t>
            </a:r>
          </a:p>
          <a:p>
            <a:pPr lvl="0"/>
            <a:r>
              <a:rPr lang="en-US" sz="2200" b="1" dirty="0">
                <a:solidFill>
                  <a:prstClr val="black"/>
                </a:solidFill>
              </a:rPr>
              <a:t>• Thyromental distance (chin to thyroid notch): this should be &gt;6cm.</a:t>
            </a:r>
          </a:p>
          <a:p>
            <a:pPr lvl="0"/>
            <a:r>
              <a:rPr lang="en-US" sz="2200" b="1" dirty="0">
                <a:solidFill>
                  <a:prstClr val="black"/>
                </a:solidFill>
              </a:rPr>
              <a:t>• </a:t>
            </a:r>
            <a:r>
              <a:rPr lang="en-US" sz="2200" b="1" dirty="0" err="1">
                <a:solidFill>
                  <a:prstClr val="black"/>
                </a:solidFill>
              </a:rPr>
              <a:t>Sternomental</a:t>
            </a:r>
            <a:r>
              <a:rPr lang="en-US" sz="2200" b="1" dirty="0">
                <a:solidFill>
                  <a:prstClr val="black"/>
                </a:solidFill>
              </a:rPr>
              <a:t> distance (chin to sternum): this should be &gt;12.5cm.</a:t>
            </a:r>
          </a:p>
          <a:p>
            <a:pPr lvl="0"/>
            <a:r>
              <a:rPr lang="en-US" sz="2200" b="1" dirty="0">
                <a:solidFill>
                  <a:prstClr val="black"/>
                </a:solidFill>
              </a:rPr>
              <a:t>• </a:t>
            </a:r>
            <a:r>
              <a:rPr lang="en-US" sz="2200" b="1" dirty="0" err="1">
                <a:solidFill>
                  <a:prstClr val="black"/>
                </a:solidFill>
              </a:rPr>
              <a:t>atlanto</a:t>
            </a:r>
            <a:r>
              <a:rPr lang="en-US" sz="2200" b="1" dirty="0">
                <a:solidFill>
                  <a:prstClr val="black"/>
                </a:solidFill>
              </a:rPr>
              <a:t>-occipital mobility: this is difficult to assess &gt;&gt; radiological imaging</a:t>
            </a:r>
            <a:r>
              <a:rPr lang="en-US" sz="2200" dirty="0">
                <a:solidFill>
                  <a:prstClr val="black"/>
                </a:solidFill>
              </a:rPr>
              <a:t>.</a:t>
            </a:r>
            <a:endParaRPr lang="x-none" sz="2200" dirty="0">
              <a:solidFill>
                <a:prstClr val="black"/>
              </a:solidFill>
            </a:endParaRPr>
          </a:p>
        </p:txBody>
      </p:sp>
      <p:pic>
        <p:nvPicPr>
          <p:cNvPr id="3074" name="Picture 2" descr="نتيجة بحث الصور عن ‪anesthesia clipart‬‏"/>
          <p:cNvPicPr>
            <a:picLocks noChangeAspect="1" noChangeArrowheads="1"/>
          </p:cNvPicPr>
          <p:nvPr/>
        </p:nvPicPr>
        <p:blipFill rotWithShape="1">
          <a:blip r:embed="rId4">
            <a:extLst>
              <a:ext uri="{BEBA8EAE-BF5A-486C-A8C5-ECC9F3942E4B}">
                <a14:imgProps xmlns:a14="http://schemas.microsoft.com/office/drawing/2010/main">
                  <a14:imgLayer r:embed="rId5">
                    <a14:imgEffect>
                      <a14:backgroundRemoval t="19000" b="92000" l="6000" r="96500">
                        <a14:foregroundMark x1="47000" y1="22000" x2="47000" y2="22000"/>
                        <a14:foregroundMark x1="49000" y1="19000" x2="49000" y2="19000"/>
                        <a14:foregroundMark x1="82000" y1="89000" x2="82000" y2="89000"/>
                        <a14:foregroundMark x1="6000" y1="92000" x2="6000" y2="92000"/>
                        <a14:foregroundMark x1="96500" y1="91500" x2="96500" y2="91500"/>
                        <a14:foregroundMark x1="72500" y1="61500" x2="72500" y2="61500"/>
                      </a14:backgroundRemoval>
                    </a14:imgEffect>
                  </a14:imgLayer>
                </a14:imgProps>
              </a:ext>
              <a:ext uri="{28A0092B-C50C-407E-A947-70E740481C1C}">
                <a14:useLocalDpi xmlns:a14="http://schemas.microsoft.com/office/drawing/2010/main" val="0"/>
              </a:ext>
            </a:extLst>
          </a:blip>
          <a:srcRect l="735" t="15932"/>
          <a:stretch/>
        </p:blipFill>
        <p:spPr bwMode="auto">
          <a:xfrm>
            <a:off x="8315325" y="4548193"/>
            <a:ext cx="3876675" cy="2409823"/>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228601" y="6131436"/>
            <a:ext cx="3571875" cy="830997"/>
          </a:xfrm>
          <a:prstGeom prst="rect">
            <a:avLst/>
          </a:prstGeom>
        </p:spPr>
        <p:txBody>
          <a:bodyPr wrap="square">
            <a:spAutoFit/>
          </a:bodyPr>
          <a:lstStyle/>
          <a:p>
            <a:pPr algn="ctr"/>
            <a:r>
              <a:rPr lang="en-US" sz="4800" dirty="0">
                <a:ln w="0"/>
                <a:effectLst>
                  <a:outerShdw blurRad="38100" dist="19050" dir="2700000" algn="tl" rotWithShape="0">
                    <a:schemeClr val="dk1">
                      <a:alpha val="40000"/>
                    </a:schemeClr>
                  </a:outerShdw>
                </a:effectLst>
                <a:latin typeface="Blackadder ITC" panose="04020505051007020D02" pitchFamily="82" charset="0"/>
              </a:rPr>
              <a:t>Second question </a:t>
            </a:r>
            <a:endParaRPr lang="en-GB" sz="4800" dirty="0">
              <a:ln w="0"/>
              <a:effectLst>
                <a:outerShdw blurRad="38100" dist="19050" dir="2700000" algn="tl" rotWithShape="0">
                  <a:schemeClr val="dk1">
                    <a:alpha val="40000"/>
                  </a:schemeClr>
                </a:outerShdw>
              </a:effectLst>
              <a:latin typeface="Blackadder ITC" panose="04020505051007020D02" pitchFamily="82" charset="0"/>
            </a:endParaRPr>
          </a:p>
        </p:txBody>
      </p:sp>
    </p:spTree>
    <p:extLst>
      <p:ext uri="{BB962C8B-B14F-4D97-AF65-F5344CB8AC3E}">
        <p14:creationId xmlns:p14="http://schemas.microsoft.com/office/powerpoint/2010/main" val="281216749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121" y="222248"/>
            <a:ext cx="10515600" cy="863600"/>
          </a:xfrm>
        </p:spPr>
        <p:txBody>
          <a:bodyPr>
            <a:normAutofit fontScale="90000"/>
          </a:bodyPr>
          <a:lstStyle/>
          <a:p>
            <a:r>
              <a:rPr lang="en-US" sz="3600" b="1" dirty="0">
                <a:solidFill>
                  <a:schemeClr val="accent6">
                    <a:lumMod val="75000"/>
                  </a:schemeClr>
                </a:solidFill>
                <a:latin typeface="+mn-lt"/>
                <a:ea typeface="+mn-ea"/>
                <a:cs typeface="+mn-cs"/>
              </a:rPr>
              <a:t>What is the check list for sign in </a:t>
            </a:r>
            <a:r>
              <a:rPr lang="en-GB" sz="3600" dirty="0"/>
              <a:t/>
            </a:r>
            <a:br>
              <a:rPr lang="en-GB" sz="3600" dirty="0"/>
            </a:br>
            <a:endParaRPr lang="en-GB" sz="3600" dirty="0"/>
          </a:p>
        </p:txBody>
      </p:sp>
      <p:sp>
        <p:nvSpPr>
          <p:cNvPr id="3" name="Content Placeholder 2"/>
          <p:cNvSpPr>
            <a:spLocks noGrp="1"/>
          </p:cNvSpPr>
          <p:nvPr>
            <p:ph idx="1"/>
          </p:nvPr>
        </p:nvSpPr>
        <p:spPr>
          <a:xfrm>
            <a:off x="195257" y="768343"/>
            <a:ext cx="10515600" cy="1460499"/>
          </a:xfrm>
        </p:spPr>
        <p:txBody>
          <a:bodyPr>
            <a:normAutofit/>
          </a:bodyPr>
          <a:lstStyle/>
          <a:p>
            <a:pPr marL="0" lvl="0" indent="0">
              <a:buNone/>
            </a:pPr>
            <a:r>
              <a:rPr lang="en-US" b="1" dirty="0">
                <a:solidFill>
                  <a:prstClr val="black"/>
                </a:solidFill>
              </a:rPr>
              <a:t>Sign in occurs before anesthesia</a:t>
            </a:r>
            <a:br>
              <a:rPr lang="en-US" b="1" dirty="0">
                <a:solidFill>
                  <a:prstClr val="black"/>
                </a:solidFill>
              </a:rPr>
            </a:br>
            <a:r>
              <a:rPr lang="en-US" sz="2400" dirty="0">
                <a:solidFill>
                  <a:prstClr val="black"/>
                </a:solidFill>
              </a:rPr>
              <a:t>The patient’s details are checked, as well as the operation, consent, appropriate marking of site, allergies, potential airway issues and the anticipated blood loss.</a:t>
            </a:r>
            <a:endParaRPr lang="en-GB" sz="2400" dirty="0">
              <a:solidFill>
                <a:prstClr val="black"/>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2291666357"/>
              </p:ext>
            </p:extLst>
          </p:nvPr>
        </p:nvGraphicFramePr>
        <p:xfrm>
          <a:off x="142873" y="2114541"/>
          <a:ext cx="11830051" cy="4575651"/>
        </p:xfrm>
        <a:graphic>
          <a:graphicData uri="http://schemas.openxmlformats.org/drawingml/2006/table">
            <a:tbl>
              <a:tblPr firstRow="1" bandRow="1">
                <a:tableStyleId>{16D9F66E-5EB9-4882-86FB-DCBF35E3C3E4}</a:tableStyleId>
              </a:tblPr>
              <a:tblGrid>
                <a:gridCol w="8215314">
                  <a:extLst>
                    <a:ext uri="{9D8B030D-6E8A-4147-A177-3AD203B41FA5}">
                      <a16:colId xmlns:a16="http://schemas.microsoft.com/office/drawing/2014/main" xmlns="" val="2276252190"/>
                    </a:ext>
                  </a:extLst>
                </a:gridCol>
                <a:gridCol w="3614737">
                  <a:extLst>
                    <a:ext uri="{9D8B030D-6E8A-4147-A177-3AD203B41FA5}">
                      <a16:colId xmlns:a16="http://schemas.microsoft.com/office/drawing/2014/main" xmlns="" val="3220166185"/>
                    </a:ext>
                  </a:extLst>
                </a:gridCol>
              </a:tblGrid>
              <a:tr h="11923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mn-lt"/>
                        </a:rPr>
                        <a:t>Patient has confirmed</a:t>
                      </a:r>
                    </a:p>
                    <a:p>
                      <a:endParaRPr lang="en-GB" sz="2000" dirty="0">
                        <a:latin typeface="+mn-lt"/>
                      </a:endParaRPr>
                    </a:p>
                  </a:txBody>
                  <a:tcPr>
                    <a:solidFill>
                      <a:schemeClr val="accent6">
                        <a:lumMod val="20000"/>
                        <a:lumOff val="80000"/>
                      </a:schemeClr>
                    </a:solidFill>
                  </a:tcPr>
                </a:tc>
                <a:tc>
                  <a:txBody>
                    <a:bodyPr/>
                    <a:lstStyle/>
                    <a:p>
                      <a:r>
                        <a:rPr lang="en-US" sz="1800" dirty="0">
                          <a:latin typeface="+mn-lt"/>
                        </a:rPr>
                        <a:t>• </a:t>
                      </a:r>
                      <a:r>
                        <a:rPr lang="en-US" sz="1800" b="0" dirty="0">
                          <a:latin typeface="+mn-lt"/>
                        </a:rPr>
                        <a:t>Identity</a:t>
                      </a:r>
                    </a:p>
                    <a:p>
                      <a:r>
                        <a:rPr lang="en-US" sz="1800" b="0" dirty="0">
                          <a:latin typeface="+mn-lt"/>
                        </a:rPr>
                        <a:t>• Site</a:t>
                      </a:r>
                    </a:p>
                    <a:p>
                      <a:r>
                        <a:rPr lang="en-US" sz="1800" b="0" dirty="0">
                          <a:latin typeface="+mn-lt"/>
                        </a:rPr>
                        <a:t>• Procedure</a:t>
                      </a:r>
                    </a:p>
                    <a:p>
                      <a:r>
                        <a:rPr lang="en-US" sz="1800" b="0" dirty="0">
                          <a:latin typeface="+mn-lt"/>
                        </a:rPr>
                        <a:t>• Consent</a:t>
                      </a:r>
                      <a:endParaRPr lang="x-none" sz="1800" b="0" dirty="0">
                        <a:latin typeface="+mn-lt"/>
                      </a:endParaRPr>
                    </a:p>
                  </a:txBody>
                  <a:tcPr>
                    <a:solidFill>
                      <a:schemeClr val="accent6">
                        <a:lumMod val="20000"/>
                        <a:lumOff val="80000"/>
                      </a:schemeClr>
                    </a:solidFill>
                  </a:tcPr>
                </a:tc>
                <a:extLst>
                  <a:ext uri="{0D108BD9-81ED-4DB2-BD59-A6C34878D82A}">
                    <a16:rowId xmlns:a16="http://schemas.microsoft.com/office/drawing/2014/main" xmlns="" val="829971142"/>
                  </a:ext>
                </a:extLst>
              </a:tr>
              <a:tr h="2976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latin typeface="+mn-lt"/>
                        </a:rPr>
                        <a:t>Site marked/not applicable</a:t>
                      </a:r>
                      <a:endParaRPr lang="x-none" sz="2000" b="1" dirty="0">
                        <a:latin typeface="+mn-lt"/>
                      </a:endParaRPr>
                    </a:p>
                  </a:txBody>
                  <a:tcPr>
                    <a:solidFill>
                      <a:schemeClr val="accent6">
                        <a:lumMod val="20000"/>
                        <a:lumOff val="80000"/>
                      </a:schemeClr>
                    </a:solidFill>
                  </a:tcPr>
                </a:tc>
                <a:tc>
                  <a:txBody>
                    <a:bodyPr/>
                    <a:lstStyle/>
                    <a:p>
                      <a:endParaRPr lang="en-GB" sz="1800" dirty="0">
                        <a:latin typeface="+mn-lt"/>
                      </a:endParaRPr>
                    </a:p>
                  </a:txBody>
                  <a:tcPr>
                    <a:solidFill>
                      <a:schemeClr val="accent6">
                        <a:lumMod val="20000"/>
                        <a:lumOff val="80000"/>
                      </a:schemeClr>
                    </a:solidFill>
                  </a:tcPr>
                </a:tc>
                <a:extLst>
                  <a:ext uri="{0D108BD9-81ED-4DB2-BD59-A6C34878D82A}">
                    <a16:rowId xmlns:a16="http://schemas.microsoft.com/office/drawing/2014/main" xmlns="" val="1272777760"/>
                  </a:ext>
                </a:extLst>
              </a:tr>
              <a:tr h="2976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latin typeface="+mn-lt"/>
                        </a:rPr>
                        <a:t>Anesthesia safety check completed</a:t>
                      </a:r>
                      <a:endParaRPr lang="x-none" sz="2000" b="1" dirty="0">
                        <a:latin typeface="+mn-lt"/>
                      </a:endParaRPr>
                    </a:p>
                  </a:txBody>
                  <a:tcPr>
                    <a:solidFill>
                      <a:schemeClr val="accent6">
                        <a:lumMod val="20000"/>
                        <a:lumOff val="80000"/>
                      </a:schemeClr>
                    </a:solidFill>
                  </a:tcPr>
                </a:tc>
                <a:tc>
                  <a:txBody>
                    <a:bodyPr/>
                    <a:lstStyle/>
                    <a:p>
                      <a:endParaRPr lang="en-GB" sz="1800">
                        <a:latin typeface="+mn-lt"/>
                      </a:endParaRPr>
                    </a:p>
                  </a:txBody>
                  <a:tcPr>
                    <a:solidFill>
                      <a:schemeClr val="accent6">
                        <a:lumMod val="20000"/>
                        <a:lumOff val="80000"/>
                      </a:schemeClr>
                    </a:solidFill>
                  </a:tcPr>
                </a:tc>
                <a:extLst>
                  <a:ext uri="{0D108BD9-81ED-4DB2-BD59-A6C34878D82A}">
                    <a16:rowId xmlns:a16="http://schemas.microsoft.com/office/drawing/2014/main" xmlns="" val="1961832283"/>
                  </a:ext>
                </a:extLst>
              </a:tr>
              <a:tr h="2976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latin typeface="+mn-lt"/>
                        </a:rPr>
                        <a:t>Pulse oximeter on patient and functioning</a:t>
                      </a:r>
                      <a:endParaRPr lang="x-none" sz="2000" b="1" dirty="0">
                        <a:latin typeface="+mn-lt"/>
                      </a:endParaRPr>
                    </a:p>
                  </a:txBody>
                  <a:tcPr>
                    <a:solidFill>
                      <a:schemeClr val="accent6">
                        <a:lumMod val="20000"/>
                        <a:lumOff val="80000"/>
                      </a:schemeClr>
                    </a:solidFill>
                  </a:tcPr>
                </a:tc>
                <a:tc>
                  <a:txBody>
                    <a:bodyPr/>
                    <a:lstStyle/>
                    <a:p>
                      <a:endParaRPr lang="en-GB" sz="1800" dirty="0">
                        <a:latin typeface="+mn-lt"/>
                      </a:endParaRPr>
                    </a:p>
                  </a:txBody>
                  <a:tcPr>
                    <a:solidFill>
                      <a:schemeClr val="accent6">
                        <a:lumMod val="20000"/>
                        <a:lumOff val="80000"/>
                      </a:schemeClr>
                    </a:solidFill>
                  </a:tcPr>
                </a:tc>
                <a:extLst>
                  <a:ext uri="{0D108BD9-81ED-4DB2-BD59-A6C34878D82A}">
                    <a16:rowId xmlns:a16="http://schemas.microsoft.com/office/drawing/2014/main" xmlns="" val="1093144368"/>
                  </a:ext>
                </a:extLst>
              </a:tr>
              <a:tr h="520873">
                <a:tc>
                  <a:txBody>
                    <a:bodyPr/>
                    <a:lstStyle/>
                    <a:p>
                      <a:pPr algn="l"/>
                      <a:r>
                        <a:rPr lang="en-US" sz="2000" b="1" dirty="0">
                          <a:latin typeface="+mn-lt"/>
                        </a:rPr>
                        <a:t>Does patient have a</a:t>
                      </a:r>
                      <a:r>
                        <a:rPr lang="en-US" sz="2000" b="1" baseline="0" dirty="0">
                          <a:latin typeface="+mn-lt"/>
                        </a:rPr>
                        <a:t> </a:t>
                      </a:r>
                      <a:r>
                        <a:rPr lang="en-US" sz="2000" b="1" dirty="0">
                          <a:latin typeface="+mn-lt"/>
                        </a:rPr>
                        <a:t>Known allergy?</a:t>
                      </a:r>
                    </a:p>
                  </a:txBody>
                  <a:tcPr>
                    <a:solidFill>
                      <a:schemeClr val="accent6">
                        <a:lumMod val="20000"/>
                        <a:lumOff val="80000"/>
                      </a:schemeClr>
                    </a:solidFill>
                  </a:tcPr>
                </a:tc>
                <a:tc>
                  <a:txBody>
                    <a:bodyPr/>
                    <a:lstStyle/>
                    <a:p>
                      <a:pPr marL="285750" indent="-285750" algn="l">
                        <a:buFont typeface="Wingdings" panose="05000000000000000000" pitchFamily="2" charset="2"/>
                        <a:buChar char="q"/>
                      </a:pPr>
                      <a:r>
                        <a:rPr lang="en-US" sz="1800" dirty="0">
                          <a:latin typeface="+mn-lt"/>
                        </a:rPr>
                        <a:t>No</a:t>
                      </a:r>
                    </a:p>
                    <a:p>
                      <a:pPr marL="285750" indent="-285750" algn="l">
                        <a:buFont typeface="Wingdings" panose="05000000000000000000" pitchFamily="2" charset="2"/>
                        <a:buChar char="q"/>
                      </a:pPr>
                      <a:r>
                        <a:rPr lang="en-US" sz="1800" dirty="0">
                          <a:latin typeface="+mn-lt"/>
                        </a:rPr>
                        <a:t>Yes</a:t>
                      </a:r>
                    </a:p>
                  </a:txBody>
                  <a:tcPr>
                    <a:solidFill>
                      <a:schemeClr val="accent6">
                        <a:lumMod val="20000"/>
                        <a:lumOff val="80000"/>
                      </a:schemeClr>
                    </a:solidFill>
                  </a:tcPr>
                </a:tc>
                <a:extLst>
                  <a:ext uri="{0D108BD9-81ED-4DB2-BD59-A6C34878D82A}">
                    <a16:rowId xmlns:a16="http://schemas.microsoft.com/office/drawing/2014/main" xmlns="" val="3776414127"/>
                  </a:ext>
                </a:extLst>
              </a:tr>
              <a:tr h="7441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latin typeface="+mn-lt"/>
                        </a:rPr>
                        <a:t>Difficult airway/aspiration risk?</a:t>
                      </a:r>
                    </a:p>
                  </a:txBody>
                  <a:tcPr>
                    <a:solidFill>
                      <a:schemeClr val="accent6">
                        <a:lumMod val="20000"/>
                        <a:lumOff val="80000"/>
                      </a:schemeClr>
                    </a:solidFill>
                  </a:tcPr>
                </a:tc>
                <a:tc>
                  <a:txBody>
                    <a:bodyPr/>
                    <a:lstStyle/>
                    <a:p>
                      <a:pPr marL="285750" indent="-285750" algn="l">
                        <a:buFont typeface="Wingdings" panose="05000000000000000000" pitchFamily="2" charset="2"/>
                        <a:buChar char="q"/>
                      </a:pPr>
                      <a:r>
                        <a:rPr lang="en-US" sz="1800" dirty="0">
                          <a:latin typeface="+mn-lt"/>
                        </a:rPr>
                        <a:t>No</a:t>
                      </a:r>
                    </a:p>
                    <a:p>
                      <a:pPr marL="285750" indent="-285750" algn="l">
                        <a:buFont typeface="Wingdings" panose="05000000000000000000" pitchFamily="2" charset="2"/>
                        <a:buChar char="q"/>
                      </a:pPr>
                      <a:r>
                        <a:rPr lang="en-US" sz="1800" dirty="0">
                          <a:latin typeface="+mn-lt"/>
                        </a:rPr>
                        <a:t>Yes, and equipment/assistance available</a:t>
                      </a:r>
                    </a:p>
                  </a:txBody>
                  <a:tcPr>
                    <a:solidFill>
                      <a:schemeClr val="accent6">
                        <a:lumMod val="20000"/>
                        <a:lumOff val="80000"/>
                      </a:schemeClr>
                    </a:solidFill>
                  </a:tcPr>
                </a:tc>
                <a:extLst>
                  <a:ext uri="{0D108BD9-81ED-4DB2-BD59-A6C34878D82A}">
                    <a16:rowId xmlns:a16="http://schemas.microsoft.com/office/drawing/2014/main" xmlns="" val="3563495264"/>
                  </a:ext>
                </a:extLst>
              </a:tr>
              <a:tr h="520873">
                <a:tc>
                  <a:txBody>
                    <a:bodyPr/>
                    <a:lstStyle/>
                    <a:p>
                      <a:pPr algn="l"/>
                      <a:r>
                        <a:rPr lang="en-US" sz="2000" b="1" dirty="0">
                          <a:latin typeface="+mn-lt"/>
                        </a:rPr>
                        <a:t>Risk of &gt;500mL blood loss</a:t>
                      </a:r>
                      <a:r>
                        <a:rPr lang="en-US" sz="2000" b="1" baseline="0" dirty="0">
                          <a:latin typeface="+mn-lt"/>
                        </a:rPr>
                        <a:t> </a:t>
                      </a:r>
                      <a:r>
                        <a:rPr lang="en-US" sz="2000" b="1" dirty="0">
                          <a:latin typeface="+mn-lt"/>
                        </a:rPr>
                        <a:t>(7mL/kg in children)?</a:t>
                      </a:r>
                    </a:p>
                  </a:txBody>
                  <a:tcPr>
                    <a:solidFill>
                      <a:schemeClr val="accent6">
                        <a:lumMod val="20000"/>
                        <a:lumOff val="80000"/>
                      </a:schemeClr>
                    </a:solidFill>
                  </a:tcPr>
                </a:tc>
                <a:tc>
                  <a:txBody>
                    <a:bodyPr/>
                    <a:lstStyle/>
                    <a:p>
                      <a:pPr marL="285750" indent="-285750" algn="l">
                        <a:buFont typeface="Wingdings" panose="05000000000000000000" pitchFamily="2" charset="2"/>
                        <a:buChar char="q"/>
                      </a:pPr>
                      <a:r>
                        <a:rPr lang="en-US" sz="1800" dirty="0">
                          <a:latin typeface="+mn-lt"/>
                        </a:rPr>
                        <a:t>No</a:t>
                      </a:r>
                    </a:p>
                    <a:p>
                      <a:pPr marL="285750" indent="-285750" algn="l">
                        <a:buFont typeface="Wingdings" panose="05000000000000000000" pitchFamily="2" charset="2"/>
                        <a:buChar char="q"/>
                      </a:pPr>
                      <a:r>
                        <a:rPr lang="en-US" sz="1800" dirty="0">
                          <a:latin typeface="+mn-lt"/>
                        </a:rPr>
                        <a:t>Yes, and adequate intravenous</a:t>
                      </a:r>
                      <a:endParaRPr lang="x-none" sz="1800" dirty="0">
                        <a:latin typeface="+mn-lt"/>
                      </a:endParaRPr>
                    </a:p>
                  </a:txBody>
                  <a:tcPr>
                    <a:solidFill>
                      <a:schemeClr val="accent6">
                        <a:lumMod val="20000"/>
                        <a:lumOff val="80000"/>
                      </a:schemeClr>
                    </a:solidFill>
                  </a:tcPr>
                </a:tc>
                <a:extLst>
                  <a:ext uri="{0D108BD9-81ED-4DB2-BD59-A6C34878D82A}">
                    <a16:rowId xmlns:a16="http://schemas.microsoft.com/office/drawing/2014/main" xmlns="" val="2316138215"/>
                  </a:ext>
                </a:extLst>
              </a:tr>
            </a:tbl>
          </a:graphicData>
        </a:graphic>
      </p:graphicFrame>
      <p:sp>
        <p:nvSpPr>
          <p:cNvPr id="9" name="Rectangle 8"/>
          <p:cNvSpPr/>
          <p:nvPr/>
        </p:nvSpPr>
        <p:spPr>
          <a:xfrm>
            <a:off x="9043988" y="30651"/>
            <a:ext cx="3114682" cy="830997"/>
          </a:xfrm>
          <a:prstGeom prst="rect">
            <a:avLst/>
          </a:prstGeom>
          <a:ln>
            <a:solidFill>
              <a:srgbClr val="92D050"/>
            </a:solidFill>
          </a:ln>
        </p:spPr>
        <p:txBody>
          <a:bodyPr wrap="square">
            <a:spAutoFit/>
          </a:bodyPr>
          <a:lstStyle/>
          <a:p>
            <a:pPr algn="ctr"/>
            <a:r>
              <a:rPr lang="en-US" sz="4800" dirty="0">
                <a:ln w="0"/>
                <a:effectLst>
                  <a:outerShdw blurRad="38100" dist="19050" dir="2700000" algn="tl" rotWithShape="0">
                    <a:schemeClr val="dk1">
                      <a:alpha val="40000"/>
                    </a:schemeClr>
                  </a:outerShdw>
                </a:effectLst>
                <a:latin typeface="Blackadder ITC" panose="04020505051007020D02" pitchFamily="82" charset="0"/>
              </a:rPr>
              <a:t>Third question </a:t>
            </a:r>
            <a:endParaRPr lang="en-GB" sz="4800" dirty="0">
              <a:ln w="0"/>
              <a:effectLst>
                <a:outerShdw blurRad="38100" dist="19050" dir="2700000" algn="tl" rotWithShape="0">
                  <a:schemeClr val="dk1">
                    <a:alpha val="40000"/>
                  </a:schemeClr>
                </a:outerShdw>
              </a:effectLst>
              <a:latin typeface="Blackadder ITC" panose="04020505051007020D02" pitchFamily="82" charset="0"/>
            </a:endParaRPr>
          </a:p>
        </p:txBody>
      </p:sp>
    </p:spTree>
    <p:extLst>
      <p:ext uri="{BB962C8B-B14F-4D97-AF65-F5344CB8AC3E}">
        <p14:creationId xmlns:p14="http://schemas.microsoft.com/office/powerpoint/2010/main" val="174799150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TotalTime>
  <Words>1128</Words>
  <Application>Microsoft Macintosh PowerPoint</Application>
  <PresentationFormat>Custom</PresentationFormat>
  <Paragraphs>118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is the check list for sign in  </vt:lpstr>
      <vt:lpstr>Discuss anesthesia plan for this patient. </vt:lpstr>
      <vt:lpstr>PowerPoint Presentation</vt:lpstr>
      <vt:lpstr>Discuss the chick list for time out.</vt:lpstr>
      <vt:lpstr>Discuss the safety features of anesthesia machine</vt:lpstr>
      <vt:lpstr>Low gas flows reduce environmental impact and cost. Operating theatre air exchange occurs through the air conditioning system (e.g. 15 times per hour). The main aim is infection control; it also serves to remove unscavenged gases. </vt:lpstr>
      <vt:lpstr>Any question?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Rahaf Altwijri</dc:creator>
  <cp:lastModifiedBy>Qatnan Alotaibi</cp:lastModifiedBy>
  <cp:revision>25</cp:revision>
  <dcterms:created xsi:type="dcterms:W3CDTF">2016-10-24T16:24:00Z</dcterms:created>
  <dcterms:modified xsi:type="dcterms:W3CDTF">2016-10-26T16:58:22Z</dcterms:modified>
</cp:coreProperties>
</file>