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1"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9618" autoAdjust="0"/>
  </p:normalViewPr>
  <p:slideViewPr>
    <p:cSldViewPr snapToGrid="0" snapToObjects="1">
      <p:cViewPr>
        <p:scale>
          <a:sx n="106" d="100"/>
          <a:sy n="106" d="100"/>
        </p:scale>
        <p:origin x="-568"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385460-C546-414C-AFD2-CC6F1C50503F}"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8CCD2519-B1EA-A04D-97EA-B51A99260B34}">
      <dgm:prSet phldrT="[Text]" custT="1"/>
      <dgm:spPr/>
      <dgm:t>
        <a:bodyPr/>
        <a:lstStyle/>
        <a:p>
          <a:r>
            <a:rPr lang="en-US" sz="2400" b="1" dirty="0" smtClean="0"/>
            <a:t>Timing of surgery </a:t>
          </a:r>
          <a:endParaRPr lang="en-US" sz="2400" dirty="0" smtClean="0"/>
        </a:p>
        <a:p>
          <a:r>
            <a:rPr lang="x-none" sz="1500" dirty="0" smtClean="0"/>
            <a:t>*</a:t>
          </a:r>
          <a:r>
            <a:rPr lang="en-US" sz="1500" dirty="0" smtClean="0"/>
            <a:t>There are many classifications regarding type of surgery regarding the time ; immediate , emergency and elective. </a:t>
          </a:r>
        </a:p>
        <a:p>
          <a:r>
            <a:rPr lang="en-US" sz="1500" dirty="0" smtClean="0"/>
            <a:t>*In immediate cases there’s no enough time to prepare your patient or at least improve his situation but these cases are rare, on the other hand emergency cases has few hours that you can spend them very well to prepare the patient. And for sure the elective surgeries there are plenty of time to make the patient as well as they can be. </a:t>
          </a:r>
          <a:endParaRPr lang="en-US" sz="1500" dirty="0"/>
        </a:p>
      </dgm:t>
    </dgm:pt>
    <dgm:pt modelId="{4B4FE708-6829-834A-B3E1-42819FA116E8}" type="parTrans" cxnId="{E667DD5D-33BC-9B42-BE39-275C7594E56A}">
      <dgm:prSet/>
      <dgm:spPr/>
      <dgm:t>
        <a:bodyPr/>
        <a:lstStyle/>
        <a:p>
          <a:endParaRPr lang="en-US"/>
        </a:p>
      </dgm:t>
    </dgm:pt>
    <dgm:pt modelId="{82C7AFAB-5E3F-EC4D-BF41-A7D9972A4937}" type="sibTrans" cxnId="{E667DD5D-33BC-9B42-BE39-275C7594E56A}">
      <dgm:prSet/>
      <dgm:spPr/>
      <dgm:t>
        <a:bodyPr/>
        <a:lstStyle/>
        <a:p>
          <a:endParaRPr lang="en-US"/>
        </a:p>
      </dgm:t>
    </dgm:pt>
    <dgm:pt modelId="{C173AB61-BA6F-A045-9DBB-51CE06F34167}">
      <dgm:prSet phldrT="[Text]" custT="1"/>
      <dgm:spPr/>
      <dgm:t>
        <a:bodyPr/>
        <a:lstStyle/>
        <a:p>
          <a:r>
            <a:rPr lang="en-US" sz="2400" b="1" dirty="0" smtClean="0"/>
            <a:t>Assessment of risk </a:t>
          </a:r>
          <a:endParaRPr lang="en-US" sz="2400" dirty="0" smtClean="0"/>
        </a:p>
        <a:p>
          <a:r>
            <a:rPr lang="en-US" sz="2000" dirty="0" smtClean="0"/>
            <a:t>Mainly depends on 2 things; patient condition and type of surgery. </a:t>
          </a:r>
          <a:endParaRPr lang="en-US" sz="2000" dirty="0"/>
        </a:p>
      </dgm:t>
    </dgm:pt>
    <dgm:pt modelId="{FF9DC527-9103-B94F-ADCE-93B4212C9D87}" type="parTrans" cxnId="{9E39F0DE-88DC-FF44-BC01-ED93E7D19670}">
      <dgm:prSet/>
      <dgm:spPr/>
      <dgm:t>
        <a:bodyPr/>
        <a:lstStyle/>
        <a:p>
          <a:endParaRPr lang="en-US"/>
        </a:p>
      </dgm:t>
    </dgm:pt>
    <dgm:pt modelId="{0D299BCE-57CB-A244-A6F9-A778502486EB}" type="sibTrans" cxnId="{9E39F0DE-88DC-FF44-BC01-ED93E7D19670}">
      <dgm:prSet/>
      <dgm:spPr/>
      <dgm:t>
        <a:bodyPr/>
        <a:lstStyle/>
        <a:p>
          <a:endParaRPr lang="en-US"/>
        </a:p>
      </dgm:t>
    </dgm:pt>
    <dgm:pt modelId="{235A7F3A-AA54-7441-AC2D-49FFC1502BB6}" type="pres">
      <dgm:prSet presAssocID="{92385460-C546-414C-AFD2-CC6F1C50503F}" presName="diagram" presStyleCnt="0">
        <dgm:presLayoutVars>
          <dgm:dir/>
          <dgm:resizeHandles val="exact"/>
        </dgm:presLayoutVars>
      </dgm:prSet>
      <dgm:spPr/>
      <dgm:t>
        <a:bodyPr/>
        <a:lstStyle/>
        <a:p>
          <a:endParaRPr lang="en-US"/>
        </a:p>
      </dgm:t>
    </dgm:pt>
    <dgm:pt modelId="{746357D5-53E6-3F4C-924E-29DD676A5363}" type="pres">
      <dgm:prSet presAssocID="{8CCD2519-B1EA-A04D-97EA-B51A99260B34}" presName="node" presStyleLbl="node1" presStyleIdx="0" presStyleCnt="2" custScaleY="60163">
        <dgm:presLayoutVars>
          <dgm:bulletEnabled val="1"/>
        </dgm:presLayoutVars>
      </dgm:prSet>
      <dgm:spPr/>
      <dgm:t>
        <a:bodyPr/>
        <a:lstStyle/>
        <a:p>
          <a:endParaRPr lang="en-US"/>
        </a:p>
      </dgm:t>
    </dgm:pt>
    <dgm:pt modelId="{1E738EC4-92C4-BB48-9627-578E1F9B9811}" type="pres">
      <dgm:prSet presAssocID="{82C7AFAB-5E3F-EC4D-BF41-A7D9972A4937}" presName="sibTrans" presStyleCnt="0"/>
      <dgm:spPr/>
    </dgm:pt>
    <dgm:pt modelId="{889C1A4A-5C14-F44E-930B-BF074E0B5D50}" type="pres">
      <dgm:prSet presAssocID="{C173AB61-BA6F-A045-9DBB-51CE06F34167}" presName="node" presStyleLbl="node1" presStyleIdx="1" presStyleCnt="2" custScaleY="50816">
        <dgm:presLayoutVars>
          <dgm:bulletEnabled val="1"/>
        </dgm:presLayoutVars>
      </dgm:prSet>
      <dgm:spPr/>
      <dgm:t>
        <a:bodyPr/>
        <a:lstStyle/>
        <a:p>
          <a:endParaRPr lang="en-US"/>
        </a:p>
      </dgm:t>
    </dgm:pt>
  </dgm:ptLst>
  <dgm:cxnLst>
    <dgm:cxn modelId="{93B24322-C183-3040-ADD6-F43B868C9A87}" type="presOf" srcId="{C173AB61-BA6F-A045-9DBB-51CE06F34167}" destId="{889C1A4A-5C14-F44E-930B-BF074E0B5D50}" srcOrd="0" destOrd="0" presId="urn:microsoft.com/office/officeart/2005/8/layout/default"/>
    <dgm:cxn modelId="{201B81F7-1F24-9342-954F-9845A91D2922}" type="presOf" srcId="{8CCD2519-B1EA-A04D-97EA-B51A99260B34}" destId="{746357D5-53E6-3F4C-924E-29DD676A5363}" srcOrd="0" destOrd="0" presId="urn:microsoft.com/office/officeart/2005/8/layout/default"/>
    <dgm:cxn modelId="{3E103726-144F-0240-8F52-A14E96F5416F}" type="presOf" srcId="{92385460-C546-414C-AFD2-CC6F1C50503F}" destId="{235A7F3A-AA54-7441-AC2D-49FFC1502BB6}" srcOrd="0" destOrd="0" presId="urn:microsoft.com/office/officeart/2005/8/layout/default"/>
    <dgm:cxn modelId="{9E39F0DE-88DC-FF44-BC01-ED93E7D19670}" srcId="{92385460-C546-414C-AFD2-CC6F1C50503F}" destId="{C173AB61-BA6F-A045-9DBB-51CE06F34167}" srcOrd="1" destOrd="0" parTransId="{FF9DC527-9103-B94F-ADCE-93B4212C9D87}" sibTransId="{0D299BCE-57CB-A244-A6F9-A778502486EB}"/>
    <dgm:cxn modelId="{E667DD5D-33BC-9B42-BE39-275C7594E56A}" srcId="{92385460-C546-414C-AFD2-CC6F1C50503F}" destId="{8CCD2519-B1EA-A04D-97EA-B51A99260B34}" srcOrd="0" destOrd="0" parTransId="{4B4FE708-6829-834A-B3E1-42819FA116E8}" sibTransId="{82C7AFAB-5E3F-EC4D-BF41-A7D9972A4937}"/>
    <dgm:cxn modelId="{7355C816-4251-E54C-9438-42F11DCF99CB}" type="presParOf" srcId="{235A7F3A-AA54-7441-AC2D-49FFC1502BB6}" destId="{746357D5-53E6-3F4C-924E-29DD676A5363}" srcOrd="0" destOrd="0" presId="urn:microsoft.com/office/officeart/2005/8/layout/default"/>
    <dgm:cxn modelId="{D5FDDCD3-A439-4A46-A3C7-CDE93CF262B5}" type="presParOf" srcId="{235A7F3A-AA54-7441-AC2D-49FFC1502BB6}" destId="{1E738EC4-92C4-BB48-9627-578E1F9B9811}" srcOrd="1" destOrd="0" presId="urn:microsoft.com/office/officeart/2005/8/layout/default"/>
    <dgm:cxn modelId="{827E93B5-3037-EF41-B4E4-2D54D89A5424}" type="presParOf" srcId="{235A7F3A-AA54-7441-AC2D-49FFC1502BB6}" destId="{889C1A4A-5C14-F44E-930B-BF074E0B5D5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6A9FF6-4D50-0241-B9BE-6076BDB9CC41}" type="doc">
      <dgm:prSet loTypeId="urn:microsoft.com/office/officeart/2005/8/layout/default" loCatId="" qsTypeId="urn:microsoft.com/office/officeart/2005/8/quickstyle/simple4" qsCatId="simple" csTypeId="urn:microsoft.com/office/officeart/2005/8/colors/accent1_4" csCatId="accent1" phldr="1"/>
      <dgm:spPr/>
      <dgm:t>
        <a:bodyPr/>
        <a:lstStyle/>
        <a:p>
          <a:endParaRPr lang="en-US"/>
        </a:p>
      </dgm:t>
    </dgm:pt>
    <dgm:pt modelId="{CF151D49-6E00-CB49-A765-1ED28DB961A6}">
      <dgm:prSet phldrT="[Text]" custT="1"/>
      <dgm:spPr/>
      <dgm:t>
        <a:bodyPr/>
        <a:lstStyle/>
        <a:p>
          <a:r>
            <a:rPr lang="en-US" sz="2400" b="1" dirty="0" smtClean="0"/>
            <a:t>Preoperative assessment clinics </a:t>
          </a:r>
          <a:endParaRPr lang="en-US" sz="2400" dirty="0" smtClean="0"/>
        </a:p>
        <a:p>
          <a:r>
            <a:rPr lang="en-US" sz="1400" dirty="0" smtClean="0"/>
            <a:t>*Mainly depend on </a:t>
          </a:r>
          <a:r>
            <a:rPr lang="en-US" sz="1400" dirty="0" err="1" smtClean="0"/>
            <a:t>Hx</a:t>
          </a:r>
          <a:r>
            <a:rPr lang="en-US" sz="1400" dirty="0" smtClean="0"/>
            <a:t> and </a:t>
          </a:r>
          <a:r>
            <a:rPr lang="en-US" sz="1400" dirty="0" err="1" smtClean="0"/>
            <a:t>PEx</a:t>
          </a:r>
          <a:r>
            <a:rPr lang="en-US" sz="1400" dirty="0" smtClean="0"/>
            <a:t> : </a:t>
          </a:r>
        </a:p>
        <a:p>
          <a:r>
            <a:rPr lang="en-US" sz="1400" dirty="0" smtClean="0"/>
            <a:t>*In </a:t>
          </a:r>
          <a:r>
            <a:rPr lang="en-US" sz="1400" dirty="0" err="1" smtClean="0"/>
            <a:t>Hx</a:t>
          </a:r>
          <a:r>
            <a:rPr lang="en-US" sz="1400" dirty="0" smtClean="0"/>
            <a:t> ask about: cardiac, respiratory, GI, renal , CNS , MSK , endocrine diseases. </a:t>
          </a:r>
        </a:p>
        <a:p>
          <a:r>
            <a:rPr lang="en-US" sz="1400" dirty="0" smtClean="0"/>
            <a:t>Ask about medications, allergies and tobacco or alcohol intake. </a:t>
          </a:r>
        </a:p>
        <a:p>
          <a:r>
            <a:rPr lang="en-US" sz="1400" dirty="0" smtClean="0"/>
            <a:t>*Airway: start with airway history, documented difficulties with airway management, cervical spine problems (e.g. previous surgery or </a:t>
          </a:r>
          <a:r>
            <a:rPr lang="en-US" sz="1400" dirty="0" err="1" smtClean="0"/>
            <a:t>anky</a:t>
          </a:r>
          <a:r>
            <a:rPr lang="en-US" sz="1400" dirty="0" smtClean="0"/>
            <a:t>- </a:t>
          </a:r>
          <a:r>
            <a:rPr lang="en-US" sz="1400" dirty="0" err="1" smtClean="0"/>
            <a:t>losis</a:t>
          </a:r>
          <a:r>
            <a:rPr lang="en-US" sz="1400" dirty="0" smtClean="0"/>
            <a:t>), trauma or infection to the airway, previous scarring of the head and neck (e.g. radiotherapy or burns) and temporomandibular joint dysfunction all suggest potential problems with tracheal intubation.</a:t>
          </a:r>
        </a:p>
        <a:p>
          <a:r>
            <a:rPr lang="en-US" sz="1400" dirty="0" smtClean="0"/>
            <a:t>*Airway examination : On examination, poor mouth opening, obesity, a receding mandible and inability to protrude the mandible also suggest that tracheal </a:t>
          </a:r>
          <a:r>
            <a:rPr lang="en-US" sz="1400" dirty="0" err="1" smtClean="0"/>
            <a:t>intuba</a:t>
          </a:r>
          <a:r>
            <a:rPr lang="en-US" sz="1400" dirty="0" smtClean="0"/>
            <a:t>- </a:t>
          </a:r>
          <a:r>
            <a:rPr lang="en-US" sz="1400" dirty="0" err="1" smtClean="0"/>
            <a:t>tion</a:t>
          </a:r>
          <a:r>
            <a:rPr lang="en-US" sz="1400" dirty="0" smtClean="0"/>
            <a:t> may be difficult.</a:t>
          </a:r>
        </a:p>
        <a:p>
          <a:r>
            <a:rPr lang="en-US" sz="1400" dirty="0" smtClean="0"/>
            <a:t>*Past </a:t>
          </a:r>
          <a:r>
            <a:rPr lang="en-US" sz="1400" dirty="0" err="1" smtClean="0"/>
            <a:t>anaesthetic</a:t>
          </a:r>
          <a:r>
            <a:rPr lang="en-US" sz="1400" dirty="0" smtClean="0"/>
            <a:t> history: ask specifically about </a:t>
          </a:r>
          <a:r>
            <a:rPr lang="en-US" sz="1400" dirty="0" err="1" smtClean="0"/>
            <a:t>anaesthetic</a:t>
          </a:r>
          <a:r>
            <a:rPr lang="en-US" sz="1400" dirty="0" smtClean="0"/>
            <a:t> problems.</a:t>
          </a:r>
        </a:p>
        <a:p>
          <a:r>
            <a:rPr lang="en-US" sz="1400" dirty="0" smtClean="0"/>
            <a:t>*Family history: ask specifically about malignant hyperthermia.</a:t>
          </a:r>
          <a:endParaRPr lang="en-US" sz="1400" dirty="0"/>
        </a:p>
      </dgm:t>
    </dgm:pt>
    <dgm:pt modelId="{8D71CA42-C015-7942-B188-3C9C818A050B}" type="parTrans" cxnId="{790879E6-EEE2-144E-8282-1C6B8B9BF178}">
      <dgm:prSet/>
      <dgm:spPr/>
      <dgm:t>
        <a:bodyPr/>
        <a:lstStyle/>
        <a:p>
          <a:endParaRPr lang="en-US"/>
        </a:p>
      </dgm:t>
    </dgm:pt>
    <dgm:pt modelId="{99E42E87-2CBE-094E-A954-AE10B42893F1}" type="sibTrans" cxnId="{790879E6-EEE2-144E-8282-1C6B8B9BF178}">
      <dgm:prSet/>
      <dgm:spPr/>
      <dgm:t>
        <a:bodyPr/>
        <a:lstStyle/>
        <a:p>
          <a:endParaRPr lang="en-US"/>
        </a:p>
      </dgm:t>
    </dgm:pt>
    <dgm:pt modelId="{578F830D-8A93-E942-A479-EA62205B0B25}">
      <dgm:prSet phldrT="[Text]" custT="1"/>
      <dgm:spPr/>
      <dgm:t>
        <a:bodyPr/>
        <a:lstStyle/>
        <a:p>
          <a:r>
            <a:rPr lang="en-US" sz="2400" b="1" dirty="0" smtClean="0"/>
            <a:t>Preoperative tests </a:t>
          </a:r>
          <a:endParaRPr lang="en-US" sz="2400" dirty="0" smtClean="0"/>
        </a:p>
        <a:p>
          <a:r>
            <a:rPr lang="en-US" sz="1300" dirty="0" smtClean="0"/>
            <a:t>*Common tests include full blood count, electrolytes and urea, coagula- </a:t>
          </a:r>
          <a:r>
            <a:rPr lang="en-US" sz="1300" dirty="0" err="1" smtClean="0"/>
            <a:t>tion</a:t>
          </a:r>
          <a:r>
            <a:rPr lang="en-US" sz="1300" dirty="0" smtClean="0"/>
            <a:t> screen, ECG and chest X ray. In recent years, the emphasis has been on targeting tests to those at risk of abnormality </a:t>
          </a:r>
        </a:p>
        <a:p>
          <a:r>
            <a:rPr lang="en-US" sz="1300" dirty="0" smtClean="0"/>
            <a:t>*For patients at risk and/or those undergoing major surgery (</a:t>
          </a:r>
          <a:r>
            <a:rPr lang="en-US" sz="1300" dirty="0" err="1" smtClean="0"/>
            <a:t>particu</a:t>
          </a:r>
          <a:r>
            <a:rPr lang="en-US" sz="1300" dirty="0" smtClean="0"/>
            <a:t>- </a:t>
          </a:r>
          <a:r>
            <a:rPr lang="en-US" sz="1300" dirty="0" err="1" smtClean="0"/>
            <a:t>larly</a:t>
          </a:r>
          <a:r>
            <a:rPr lang="en-US" sz="1300" dirty="0" smtClean="0"/>
            <a:t> vascular surgery) further, more detailed tests might include: liver function tests;  arterial blood gas analysis; respiratory function tests; cardiac echocardiography cervical spine X ray may be required in those with suspected </a:t>
          </a:r>
          <a:r>
            <a:rPr lang="en-US" sz="1300" dirty="0" err="1" smtClean="0"/>
            <a:t>cervi</a:t>
          </a:r>
          <a:r>
            <a:rPr lang="en-US" sz="1300" dirty="0" smtClean="0"/>
            <a:t>- </a:t>
          </a:r>
          <a:r>
            <a:rPr lang="en-US" sz="1300" dirty="0" err="1" smtClean="0"/>
            <a:t>cal</a:t>
          </a:r>
          <a:r>
            <a:rPr lang="en-US" sz="1300" dirty="0" smtClean="0"/>
            <a:t> spine degeneration </a:t>
          </a:r>
        </a:p>
        <a:p>
          <a:r>
            <a:rPr lang="en-US" sz="1300" dirty="0" smtClean="0"/>
            <a:t>*However, urinalysis should be carried out for all patients. </a:t>
          </a:r>
          <a:endParaRPr lang="en-US" sz="1300" dirty="0"/>
        </a:p>
      </dgm:t>
    </dgm:pt>
    <dgm:pt modelId="{70302A94-FC18-0B4F-A62F-0BE9B68F5DA9}" type="parTrans" cxnId="{43A2C494-A4B3-1448-AB1D-0509C59AA691}">
      <dgm:prSet/>
      <dgm:spPr/>
      <dgm:t>
        <a:bodyPr/>
        <a:lstStyle/>
        <a:p>
          <a:endParaRPr lang="en-US"/>
        </a:p>
      </dgm:t>
    </dgm:pt>
    <dgm:pt modelId="{FCF3F96B-08FD-404D-B6D2-B93F282575C2}" type="sibTrans" cxnId="{43A2C494-A4B3-1448-AB1D-0509C59AA691}">
      <dgm:prSet/>
      <dgm:spPr/>
      <dgm:t>
        <a:bodyPr/>
        <a:lstStyle/>
        <a:p>
          <a:endParaRPr lang="en-US"/>
        </a:p>
      </dgm:t>
    </dgm:pt>
    <dgm:pt modelId="{B13D979C-978A-8746-9D6D-60283BC8CA1E}">
      <dgm:prSet phldrT="[Text]" custT="1"/>
      <dgm:spPr/>
      <dgm:t>
        <a:bodyPr/>
        <a:lstStyle/>
        <a:p>
          <a:r>
            <a:rPr lang="en-US" sz="2400" b="1" dirty="0" smtClean="0"/>
            <a:t>Perioperative medication </a:t>
          </a:r>
          <a:endParaRPr lang="en-US" sz="2400" dirty="0" smtClean="0"/>
        </a:p>
        <a:p>
          <a:r>
            <a:rPr lang="en-US" sz="1500" dirty="0" smtClean="0"/>
            <a:t>*Generally, all medication is continued </a:t>
          </a:r>
          <a:r>
            <a:rPr lang="en-US" sz="1500" dirty="0" err="1" smtClean="0"/>
            <a:t>perioperatively</a:t>
          </a:r>
          <a:r>
            <a:rPr lang="en-US" sz="1500" dirty="0" smtClean="0"/>
            <a:t> except: • drugs that affect coagulation (warfarin, heparin, aspirin, </a:t>
          </a:r>
          <a:r>
            <a:rPr lang="en-US" sz="1500" dirty="0" err="1" smtClean="0"/>
            <a:t>clopidogrel</a:t>
          </a:r>
          <a:r>
            <a:rPr lang="en-US" sz="1500" dirty="0" smtClean="0"/>
            <a:t>); </a:t>
          </a:r>
        </a:p>
        <a:p>
          <a:r>
            <a:rPr lang="en-US" sz="1500" dirty="0" smtClean="0"/>
            <a:t>* </a:t>
          </a:r>
          <a:r>
            <a:rPr lang="en-US" sz="1500" dirty="0" err="1" smtClean="0"/>
            <a:t>hypoglycaemics</a:t>
          </a:r>
          <a:r>
            <a:rPr lang="en-US" sz="1500" dirty="0" smtClean="0"/>
            <a:t>; </a:t>
          </a:r>
        </a:p>
        <a:p>
          <a:r>
            <a:rPr lang="en-US" sz="1500" dirty="0" smtClean="0"/>
            <a:t>* some hypotensive </a:t>
          </a:r>
          <a:r>
            <a:rPr lang="en-US" sz="1500" dirty="0" err="1" smtClean="0"/>
            <a:t>drugs,e.g.ACE</a:t>
          </a:r>
          <a:r>
            <a:rPr lang="en-US" sz="1500" dirty="0" smtClean="0"/>
            <a:t> inhibitors </a:t>
          </a:r>
          <a:r>
            <a:rPr lang="en-US" sz="1500" dirty="0" err="1" smtClean="0"/>
            <a:t>ares</a:t>
          </a:r>
          <a:r>
            <a:rPr lang="en-US" sz="1500" dirty="0" smtClean="0"/>
            <a:t> topped only on the day of surgery. </a:t>
          </a:r>
        </a:p>
        <a:p>
          <a:r>
            <a:rPr lang="en-US" sz="1500" dirty="0" smtClean="0"/>
            <a:t>*For insulin-dependent diabetic patients, long-acting insulin is generally discontinued and a sliding scale with short-acting </a:t>
          </a:r>
          <a:r>
            <a:rPr lang="en-US" sz="1500" dirty="0" err="1" smtClean="0"/>
            <a:t>i.v.</a:t>
          </a:r>
          <a:r>
            <a:rPr lang="en-US" sz="1500" dirty="0" smtClean="0"/>
            <a:t> insulin is commenced </a:t>
          </a:r>
          <a:endParaRPr lang="en-US" sz="1500" dirty="0"/>
        </a:p>
      </dgm:t>
    </dgm:pt>
    <dgm:pt modelId="{C291366F-83FA-DD40-B206-4E66926CAEC2}" type="parTrans" cxnId="{A2256FC0-81B7-C040-9D79-B1D5DF2B6E52}">
      <dgm:prSet/>
      <dgm:spPr/>
      <dgm:t>
        <a:bodyPr/>
        <a:lstStyle/>
        <a:p>
          <a:endParaRPr lang="en-US"/>
        </a:p>
      </dgm:t>
    </dgm:pt>
    <dgm:pt modelId="{2FEE87E6-71A4-0D47-ADEE-8977F4686857}" type="sibTrans" cxnId="{A2256FC0-81B7-C040-9D79-B1D5DF2B6E52}">
      <dgm:prSet/>
      <dgm:spPr/>
      <dgm:t>
        <a:bodyPr/>
        <a:lstStyle/>
        <a:p>
          <a:endParaRPr lang="en-US"/>
        </a:p>
      </dgm:t>
    </dgm:pt>
    <dgm:pt modelId="{378178F4-469E-8C41-BC26-497714358D47}" type="pres">
      <dgm:prSet presAssocID="{3D6A9FF6-4D50-0241-B9BE-6076BDB9CC41}" presName="diagram" presStyleCnt="0">
        <dgm:presLayoutVars>
          <dgm:dir/>
          <dgm:resizeHandles val="exact"/>
        </dgm:presLayoutVars>
      </dgm:prSet>
      <dgm:spPr/>
      <dgm:t>
        <a:bodyPr/>
        <a:lstStyle/>
        <a:p>
          <a:endParaRPr lang="en-US"/>
        </a:p>
      </dgm:t>
    </dgm:pt>
    <dgm:pt modelId="{F4AB08D8-D50E-0F4E-A595-453F56930754}" type="pres">
      <dgm:prSet presAssocID="{CF151D49-6E00-CB49-A765-1ED28DB961A6}" presName="node" presStyleLbl="node1" presStyleIdx="0" presStyleCnt="3" custScaleX="322735" custScaleY="537468" custLinFactNeighborX="-237" custLinFactNeighborY="2049">
        <dgm:presLayoutVars>
          <dgm:bulletEnabled val="1"/>
        </dgm:presLayoutVars>
      </dgm:prSet>
      <dgm:spPr/>
      <dgm:t>
        <a:bodyPr/>
        <a:lstStyle/>
        <a:p>
          <a:endParaRPr lang="en-US"/>
        </a:p>
      </dgm:t>
    </dgm:pt>
    <dgm:pt modelId="{EA83CC17-F542-4245-A27F-D24CBA92B697}" type="pres">
      <dgm:prSet presAssocID="{99E42E87-2CBE-094E-A954-AE10B42893F1}" presName="sibTrans" presStyleCnt="0"/>
      <dgm:spPr/>
    </dgm:pt>
    <dgm:pt modelId="{12EBC6AA-CF58-9349-A012-341B109D1174}" type="pres">
      <dgm:prSet presAssocID="{578F830D-8A93-E942-A479-EA62205B0B25}" presName="node" presStyleLbl="node1" presStyleIdx="1" presStyleCnt="3" custScaleX="230893" custScaleY="529180" custLinFactNeighborX="315" custLinFactNeighborY="4136">
        <dgm:presLayoutVars>
          <dgm:bulletEnabled val="1"/>
        </dgm:presLayoutVars>
      </dgm:prSet>
      <dgm:spPr/>
      <dgm:t>
        <a:bodyPr/>
        <a:lstStyle/>
        <a:p>
          <a:endParaRPr lang="en-US"/>
        </a:p>
      </dgm:t>
    </dgm:pt>
    <dgm:pt modelId="{9BF06045-48C5-FF4B-98C7-01B25D087ADB}" type="pres">
      <dgm:prSet presAssocID="{FCF3F96B-08FD-404D-B6D2-B93F282575C2}" presName="sibTrans" presStyleCnt="0"/>
      <dgm:spPr/>
    </dgm:pt>
    <dgm:pt modelId="{729BB0CF-B2F0-2448-B624-096837A3BE2D}" type="pres">
      <dgm:prSet presAssocID="{B13D979C-978A-8746-9D6D-60283BC8CA1E}" presName="node" presStyleLbl="node1" presStyleIdx="2" presStyleCnt="3" custScaleX="233858" custScaleY="530886" custLinFactNeighborX="237" custLinFactNeighborY="6757">
        <dgm:presLayoutVars>
          <dgm:bulletEnabled val="1"/>
        </dgm:presLayoutVars>
      </dgm:prSet>
      <dgm:spPr/>
      <dgm:t>
        <a:bodyPr/>
        <a:lstStyle/>
        <a:p>
          <a:endParaRPr lang="en-US"/>
        </a:p>
      </dgm:t>
    </dgm:pt>
  </dgm:ptLst>
  <dgm:cxnLst>
    <dgm:cxn modelId="{A2256FC0-81B7-C040-9D79-B1D5DF2B6E52}" srcId="{3D6A9FF6-4D50-0241-B9BE-6076BDB9CC41}" destId="{B13D979C-978A-8746-9D6D-60283BC8CA1E}" srcOrd="2" destOrd="0" parTransId="{C291366F-83FA-DD40-B206-4E66926CAEC2}" sibTransId="{2FEE87E6-71A4-0D47-ADEE-8977F4686857}"/>
    <dgm:cxn modelId="{43A2C494-A4B3-1448-AB1D-0509C59AA691}" srcId="{3D6A9FF6-4D50-0241-B9BE-6076BDB9CC41}" destId="{578F830D-8A93-E942-A479-EA62205B0B25}" srcOrd="1" destOrd="0" parTransId="{70302A94-FC18-0B4F-A62F-0BE9B68F5DA9}" sibTransId="{FCF3F96B-08FD-404D-B6D2-B93F282575C2}"/>
    <dgm:cxn modelId="{503DC76D-1A38-9449-88A6-142F5C7EDF4F}" type="presOf" srcId="{CF151D49-6E00-CB49-A765-1ED28DB961A6}" destId="{F4AB08D8-D50E-0F4E-A595-453F56930754}" srcOrd="0" destOrd="0" presId="urn:microsoft.com/office/officeart/2005/8/layout/default"/>
    <dgm:cxn modelId="{98916369-6D7B-2847-BE20-4141D3742E03}" type="presOf" srcId="{3D6A9FF6-4D50-0241-B9BE-6076BDB9CC41}" destId="{378178F4-469E-8C41-BC26-497714358D47}" srcOrd="0" destOrd="0" presId="urn:microsoft.com/office/officeart/2005/8/layout/default"/>
    <dgm:cxn modelId="{790879E6-EEE2-144E-8282-1C6B8B9BF178}" srcId="{3D6A9FF6-4D50-0241-B9BE-6076BDB9CC41}" destId="{CF151D49-6E00-CB49-A765-1ED28DB961A6}" srcOrd="0" destOrd="0" parTransId="{8D71CA42-C015-7942-B188-3C9C818A050B}" sibTransId="{99E42E87-2CBE-094E-A954-AE10B42893F1}"/>
    <dgm:cxn modelId="{3D41EC93-3826-4D4D-849B-C5BB65039FD5}" type="presOf" srcId="{B13D979C-978A-8746-9D6D-60283BC8CA1E}" destId="{729BB0CF-B2F0-2448-B624-096837A3BE2D}" srcOrd="0" destOrd="0" presId="urn:microsoft.com/office/officeart/2005/8/layout/default"/>
    <dgm:cxn modelId="{4AF41383-C0DB-6149-870B-290437E0CCA3}" type="presOf" srcId="{578F830D-8A93-E942-A479-EA62205B0B25}" destId="{12EBC6AA-CF58-9349-A012-341B109D1174}" srcOrd="0" destOrd="0" presId="urn:microsoft.com/office/officeart/2005/8/layout/default"/>
    <dgm:cxn modelId="{0B69D78D-D0F8-B242-997D-4DA7D1D9262B}" type="presParOf" srcId="{378178F4-469E-8C41-BC26-497714358D47}" destId="{F4AB08D8-D50E-0F4E-A595-453F56930754}" srcOrd="0" destOrd="0" presId="urn:microsoft.com/office/officeart/2005/8/layout/default"/>
    <dgm:cxn modelId="{28851C9A-C7FA-D84B-B877-31D9F148A6CB}" type="presParOf" srcId="{378178F4-469E-8C41-BC26-497714358D47}" destId="{EA83CC17-F542-4245-A27F-D24CBA92B697}" srcOrd="1" destOrd="0" presId="urn:microsoft.com/office/officeart/2005/8/layout/default"/>
    <dgm:cxn modelId="{D5E31F1C-7AA7-7B4D-AA8F-A785256A9BAD}" type="presParOf" srcId="{378178F4-469E-8C41-BC26-497714358D47}" destId="{12EBC6AA-CF58-9349-A012-341B109D1174}" srcOrd="2" destOrd="0" presId="urn:microsoft.com/office/officeart/2005/8/layout/default"/>
    <dgm:cxn modelId="{0B7F8D6A-BBBF-A64D-ACD5-CFDA7EC62873}" type="presParOf" srcId="{378178F4-469E-8C41-BC26-497714358D47}" destId="{9BF06045-48C5-FF4B-98C7-01B25D087ADB}" srcOrd="3" destOrd="0" presId="urn:microsoft.com/office/officeart/2005/8/layout/default"/>
    <dgm:cxn modelId="{1EC9C5DB-C4D6-2947-8177-892848A01AA9}" type="presParOf" srcId="{378178F4-469E-8C41-BC26-497714358D47}" destId="{729BB0CF-B2F0-2448-B624-096837A3BE2D}"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EA45B7-B15D-394A-B6E1-BD54CE72E6A2}" type="doc">
      <dgm:prSet loTypeId="urn:microsoft.com/office/officeart/2005/8/layout/default" loCatId="" qsTypeId="urn:microsoft.com/office/officeart/2005/8/quickstyle/simple4" qsCatId="simple" csTypeId="urn:microsoft.com/office/officeart/2005/8/colors/accent1_5" csCatId="accent1" phldr="1"/>
      <dgm:spPr/>
      <dgm:t>
        <a:bodyPr/>
        <a:lstStyle/>
        <a:p>
          <a:endParaRPr lang="en-US"/>
        </a:p>
      </dgm:t>
    </dgm:pt>
    <dgm:pt modelId="{5910D328-4C28-0148-8BEB-FA96D2BAD19F}">
      <dgm:prSet phldrT="[Text]"/>
      <dgm:spPr/>
      <dgm:t>
        <a:bodyPr/>
        <a:lstStyle/>
        <a:p>
          <a:r>
            <a:rPr lang="en-US" b="1" dirty="0" smtClean="0"/>
            <a:t>Fasting </a:t>
          </a:r>
          <a:endParaRPr lang="en-US" dirty="0" smtClean="0"/>
        </a:p>
        <a:p>
          <a:r>
            <a:rPr lang="en-US" dirty="0" smtClean="0"/>
            <a:t>No </a:t>
          </a:r>
          <a:r>
            <a:rPr lang="en-US" dirty="0" err="1" smtClean="0"/>
            <a:t>anaesthetic</a:t>
          </a:r>
          <a:r>
            <a:rPr lang="en-US" dirty="0" smtClean="0"/>
            <a:t> should be undertaken (unless it is an emergency) until the patient is fasted. This is to prevent both gastric acid and particulate matter entering the tracheobronchial tree, which can cause in the former case pneumonitis and in the latter case airway obstruction. </a:t>
          </a:r>
          <a:endParaRPr lang="en-US" dirty="0"/>
        </a:p>
      </dgm:t>
    </dgm:pt>
    <dgm:pt modelId="{4E788323-B041-A845-A505-2E96DE795653}" type="parTrans" cxnId="{5C7FA439-098D-1D45-B485-CEF2BF452174}">
      <dgm:prSet/>
      <dgm:spPr/>
      <dgm:t>
        <a:bodyPr/>
        <a:lstStyle/>
        <a:p>
          <a:endParaRPr lang="en-US"/>
        </a:p>
      </dgm:t>
    </dgm:pt>
    <dgm:pt modelId="{78DE7FBB-B963-964B-B2D1-77AC3F31E35E}" type="sibTrans" cxnId="{5C7FA439-098D-1D45-B485-CEF2BF452174}">
      <dgm:prSet/>
      <dgm:spPr/>
      <dgm:t>
        <a:bodyPr/>
        <a:lstStyle/>
        <a:p>
          <a:endParaRPr lang="en-US"/>
        </a:p>
      </dgm:t>
    </dgm:pt>
    <dgm:pt modelId="{DC40840B-C49D-B74C-8C20-A0B9B53305A6}">
      <dgm:prSet phldrT="[Text]"/>
      <dgm:spPr/>
      <dgm:t>
        <a:bodyPr/>
        <a:lstStyle/>
        <a:p>
          <a:r>
            <a:rPr lang="en-US" b="1" dirty="0" smtClean="0"/>
            <a:t>Preoperative care </a:t>
          </a:r>
          <a:endParaRPr lang="en-US" dirty="0" smtClean="0"/>
        </a:p>
        <a:p>
          <a:r>
            <a:rPr lang="en-US" dirty="0" smtClean="0"/>
            <a:t>Deep venous thrombosis (DVT) prophylaxis, methicillin resistant </a:t>
          </a:r>
          <a:r>
            <a:rPr lang="en-US" i="1" dirty="0" err="1" smtClean="0"/>
            <a:t>Sta</a:t>
          </a:r>
          <a:r>
            <a:rPr lang="en-US" i="1" dirty="0" smtClean="0"/>
            <a:t>- </a:t>
          </a:r>
          <a:r>
            <a:rPr lang="en-US" i="1" dirty="0" err="1" smtClean="0"/>
            <a:t>phylococcus</a:t>
          </a:r>
          <a:r>
            <a:rPr lang="en-US" i="1" dirty="0" smtClean="0"/>
            <a:t> aureus </a:t>
          </a:r>
          <a:r>
            <a:rPr lang="en-US" dirty="0" smtClean="0"/>
            <a:t>testing, together with all the </a:t>
          </a:r>
          <a:r>
            <a:rPr lang="en-US" dirty="0" err="1" smtClean="0"/>
            <a:t>preasessment</a:t>
          </a:r>
          <a:r>
            <a:rPr lang="en-US" dirty="0" smtClean="0"/>
            <a:t> paper- work, are collated. </a:t>
          </a:r>
        </a:p>
      </dgm:t>
    </dgm:pt>
    <dgm:pt modelId="{5841CE65-42E5-5D44-8693-323B22116FBF}" type="parTrans" cxnId="{70998D4F-650D-4146-984D-1C061513A153}">
      <dgm:prSet/>
      <dgm:spPr/>
      <dgm:t>
        <a:bodyPr/>
        <a:lstStyle/>
        <a:p>
          <a:endParaRPr lang="en-US"/>
        </a:p>
      </dgm:t>
    </dgm:pt>
    <dgm:pt modelId="{81516B0D-F63E-CA43-99F2-258D10B1060B}" type="sibTrans" cxnId="{70998D4F-650D-4146-984D-1C061513A153}">
      <dgm:prSet/>
      <dgm:spPr/>
      <dgm:t>
        <a:bodyPr/>
        <a:lstStyle/>
        <a:p>
          <a:endParaRPr lang="en-US"/>
        </a:p>
      </dgm:t>
    </dgm:pt>
    <dgm:pt modelId="{0E81AD71-4992-6347-9A13-BBAC02E81C40}" type="pres">
      <dgm:prSet presAssocID="{B9EA45B7-B15D-394A-B6E1-BD54CE72E6A2}" presName="diagram" presStyleCnt="0">
        <dgm:presLayoutVars>
          <dgm:dir/>
          <dgm:resizeHandles val="exact"/>
        </dgm:presLayoutVars>
      </dgm:prSet>
      <dgm:spPr/>
      <dgm:t>
        <a:bodyPr/>
        <a:lstStyle/>
        <a:p>
          <a:endParaRPr lang="en-US"/>
        </a:p>
      </dgm:t>
    </dgm:pt>
    <dgm:pt modelId="{AE94D76B-8921-0C44-9548-B91769DA3F7F}" type="pres">
      <dgm:prSet presAssocID="{5910D328-4C28-0148-8BEB-FA96D2BAD19F}" presName="node" presStyleLbl="node1" presStyleIdx="0" presStyleCnt="2">
        <dgm:presLayoutVars>
          <dgm:bulletEnabled val="1"/>
        </dgm:presLayoutVars>
      </dgm:prSet>
      <dgm:spPr/>
      <dgm:t>
        <a:bodyPr/>
        <a:lstStyle/>
        <a:p>
          <a:endParaRPr lang="en-US"/>
        </a:p>
      </dgm:t>
    </dgm:pt>
    <dgm:pt modelId="{94D64EFA-B432-8148-94FB-4AAE829815F0}" type="pres">
      <dgm:prSet presAssocID="{78DE7FBB-B963-964B-B2D1-77AC3F31E35E}" presName="sibTrans" presStyleCnt="0"/>
      <dgm:spPr/>
    </dgm:pt>
    <dgm:pt modelId="{DEDE8605-0BB8-8B48-87F9-E77124DC0799}" type="pres">
      <dgm:prSet presAssocID="{DC40840B-C49D-B74C-8C20-A0B9B53305A6}" presName="node" presStyleLbl="node1" presStyleIdx="1" presStyleCnt="2">
        <dgm:presLayoutVars>
          <dgm:bulletEnabled val="1"/>
        </dgm:presLayoutVars>
      </dgm:prSet>
      <dgm:spPr/>
      <dgm:t>
        <a:bodyPr/>
        <a:lstStyle/>
        <a:p>
          <a:endParaRPr lang="en-US"/>
        </a:p>
      </dgm:t>
    </dgm:pt>
  </dgm:ptLst>
  <dgm:cxnLst>
    <dgm:cxn modelId="{70863933-9682-044B-9CCA-7893D975B4BB}" type="presOf" srcId="{DC40840B-C49D-B74C-8C20-A0B9B53305A6}" destId="{DEDE8605-0BB8-8B48-87F9-E77124DC0799}" srcOrd="0" destOrd="0" presId="urn:microsoft.com/office/officeart/2005/8/layout/default"/>
    <dgm:cxn modelId="{5C7FA439-098D-1D45-B485-CEF2BF452174}" srcId="{B9EA45B7-B15D-394A-B6E1-BD54CE72E6A2}" destId="{5910D328-4C28-0148-8BEB-FA96D2BAD19F}" srcOrd="0" destOrd="0" parTransId="{4E788323-B041-A845-A505-2E96DE795653}" sibTransId="{78DE7FBB-B963-964B-B2D1-77AC3F31E35E}"/>
    <dgm:cxn modelId="{39636866-9093-8048-98B5-878FC2AEEC8B}" type="presOf" srcId="{5910D328-4C28-0148-8BEB-FA96D2BAD19F}" destId="{AE94D76B-8921-0C44-9548-B91769DA3F7F}" srcOrd="0" destOrd="0" presId="urn:microsoft.com/office/officeart/2005/8/layout/default"/>
    <dgm:cxn modelId="{0418D166-3812-F748-B962-AB03B9E3886B}" type="presOf" srcId="{B9EA45B7-B15D-394A-B6E1-BD54CE72E6A2}" destId="{0E81AD71-4992-6347-9A13-BBAC02E81C40}" srcOrd="0" destOrd="0" presId="urn:microsoft.com/office/officeart/2005/8/layout/default"/>
    <dgm:cxn modelId="{70998D4F-650D-4146-984D-1C061513A153}" srcId="{B9EA45B7-B15D-394A-B6E1-BD54CE72E6A2}" destId="{DC40840B-C49D-B74C-8C20-A0B9B53305A6}" srcOrd="1" destOrd="0" parTransId="{5841CE65-42E5-5D44-8693-323B22116FBF}" sibTransId="{81516B0D-F63E-CA43-99F2-258D10B1060B}"/>
    <dgm:cxn modelId="{C60BC1E5-0CA9-404D-99D2-24DB98DAB34F}" type="presParOf" srcId="{0E81AD71-4992-6347-9A13-BBAC02E81C40}" destId="{AE94D76B-8921-0C44-9548-B91769DA3F7F}" srcOrd="0" destOrd="0" presId="urn:microsoft.com/office/officeart/2005/8/layout/default"/>
    <dgm:cxn modelId="{BDFD2FEB-1143-8341-8019-9F890FFD6527}" type="presParOf" srcId="{0E81AD71-4992-6347-9A13-BBAC02E81C40}" destId="{94D64EFA-B432-8148-94FB-4AAE829815F0}" srcOrd="1" destOrd="0" presId="urn:microsoft.com/office/officeart/2005/8/layout/default"/>
    <dgm:cxn modelId="{26B1CFD6-7518-8F4E-87DA-ED482C900C48}" type="presParOf" srcId="{0E81AD71-4992-6347-9A13-BBAC02E81C40}" destId="{DEDE8605-0BB8-8B48-87F9-E77124DC0799}"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8C3F83-DDD3-9347-A7D7-1535CEB66DD1}" type="doc">
      <dgm:prSet loTypeId="urn:microsoft.com/office/officeart/2008/layout/VerticalCircleList" loCatId="" qsTypeId="urn:microsoft.com/office/officeart/2005/8/quickstyle/simple4" qsCatId="simple" csTypeId="urn:microsoft.com/office/officeart/2005/8/colors/accent2_5" csCatId="accent2" phldr="1"/>
      <dgm:spPr/>
      <dgm:t>
        <a:bodyPr/>
        <a:lstStyle/>
        <a:p>
          <a:endParaRPr lang="en-US"/>
        </a:p>
      </dgm:t>
    </dgm:pt>
    <dgm:pt modelId="{40EE0D60-80F0-5D49-880B-849E0443C9A9}">
      <dgm:prSet phldrT="[Text]" custT="1"/>
      <dgm:spPr/>
      <dgm:t>
        <a:bodyPr/>
        <a:lstStyle/>
        <a:p>
          <a:r>
            <a:rPr lang="en-GB" sz="3200" b="1" dirty="0" smtClean="0"/>
            <a:t>Premedication</a:t>
          </a:r>
          <a:endParaRPr lang="en-US" sz="3200" dirty="0"/>
        </a:p>
      </dgm:t>
    </dgm:pt>
    <dgm:pt modelId="{77EF09DD-75DA-2344-8660-98320798A24E}" type="parTrans" cxnId="{486C6CA7-CFC4-994A-86D0-E00110E98D1E}">
      <dgm:prSet/>
      <dgm:spPr/>
      <dgm:t>
        <a:bodyPr/>
        <a:lstStyle/>
        <a:p>
          <a:endParaRPr lang="en-US"/>
        </a:p>
      </dgm:t>
    </dgm:pt>
    <dgm:pt modelId="{9332AA51-C48A-6245-9C2F-BA793C506BC5}" type="sibTrans" cxnId="{486C6CA7-CFC4-994A-86D0-E00110E98D1E}">
      <dgm:prSet/>
      <dgm:spPr/>
      <dgm:t>
        <a:bodyPr/>
        <a:lstStyle/>
        <a:p>
          <a:endParaRPr lang="en-US"/>
        </a:p>
      </dgm:t>
    </dgm:pt>
    <dgm:pt modelId="{C70C77E6-4426-0045-80A8-1BBE657CFFF1}">
      <dgm:prSet phldrT="[Text]"/>
      <dgm:spPr/>
      <dgm:t>
        <a:bodyPr/>
        <a:lstStyle/>
        <a:p>
          <a:r>
            <a:rPr lang="en-US" dirty="0" smtClean="0"/>
            <a:t>1- </a:t>
          </a:r>
          <a:r>
            <a:rPr lang="en-US" dirty="0" err="1" smtClean="0"/>
            <a:t>Anxiolysis</a:t>
          </a:r>
          <a:r>
            <a:rPr lang="en-US" dirty="0" smtClean="0"/>
            <a:t> – the best anxiolytic is the anesthetist who visits the patient and listens to the </a:t>
          </a:r>
          <a:r>
            <a:rPr lang="en-US" dirty="0" smtClean="0"/>
            <a:t>patient)</a:t>
          </a:r>
          <a:endParaRPr lang="en-US" dirty="0" smtClean="0"/>
        </a:p>
        <a:p>
          <a:r>
            <a:rPr lang="en-US" dirty="0" smtClean="0"/>
            <a:t>2- Amnesia </a:t>
          </a:r>
          <a:endParaRPr lang="en-US" dirty="0" smtClean="0"/>
        </a:p>
        <a:p>
          <a:r>
            <a:rPr lang="en-US" dirty="0" smtClean="0"/>
            <a:t>3</a:t>
          </a:r>
          <a:r>
            <a:rPr lang="en-US" dirty="0" smtClean="0"/>
            <a:t>- Anti-emetic </a:t>
          </a:r>
          <a:endParaRPr lang="en-US" dirty="0" smtClean="0"/>
        </a:p>
        <a:p>
          <a:r>
            <a:rPr lang="en-US" dirty="0" smtClean="0"/>
            <a:t>4</a:t>
          </a:r>
          <a:r>
            <a:rPr lang="en-US" dirty="0" smtClean="0"/>
            <a:t>- </a:t>
          </a:r>
          <a:r>
            <a:rPr lang="en-US" dirty="0" smtClean="0"/>
            <a:t>Antacid</a:t>
          </a:r>
          <a:endParaRPr lang="en-US" dirty="0" smtClean="0"/>
        </a:p>
        <a:p>
          <a:r>
            <a:rPr lang="en-US" dirty="0" smtClean="0"/>
            <a:t>5- Anti-autonomic </a:t>
          </a:r>
          <a:r>
            <a:rPr lang="en-US" dirty="0" smtClean="0"/>
            <a:t> </a:t>
          </a:r>
        </a:p>
        <a:p>
          <a:r>
            <a:rPr lang="en-US" dirty="0" smtClean="0"/>
            <a:t>6</a:t>
          </a:r>
          <a:r>
            <a:rPr lang="en-US" dirty="0" smtClean="0"/>
            <a:t>- Analgesic</a:t>
          </a:r>
          <a:endParaRPr lang="en-US" dirty="0"/>
        </a:p>
      </dgm:t>
    </dgm:pt>
    <dgm:pt modelId="{1FBD631E-3151-B945-B01A-3E12C8FBE1CD}" type="parTrans" cxnId="{85636E08-570D-B94C-977B-CC5FE5CEDE3D}">
      <dgm:prSet/>
      <dgm:spPr/>
      <dgm:t>
        <a:bodyPr/>
        <a:lstStyle/>
        <a:p>
          <a:endParaRPr lang="en-US"/>
        </a:p>
      </dgm:t>
    </dgm:pt>
    <dgm:pt modelId="{E806636F-3036-9F45-A5E7-BCA484A7E29D}" type="sibTrans" cxnId="{85636E08-570D-B94C-977B-CC5FE5CEDE3D}">
      <dgm:prSet/>
      <dgm:spPr/>
      <dgm:t>
        <a:bodyPr/>
        <a:lstStyle/>
        <a:p>
          <a:endParaRPr lang="en-US"/>
        </a:p>
      </dgm:t>
    </dgm:pt>
    <dgm:pt modelId="{CC0CAE7F-3B88-DF44-B19D-C05B144198A5}">
      <dgm:prSet phldrT="[Text]" custT="1"/>
      <dgm:spPr/>
      <dgm:t>
        <a:bodyPr/>
        <a:lstStyle/>
        <a:p>
          <a:r>
            <a:rPr lang="en-US" sz="3200" b="1" dirty="0" smtClean="0"/>
            <a:t>Fasting:</a:t>
          </a:r>
          <a:endParaRPr lang="en-US" sz="3200" dirty="0"/>
        </a:p>
      </dgm:t>
    </dgm:pt>
    <dgm:pt modelId="{E8B14A03-6F18-BA4C-806F-A669C150E3F4}" type="parTrans" cxnId="{D17E4C70-D885-9D43-9206-E071EF21C102}">
      <dgm:prSet/>
      <dgm:spPr/>
      <dgm:t>
        <a:bodyPr/>
        <a:lstStyle/>
        <a:p>
          <a:endParaRPr lang="en-US"/>
        </a:p>
      </dgm:t>
    </dgm:pt>
    <dgm:pt modelId="{BD530B90-8264-3C4E-AE2C-2CA025EEA157}" type="sibTrans" cxnId="{D17E4C70-D885-9D43-9206-E071EF21C102}">
      <dgm:prSet/>
      <dgm:spPr/>
      <dgm:t>
        <a:bodyPr/>
        <a:lstStyle/>
        <a:p>
          <a:endParaRPr lang="en-US"/>
        </a:p>
      </dgm:t>
    </dgm:pt>
    <dgm:pt modelId="{3388B66B-ED98-7843-A83D-5879049B66DC}">
      <dgm:prSet phldrT="[Text]"/>
      <dgm:spPr/>
      <dgm:t>
        <a:bodyPr/>
        <a:lstStyle/>
        <a:p>
          <a:r>
            <a:rPr lang="en-US" dirty="0" smtClean="0"/>
            <a:t>Adults receiving general, regional, or monitored anesthesia care will be NPO after midnight preceding surgery.</a:t>
          </a:r>
        </a:p>
        <a:p>
          <a:endParaRPr lang="en-US" dirty="0" smtClean="0"/>
        </a:p>
        <a:p>
          <a:r>
            <a:rPr lang="en-US" dirty="0" smtClean="0"/>
            <a:t>No </a:t>
          </a:r>
          <a:r>
            <a:rPr lang="en-US" dirty="0" err="1" smtClean="0"/>
            <a:t>anaesthetic</a:t>
          </a:r>
          <a:r>
            <a:rPr lang="en-US" dirty="0" smtClean="0"/>
            <a:t> should be undertaken (unless it is an emergency) until the patient is fasted. </a:t>
          </a:r>
        </a:p>
        <a:p>
          <a:endParaRPr lang="en-US" dirty="0" smtClean="0"/>
        </a:p>
        <a:p>
          <a:r>
            <a:rPr lang="en-US" dirty="0" smtClean="0"/>
            <a:t>This is to prevent both gastric acid and particulate matter entering the tracheobronchial tree, which can cause in the former case pneumonitis and in the latter case airway obstruction.</a:t>
          </a:r>
        </a:p>
        <a:p>
          <a:endParaRPr lang="en-US" dirty="0" smtClean="0"/>
        </a:p>
        <a:p>
          <a:r>
            <a:rPr lang="en-US" dirty="0" smtClean="0"/>
            <a:t>Therefore elective surgery should not proceed unless the patient has had &gt;2 hours since clear fluid, &gt;4 hours since milk and &gt;6 hours since food.</a:t>
          </a:r>
        </a:p>
        <a:p>
          <a:endParaRPr lang="en-US" dirty="0" smtClean="0"/>
        </a:p>
        <a:p>
          <a:r>
            <a:rPr lang="en-US" dirty="0" smtClean="0"/>
            <a:t>However, there are patients in whom the stomach can never guaranteed to be empty.</a:t>
          </a:r>
        </a:p>
        <a:p>
          <a:r>
            <a:rPr lang="en-US" dirty="0" smtClean="0"/>
            <a:t>These patients are at risk of aspiration of gastric contents and will require early tracheal intubation to protect the airway.</a:t>
          </a:r>
          <a:endParaRPr lang="en-US" dirty="0"/>
        </a:p>
      </dgm:t>
    </dgm:pt>
    <dgm:pt modelId="{0D649C09-7132-DD4D-87C6-5FD5D950ABC5}" type="parTrans" cxnId="{09551FF9-57A8-F741-AABA-4BDA8FAAD8E1}">
      <dgm:prSet/>
      <dgm:spPr/>
      <dgm:t>
        <a:bodyPr/>
        <a:lstStyle/>
        <a:p>
          <a:endParaRPr lang="en-US"/>
        </a:p>
      </dgm:t>
    </dgm:pt>
    <dgm:pt modelId="{1C1E5245-C858-1540-8228-DCE4E1D5C7A0}" type="sibTrans" cxnId="{09551FF9-57A8-F741-AABA-4BDA8FAAD8E1}">
      <dgm:prSet/>
      <dgm:spPr/>
      <dgm:t>
        <a:bodyPr/>
        <a:lstStyle/>
        <a:p>
          <a:endParaRPr lang="en-US"/>
        </a:p>
      </dgm:t>
    </dgm:pt>
    <dgm:pt modelId="{05DD3B8F-7CA9-3D41-AAD4-00D069988A2F}" type="pres">
      <dgm:prSet presAssocID="{258C3F83-DDD3-9347-A7D7-1535CEB66DD1}" presName="Name0" presStyleCnt="0">
        <dgm:presLayoutVars>
          <dgm:dir/>
        </dgm:presLayoutVars>
      </dgm:prSet>
      <dgm:spPr/>
      <dgm:t>
        <a:bodyPr/>
        <a:lstStyle/>
        <a:p>
          <a:endParaRPr lang="en-US"/>
        </a:p>
      </dgm:t>
    </dgm:pt>
    <dgm:pt modelId="{61C4E1A8-4BE3-CD4C-B76C-54AC7F291290}" type="pres">
      <dgm:prSet presAssocID="{40EE0D60-80F0-5D49-880B-849E0443C9A9}" presName="withChildren" presStyleCnt="0"/>
      <dgm:spPr/>
    </dgm:pt>
    <dgm:pt modelId="{DDC56D38-4032-DD44-8D5E-20AC3743C241}" type="pres">
      <dgm:prSet presAssocID="{40EE0D60-80F0-5D49-880B-849E0443C9A9}" presName="bigCircle" presStyleLbl="vennNode1" presStyleIdx="0" presStyleCnt="4"/>
      <dgm:spPr/>
    </dgm:pt>
    <dgm:pt modelId="{4B3B49EC-AEB7-3D4E-8C37-3F6FF8E9238E}" type="pres">
      <dgm:prSet presAssocID="{40EE0D60-80F0-5D49-880B-849E0443C9A9}" presName="medCircle" presStyleLbl="vennNode1" presStyleIdx="1" presStyleCnt="4"/>
      <dgm:spPr/>
    </dgm:pt>
    <dgm:pt modelId="{65AB483B-4C54-E843-8670-C224EA4724F0}" type="pres">
      <dgm:prSet presAssocID="{40EE0D60-80F0-5D49-880B-849E0443C9A9}" presName="txLvl1" presStyleLbl="revTx" presStyleIdx="0" presStyleCnt="4"/>
      <dgm:spPr/>
      <dgm:t>
        <a:bodyPr/>
        <a:lstStyle/>
        <a:p>
          <a:endParaRPr lang="en-US"/>
        </a:p>
      </dgm:t>
    </dgm:pt>
    <dgm:pt modelId="{C07A6E93-D545-0648-B967-FF154B2601FF}" type="pres">
      <dgm:prSet presAssocID="{40EE0D60-80F0-5D49-880B-849E0443C9A9}" presName="lin" presStyleCnt="0"/>
      <dgm:spPr/>
    </dgm:pt>
    <dgm:pt modelId="{DE70475D-711F-3C4B-99C2-B29A4A7363E1}" type="pres">
      <dgm:prSet presAssocID="{C70C77E6-4426-0045-80A8-1BBE657CFFF1}" presName="txLvl2" presStyleLbl="revTx" presStyleIdx="1" presStyleCnt="4"/>
      <dgm:spPr/>
      <dgm:t>
        <a:bodyPr/>
        <a:lstStyle/>
        <a:p>
          <a:endParaRPr lang="en-US"/>
        </a:p>
      </dgm:t>
    </dgm:pt>
    <dgm:pt modelId="{EE74B925-8914-B14E-8F17-9C4C45C2A2E7}" type="pres">
      <dgm:prSet presAssocID="{40EE0D60-80F0-5D49-880B-849E0443C9A9}" presName="overlap" presStyleCnt="0"/>
      <dgm:spPr/>
    </dgm:pt>
    <dgm:pt modelId="{F6A2FB8A-F705-254A-81A4-51250742E974}" type="pres">
      <dgm:prSet presAssocID="{CC0CAE7F-3B88-DF44-B19D-C05B144198A5}" presName="withChildren" presStyleCnt="0"/>
      <dgm:spPr/>
    </dgm:pt>
    <dgm:pt modelId="{C66DB464-8203-4746-A00F-C95C588DE5DA}" type="pres">
      <dgm:prSet presAssocID="{CC0CAE7F-3B88-DF44-B19D-C05B144198A5}" presName="bigCircle" presStyleLbl="vennNode1" presStyleIdx="2" presStyleCnt="4" custLinFactX="5299" custLinFactNeighborX="100000" custLinFactNeighborY="-87736"/>
      <dgm:spPr/>
    </dgm:pt>
    <dgm:pt modelId="{5ED9E951-EED1-2B4C-A644-0820150C9CCB}" type="pres">
      <dgm:prSet presAssocID="{CC0CAE7F-3B88-DF44-B19D-C05B144198A5}" presName="medCircle" presStyleLbl="vennNode1" presStyleIdx="3" presStyleCnt="4" custLinFactX="286217" custLinFactY="-200000" custLinFactNeighborX="300000" custLinFactNeighborY="-297789"/>
      <dgm:spPr/>
    </dgm:pt>
    <dgm:pt modelId="{DEA89A99-2C00-DA4E-8638-1CA0FB9BBE6A}" type="pres">
      <dgm:prSet presAssocID="{CC0CAE7F-3B88-DF44-B19D-C05B144198A5}" presName="txLvl1" presStyleLbl="revTx" presStyleIdx="2" presStyleCnt="4" custScaleX="76487" custLinFactY="-200000" custLinFactNeighborX="99062" custLinFactNeighborY="-297789"/>
      <dgm:spPr/>
      <dgm:t>
        <a:bodyPr/>
        <a:lstStyle/>
        <a:p>
          <a:endParaRPr lang="en-US"/>
        </a:p>
      </dgm:t>
    </dgm:pt>
    <dgm:pt modelId="{12431D72-AFE4-2841-ACA5-A28501F98724}" type="pres">
      <dgm:prSet presAssocID="{CC0CAE7F-3B88-DF44-B19D-C05B144198A5}" presName="lin" presStyleCnt="0"/>
      <dgm:spPr/>
    </dgm:pt>
    <dgm:pt modelId="{C598EAF2-1B60-7240-9E83-0F0688301780}" type="pres">
      <dgm:prSet presAssocID="{3388B66B-ED98-7843-A83D-5879049B66DC}" presName="txLvl2" presStyleLbl="revTx" presStyleIdx="3" presStyleCnt="4" custLinFactX="21796" custLinFactY="-32373" custLinFactNeighborX="100000" custLinFactNeighborY="-100000"/>
      <dgm:spPr/>
      <dgm:t>
        <a:bodyPr/>
        <a:lstStyle/>
        <a:p>
          <a:endParaRPr lang="en-US"/>
        </a:p>
      </dgm:t>
    </dgm:pt>
  </dgm:ptLst>
  <dgm:cxnLst>
    <dgm:cxn modelId="{F46EFC5F-F76B-4443-B6D8-8F4A339741F9}" type="presOf" srcId="{258C3F83-DDD3-9347-A7D7-1535CEB66DD1}" destId="{05DD3B8F-7CA9-3D41-AAD4-00D069988A2F}" srcOrd="0" destOrd="0" presId="urn:microsoft.com/office/officeart/2008/layout/VerticalCircleList"/>
    <dgm:cxn modelId="{91B27A95-A567-104B-94D2-E9AA346D5BFF}" type="presOf" srcId="{40EE0D60-80F0-5D49-880B-849E0443C9A9}" destId="{65AB483B-4C54-E843-8670-C224EA4724F0}" srcOrd="0" destOrd="0" presId="urn:microsoft.com/office/officeart/2008/layout/VerticalCircleList"/>
    <dgm:cxn modelId="{CD3F22E7-6955-0F46-AA1F-F35714DDE8FD}" type="presOf" srcId="{C70C77E6-4426-0045-80A8-1BBE657CFFF1}" destId="{DE70475D-711F-3C4B-99C2-B29A4A7363E1}" srcOrd="0" destOrd="0" presId="urn:microsoft.com/office/officeart/2008/layout/VerticalCircleList"/>
    <dgm:cxn modelId="{486C6CA7-CFC4-994A-86D0-E00110E98D1E}" srcId="{258C3F83-DDD3-9347-A7D7-1535CEB66DD1}" destId="{40EE0D60-80F0-5D49-880B-849E0443C9A9}" srcOrd="0" destOrd="0" parTransId="{77EF09DD-75DA-2344-8660-98320798A24E}" sibTransId="{9332AA51-C48A-6245-9C2F-BA793C506BC5}"/>
    <dgm:cxn modelId="{85636E08-570D-B94C-977B-CC5FE5CEDE3D}" srcId="{40EE0D60-80F0-5D49-880B-849E0443C9A9}" destId="{C70C77E6-4426-0045-80A8-1BBE657CFFF1}" srcOrd="0" destOrd="0" parTransId="{1FBD631E-3151-B945-B01A-3E12C8FBE1CD}" sibTransId="{E806636F-3036-9F45-A5E7-BCA484A7E29D}"/>
    <dgm:cxn modelId="{09551FF9-57A8-F741-AABA-4BDA8FAAD8E1}" srcId="{CC0CAE7F-3B88-DF44-B19D-C05B144198A5}" destId="{3388B66B-ED98-7843-A83D-5879049B66DC}" srcOrd="0" destOrd="0" parTransId="{0D649C09-7132-DD4D-87C6-5FD5D950ABC5}" sibTransId="{1C1E5245-C858-1540-8228-DCE4E1D5C7A0}"/>
    <dgm:cxn modelId="{D282D6F7-B5CE-DF40-A2ED-82F9EE383164}" type="presOf" srcId="{3388B66B-ED98-7843-A83D-5879049B66DC}" destId="{C598EAF2-1B60-7240-9E83-0F0688301780}" srcOrd="0" destOrd="0" presId="urn:microsoft.com/office/officeart/2008/layout/VerticalCircleList"/>
    <dgm:cxn modelId="{D17E4C70-D885-9D43-9206-E071EF21C102}" srcId="{258C3F83-DDD3-9347-A7D7-1535CEB66DD1}" destId="{CC0CAE7F-3B88-DF44-B19D-C05B144198A5}" srcOrd="1" destOrd="0" parTransId="{E8B14A03-6F18-BA4C-806F-A669C150E3F4}" sibTransId="{BD530B90-8264-3C4E-AE2C-2CA025EEA157}"/>
    <dgm:cxn modelId="{7CD13C0F-E3E0-1049-886C-AD7D94F825CC}" type="presOf" srcId="{CC0CAE7F-3B88-DF44-B19D-C05B144198A5}" destId="{DEA89A99-2C00-DA4E-8638-1CA0FB9BBE6A}" srcOrd="0" destOrd="0" presId="urn:microsoft.com/office/officeart/2008/layout/VerticalCircleList"/>
    <dgm:cxn modelId="{D31BA93C-B27E-3D4E-9F86-9CC4E9AA8F93}" type="presParOf" srcId="{05DD3B8F-7CA9-3D41-AAD4-00D069988A2F}" destId="{61C4E1A8-4BE3-CD4C-B76C-54AC7F291290}" srcOrd="0" destOrd="0" presId="urn:microsoft.com/office/officeart/2008/layout/VerticalCircleList"/>
    <dgm:cxn modelId="{3FF1E5B3-61B1-6B41-B9D7-5141A3074D74}" type="presParOf" srcId="{61C4E1A8-4BE3-CD4C-B76C-54AC7F291290}" destId="{DDC56D38-4032-DD44-8D5E-20AC3743C241}" srcOrd="0" destOrd="0" presId="urn:microsoft.com/office/officeart/2008/layout/VerticalCircleList"/>
    <dgm:cxn modelId="{50BB4BD5-DC8E-DA4D-8938-6AB34B230948}" type="presParOf" srcId="{61C4E1A8-4BE3-CD4C-B76C-54AC7F291290}" destId="{4B3B49EC-AEB7-3D4E-8C37-3F6FF8E9238E}" srcOrd="1" destOrd="0" presId="urn:microsoft.com/office/officeart/2008/layout/VerticalCircleList"/>
    <dgm:cxn modelId="{9CD5A659-320C-5C40-BBB4-AA4E272D5519}" type="presParOf" srcId="{61C4E1A8-4BE3-CD4C-B76C-54AC7F291290}" destId="{65AB483B-4C54-E843-8670-C224EA4724F0}" srcOrd="2" destOrd="0" presId="urn:microsoft.com/office/officeart/2008/layout/VerticalCircleList"/>
    <dgm:cxn modelId="{539659C5-F958-E641-B0D1-2FA88918F214}" type="presParOf" srcId="{61C4E1A8-4BE3-CD4C-B76C-54AC7F291290}" destId="{C07A6E93-D545-0648-B967-FF154B2601FF}" srcOrd="3" destOrd="0" presId="urn:microsoft.com/office/officeart/2008/layout/VerticalCircleList"/>
    <dgm:cxn modelId="{8C4187A8-EC3F-2441-8C70-36D171FFD97D}" type="presParOf" srcId="{C07A6E93-D545-0648-B967-FF154B2601FF}" destId="{DE70475D-711F-3C4B-99C2-B29A4A7363E1}" srcOrd="0" destOrd="0" presId="urn:microsoft.com/office/officeart/2008/layout/VerticalCircleList"/>
    <dgm:cxn modelId="{722E8318-6691-D94A-BAF8-375B3D046DB7}" type="presParOf" srcId="{05DD3B8F-7CA9-3D41-AAD4-00D069988A2F}" destId="{EE74B925-8914-B14E-8F17-9C4C45C2A2E7}" srcOrd="1" destOrd="0" presId="urn:microsoft.com/office/officeart/2008/layout/VerticalCircleList"/>
    <dgm:cxn modelId="{B706196A-FF49-7F47-BE79-647003B12339}" type="presParOf" srcId="{05DD3B8F-7CA9-3D41-AAD4-00D069988A2F}" destId="{F6A2FB8A-F705-254A-81A4-51250742E974}" srcOrd="2" destOrd="0" presId="urn:microsoft.com/office/officeart/2008/layout/VerticalCircleList"/>
    <dgm:cxn modelId="{71CB5E34-7686-704B-9F29-33C96AAD2758}" type="presParOf" srcId="{F6A2FB8A-F705-254A-81A4-51250742E974}" destId="{C66DB464-8203-4746-A00F-C95C588DE5DA}" srcOrd="0" destOrd="0" presId="urn:microsoft.com/office/officeart/2008/layout/VerticalCircleList"/>
    <dgm:cxn modelId="{A5A882B6-EA88-4848-B48A-C9D509CA5E43}" type="presParOf" srcId="{F6A2FB8A-F705-254A-81A4-51250742E974}" destId="{5ED9E951-EED1-2B4C-A644-0820150C9CCB}" srcOrd="1" destOrd="0" presId="urn:microsoft.com/office/officeart/2008/layout/VerticalCircleList"/>
    <dgm:cxn modelId="{884D1C3B-FA87-014D-9F96-9B92582A38A7}" type="presParOf" srcId="{F6A2FB8A-F705-254A-81A4-51250742E974}" destId="{DEA89A99-2C00-DA4E-8638-1CA0FB9BBE6A}" srcOrd="2" destOrd="0" presId="urn:microsoft.com/office/officeart/2008/layout/VerticalCircleList"/>
    <dgm:cxn modelId="{FCDB9A84-081B-D441-9B46-77DB996688CB}" type="presParOf" srcId="{F6A2FB8A-F705-254A-81A4-51250742E974}" destId="{12431D72-AFE4-2841-ACA5-A28501F98724}" srcOrd="3" destOrd="0" presId="urn:microsoft.com/office/officeart/2008/layout/VerticalCircleList"/>
    <dgm:cxn modelId="{5AC179F8-803F-DA4B-BF06-7BE75D5CB5FF}" type="presParOf" srcId="{12431D72-AFE4-2841-ACA5-A28501F98724}" destId="{C598EAF2-1B60-7240-9E83-0F0688301780}" srcOrd="0"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8AAB10-6439-CD45-989A-5941DB7727BD}" type="doc">
      <dgm:prSet loTypeId="urn:microsoft.com/office/officeart/2005/8/layout/hProcess7" loCatId="" qsTypeId="urn:microsoft.com/office/officeart/2005/8/quickstyle/simple4" qsCatId="simple" csTypeId="urn:microsoft.com/office/officeart/2005/8/colors/accent1_1" csCatId="accent1" phldr="1"/>
      <dgm:spPr/>
      <dgm:t>
        <a:bodyPr/>
        <a:lstStyle/>
        <a:p>
          <a:endParaRPr lang="en-US"/>
        </a:p>
      </dgm:t>
    </dgm:pt>
    <dgm:pt modelId="{6BEE0FEF-FD7E-1A4D-8054-EB2723A33C5D}">
      <dgm:prSet phldrT="[Text]" custT="1"/>
      <dgm:spPr/>
      <dgm:t>
        <a:bodyPr/>
        <a:lstStyle/>
        <a:p>
          <a:r>
            <a:rPr lang="en-US" sz="1800" b="1" u="sng" dirty="0" smtClean="0"/>
            <a:t>Anesthesia plan </a:t>
          </a:r>
          <a:endParaRPr lang="en-US" sz="1800" dirty="0"/>
        </a:p>
      </dgm:t>
    </dgm:pt>
    <dgm:pt modelId="{3BC1AB24-2E6C-2843-B0B1-3446A1210AF3}" type="parTrans" cxnId="{037276D0-B498-5E49-A576-13096EE506E7}">
      <dgm:prSet/>
      <dgm:spPr/>
      <dgm:t>
        <a:bodyPr/>
        <a:lstStyle/>
        <a:p>
          <a:endParaRPr lang="en-US"/>
        </a:p>
      </dgm:t>
    </dgm:pt>
    <dgm:pt modelId="{DE7FF3A8-37EE-FC47-B489-2C6B60566A90}" type="sibTrans" cxnId="{037276D0-B498-5E49-A576-13096EE506E7}">
      <dgm:prSet/>
      <dgm:spPr/>
      <dgm:t>
        <a:bodyPr/>
        <a:lstStyle/>
        <a:p>
          <a:endParaRPr lang="en-US"/>
        </a:p>
      </dgm:t>
    </dgm:pt>
    <dgm:pt modelId="{681407BC-598E-CB4B-BAC6-890F19BD8DEC}">
      <dgm:prSet phldrT="[Text]" custT="1"/>
      <dgm:spPr/>
      <dgm:t>
        <a:bodyPr/>
        <a:lstStyle/>
        <a:p>
          <a:r>
            <a:rPr lang="en-US" sz="1600" b="0" u="none" dirty="0" smtClean="0">
              <a:solidFill>
                <a:schemeClr val="accent1">
                  <a:lumMod val="50000"/>
                </a:schemeClr>
              </a:solidFill>
            </a:rPr>
            <a:t>A plan of anesthesia should be discussed with parents includes the method of induction, postoperative analgesia and what to expect in term of </a:t>
          </a:r>
          <a:r>
            <a:rPr lang="en-US" sz="1600" b="0" u="none" dirty="0" err="1" smtClean="0">
              <a:solidFill>
                <a:schemeClr val="accent1">
                  <a:lumMod val="50000"/>
                </a:schemeClr>
              </a:solidFill>
            </a:rPr>
            <a:t>i.v</a:t>
          </a:r>
          <a:r>
            <a:rPr lang="en-US" sz="1600" b="0" u="none" dirty="0" smtClean="0">
              <a:solidFill>
                <a:schemeClr val="accent1">
                  <a:lumMod val="50000"/>
                </a:schemeClr>
              </a:solidFill>
            </a:rPr>
            <a:t> </a:t>
          </a:r>
          <a:r>
            <a:rPr lang="en-US" sz="1600" b="0" u="none" dirty="0" err="1" smtClean="0">
              <a:solidFill>
                <a:schemeClr val="accent1">
                  <a:lumMod val="50000"/>
                </a:schemeClr>
              </a:solidFill>
            </a:rPr>
            <a:t>cannulae</a:t>
          </a:r>
          <a:r>
            <a:rPr lang="en-US" sz="1600" b="0" u="none" dirty="0" smtClean="0">
              <a:solidFill>
                <a:schemeClr val="accent1">
                  <a:lumMod val="50000"/>
                </a:schemeClr>
              </a:solidFill>
            </a:rPr>
            <a:t> , infusions , nasogastric tube,  etc.</a:t>
          </a:r>
          <a:endParaRPr lang="en-US" sz="1600" b="0" u="none" dirty="0">
            <a:solidFill>
              <a:schemeClr val="accent1">
                <a:lumMod val="50000"/>
              </a:schemeClr>
            </a:solidFill>
          </a:endParaRPr>
        </a:p>
      </dgm:t>
    </dgm:pt>
    <dgm:pt modelId="{E4F0A2FB-388C-F848-87DB-5DD808FDF1C7}" type="parTrans" cxnId="{17F6CCEF-7ABA-6C41-87D7-D6233976823B}">
      <dgm:prSet/>
      <dgm:spPr/>
      <dgm:t>
        <a:bodyPr/>
        <a:lstStyle/>
        <a:p>
          <a:endParaRPr lang="en-US"/>
        </a:p>
      </dgm:t>
    </dgm:pt>
    <dgm:pt modelId="{D3ABB5A2-0A8B-394B-B639-37E401B6BFF1}" type="sibTrans" cxnId="{17F6CCEF-7ABA-6C41-87D7-D6233976823B}">
      <dgm:prSet/>
      <dgm:spPr/>
      <dgm:t>
        <a:bodyPr/>
        <a:lstStyle/>
        <a:p>
          <a:endParaRPr lang="en-US"/>
        </a:p>
      </dgm:t>
    </dgm:pt>
    <dgm:pt modelId="{367C7BFF-0BE8-FA4F-8EB3-14F4F6BE6288}">
      <dgm:prSet phldrT="[Text]" custT="1"/>
      <dgm:spPr/>
      <dgm:t>
        <a:bodyPr/>
        <a:lstStyle/>
        <a:p>
          <a:r>
            <a:rPr lang="en-US" sz="1400" b="1" u="sng" dirty="0" smtClean="0">
              <a:solidFill>
                <a:schemeClr val="accent1">
                  <a:lumMod val="50000"/>
                </a:schemeClr>
              </a:solidFill>
            </a:rPr>
            <a:t>Anesthesia can </a:t>
          </a:r>
          <a:r>
            <a:rPr lang="en-US" sz="1400" dirty="0" smtClean="0">
              <a:solidFill>
                <a:schemeClr val="accent1">
                  <a:lumMod val="50000"/>
                </a:schemeClr>
              </a:solidFill>
            </a:rPr>
            <a:t>be</a:t>
          </a:r>
          <a:r>
            <a:rPr lang="en-US" sz="1400" b="1" u="sng" dirty="0" smtClean="0">
              <a:solidFill>
                <a:schemeClr val="accent1">
                  <a:lumMod val="50000"/>
                </a:schemeClr>
              </a:solidFill>
            </a:rPr>
            <a:t> induced</a:t>
          </a:r>
          <a:r>
            <a:rPr lang="en-US" sz="1400" dirty="0" smtClean="0">
              <a:solidFill>
                <a:schemeClr val="accent1">
                  <a:lumMod val="50000"/>
                </a:schemeClr>
              </a:solidFill>
            </a:rPr>
            <a:t> intravenously or by inhalation. IV access may be challenging, as the veins may be small, poorly visible due to subcutaneous fat and painful even with topical anesthesia. Inhalation requires the ability to minimize entrainment of air and allow high concentration of anesthetic to reach alveoli.</a:t>
          </a:r>
          <a:endParaRPr lang="en-US" sz="1400" dirty="0">
            <a:solidFill>
              <a:schemeClr val="accent1">
                <a:lumMod val="50000"/>
              </a:schemeClr>
            </a:solidFill>
          </a:endParaRPr>
        </a:p>
      </dgm:t>
    </dgm:pt>
    <dgm:pt modelId="{2A11FE9E-5A8F-D640-B447-A18580EA392D}" type="parTrans" cxnId="{09ABDF4C-7EC2-5A42-B1C2-C044A88F53E0}">
      <dgm:prSet/>
      <dgm:spPr/>
      <dgm:t>
        <a:bodyPr/>
        <a:lstStyle/>
        <a:p>
          <a:endParaRPr lang="en-US"/>
        </a:p>
      </dgm:t>
    </dgm:pt>
    <dgm:pt modelId="{0455C376-986F-4E40-9DB6-F076BF1DEAB9}" type="sibTrans" cxnId="{09ABDF4C-7EC2-5A42-B1C2-C044A88F53E0}">
      <dgm:prSet/>
      <dgm:spPr/>
      <dgm:t>
        <a:bodyPr/>
        <a:lstStyle/>
        <a:p>
          <a:endParaRPr lang="en-US"/>
        </a:p>
      </dgm:t>
    </dgm:pt>
    <dgm:pt modelId="{70C65420-DC06-794A-A623-B4F280DA26ED}">
      <dgm:prSet custT="1"/>
      <dgm:spPr/>
      <dgm:t>
        <a:bodyPr/>
        <a:lstStyle/>
        <a:p>
          <a:r>
            <a:rPr lang="en-US" sz="1600" b="1" u="sng" dirty="0" smtClean="0"/>
            <a:t>maintenance of anesthesia </a:t>
          </a:r>
          <a:endParaRPr lang="en-US" sz="1600" dirty="0"/>
        </a:p>
      </dgm:t>
    </dgm:pt>
    <dgm:pt modelId="{FA686CD8-C3D5-1144-8482-52AF9560FC1D}" type="parTrans" cxnId="{6E368F34-2C6E-8D47-AB2B-4F3327B6D2C2}">
      <dgm:prSet/>
      <dgm:spPr/>
      <dgm:t>
        <a:bodyPr/>
        <a:lstStyle/>
        <a:p>
          <a:endParaRPr lang="en-US"/>
        </a:p>
      </dgm:t>
    </dgm:pt>
    <dgm:pt modelId="{67DE5278-17AD-2845-99D8-461DFFBA57D2}" type="sibTrans" cxnId="{6E368F34-2C6E-8D47-AB2B-4F3327B6D2C2}">
      <dgm:prSet/>
      <dgm:spPr/>
      <dgm:t>
        <a:bodyPr/>
        <a:lstStyle/>
        <a:p>
          <a:endParaRPr lang="en-US"/>
        </a:p>
      </dgm:t>
    </dgm:pt>
    <dgm:pt modelId="{E891368C-5EB1-0E47-80ED-3A09D3165DA8}">
      <dgm:prSet custT="1"/>
      <dgm:spPr/>
      <dgm:t>
        <a:bodyPr/>
        <a:lstStyle/>
        <a:p>
          <a:r>
            <a:rPr lang="en-US" sz="1600" b="1" u="sng" dirty="0" smtClean="0"/>
            <a:t>IV fluid requirement</a:t>
          </a:r>
          <a:endParaRPr lang="en-US" sz="1600" dirty="0"/>
        </a:p>
      </dgm:t>
    </dgm:pt>
    <dgm:pt modelId="{6DE7D492-A57D-1A4A-B85C-0B1949BB3795}" type="parTrans" cxnId="{A43F63DB-6F2B-A64D-B892-5E018106A277}">
      <dgm:prSet/>
      <dgm:spPr/>
      <dgm:t>
        <a:bodyPr/>
        <a:lstStyle/>
        <a:p>
          <a:endParaRPr lang="en-US"/>
        </a:p>
      </dgm:t>
    </dgm:pt>
    <dgm:pt modelId="{EC357A9E-F23C-6A4D-8F26-841ECBCFA361}" type="sibTrans" cxnId="{A43F63DB-6F2B-A64D-B892-5E018106A277}">
      <dgm:prSet/>
      <dgm:spPr/>
      <dgm:t>
        <a:bodyPr/>
        <a:lstStyle/>
        <a:p>
          <a:endParaRPr lang="en-US"/>
        </a:p>
      </dgm:t>
    </dgm:pt>
    <dgm:pt modelId="{8FC91804-9FAB-6F4B-A40C-8FC9DBC24D9D}">
      <dgm:prSet custT="1"/>
      <dgm:spPr/>
      <dgm:t>
        <a:bodyPr/>
        <a:lstStyle/>
        <a:p>
          <a:r>
            <a:rPr lang="en-US" sz="1600" b="1" dirty="0" smtClean="0">
              <a:solidFill>
                <a:schemeClr val="accent1">
                  <a:lumMod val="50000"/>
                </a:schemeClr>
              </a:solidFill>
            </a:rPr>
            <a:t>Paracetamol:</a:t>
          </a:r>
          <a:r>
            <a:rPr lang="en-US" sz="1600" dirty="0" smtClean="0">
              <a:solidFill>
                <a:schemeClr val="accent1">
                  <a:lumMod val="50000"/>
                </a:schemeClr>
              </a:solidFill>
            </a:rPr>
            <a:t> is often given in the word followed by regular postoperative doses. </a:t>
          </a:r>
          <a:endParaRPr lang="en-US" sz="1600" dirty="0">
            <a:solidFill>
              <a:schemeClr val="accent1">
                <a:lumMod val="50000"/>
              </a:schemeClr>
            </a:solidFill>
          </a:endParaRPr>
        </a:p>
      </dgm:t>
    </dgm:pt>
    <dgm:pt modelId="{8D43B0CF-C46C-C44A-9B81-879447B73D10}" type="parTrans" cxnId="{BDC29000-30FC-7648-8FBD-737EB3729834}">
      <dgm:prSet/>
      <dgm:spPr/>
      <dgm:t>
        <a:bodyPr/>
        <a:lstStyle/>
        <a:p>
          <a:endParaRPr lang="en-US"/>
        </a:p>
      </dgm:t>
    </dgm:pt>
    <dgm:pt modelId="{656D3AC1-20B5-844C-8493-9ACB9B15CFE2}" type="sibTrans" cxnId="{BDC29000-30FC-7648-8FBD-737EB3729834}">
      <dgm:prSet/>
      <dgm:spPr/>
      <dgm:t>
        <a:bodyPr/>
        <a:lstStyle/>
        <a:p>
          <a:endParaRPr lang="en-US"/>
        </a:p>
      </dgm:t>
    </dgm:pt>
    <dgm:pt modelId="{CC978C0E-8919-9E4E-AE9B-BD525B4D4BB0}">
      <dgm:prSet custT="1"/>
      <dgm:spPr/>
      <dgm:t>
        <a:bodyPr/>
        <a:lstStyle/>
        <a:p>
          <a:r>
            <a:rPr lang="en-US" sz="1600" b="1" smtClean="0">
              <a:solidFill>
                <a:schemeClr val="accent1">
                  <a:lumMod val="50000"/>
                </a:schemeClr>
              </a:solidFill>
            </a:rPr>
            <a:t>NSAIDS:</a:t>
          </a:r>
          <a:r>
            <a:rPr lang="en-US" sz="1600" smtClean="0">
              <a:solidFill>
                <a:schemeClr val="accent1">
                  <a:lumMod val="50000"/>
                </a:schemeClr>
              </a:solidFill>
            </a:rPr>
            <a:t> Diclofenac per rectum. </a:t>
          </a:r>
          <a:endParaRPr lang="en-US" sz="1600">
            <a:solidFill>
              <a:schemeClr val="accent1">
                <a:lumMod val="50000"/>
              </a:schemeClr>
            </a:solidFill>
          </a:endParaRPr>
        </a:p>
      </dgm:t>
    </dgm:pt>
    <dgm:pt modelId="{1813C9B5-E22B-9043-9B8E-AC05C5600C63}" type="parTrans" cxnId="{0586BC19-ACC5-5142-9F76-86C61AA1134A}">
      <dgm:prSet/>
      <dgm:spPr/>
      <dgm:t>
        <a:bodyPr/>
        <a:lstStyle/>
        <a:p>
          <a:endParaRPr lang="en-US"/>
        </a:p>
      </dgm:t>
    </dgm:pt>
    <dgm:pt modelId="{01750E42-88CA-7F43-99E4-91772EAAFFAD}" type="sibTrans" cxnId="{0586BC19-ACC5-5142-9F76-86C61AA1134A}">
      <dgm:prSet/>
      <dgm:spPr/>
      <dgm:t>
        <a:bodyPr/>
        <a:lstStyle/>
        <a:p>
          <a:endParaRPr lang="en-US"/>
        </a:p>
      </dgm:t>
    </dgm:pt>
    <dgm:pt modelId="{76DE53A9-C255-CD48-95CC-7755FDEA2435}">
      <dgm:prSet custT="1"/>
      <dgm:spPr/>
      <dgm:t>
        <a:bodyPr/>
        <a:lstStyle/>
        <a:p>
          <a:r>
            <a:rPr lang="en-US" sz="1600" smtClean="0">
              <a:solidFill>
                <a:schemeClr val="accent1">
                  <a:lumMod val="50000"/>
                </a:schemeClr>
              </a:solidFill>
            </a:rPr>
            <a:t>Opioids: can be intravenously administrated as PCA or NCA.</a:t>
          </a:r>
          <a:endParaRPr lang="en-US" sz="1600" dirty="0">
            <a:solidFill>
              <a:schemeClr val="accent1">
                <a:lumMod val="50000"/>
              </a:schemeClr>
            </a:solidFill>
          </a:endParaRPr>
        </a:p>
      </dgm:t>
    </dgm:pt>
    <dgm:pt modelId="{B8984001-E379-2A4B-9D4D-C3E5E2611A2C}" type="parTrans" cxnId="{709235E7-A532-8947-92FC-F757AA7947BC}">
      <dgm:prSet/>
      <dgm:spPr/>
      <dgm:t>
        <a:bodyPr/>
        <a:lstStyle/>
        <a:p>
          <a:endParaRPr lang="en-US"/>
        </a:p>
      </dgm:t>
    </dgm:pt>
    <dgm:pt modelId="{2A429C16-F190-C844-95B3-99DEF091C6FE}" type="sibTrans" cxnId="{709235E7-A532-8947-92FC-F757AA7947BC}">
      <dgm:prSet/>
      <dgm:spPr/>
      <dgm:t>
        <a:bodyPr/>
        <a:lstStyle/>
        <a:p>
          <a:endParaRPr lang="en-US"/>
        </a:p>
      </dgm:t>
    </dgm:pt>
    <dgm:pt modelId="{B9217419-09BD-AA49-9E5E-412143729256}">
      <dgm:prSet custT="1"/>
      <dgm:spPr/>
      <dgm:t>
        <a:bodyPr/>
        <a:lstStyle/>
        <a:p>
          <a:r>
            <a:rPr lang="en-US" sz="1600" b="1" smtClean="0">
              <a:solidFill>
                <a:schemeClr val="accent1">
                  <a:lumMod val="50000"/>
                </a:schemeClr>
              </a:solidFill>
            </a:rPr>
            <a:t>Local anesthesia:</a:t>
          </a:r>
          <a:r>
            <a:rPr lang="en-US" sz="1600" smtClean="0">
              <a:solidFill>
                <a:schemeClr val="accent1">
                  <a:lumMod val="50000"/>
                </a:schemeClr>
              </a:solidFill>
            </a:rPr>
            <a:t> administrated into the wound or via nerve blocks. </a:t>
          </a:r>
          <a:endParaRPr lang="en-US" sz="1600" dirty="0">
            <a:solidFill>
              <a:schemeClr val="accent1">
                <a:lumMod val="50000"/>
              </a:schemeClr>
            </a:solidFill>
          </a:endParaRPr>
        </a:p>
      </dgm:t>
    </dgm:pt>
    <dgm:pt modelId="{626F4D11-7FBC-9043-A514-A2F7CFF91226}" type="parTrans" cxnId="{70373DAB-EE52-EF4D-8918-F1F412531EE9}">
      <dgm:prSet/>
      <dgm:spPr/>
      <dgm:t>
        <a:bodyPr/>
        <a:lstStyle/>
        <a:p>
          <a:endParaRPr lang="en-US"/>
        </a:p>
      </dgm:t>
    </dgm:pt>
    <dgm:pt modelId="{8A0D20C1-AFD6-E443-BB95-C8E247D7F10A}" type="sibTrans" cxnId="{70373DAB-EE52-EF4D-8918-F1F412531EE9}">
      <dgm:prSet/>
      <dgm:spPr/>
      <dgm:t>
        <a:bodyPr/>
        <a:lstStyle/>
        <a:p>
          <a:endParaRPr lang="en-US"/>
        </a:p>
      </dgm:t>
    </dgm:pt>
    <dgm:pt modelId="{5496BB64-A047-4E4B-AF56-DDB0483D1477}">
      <dgm:prSet custT="1"/>
      <dgm:spPr/>
      <dgm:t>
        <a:bodyPr/>
        <a:lstStyle/>
        <a:p>
          <a:endParaRPr lang="en-US" sz="1300">
            <a:solidFill>
              <a:schemeClr val="accent1">
                <a:lumMod val="50000"/>
              </a:schemeClr>
            </a:solidFill>
          </a:endParaRPr>
        </a:p>
      </dgm:t>
    </dgm:pt>
    <dgm:pt modelId="{83D6291A-1A68-A947-8B98-165F5AE33059}" type="parTrans" cxnId="{27426AD2-824D-0444-B47D-5AE154F438ED}">
      <dgm:prSet/>
      <dgm:spPr/>
      <dgm:t>
        <a:bodyPr/>
        <a:lstStyle/>
        <a:p>
          <a:endParaRPr lang="en-US"/>
        </a:p>
      </dgm:t>
    </dgm:pt>
    <dgm:pt modelId="{FAE41809-EED2-F448-B743-D61F8D20505D}" type="sibTrans" cxnId="{27426AD2-824D-0444-B47D-5AE154F438ED}">
      <dgm:prSet/>
      <dgm:spPr/>
      <dgm:t>
        <a:bodyPr/>
        <a:lstStyle/>
        <a:p>
          <a:endParaRPr lang="en-US"/>
        </a:p>
      </dgm:t>
    </dgm:pt>
    <dgm:pt modelId="{7DFD95AC-510B-FC41-B901-3A04558A0E36}">
      <dgm:prSet custT="1"/>
      <dgm:spPr/>
      <dgm:t>
        <a:bodyPr/>
        <a:lstStyle/>
        <a:p>
          <a:r>
            <a:rPr lang="en-US" sz="1800" b="1" u="sng" dirty="0" smtClean="0"/>
            <a:t>Method for securing airway:</a:t>
          </a:r>
          <a:endParaRPr lang="en-US" sz="1800" dirty="0"/>
        </a:p>
      </dgm:t>
    </dgm:pt>
    <dgm:pt modelId="{EB53EB6E-566F-8642-81B4-534A7786EB6F}" type="parTrans" cxnId="{7327088A-E366-C84B-B142-2B52D0FA0619}">
      <dgm:prSet/>
      <dgm:spPr/>
      <dgm:t>
        <a:bodyPr/>
        <a:lstStyle/>
        <a:p>
          <a:endParaRPr lang="en-US"/>
        </a:p>
      </dgm:t>
    </dgm:pt>
    <dgm:pt modelId="{7AA07500-798B-2D46-B753-934308B539C6}" type="sibTrans" cxnId="{7327088A-E366-C84B-B142-2B52D0FA0619}">
      <dgm:prSet/>
      <dgm:spPr/>
      <dgm:t>
        <a:bodyPr/>
        <a:lstStyle/>
        <a:p>
          <a:endParaRPr lang="en-US"/>
        </a:p>
      </dgm:t>
    </dgm:pt>
    <dgm:pt modelId="{30DCA110-D41A-AE43-9C19-17DE26D94ED0}">
      <dgm:prSet custT="1"/>
      <dgm:spPr/>
      <dgm:t>
        <a:bodyPr/>
        <a:lstStyle/>
        <a:p>
          <a:r>
            <a:rPr lang="en-US" sz="1300" b="1" dirty="0" smtClean="0">
              <a:solidFill>
                <a:schemeClr val="accent1">
                  <a:lumMod val="50000"/>
                </a:schemeClr>
              </a:solidFill>
            </a:rPr>
            <a:t>Face mask</a:t>
          </a:r>
          <a:r>
            <a:rPr lang="en-US" sz="1300" dirty="0" smtClean="0">
              <a:solidFill>
                <a:schemeClr val="accent1">
                  <a:lumMod val="50000"/>
                </a:schemeClr>
              </a:solidFill>
            </a:rPr>
            <a:t> : this is the most fundamental skill and should be familiar to all who deal with unconscious patient. A number of adjuncts  can be used including chain lift , jaw thrust , </a:t>
          </a:r>
          <a:r>
            <a:rPr lang="en-US" sz="1300" dirty="0" err="1" smtClean="0">
              <a:solidFill>
                <a:schemeClr val="accent1">
                  <a:lumMod val="50000"/>
                </a:schemeClr>
              </a:solidFill>
            </a:rPr>
            <a:t>guedel</a:t>
          </a:r>
          <a:r>
            <a:rPr lang="en-US" sz="1300" dirty="0" smtClean="0">
              <a:solidFill>
                <a:schemeClr val="accent1">
                  <a:lumMod val="50000"/>
                </a:schemeClr>
              </a:solidFill>
            </a:rPr>
            <a:t> airway or nasal airway.</a:t>
          </a:r>
          <a:endParaRPr lang="en-US" sz="1300" dirty="0">
            <a:solidFill>
              <a:schemeClr val="accent1">
                <a:lumMod val="50000"/>
              </a:schemeClr>
            </a:solidFill>
          </a:endParaRPr>
        </a:p>
      </dgm:t>
    </dgm:pt>
    <dgm:pt modelId="{1A785C2E-D581-B04C-943B-C7110455D0D5}" type="parTrans" cxnId="{9D280F19-C586-7347-A19F-84C06F7BBA65}">
      <dgm:prSet/>
      <dgm:spPr/>
      <dgm:t>
        <a:bodyPr/>
        <a:lstStyle/>
        <a:p>
          <a:endParaRPr lang="en-US"/>
        </a:p>
      </dgm:t>
    </dgm:pt>
    <dgm:pt modelId="{61F9555E-05EE-A248-B821-AC7389420840}" type="sibTrans" cxnId="{9D280F19-C586-7347-A19F-84C06F7BBA65}">
      <dgm:prSet/>
      <dgm:spPr/>
      <dgm:t>
        <a:bodyPr/>
        <a:lstStyle/>
        <a:p>
          <a:endParaRPr lang="en-US"/>
        </a:p>
      </dgm:t>
    </dgm:pt>
    <dgm:pt modelId="{33C97D73-96D3-284F-96E7-EF627C289958}">
      <dgm:prSet custT="1"/>
      <dgm:spPr/>
      <dgm:t>
        <a:bodyPr/>
        <a:lstStyle/>
        <a:p>
          <a:r>
            <a:rPr lang="en-US" sz="1300" b="1" smtClean="0">
              <a:solidFill>
                <a:schemeClr val="accent1">
                  <a:lumMod val="50000"/>
                </a:schemeClr>
              </a:solidFill>
            </a:rPr>
            <a:t>Laryngeal mask airway (LMA)</a:t>
          </a:r>
          <a:r>
            <a:rPr lang="en-US" sz="1300" smtClean="0">
              <a:solidFill>
                <a:schemeClr val="accent1">
                  <a:lumMod val="50000"/>
                </a:schemeClr>
              </a:solidFill>
            </a:rPr>
            <a:t> : easy to insert , safe and reliable airway for spontaneous ventilation and short episodes of intermittent IPPV </a:t>
          </a:r>
          <a:endParaRPr lang="en-US" sz="1300" dirty="0">
            <a:solidFill>
              <a:schemeClr val="accent1">
                <a:lumMod val="50000"/>
              </a:schemeClr>
            </a:solidFill>
          </a:endParaRPr>
        </a:p>
      </dgm:t>
    </dgm:pt>
    <dgm:pt modelId="{6D4984E4-4CD5-714A-AD45-E50D04E96A9F}" type="parTrans" cxnId="{FA90F988-0A3A-AE4F-8B67-0B6E9F022935}">
      <dgm:prSet/>
      <dgm:spPr/>
      <dgm:t>
        <a:bodyPr/>
        <a:lstStyle/>
        <a:p>
          <a:endParaRPr lang="en-US"/>
        </a:p>
      </dgm:t>
    </dgm:pt>
    <dgm:pt modelId="{724C434C-746C-2146-9624-ED33AAF2655E}" type="sibTrans" cxnId="{FA90F988-0A3A-AE4F-8B67-0B6E9F022935}">
      <dgm:prSet/>
      <dgm:spPr/>
      <dgm:t>
        <a:bodyPr/>
        <a:lstStyle/>
        <a:p>
          <a:endParaRPr lang="en-US"/>
        </a:p>
      </dgm:t>
    </dgm:pt>
    <dgm:pt modelId="{3E3540EA-AFC2-6F4E-BC06-4A85539812B5}">
      <dgm:prSet custT="1"/>
      <dgm:spPr/>
      <dgm:t>
        <a:bodyPr/>
        <a:lstStyle/>
        <a:p>
          <a:r>
            <a:rPr lang="en-US" sz="1300" b="1" smtClean="0">
              <a:solidFill>
                <a:schemeClr val="accent1">
                  <a:lumMod val="50000"/>
                </a:schemeClr>
              </a:solidFill>
            </a:rPr>
            <a:t>Tracheal tube</a:t>
          </a:r>
          <a:r>
            <a:rPr lang="en-US" sz="1300" smtClean="0">
              <a:solidFill>
                <a:schemeClr val="accent1">
                  <a:lumMod val="50000"/>
                </a:schemeClr>
              </a:solidFill>
            </a:rPr>
            <a:t>: allowing full protection and IPPV</a:t>
          </a:r>
          <a:endParaRPr lang="en-US" sz="1300">
            <a:solidFill>
              <a:schemeClr val="accent1">
                <a:lumMod val="50000"/>
              </a:schemeClr>
            </a:solidFill>
          </a:endParaRPr>
        </a:p>
      </dgm:t>
    </dgm:pt>
    <dgm:pt modelId="{BDD97186-85C6-2E42-A24E-392FB4F7FD15}" type="parTrans" cxnId="{4CF85441-E6E6-5B40-B49B-E8144FE364FC}">
      <dgm:prSet/>
      <dgm:spPr/>
      <dgm:t>
        <a:bodyPr/>
        <a:lstStyle/>
        <a:p>
          <a:endParaRPr lang="en-US"/>
        </a:p>
      </dgm:t>
    </dgm:pt>
    <dgm:pt modelId="{0C73D246-C821-8D4C-AB98-1EA83FF67537}" type="sibTrans" cxnId="{4CF85441-E6E6-5B40-B49B-E8144FE364FC}">
      <dgm:prSet/>
      <dgm:spPr/>
      <dgm:t>
        <a:bodyPr/>
        <a:lstStyle/>
        <a:p>
          <a:endParaRPr lang="en-US"/>
        </a:p>
      </dgm:t>
    </dgm:pt>
    <dgm:pt modelId="{2016EB2A-A61D-9E43-8CD1-45F84CE5B191}">
      <dgm:prSet phldrT="[Text]" custT="1"/>
      <dgm:spPr/>
      <dgm:t>
        <a:bodyPr/>
        <a:lstStyle/>
        <a:p>
          <a:r>
            <a:rPr lang="en-US" sz="1800" b="1" u="sng" dirty="0" smtClean="0"/>
            <a:t>The medication</a:t>
          </a:r>
          <a:endParaRPr lang="en-US" sz="1800" dirty="0"/>
        </a:p>
      </dgm:t>
    </dgm:pt>
    <dgm:pt modelId="{180EED09-677C-104C-A379-25DA6C7FCFE3}" type="sibTrans" cxnId="{D5FA39C6-CBE1-0343-9309-8C51F2A25BFD}">
      <dgm:prSet/>
      <dgm:spPr/>
      <dgm:t>
        <a:bodyPr/>
        <a:lstStyle/>
        <a:p>
          <a:pPr rtl="0"/>
          <a:endParaRPr lang="en-US"/>
        </a:p>
      </dgm:t>
    </dgm:pt>
    <dgm:pt modelId="{8399F5D0-5FA5-F74C-9A29-86B2AD6DEC22}" type="parTrans" cxnId="{D5FA39C6-CBE1-0343-9309-8C51F2A25BFD}">
      <dgm:prSet/>
      <dgm:spPr/>
      <dgm:t>
        <a:bodyPr/>
        <a:lstStyle/>
        <a:p>
          <a:endParaRPr lang="en-US"/>
        </a:p>
      </dgm:t>
    </dgm:pt>
    <dgm:pt modelId="{61154673-7E6E-3E42-81CB-9162D0EF37EB}">
      <dgm:prSet phldrT="[Text]" custT="1"/>
      <dgm:spPr/>
      <dgm:t>
        <a:bodyPr/>
        <a:lstStyle/>
        <a:p>
          <a:r>
            <a:rPr lang="en-US" sz="1800" b="1" u="sng" dirty="0" smtClean="0"/>
            <a:t>induction </a:t>
          </a:r>
          <a:endParaRPr lang="en-US" sz="1800" dirty="0"/>
        </a:p>
      </dgm:t>
    </dgm:pt>
    <dgm:pt modelId="{B4932AE3-5520-414A-B6BC-77C72C03BAB8}" type="sibTrans" cxnId="{7E170830-61FD-714A-917B-03B8631EC5D2}">
      <dgm:prSet/>
      <dgm:spPr/>
      <dgm:t>
        <a:bodyPr/>
        <a:lstStyle/>
        <a:p>
          <a:endParaRPr lang="en-US"/>
        </a:p>
      </dgm:t>
    </dgm:pt>
    <dgm:pt modelId="{55634BA2-8D28-AA49-A5DF-95ACC445BFAF}" type="parTrans" cxnId="{7E170830-61FD-714A-917B-03B8631EC5D2}">
      <dgm:prSet/>
      <dgm:spPr/>
      <dgm:t>
        <a:bodyPr/>
        <a:lstStyle/>
        <a:p>
          <a:endParaRPr lang="en-US"/>
        </a:p>
      </dgm:t>
    </dgm:pt>
    <dgm:pt modelId="{DED1A7C6-B402-794C-AA41-3825284A2679}">
      <dgm:prSet custT="1"/>
      <dgm:spPr/>
      <dgm:t>
        <a:bodyPr/>
        <a:lstStyle/>
        <a:p>
          <a:r>
            <a:rPr lang="en-US" sz="1800" b="1" u="sng" dirty="0" smtClean="0">
              <a:solidFill>
                <a:schemeClr val="accent1">
                  <a:lumMod val="50000"/>
                </a:schemeClr>
              </a:solidFill>
            </a:rPr>
            <a:t>Maintenance of anesthesia</a:t>
          </a:r>
          <a:r>
            <a:rPr lang="en-US" sz="1800" dirty="0" smtClean="0">
              <a:solidFill>
                <a:schemeClr val="accent1">
                  <a:lumMod val="50000"/>
                </a:schemeClr>
              </a:solidFill>
            </a:rPr>
            <a:t> in older children by spontaneously breathing techniques and short procedures.</a:t>
          </a:r>
          <a:endParaRPr lang="en-US" sz="1800" dirty="0">
            <a:solidFill>
              <a:schemeClr val="accent1">
                <a:lumMod val="50000"/>
              </a:schemeClr>
            </a:solidFill>
          </a:endParaRPr>
        </a:p>
      </dgm:t>
    </dgm:pt>
    <dgm:pt modelId="{BDA7FC62-8577-894F-89F3-916F49A6A6EB}" type="parTrans" cxnId="{A0E2C0DA-C713-2E43-887D-47C5A9BCF888}">
      <dgm:prSet/>
      <dgm:spPr/>
      <dgm:t>
        <a:bodyPr/>
        <a:lstStyle/>
        <a:p>
          <a:endParaRPr lang="en-US"/>
        </a:p>
      </dgm:t>
    </dgm:pt>
    <dgm:pt modelId="{DDA4DD3C-D0D0-CA42-AF8D-6DF971340852}" type="sibTrans" cxnId="{A0E2C0DA-C713-2E43-887D-47C5A9BCF888}">
      <dgm:prSet/>
      <dgm:spPr/>
      <dgm:t>
        <a:bodyPr/>
        <a:lstStyle/>
        <a:p>
          <a:endParaRPr lang="en-US"/>
        </a:p>
      </dgm:t>
    </dgm:pt>
    <dgm:pt modelId="{C4CA9602-233C-BC4D-BDB8-9DF0DA7C9AD8}">
      <dgm:prSet/>
      <dgm:spPr/>
      <dgm:t>
        <a:bodyPr/>
        <a:lstStyle/>
        <a:p>
          <a:r>
            <a:rPr lang="en-US" dirty="0" smtClean="0">
              <a:solidFill>
                <a:schemeClr val="accent1">
                  <a:lumMod val="50000"/>
                </a:schemeClr>
              </a:solidFill>
            </a:rPr>
            <a:t>Most would give 0.9% saline or </a:t>
          </a:r>
          <a:r>
            <a:rPr lang="en-US" dirty="0" err="1" smtClean="0">
              <a:solidFill>
                <a:schemeClr val="accent1">
                  <a:lumMod val="50000"/>
                </a:schemeClr>
              </a:solidFill>
            </a:rPr>
            <a:t>hartmann</a:t>
          </a:r>
          <a:r>
            <a:rPr lang="en-US" dirty="0" smtClean="0">
              <a:solidFill>
                <a:schemeClr val="accent1">
                  <a:lumMod val="50000"/>
                </a:schemeClr>
              </a:solidFill>
            </a:rPr>
            <a:t> solution. For resuscitation of children up to 20% ml\kg of colloid may be used as a bolus. Glucose containing solution are not usually used except in babies and those with hypoglycemia</a:t>
          </a:r>
          <a:endParaRPr lang="en-US" dirty="0">
            <a:solidFill>
              <a:schemeClr val="accent1">
                <a:lumMod val="50000"/>
              </a:schemeClr>
            </a:solidFill>
          </a:endParaRPr>
        </a:p>
      </dgm:t>
    </dgm:pt>
    <dgm:pt modelId="{AE114994-D4B7-A440-BE93-137482C7F101}" type="parTrans" cxnId="{549B9C10-BC16-7643-9C1B-DE5E2C32578C}">
      <dgm:prSet/>
      <dgm:spPr/>
      <dgm:t>
        <a:bodyPr/>
        <a:lstStyle/>
        <a:p>
          <a:endParaRPr lang="en-US"/>
        </a:p>
      </dgm:t>
    </dgm:pt>
    <dgm:pt modelId="{D14415B0-8E39-9A41-BEC6-736EC1247A64}" type="sibTrans" cxnId="{549B9C10-BC16-7643-9C1B-DE5E2C32578C}">
      <dgm:prSet/>
      <dgm:spPr/>
      <dgm:t>
        <a:bodyPr/>
        <a:lstStyle/>
        <a:p>
          <a:endParaRPr lang="en-US"/>
        </a:p>
      </dgm:t>
    </dgm:pt>
    <dgm:pt modelId="{E40C9F14-8F38-524B-BF54-08ADCACFA249}" type="pres">
      <dgm:prSet presAssocID="{C58AAB10-6439-CD45-989A-5941DB7727BD}" presName="Name0" presStyleCnt="0">
        <dgm:presLayoutVars>
          <dgm:dir/>
          <dgm:animLvl val="lvl"/>
          <dgm:resizeHandles val="exact"/>
        </dgm:presLayoutVars>
      </dgm:prSet>
      <dgm:spPr/>
      <dgm:t>
        <a:bodyPr/>
        <a:lstStyle/>
        <a:p>
          <a:endParaRPr lang="en-US"/>
        </a:p>
      </dgm:t>
    </dgm:pt>
    <dgm:pt modelId="{A37059AF-BFE4-9D4F-9524-BC88679A9E1F}" type="pres">
      <dgm:prSet presAssocID="{6BEE0FEF-FD7E-1A4D-8054-EB2723A33C5D}" presName="compositeNode" presStyleCnt="0">
        <dgm:presLayoutVars>
          <dgm:bulletEnabled val="1"/>
        </dgm:presLayoutVars>
      </dgm:prSet>
      <dgm:spPr/>
    </dgm:pt>
    <dgm:pt modelId="{78B1C93D-36C5-ED4B-A5D5-C2C98019FA39}" type="pres">
      <dgm:prSet presAssocID="{6BEE0FEF-FD7E-1A4D-8054-EB2723A33C5D}" presName="bgRect" presStyleLbl="node1" presStyleIdx="0" presStyleCnt="6" custScaleX="133100" custScaleY="242806"/>
      <dgm:spPr/>
      <dgm:t>
        <a:bodyPr/>
        <a:lstStyle/>
        <a:p>
          <a:endParaRPr lang="en-US"/>
        </a:p>
      </dgm:t>
    </dgm:pt>
    <dgm:pt modelId="{C1ED7F5C-F8BF-104C-B578-01FE7D8F1E16}" type="pres">
      <dgm:prSet presAssocID="{6BEE0FEF-FD7E-1A4D-8054-EB2723A33C5D}" presName="parentNode" presStyleLbl="node1" presStyleIdx="0" presStyleCnt="6">
        <dgm:presLayoutVars>
          <dgm:chMax val="0"/>
          <dgm:bulletEnabled val="1"/>
        </dgm:presLayoutVars>
      </dgm:prSet>
      <dgm:spPr/>
      <dgm:t>
        <a:bodyPr/>
        <a:lstStyle/>
        <a:p>
          <a:endParaRPr lang="en-US"/>
        </a:p>
      </dgm:t>
    </dgm:pt>
    <dgm:pt modelId="{FB81E0CB-2CF1-154D-AE0E-EEB3A0741928}" type="pres">
      <dgm:prSet presAssocID="{6BEE0FEF-FD7E-1A4D-8054-EB2723A33C5D}" presName="childNode" presStyleLbl="node1" presStyleIdx="0" presStyleCnt="6">
        <dgm:presLayoutVars>
          <dgm:bulletEnabled val="1"/>
        </dgm:presLayoutVars>
      </dgm:prSet>
      <dgm:spPr/>
      <dgm:t>
        <a:bodyPr/>
        <a:lstStyle/>
        <a:p>
          <a:endParaRPr lang="en-US"/>
        </a:p>
      </dgm:t>
    </dgm:pt>
    <dgm:pt modelId="{62D3F7EB-F45A-E948-AD9E-5BD0FBABFDE3}" type="pres">
      <dgm:prSet presAssocID="{DE7FF3A8-37EE-FC47-B489-2C6B60566A90}" presName="hSp" presStyleCnt="0"/>
      <dgm:spPr/>
    </dgm:pt>
    <dgm:pt modelId="{3253F65E-6FFB-A54F-B4B8-5554811E1FFB}" type="pres">
      <dgm:prSet presAssocID="{DE7FF3A8-37EE-FC47-B489-2C6B60566A90}" presName="vProcSp" presStyleCnt="0"/>
      <dgm:spPr/>
    </dgm:pt>
    <dgm:pt modelId="{D1879557-07A5-0E4D-8744-D07873528246}" type="pres">
      <dgm:prSet presAssocID="{DE7FF3A8-37EE-FC47-B489-2C6B60566A90}" presName="vSp1" presStyleCnt="0"/>
      <dgm:spPr/>
    </dgm:pt>
    <dgm:pt modelId="{90C32CEA-B1A1-7C40-AAB2-EBC1C3AB07C6}" type="pres">
      <dgm:prSet presAssocID="{DE7FF3A8-37EE-FC47-B489-2C6B60566A90}" presName="simulatedConn" presStyleLbl="solidFgAcc1" presStyleIdx="0" presStyleCnt="5"/>
      <dgm:spPr/>
    </dgm:pt>
    <dgm:pt modelId="{1E698C00-48F1-C649-BE38-6C75720F05B5}" type="pres">
      <dgm:prSet presAssocID="{DE7FF3A8-37EE-FC47-B489-2C6B60566A90}" presName="vSp2" presStyleCnt="0"/>
      <dgm:spPr/>
    </dgm:pt>
    <dgm:pt modelId="{51C39C6B-52C0-1347-8D9C-A98F90268FD5}" type="pres">
      <dgm:prSet presAssocID="{DE7FF3A8-37EE-FC47-B489-2C6B60566A90}" presName="sibTrans" presStyleCnt="0"/>
      <dgm:spPr/>
    </dgm:pt>
    <dgm:pt modelId="{1E97A0CB-922C-F640-94BD-A583FAED2E5C}" type="pres">
      <dgm:prSet presAssocID="{61154673-7E6E-3E42-81CB-9162D0EF37EB}" presName="compositeNode" presStyleCnt="0">
        <dgm:presLayoutVars>
          <dgm:bulletEnabled val="1"/>
        </dgm:presLayoutVars>
      </dgm:prSet>
      <dgm:spPr/>
    </dgm:pt>
    <dgm:pt modelId="{E4701962-7430-2049-876E-C4B5CC60DE18}" type="pres">
      <dgm:prSet presAssocID="{61154673-7E6E-3E42-81CB-9162D0EF37EB}" presName="bgRect" presStyleLbl="node1" presStyleIdx="1" presStyleCnt="6" custScaleX="133100" custScaleY="242806"/>
      <dgm:spPr/>
      <dgm:t>
        <a:bodyPr/>
        <a:lstStyle/>
        <a:p>
          <a:endParaRPr lang="en-US"/>
        </a:p>
      </dgm:t>
    </dgm:pt>
    <dgm:pt modelId="{61CA9ECF-E861-7747-A241-110950D690C5}" type="pres">
      <dgm:prSet presAssocID="{61154673-7E6E-3E42-81CB-9162D0EF37EB}" presName="parentNode" presStyleLbl="node1" presStyleIdx="1" presStyleCnt="6">
        <dgm:presLayoutVars>
          <dgm:chMax val="0"/>
          <dgm:bulletEnabled val="1"/>
        </dgm:presLayoutVars>
      </dgm:prSet>
      <dgm:spPr/>
      <dgm:t>
        <a:bodyPr/>
        <a:lstStyle/>
        <a:p>
          <a:endParaRPr lang="en-US"/>
        </a:p>
      </dgm:t>
    </dgm:pt>
    <dgm:pt modelId="{1B3DE45E-0024-E94E-BDD4-F4C00315A69A}" type="pres">
      <dgm:prSet presAssocID="{61154673-7E6E-3E42-81CB-9162D0EF37EB}" presName="childNode" presStyleLbl="node1" presStyleIdx="1" presStyleCnt="6">
        <dgm:presLayoutVars>
          <dgm:bulletEnabled val="1"/>
        </dgm:presLayoutVars>
      </dgm:prSet>
      <dgm:spPr/>
      <dgm:t>
        <a:bodyPr/>
        <a:lstStyle/>
        <a:p>
          <a:endParaRPr lang="en-US"/>
        </a:p>
      </dgm:t>
    </dgm:pt>
    <dgm:pt modelId="{10E5FD39-CBE4-F74C-B2C5-02D897A0B4D2}" type="pres">
      <dgm:prSet presAssocID="{B4932AE3-5520-414A-B6BC-77C72C03BAB8}" presName="hSp" presStyleCnt="0"/>
      <dgm:spPr/>
    </dgm:pt>
    <dgm:pt modelId="{4F15FD55-CB29-2345-8351-9DA8E46610CD}" type="pres">
      <dgm:prSet presAssocID="{B4932AE3-5520-414A-B6BC-77C72C03BAB8}" presName="vProcSp" presStyleCnt="0"/>
      <dgm:spPr/>
    </dgm:pt>
    <dgm:pt modelId="{BC1CB39D-455F-FF40-A313-FF9C630BE660}" type="pres">
      <dgm:prSet presAssocID="{B4932AE3-5520-414A-B6BC-77C72C03BAB8}" presName="vSp1" presStyleCnt="0"/>
      <dgm:spPr/>
    </dgm:pt>
    <dgm:pt modelId="{FD27A55D-5FEC-E14C-AAFC-9F5B4F3C86D3}" type="pres">
      <dgm:prSet presAssocID="{B4932AE3-5520-414A-B6BC-77C72C03BAB8}" presName="simulatedConn" presStyleLbl="solidFgAcc1" presStyleIdx="1" presStyleCnt="5"/>
      <dgm:spPr/>
    </dgm:pt>
    <dgm:pt modelId="{C4F5EB18-8509-1E44-86DD-92726BB318BC}" type="pres">
      <dgm:prSet presAssocID="{B4932AE3-5520-414A-B6BC-77C72C03BAB8}" presName="vSp2" presStyleCnt="0"/>
      <dgm:spPr/>
    </dgm:pt>
    <dgm:pt modelId="{987D0F22-D426-054E-B23E-6E2E654AC76E}" type="pres">
      <dgm:prSet presAssocID="{B4932AE3-5520-414A-B6BC-77C72C03BAB8}" presName="sibTrans" presStyleCnt="0"/>
      <dgm:spPr/>
    </dgm:pt>
    <dgm:pt modelId="{CEC358D2-1A78-9341-89DF-28E2830AE8D4}" type="pres">
      <dgm:prSet presAssocID="{2016EB2A-A61D-9E43-8CD1-45F84CE5B191}" presName="compositeNode" presStyleCnt="0">
        <dgm:presLayoutVars>
          <dgm:bulletEnabled val="1"/>
        </dgm:presLayoutVars>
      </dgm:prSet>
      <dgm:spPr/>
    </dgm:pt>
    <dgm:pt modelId="{17A35C8E-3EAB-6C40-9447-702BCC5F437C}" type="pres">
      <dgm:prSet presAssocID="{2016EB2A-A61D-9E43-8CD1-45F84CE5B191}" presName="bgRect" presStyleLbl="node1" presStyleIdx="2" presStyleCnt="6" custScaleX="133100" custScaleY="242806"/>
      <dgm:spPr/>
      <dgm:t>
        <a:bodyPr/>
        <a:lstStyle/>
        <a:p>
          <a:endParaRPr lang="en-US"/>
        </a:p>
      </dgm:t>
    </dgm:pt>
    <dgm:pt modelId="{4208899D-F487-3842-AE17-643C64931803}" type="pres">
      <dgm:prSet presAssocID="{2016EB2A-A61D-9E43-8CD1-45F84CE5B191}" presName="parentNode" presStyleLbl="node1" presStyleIdx="2" presStyleCnt="6">
        <dgm:presLayoutVars>
          <dgm:chMax val="0"/>
          <dgm:bulletEnabled val="1"/>
        </dgm:presLayoutVars>
      </dgm:prSet>
      <dgm:spPr/>
      <dgm:t>
        <a:bodyPr/>
        <a:lstStyle/>
        <a:p>
          <a:endParaRPr lang="en-US"/>
        </a:p>
      </dgm:t>
    </dgm:pt>
    <dgm:pt modelId="{6DAC5B0D-C91D-3245-94DC-B568A62B5314}" type="pres">
      <dgm:prSet presAssocID="{2016EB2A-A61D-9E43-8CD1-45F84CE5B191}" presName="childNode" presStyleLbl="node1" presStyleIdx="2" presStyleCnt="6">
        <dgm:presLayoutVars>
          <dgm:bulletEnabled val="1"/>
        </dgm:presLayoutVars>
      </dgm:prSet>
      <dgm:spPr/>
      <dgm:t>
        <a:bodyPr/>
        <a:lstStyle/>
        <a:p>
          <a:endParaRPr lang="en-US"/>
        </a:p>
      </dgm:t>
    </dgm:pt>
    <dgm:pt modelId="{50DF1EA3-88B5-1246-AC84-75A371C5638F}" type="pres">
      <dgm:prSet presAssocID="{180EED09-677C-104C-A379-25DA6C7FCFE3}" presName="hSp" presStyleCnt="0"/>
      <dgm:spPr/>
    </dgm:pt>
    <dgm:pt modelId="{B34D9FB4-0934-1F4B-8EB6-10A22D71F9EF}" type="pres">
      <dgm:prSet presAssocID="{180EED09-677C-104C-A379-25DA6C7FCFE3}" presName="vProcSp" presStyleCnt="0"/>
      <dgm:spPr/>
    </dgm:pt>
    <dgm:pt modelId="{99A6F8C1-D651-2C4A-AF8C-B64DB5FDECB7}" type="pres">
      <dgm:prSet presAssocID="{180EED09-677C-104C-A379-25DA6C7FCFE3}" presName="vSp1" presStyleCnt="0"/>
      <dgm:spPr/>
    </dgm:pt>
    <dgm:pt modelId="{18F04A88-EB0D-D94A-B631-2A7F6C5F654C}" type="pres">
      <dgm:prSet presAssocID="{180EED09-677C-104C-A379-25DA6C7FCFE3}" presName="simulatedConn" presStyleLbl="solidFgAcc1" presStyleIdx="2" presStyleCnt="5"/>
      <dgm:spPr/>
    </dgm:pt>
    <dgm:pt modelId="{1AAB1D35-9792-0D4E-9FA1-A702B9B5FA59}" type="pres">
      <dgm:prSet presAssocID="{180EED09-677C-104C-A379-25DA6C7FCFE3}" presName="vSp2" presStyleCnt="0"/>
      <dgm:spPr/>
    </dgm:pt>
    <dgm:pt modelId="{E8621765-3852-4F40-819C-02634F8383DE}" type="pres">
      <dgm:prSet presAssocID="{180EED09-677C-104C-A379-25DA6C7FCFE3}" presName="sibTrans" presStyleCnt="0"/>
      <dgm:spPr/>
    </dgm:pt>
    <dgm:pt modelId="{14D16884-7B27-9C46-AE6B-2586B6076929}" type="pres">
      <dgm:prSet presAssocID="{7DFD95AC-510B-FC41-B901-3A04558A0E36}" presName="compositeNode" presStyleCnt="0">
        <dgm:presLayoutVars>
          <dgm:bulletEnabled val="1"/>
        </dgm:presLayoutVars>
      </dgm:prSet>
      <dgm:spPr/>
    </dgm:pt>
    <dgm:pt modelId="{A771F767-85AF-5644-B4D7-B2DE873661FA}" type="pres">
      <dgm:prSet presAssocID="{7DFD95AC-510B-FC41-B901-3A04558A0E36}" presName="bgRect" presStyleLbl="node1" presStyleIdx="3" presStyleCnt="6" custScaleX="133100" custScaleY="242806"/>
      <dgm:spPr/>
      <dgm:t>
        <a:bodyPr/>
        <a:lstStyle/>
        <a:p>
          <a:endParaRPr lang="en-US"/>
        </a:p>
      </dgm:t>
    </dgm:pt>
    <dgm:pt modelId="{DBC33469-0233-2242-BE71-BBBA26D1EEAA}" type="pres">
      <dgm:prSet presAssocID="{7DFD95AC-510B-FC41-B901-3A04558A0E36}" presName="parentNode" presStyleLbl="node1" presStyleIdx="3" presStyleCnt="6">
        <dgm:presLayoutVars>
          <dgm:chMax val="0"/>
          <dgm:bulletEnabled val="1"/>
        </dgm:presLayoutVars>
      </dgm:prSet>
      <dgm:spPr/>
      <dgm:t>
        <a:bodyPr/>
        <a:lstStyle/>
        <a:p>
          <a:endParaRPr lang="en-US"/>
        </a:p>
      </dgm:t>
    </dgm:pt>
    <dgm:pt modelId="{F0BE27E7-C983-814C-8B29-1E79B177B7D7}" type="pres">
      <dgm:prSet presAssocID="{7DFD95AC-510B-FC41-B901-3A04558A0E36}" presName="childNode" presStyleLbl="node1" presStyleIdx="3" presStyleCnt="6">
        <dgm:presLayoutVars>
          <dgm:bulletEnabled val="1"/>
        </dgm:presLayoutVars>
      </dgm:prSet>
      <dgm:spPr/>
      <dgm:t>
        <a:bodyPr/>
        <a:lstStyle/>
        <a:p>
          <a:endParaRPr lang="en-US"/>
        </a:p>
      </dgm:t>
    </dgm:pt>
    <dgm:pt modelId="{E4A71E6D-FA31-A14B-804A-67569B8AC880}" type="pres">
      <dgm:prSet presAssocID="{7AA07500-798B-2D46-B753-934308B539C6}" presName="hSp" presStyleCnt="0"/>
      <dgm:spPr/>
    </dgm:pt>
    <dgm:pt modelId="{F8AEE651-C517-FA4B-84D3-86DD47919801}" type="pres">
      <dgm:prSet presAssocID="{7AA07500-798B-2D46-B753-934308B539C6}" presName="vProcSp" presStyleCnt="0"/>
      <dgm:spPr/>
    </dgm:pt>
    <dgm:pt modelId="{0F4A7A47-5C99-AB4F-A2FB-82E82B5020A3}" type="pres">
      <dgm:prSet presAssocID="{7AA07500-798B-2D46-B753-934308B539C6}" presName="vSp1" presStyleCnt="0"/>
      <dgm:spPr/>
    </dgm:pt>
    <dgm:pt modelId="{76E423AB-86FC-9245-B6CD-E803C1A0E4B9}" type="pres">
      <dgm:prSet presAssocID="{7AA07500-798B-2D46-B753-934308B539C6}" presName="simulatedConn" presStyleLbl="solidFgAcc1" presStyleIdx="3" presStyleCnt="5"/>
      <dgm:spPr/>
    </dgm:pt>
    <dgm:pt modelId="{313FA682-9347-9842-977D-9D917E91508B}" type="pres">
      <dgm:prSet presAssocID="{7AA07500-798B-2D46-B753-934308B539C6}" presName="vSp2" presStyleCnt="0"/>
      <dgm:spPr/>
    </dgm:pt>
    <dgm:pt modelId="{4B4C2EA2-59F9-BB46-AE41-C6B943715B2F}" type="pres">
      <dgm:prSet presAssocID="{7AA07500-798B-2D46-B753-934308B539C6}" presName="sibTrans" presStyleCnt="0"/>
      <dgm:spPr/>
    </dgm:pt>
    <dgm:pt modelId="{03BBA404-803B-E04B-AE94-CCE318B57259}" type="pres">
      <dgm:prSet presAssocID="{70C65420-DC06-794A-A623-B4F280DA26ED}" presName="compositeNode" presStyleCnt="0">
        <dgm:presLayoutVars>
          <dgm:bulletEnabled val="1"/>
        </dgm:presLayoutVars>
      </dgm:prSet>
      <dgm:spPr/>
    </dgm:pt>
    <dgm:pt modelId="{7BEB7EA4-E666-ED40-8816-8677D77EC8E1}" type="pres">
      <dgm:prSet presAssocID="{70C65420-DC06-794A-A623-B4F280DA26ED}" presName="bgRect" presStyleLbl="node1" presStyleIdx="4" presStyleCnt="6" custScaleX="133100" custScaleY="242806"/>
      <dgm:spPr/>
      <dgm:t>
        <a:bodyPr/>
        <a:lstStyle/>
        <a:p>
          <a:endParaRPr lang="en-US"/>
        </a:p>
      </dgm:t>
    </dgm:pt>
    <dgm:pt modelId="{5623802D-7C71-8148-86DB-A15B2521491D}" type="pres">
      <dgm:prSet presAssocID="{70C65420-DC06-794A-A623-B4F280DA26ED}" presName="parentNode" presStyleLbl="node1" presStyleIdx="4" presStyleCnt="6">
        <dgm:presLayoutVars>
          <dgm:chMax val="0"/>
          <dgm:bulletEnabled val="1"/>
        </dgm:presLayoutVars>
      </dgm:prSet>
      <dgm:spPr/>
      <dgm:t>
        <a:bodyPr/>
        <a:lstStyle/>
        <a:p>
          <a:endParaRPr lang="en-US"/>
        </a:p>
      </dgm:t>
    </dgm:pt>
    <dgm:pt modelId="{990E2685-75FD-E04C-AF38-12D787107A1E}" type="pres">
      <dgm:prSet presAssocID="{70C65420-DC06-794A-A623-B4F280DA26ED}" presName="childNode" presStyleLbl="node1" presStyleIdx="4" presStyleCnt="6">
        <dgm:presLayoutVars>
          <dgm:bulletEnabled val="1"/>
        </dgm:presLayoutVars>
      </dgm:prSet>
      <dgm:spPr/>
      <dgm:t>
        <a:bodyPr/>
        <a:lstStyle/>
        <a:p>
          <a:endParaRPr lang="en-US"/>
        </a:p>
      </dgm:t>
    </dgm:pt>
    <dgm:pt modelId="{137352D6-8BCB-0147-9163-B0A3A50022EF}" type="pres">
      <dgm:prSet presAssocID="{67DE5278-17AD-2845-99D8-461DFFBA57D2}" presName="hSp" presStyleCnt="0"/>
      <dgm:spPr/>
    </dgm:pt>
    <dgm:pt modelId="{B9108AA3-0D90-BB48-8FBC-B7FC2507B9A6}" type="pres">
      <dgm:prSet presAssocID="{67DE5278-17AD-2845-99D8-461DFFBA57D2}" presName="vProcSp" presStyleCnt="0"/>
      <dgm:spPr/>
    </dgm:pt>
    <dgm:pt modelId="{DDC9877A-6049-5F47-8941-0B1EC028B79C}" type="pres">
      <dgm:prSet presAssocID="{67DE5278-17AD-2845-99D8-461DFFBA57D2}" presName="vSp1" presStyleCnt="0"/>
      <dgm:spPr/>
    </dgm:pt>
    <dgm:pt modelId="{1E04CC35-EC58-E347-B6F6-F093168908FB}" type="pres">
      <dgm:prSet presAssocID="{67DE5278-17AD-2845-99D8-461DFFBA57D2}" presName="simulatedConn" presStyleLbl="solidFgAcc1" presStyleIdx="4" presStyleCnt="5"/>
      <dgm:spPr/>
    </dgm:pt>
    <dgm:pt modelId="{E3DB0B46-C0A4-7046-B1DD-BA7676790325}" type="pres">
      <dgm:prSet presAssocID="{67DE5278-17AD-2845-99D8-461DFFBA57D2}" presName="vSp2" presStyleCnt="0"/>
      <dgm:spPr/>
    </dgm:pt>
    <dgm:pt modelId="{A8C006AD-F39F-7A4E-BAED-DED647C80100}" type="pres">
      <dgm:prSet presAssocID="{67DE5278-17AD-2845-99D8-461DFFBA57D2}" presName="sibTrans" presStyleCnt="0"/>
      <dgm:spPr/>
    </dgm:pt>
    <dgm:pt modelId="{171938EC-1F57-4744-A55A-B389A6113AE7}" type="pres">
      <dgm:prSet presAssocID="{E891368C-5EB1-0E47-80ED-3A09D3165DA8}" presName="compositeNode" presStyleCnt="0">
        <dgm:presLayoutVars>
          <dgm:bulletEnabled val="1"/>
        </dgm:presLayoutVars>
      </dgm:prSet>
      <dgm:spPr/>
    </dgm:pt>
    <dgm:pt modelId="{B3F3ECBD-E57B-004C-931A-23B4996256A7}" type="pres">
      <dgm:prSet presAssocID="{E891368C-5EB1-0E47-80ED-3A09D3165DA8}" presName="bgRect" presStyleLbl="node1" presStyleIdx="5" presStyleCnt="6" custScaleX="133100" custScaleY="242806"/>
      <dgm:spPr/>
      <dgm:t>
        <a:bodyPr/>
        <a:lstStyle/>
        <a:p>
          <a:endParaRPr lang="en-US"/>
        </a:p>
      </dgm:t>
    </dgm:pt>
    <dgm:pt modelId="{199981EE-9541-5348-9D7E-431EF1B9D702}" type="pres">
      <dgm:prSet presAssocID="{E891368C-5EB1-0E47-80ED-3A09D3165DA8}" presName="parentNode" presStyleLbl="node1" presStyleIdx="5" presStyleCnt="6">
        <dgm:presLayoutVars>
          <dgm:chMax val="0"/>
          <dgm:bulletEnabled val="1"/>
        </dgm:presLayoutVars>
      </dgm:prSet>
      <dgm:spPr/>
      <dgm:t>
        <a:bodyPr/>
        <a:lstStyle/>
        <a:p>
          <a:endParaRPr lang="en-US"/>
        </a:p>
      </dgm:t>
    </dgm:pt>
    <dgm:pt modelId="{E82DCA7D-9861-2E47-800E-552E909C405F}" type="pres">
      <dgm:prSet presAssocID="{E891368C-5EB1-0E47-80ED-3A09D3165DA8}" presName="childNode" presStyleLbl="node1" presStyleIdx="5" presStyleCnt="6">
        <dgm:presLayoutVars>
          <dgm:bulletEnabled val="1"/>
        </dgm:presLayoutVars>
      </dgm:prSet>
      <dgm:spPr/>
      <dgm:t>
        <a:bodyPr/>
        <a:lstStyle/>
        <a:p>
          <a:endParaRPr lang="en-US"/>
        </a:p>
      </dgm:t>
    </dgm:pt>
  </dgm:ptLst>
  <dgm:cxnLst>
    <dgm:cxn modelId="{DEC300FF-66BB-9745-B7C2-AF6588E1A946}" type="presOf" srcId="{C4CA9602-233C-BC4D-BDB8-9DF0DA7C9AD8}" destId="{E82DCA7D-9861-2E47-800E-552E909C405F}" srcOrd="0" destOrd="0" presId="urn:microsoft.com/office/officeart/2005/8/layout/hProcess7"/>
    <dgm:cxn modelId="{70373DAB-EE52-EF4D-8918-F1F412531EE9}" srcId="{2016EB2A-A61D-9E43-8CD1-45F84CE5B191}" destId="{B9217419-09BD-AA49-9E5E-412143729256}" srcOrd="3" destOrd="0" parTransId="{626F4D11-7FBC-9043-A514-A2F7CFF91226}" sibTransId="{8A0D20C1-AFD6-E443-BB95-C8E247D7F10A}"/>
    <dgm:cxn modelId="{73D2E800-E91A-9F42-945F-849D88F83FDF}" type="presOf" srcId="{7DFD95AC-510B-FC41-B901-3A04558A0E36}" destId="{DBC33469-0233-2242-BE71-BBBA26D1EEAA}" srcOrd="1" destOrd="0" presId="urn:microsoft.com/office/officeart/2005/8/layout/hProcess7"/>
    <dgm:cxn modelId="{709235E7-A532-8947-92FC-F757AA7947BC}" srcId="{2016EB2A-A61D-9E43-8CD1-45F84CE5B191}" destId="{76DE53A9-C255-CD48-95CC-7755FDEA2435}" srcOrd="2" destOrd="0" parTransId="{B8984001-E379-2A4B-9D4D-C3E5E2611A2C}" sibTransId="{2A429C16-F190-C844-95B3-99DEF091C6FE}"/>
    <dgm:cxn modelId="{1D00F087-689B-F745-9DA4-10A037E5589F}" type="presOf" srcId="{33C97D73-96D3-284F-96E7-EF627C289958}" destId="{F0BE27E7-C983-814C-8B29-1E79B177B7D7}" srcOrd="0" destOrd="1" presId="urn:microsoft.com/office/officeart/2005/8/layout/hProcess7"/>
    <dgm:cxn modelId="{037276D0-B498-5E49-A576-13096EE506E7}" srcId="{C58AAB10-6439-CD45-989A-5941DB7727BD}" destId="{6BEE0FEF-FD7E-1A4D-8054-EB2723A33C5D}" srcOrd="0" destOrd="0" parTransId="{3BC1AB24-2E6C-2843-B0B1-3446A1210AF3}" sibTransId="{DE7FF3A8-37EE-FC47-B489-2C6B60566A90}"/>
    <dgm:cxn modelId="{A43F63DB-6F2B-A64D-B892-5E018106A277}" srcId="{C58AAB10-6439-CD45-989A-5941DB7727BD}" destId="{E891368C-5EB1-0E47-80ED-3A09D3165DA8}" srcOrd="5" destOrd="0" parTransId="{6DE7D492-A57D-1A4A-B85C-0B1949BB3795}" sibTransId="{EC357A9E-F23C-6A4D-8F26-841ECBCFA361}"/>
    <dgm:cxn modelId="{FA91F946-15CC-8541-AF82-CA18525DEAF8}" type="presOf" srcId="{E891368C-5EB1-0E47-80ED-3A09D3165DA8}" destId="{199981EE-9541-5348-9D7E-431EF1B9D702}" srcOrd="1" destOrd="0" presId="urn:microsoft.com/office/officeart/2005/8/layout/hProcess7"/>
    <dgm:cxn modelId="{27426AD2-824D-0444-B47D-5AE154F438ED}" srcId="{7DFD95AC-510B-FC41-B901-3A04558A0E36}" destId="{5496BB64-A047-4E4B-AF56-DDB0483D1477}" srcOrd="3" destOrd="0" parTransId="{83D6291A-1A68-A947-8B98-165F5AE33059}" sibTransId="{FAE41809-EED2-F448-B743-D61F8D20505D}"/>
    <dgm:cxn modelId="{4C216753-762D-7E4C-856E-D846FDEAD68D}" type="presOf" srcId="{2016EB2A-A61D-9E43-8CD1-45F84CE5B191}" destId="{4208899D-F487-3842-AE17-643C64931803}" srcOrd="1" destOrd="0" presId="urn:microsoft.com/office/officeart/2005/8/layout/hProcess7"/>
    <dgm:cxn modelId="{A73DED43-9CA6-6445-A1E5-2D256149690E}" type="presOf" srcId="{C58AAB10-6439-CD45-989A-5941DB7727BD}" destId="{E40C9F14-8F38-524B-BF54-08ADCACFA249}" srcOrd="0" destOrd="0" presId="urn:microsoft.com/office/officeart/2005/8/layout/hProcess7"/>
    <dgm:cxn modelId="{32D453BE-BCC8-964B-9FF9-B68EA2809C1F}" type="presOf" srcId="{2016EB2A-A61D-9E43-8CD1-45F84CE5B191}" destId="{17A35C8E-3EAB-6C40-9447-702BCC5F437C}" srcOrd="0" destOrd="0" presId="urn:microsoft.com/office/officeart/2005/8/layout/hProcess7"/>
    <dgm:cxn modelId="{09ABDF4C-7EC2-5A42-B1C2-C044A88F53E0}" srcId="{61154673-7E6E-3E42-81CB-9162D0EF37EB}" destId="{367C7BFF-0BE8-FA4F-8EB3-14F4F6BE6288}" srcOrd="0" destOrd="0" parTransId="{2A11FE9E-5A8F-D640-B447-A18580EA392D}" sibTransId="{0455C376-986F-4E40-9DB6-F076BF1DEAB9}"/>
    <dgm:cxn modelId="{B3F44194-5FBD-6640-8601-B7AB56EEF68C}" type="presOf" srcId="{6BEE0FEF-FD7E-1A4D-8054-EB2723A33C5D}" destId="{C1ED7F5C-F8BF-104C-B578-01FE7D8F1E16}" srcOrd="1" destOrd="0" presId="urn:microsoft.com/office/officeart/2005/8/layout/hProcess7"/>
    <dgm:cxn modelId="{A92C8FC5-E0BA-7F4E-974A-9133BF739968}" type="presOf" srcId="{3E3540EA-AFC2-6F4E-BC06-4A85539812B5}" destId="{F0BE27E7-C983-814C-8B29-1E79B177B7D7}" srcOrd="0" destOrd="2" presId="urn:microsoft.com/office/officeart/2005/8/layout/hProcess7"/>
    <dgm:cxn modelId="{6B821946-B3AC-1248-9D5C-B403BBF52A8F}" type="presOf" srcId="{681407BC-598E-CB4B-BAC6-890F19BD8DEC}" destId="{FB81E0CB-2CF1-154D-AE0E-EEB3A0741928}" srcOrd="0" destOrd="0" presId="urn:microsoft.com/office/officeart/2005/8/layout/hProcess7"/>
    <dgm:cxn modelId="{7E170830-61FD-714A-917B-03B8631EC5D2}" srcId="{C58AAB10-6439-CD45-989A-5941DB7727BD}" destId="{61154673-7E6E-3E42-81CB-9162D0EF37EB}" srcOrd="1" destOrd="0" parTransId="{55634BA2-8D28-AA49-A5DF-95ACC445BFAF}" sibTransId="{B4932AE3-5520-414A-B6BC-77C72C03BAB8}"/>
    <dgm:cxn modelId="{C2AB44A4-3D1D-1F40-B462-32C23AA8D555}" type="presOf" srcId="{8FC91804-9FAB-6F4B-A40C-8FC9DBC24D9D}" destId="{6DAC5B0D-C91D-3245-94DC-B568A62B5314}" srcOrd="0" destOrd="0" presId="urn:microsoft.com/office/officeart/2005/8/layout/hProcess7"/>
    <dgm:cxn modelId="{3D7F63A5-741B-0F41-8282-7A8D56BC804E}" type="presOf" srcId="{5496BB64-A047-4E4B-AF56-DDB0483D1477}" destId="{F0BE27E7-C983-814C-8B29-1E79B177B7D7}" srcOrd="0" destOrd="3" presId="urn:microsoft.com/office/officeart/2005/8/layout/hProcess7"/>
    <dgm:cxn modelId="{6EE432FF-FD0A-B442-9B35-6FF6DD462001}" type="presOf" srcId="{6BEE0FEF-FD7E-1A4D-8054-EB2723A33C5D}" destId="{78B1C93D-36C5-ED4B-A5D5-C2C98019FA39}" srcOrd="0" destOrd="0" presId="urn:microsoft.com/office/officeart/2005/8/layout/hProcess7"/>
    <dgm:cxn modelId="{549B9C10-BC16-7643-9C1B-DE5E2C32578C}" srcId="{E891368C-5EB1-0E47-80ED-3A09D3165DA8}" destId="{C4CA9602-233C-BC4D-BDB8-9DF0DA7C9AD8}" srcOrd="0" destOrd="0" parTransId="{AE114994-D4B7-A440-BE93-137482C7F101}" sibTransId="{D14415B0-8E39-9A41-BEC6-736EC1247A64}"/>
    <dgm:cxn modelId="{A0E2C0DA-C713-2E43-887D-47C5A9BCF888}" srcId="{70C65420-DC06-794A-A623-B4F280DA26ED}" destId="{DED1A7C6-B402-794C-AA41-3825284A2679}" srcOrd="0" destOrd="0" parTransId="{BDA7FC62-8577-894F-89F3-916F49A6A6EB}" sibTransId="{DDA4DD3C-D0D0-CA42-AF8D-6DF971340852}"/>
    <dgm:cxn modelId="{9D280F19-C586-7347-A19F-84C06F7BBA65}" srcId="{7DFD95AC-510B-FC41-B901-3A04558A0E36}" destId="{30DCA110-D41A-AE43-9C19-17DE26D94ED0}" srcOrd="0" destOrd="0" parTransId="{1A785C2E-D581-B04C-943B-C7110455D0D5}" sibTransId="{61F9555E-05EE-A248-B821-AC7389420840}"/>
    <dgm:cxn modelId="{6E368F34-2C6E-8D47-AB2B-4F3327B6D2C2}" srcId="{C58AAB10-6439-CD45-989A-5941DB7727BD}" destId="{70C65420-DC06-794A-A623-B4F280DA26ED}" srcOrd="4" destOrd="0" parTransId="{FA686CD8-C3D5-1144-8482-52AF9560FC1D}" sibTransId="{67DE5278-17AD-2845-99D8-461DFFBA57D2}"/>
    <dgm:cxn modelId="{D5FA39C6-CBE1-0343-9309-8C51F2A25BFD}" srcId="{C58AAB10-6439-CD45-989A-5941DB7727BD}" destId="{2016EB2A-A61D-9E43-8CD1-45F84CE5B191}" srcOrd="2" destOrd="0" parTransId="{8399F5D0-5FA5-F74C-9A29-86B2AD6DEC22}" sibTransId="{180EED09-677C-104C-A379-25DA6C7FCFE3}"/>
    <dgm:cxn modelId="{172B8D88-D41F-E541-8EA9-B1E39C0823B4}" type="presOf" srcId="{70C65420-DC06-794A-A623-B4F280DA26ED}" destId="{7BEB7EA4-E666-ED40-8816-8677D77EC8E1}" srcOrd="0" destOrd="0" presId="urn:microsoft.com/office/officeart/2005/8/layout/hProcess7"/>
    <dgm:cxn modelId="{5F06F6C1-100E-E144-B85E-0F075D94BE44}" type="presOf" srcId="{30DCA110-D41A-AE43-9C19-17DE26D94ED0}" destId="{F0BE27E7-C983-814C-8B29-1E79B177B7D7}" srcOrd="0" destOrd="0" presId="urn:microsoft.com/office/officeart/2005/8/layout/hProcess7"/>
    <dgm:cxn modelId="{90D2F47E-A8B3-A842-A704-BE51B1D5E9E9}" type="presOf" srcId="{76DE53A9-C255-CD48-95CC-7755FDEA2435}" destId="{6DAC5B0D-C91D-3245-94DC-B568A62B5314}" srcOrd="0" destOrd="2" presId="urn:microsoft.com/office/officeart/2005/8/layout/hProcess7"/>
    <dgm:cxn modelId="{BDC29000-30FC-7648-8FBD-737EB3729834}" srcId="{2016EB2A-A61D-9E43-8CD1-45F84CE5B191}" destId="{8FC91804-9FAB-6F4B-A40C-8FC9DBC24D9D}" srcOrd="0" destOrd="0" parTransId="{8D43B0CF-C46C-C44A-9B81-879447B73D10}" sibTransId="{656D3AC1-20B5-844C-8493-9ACB9B15CFE2}"/>
    <dgm:cxn modelId="{D11172D8-7A24-3044-A31C-9A7357BEE94B}" type="presOf" srcId="{70C65420-DC06-794A-A623-B4F280DA26ED}" destId="{5623802D-7C71-8148-86DB-A15B2521491D}" srcOrd="1" destOrd="0" presId="urn:microsoft.com/office/officeart/2005/8/layout/hProcess7"/>
    <dgm:cxn modelId="{74616319-C8B3-9645-8978-C5C073B607E5}" type="presOf" srcId="{CC978C0E-8919-9E4E-AE9B-BD525B4D4BB0}" destId="{6DAC5B0D-C91D-3245-94DC-B568A62B5314}" srcOrd="0" destOrd="1" presId="urn:microsoft.com/office/officeart/2005/8/layout/hProcess7"/>
    <dgm:cxn modelId="{0586BC19-ACC5-5142-9F76-86C61AA1134A}" srcId="{2016EB2A-A61D-9E43-8CD1-45F84CE5B191}" destId="{CC978C0E-8919-9E4E-AE9B-BD525B4D4BB0}" srcOrd="1" destOrd="0" parTransId="{1813C9B5-E22B-9043-9B8E-AC05C5600C63}" sibTransId="{01750E42-88CA-7F43-99E4-91772EAAFFAD}"/>
    <dgm:cxn modelId="{C3286AB5-B345-F941-88F3-DF62FF33A4E1}" type="presOf" srcId="{B9217419-09BD-AA49-9E5E-412143729256}" destId="{6DAC5B0D-C91D-3245-94DC-B568A62B5314}" srcOrd="0" destOrd="3" presId="urn:microsoft.com/office/officeart/2005/8/layout/hProcess7"/>
    <dgm:cxn modelId="{FA90F988-0A3A-AE4F-8B67-0B6E9F022935}" srcId="{7DFD95AC-510B-FC41-B901-3A04558A0E36}" destId="{33C97D73-96D3-284F-96E7-EF627C289958}" srcOrd="1" destOrd="0" parTransId="{6D4984E4-4CD5-714A-AD45-E50D04E96A9F}" sibTransId="{724C434C-746C-2146-9624-ED33AAF2655E}"/>
    <dgm:cxn modelId="{4FBEA38A-B65C-DA41-9829-D671A0FD8A5C}" type="presOf" srcId="{E891368C-5EB1-0E47-80ED-3A09D3165DA8}" destId="{B3F3ECBD-E57B-004C-931A-23B4996256A7}" srcOrd="0" destOrd="0" presId="urn:microsoft.com/office/officeart/2005/8/layout/hProcess7"/>
    <dgm:cxn modelId="{17F6CCEF-7ABA-6C41-87D7-D6233976823B}" srcId="{6BEE0FEF-FD7E-1A4D-8054-EB2723A33C5D}" destId="{681407BC-598E-CB4B-BAC6-890F19BD8DEC}" srcOrd="0" destOrd="0" parTransId="{E4F0A2FB-388C-F848-87DB-5DD808FDF1C7}" sibTransId="{D3ABB5A2-0A8B-394B-B639-37E401B6BFF1}"/>
    <dgm:cxn modelId="{C16361F3-D879-364B-81BD-661995898943}" type="presOf" srcId="{61154673-7E6E-3E42-81CB-9162D0EF37EB}" destId="{E4701962-7430-2049-876E-C4B5CC60DE18}" srcOrd="0" destOrd="0" presId="urn:microsoft.com/office/officeart/2005/8/layout/hProcess7"/>
    <dgm:cxn modelId="{F7E3ECB1-A547-6144-91FA-30465A91D255}" type="presOf" srcId="{7DFD95AC-510B-FC41-B901-3A04558A0E36}" destId="{A771F767-85AF-5644-B4D7-B2DE873661FA}" srcOrd="0" destOrd="0" presId="urn:microsoft.com/office/officeart/2005/8/layout/hProcess7"/>
    <dgm:cxn modelId="{36319252-E581-9745-B1FF-51AC4DB1836C}" type="presOf" srcId="{367C7BFF-0BE8-FA4F-8EB3-14F4F6BE6288}" destId="{1B3DE45E-0024-E94E-BDD4-F4C00315A69A}" srcOrd="0" destOrd="0" presId="urn:microsoft.com/office/officeart/2005/8/layout/hProcess7"/>
    <dgm:cxn modelId="{4CF85441-E6E6-5B40-B49B-E8144FE364FC}" srcId="{7DFD95AC-510B-FC41-B901-3A04558A0E36}" destId="{3E3540EA-AFC2-6F4E-BC06-4A85539812B5}" srcOrd="2" destOrd="0" parTransId="{BDD97186-85C6-2E42-A24E-392FB4F7FD15}" sibTransId="{0C73D246-C821-8D4C-AB98-1EA83FF67537}"/>
    <dgm:cxn modelId="{7327088A-E366-C84B-B142-2B52D0FA0619}" srcId="{C58AAB10-6439-CD45-989A-5941DB7727BD}" destId="{7DFD95AC-510B-FC41-B901-3A04558A0E36}" srcOrd="3" destOrd="0" parTransId="{EB53EB6E-566F-8642-81B4-534A7786EB6F}" sibTransId="{7AA07500-798B-2D46-B753-934308B539C6}"/>
    <dgm:cxn modelId="{9F210C06-A2B9-DD4D-9380-07B3633CF517}" type="presOf" srcId="{DED1A7C6-B402-794C-AA41-3825284A2679}" destId="{990E2685-75FD-E04C-AF38-12D787107A1E}" srcOrd="0" destOrd="0" presId="urn:microsoft.com/office/officeart/2005/8/layout/hProcess7"/>
    <dgm:cxn modelId="{1379907E-E83B-1347-89E2-BE6B11233B76}" type="presOf" srcId="{61154673-7E6E-3E42-81CB-9162D0EF37EB}" destId="{61CA9ECF-E861-7747-A241-110950D690C5}" srcOrd="1" destOrd="0" presId="urn:microsoft.com/office/officeart/2005/8/layout/hProcess7"/>
    <dgm:cxn modelId="{0AF21360-631B-2C45-B9CB-91BAE0B7A330}" type="presParOf" srcId="{E40C9F14-8F38-524B-BF54-08ADCACFA249}" destId="{A37059AF-BFE4-9D4F-9524-BC88679A9E1F}" srcOrd="0" destOrd="0" presId="urn:microsoft.com/office/officeart/2005/8/layout/hProcess7"/>
    <dgm:cxn modelId="{E640D941-2F21-CE45-94F1-72B9F71313AE}" type="presParOf" srcId="{A37059AF-BFE4-9D4F-9524-BC88679A9E1F}" destId="{78B1C93D-36C5-ED4B-A5D5-C2C98019FA39}" srcOrd="0" destOrd="0" presId="urn:microsoft.com/office/officeart/2005/8/layout/hProcess7"/>
    <dgm:cxn modelId="{891B12A9-3760-E140-8803-4EF203537E54}" type="presParOf" srcId="{A37059AF-BFE4-9D4F-9524-BC88679A9E1F}" destId="{C1ED7F5C-F8BF-104C-B578-01FE7D8F1E16}" srcOrd="1" destOrd="0" presId="urn:microsoft.com/office/officeart/2005/8/layout/hProcess7"/>
    <dgm:cxn modelId="{CB0C5AD9-DF20-AF4A-B5B8-55FB61991A38}" type="presParOf" srcId="{A37059AF-BFE4-9D4F-9524-BC88679A9E1F}" destId="{FB81E0CB-2CF1-154D-AE0E-EEB3A0741928}" srcOrd="2" destOrd="0" presId="urn:microsoft.com/office/officeart/2005/8/layout/hProcess7"/>
    <dgm:cxn modelId="{F0CF2982-03CB-5C4C-AF29-D6C6954AE6E1}" type="presParOf" srcId="{E40C9F14-8F38-524B-BF54-08ADCACFA249}" destId="{62D3F7EB-F45A-E948-AD9E-5BD0FBABFDE3}" srcOrd="1" destOrd="0" presId="urn:microsoft.com/office/officeart/2005/8/layout/hProcess7"/>
    <dgm:cxn modelId="{B6E78A0F-3A0E-2F42-B6E4-54C8759015D9}" type="presParOf" srcId="{E40C9F14-8F38-524B-BF54-08ADCACFA249}" destId="{3253F65E-6FFB-A54F-B4B8-5554811E1FFB}" srcOrd="2" destOrd="0" presId="urn:microsoft.com/office/officeart/2005/8/layout/hProcess7"/>
    <dgm:cxn modelId="{DD490EF7-7A76-1449-AA53-DB1522FEE431}" type="presParOf" srcId="{3253F65E-6FFB-A54F-B4B8-5554811E1FFB}" destId="{D1879557-07A5-0E4D-8744-D07873528246}" srcOrd="0" destOrd="0" presId="urn:microsoft.com/office/officeart/2005/8/layout/hProcess7"/>
    <dgm:cxn modelId="{A30C1909-06DB-D74E-AAE3-155C4F85DB06}" type="presParOf" srcId="{3253F65E-6FFB-A54F-B4B8-5554811E1FFB}" destId="{90C32CEA-B1A1-7C40-AAB2-EBC1C3AB07C6}" srcOrd="1" destOrd="0" presId="urn:microsoft.com/office/officeart/2005/8/layout/hProcess7"/>
    <dgm:cxn modelId="{BF8C8769-F0DA-744C-BEF1-284D4CCD22CC}" type="presParOf" srcId="{3253F65E-6FFB-A54F-B4B8-5554811E1FFB}" destId="{1E698C00-48F1-C649-BE38-6C75720F05B5}" srcOrd="2" destOrd="0" presId="urn:microsoft.com/office/officeart/2005/8/layout/hProcess7"/>
    <dgm:cxn modelId="{5F8568E8-740B-A54E-AA84-0B5BF29DBD07}" type="presParOf" srcId="{E40C9F14-8F38-524B-BF54-08ADCACFA249}" destId="{51C39C6B-52C0-1347-8D9C-A98F90268FD5}" srcOrd="3" destOrd="0" presId="urn:microsoft.com/office/officeart/2005/8/layout/hProcess7"/>
    <dgm:cxn modelId="{E1059D52-2B6B-094B-89BD-378CCEDCADC2}" type="presParOf" srcId="{E40C9F14-8F38-524B-BF54-08ADCACFA249}" destId="{1E97A0CB-922C-F640-94BD-A583FAED2E5C}" srcOrd="4" destOrd="0" presId="urn:microsoft.com/office/officeart/2005/8/layout/hProcess7"/>
    <dgm:cxn modelId="{F2671A96-5499-4649-B1E2-DB321A5FB22D}" type="presParOf" srcId="{1E97A0CB-922C-F640-94BD-A583FAED2E5C}" destId="{E4701962-7430-2049-876E-C4B5CC60DE18}" srcOrd="0" destOrd="0" presId="urn:microsoft.com/office/officeart/2005/8/layout/hProcess7"/>
    <dgm:cxn modelId="{18ED52C9-098E-514A-AD68-904FB90A1FC2}" type="presParOf" srcId="{1E97A0CB-922C-F640-94BD-A583FAED2E5C}" destId="{61CA9ECF-E861-7747-A241-110950D690C5}" srcOrd="1" destOrd="0" presId="urn:microsoft.com/office/officeart/2005/8/layout/hProcess7"/>
    <dgm:cxn modelId="{F80220BF-A843-B349-A2B4-F287CA15907F}" type="presParOf" srcId="{1E97A0CB-922C-F640-94BD-A583FAED2E5C}" destId="{1B3DE45E-0024-E94E-BDD4-F4C00315A69A}" srcOrd="2" destOrd="0" presId="urn:microsoft.com/office/officeart/2005/8/layout/hProcess7"/>
    <dgm:cxn modelId="{4657FE08-4083-0C42-B93A-B9F506D87030}" type="presParOf" srcId="{E40C9F14-8F38-524B-BF54-08ADCACFA249}" destId="{10E5FD39-CBE4-F74C-B2C5-02D897A0B4D2}" srcOrd="5" destOrd="0" presId="urn:microsoft.com/office/officeart/2005/8/layout/hProcess7"/>
    <dgm:cxn modelId="{DBB99DAC-99C3-9E47-99B7-24C8E3C84FC6}" type="presParOf" srcId="{E40C9F14-8F38-524B-BF54-08ADCACFA249}" destId="{4F15FD55-CB29-2345-8351-9DA8E46610CD}" srcOrd="6" destOrd="0" presId="urn:microsoft.com/office/officeart/2005/8/layout/hProcess7"/>
    <dgm:cxn modelId="{278C2D36-79EA-EA41-894C-69D129B52964}" type="presParOf" srcId="{4F15FD55-CB29-2345-8351-9DA8E46610CD}" destId="{BC1CB39D-455F-FF40-A313-FF9C630BE660}" srcOrd="0" destOrd="0" presId="urn:microsoft.com/office/officeart/2005/8/layout/hProcess7"/>
    <dgm:cxn modelId="{6FC8CAD0-57FB-7640-ACF3-01A5B51EF4D5}" type="presParOf" srcId="{4F15FD55-CB29-2345-8351-9DA8E46610CD}" destId="{FD27A55D-5FEC-E14C-AAFC-9F5B4F3C86D3}" srcOrd="1" destOrd="0" presId="urn:microsoft.com/office/officeart/2005/8/layout/hProcess7"/>
    <dgm:cxn modelId="{3086ED12-EBD4-184B-B285-5B0E6B837F45}" type="presParOf" srcId="{4F15FD55-CB29-2345-8351-9DA8E46610CD}" destId="{C4F5EB18-8509-1E44-86DD-92726BB318BC}" srcOrd="2" destOrd="0" presId="urn:microsoft.com/office/officeart/2005/8/layout/hProcess7"/>
    <dgm:cxn modelId="{6C7927A1-1E73-7B45-8DCD-3B0C94583153}" type="presParOf" srcId="{E40C9F14-8F38-524B-BF54-08ADCACFA249}" destId="{987D0F22-D426-054E-B23E-6E2E654AC76E}" srcOrd="7" destOrd="0" presId="urn:microsoft.com/office/officeart/2005/8/layout/hProcess7"/>
    <dgm:cxn modelId="{17C36F9C-1CCC-8248-A3AB-A75DBF6386CC}" type="presParOf" srcId="{E40C9F14-8F38-524B-BF54-08ADCACFA249}" destId="{CEC358D2-1A78-9341-89DF-28E2830AE8D4}" srcOrd="8" destOrd="0" presId="urn:microsoft.com/office/officeart/2005/8/layout/hProcess7"/>
    <dgm:cxn modelId="{C7934E3E-5579-8A41-81A9-4026AF61DF5C}" type="presParOf" srcId="{CEC358D2-1A78-9341-89DF-28E2830AE8D4}" destId="{17A35C8E-3EAB-6C40-9447-702BCC5F437C}" srcOrd="0" destOrd="0" presId="urn:microsoft.com/office/officeart/2005/8/layout/hProcess7"/>
    <dgm:cxn modelId="{C00AD3DB-BD28-6847-80F3-BC3DB1702908}" type="presParOf" srcId="{CEC358D2-1A78-9341-89DF-28E2830AE8D4}" destId="{4208899D-F487-3842-AE17-643C64931803}" srcOrd="1" destOrd="0" presId="urn:microsoft.com/office/officeart/2005/8/layout/hProcess7"/>
    <dgm:cxn modelId="{87F55F3F-65AF-6F4C-9641-CD3128E20DC8}" type="presParOf" srcId="{CEC358D2-1A78-9341-89DF-28E2830AE8D4}" destId="{6DAC5B0D-C91D-3245-94DC-B568A62B5314}" srcOrd="2" destOrd="0" presId="urn:microsoft.com/office/officeart/2005/8/layout/hProcess7"/>
    <dgm:cxn modelId="{D7451416-4056-0046-A742-5E1715D2534C}" type="presParOf" srcId="{E40C9F14-8F38-524B-BF54-08ADCACFA249}" destId="{50DF1EA3-88B5-1246-AC84-75A371C5638F}" srcOrd="9" destOrd="0" presId="urn:microsoft.com/office/officeart/2005/8/layout/hProcess7"/>
    <dgm:cxn modelId="{4B6ACF15-2B02-4547-A4D2-1E2DDD855DA6}" type="presParOf" srcId="{E40C9F14-8F38-524B-BF54-08ADCACFA249}" destId="{B34D9FB4-0934-1F4B-8EB6-10A22D71F9EF}" srcOrd="10" destOrd="0" presId="urn:microsoft.com/office/officeart/2005/8/layout/hProcess7"/>
    <dgm:cxn modelId="{89C32504-149C-7F41-B00B-801787B51955}" type="presParOf" srcId="{B34D9FB4-0934-1F4B-8EB6-10A22D71F9EF}" destId="{99A6F8C1-D651-2C4A-AF8C-B64DB5FDECB7}" srcOrd="0" destOrd="0" presId="urn:microsoft.com/office/officeart/2005/8/layout/hProcess7"/>
    <dgm:cxn modelId="{67D17754-90BD-E44C-BD71-582CECCFB741}" type="presParOf" srcId="{B34D9FB4-0934-1F4B-8EB6-10A22D71F9EF}" destId="{18F04A88-EB0D-D94A-B631-2A7F6C5F654C}" srcOrd="1" destOrd="0" presId="urn:microsoft.com/office/officeart/2005/8/layout/hProcess7"/>
    <dgm:cxn modelId="{E18A50EC-B184-6F4B-AC64-C6A7CBC3A8B1}" type="presParOf" srcId="{B34D9FB4-0934-1F4B-8EB6-10A22D71F9EF}" destId="{1AAB1D35-9792-0D4E-9FA1-A702B9B5FA59}" srcOrd="2" destOrd="0" presId="urn:microsoft.com/office/officeart/2005/8/layout/hProcess7"/>
    <dgm:cxn modelId="{366A6C3B-AF1F-6041-9CFA-DC14006DFA8E}" type="presParOf" srcId="{E40C9F14-8F38-524B-BF54-08ADCACFA249}" destId="{E8621765-3852-4F40-819C-02634F8383DE}" srcOrd="11" destOrd="0" presId="urn:microsoft.com/office/officeart/2005/8/layout/hProcess7"/>
    <dgm:cxn modelId="{94C0F92C-A04A-7741-9E33-1239B3038834}" type="presParOf" srcId="{E40C9F14-8F38-524B-BF54-08ADCACFA249}" destId="{14D16884-7B27-9C46-AE6B-2586B6076929}" srcOrd="12" destOrd="0" presId="urn:microsoft.com/office/officeart/2005/8/layout/hProcess7"/>
    <dgm:cxn modelId="{F28B0C43-D142-F748-A17A-E688D3358653}" type="presParOf" srcId="{14D16884-7B27-9C46-AE6B-2586B6076929}" destId="{A771F767-85AF-5644-B4D7-B2DE873661FA}" srcOrd="0" destOrd="0" presId="urn:microsoft.com/office/officeart/2005/8/layout/hProcess7"/>
    <dgm:cxn modelId="{1C67AAC4-F45A-DA41-808B-DEFCD31343A1}" type="presParOf" srcId="{14D16884-7B27-9C46-AE6B-2586B6076929}" destId="{DBC33469-0233-2242-BE71-BBBA26D1EEAA}" srcOrd="1" destOrd="0" presId="urn:microsoft.com/office/officeart/2005/8/layout/hProcess7"/>
    <dgm:cxn modelId="{3D91AFED-6D95-6E48-ACD1-45995FF19CDA}" type="presParOf" srcId="{14D16884-7B27-9C46-AE6B-2586B6076929}" destId="{F0BE27E7-C983-814C-8B29-1E79B177B7D7}" srcOrd="2" destOrd="0" presId="urn:microsoft.com/office/officeart/2005/8/layout/hProcess7"/>
    <dgm:cxn modelId="{4FF10C31-17E5-8346-9A84-4E5FB83B7EE2}" type="presParOf" srcId="{E40C9F14-8F38-524B-BF54-08ADCACFA249}" destId="{E4A71E6D-FA31-A14B-804A-67569B8AC880}" srcOrd="13" destOrd="0" presId="urn:microsoft.com/office/officeart/2005/8/layout/hProcess7"/>
    <dgm:cxn modelId="{C9FB420B-FEB3-AA46-8D08-89D9307A89C1}" type="presParOf" srcId="{E40C9F14-8F38-524B-BF54-08ADCACFA249}" destId="{F8AEE651-C517-FA4B-84D3-86DD47919801}" srcOrd="14" destOrd="0" presId="urn:microsoft.com/office/officeart/2005/8/layout/hProcess7"/>
    <dgm:cxn modelId="{67BC4D38-1DDD-6E4E-9F51-2A6773F4892C}" type="presParOf" srcId="{F8AEE651-C517-FA4B-84D3-86DD47919801}" destId="{0F4A7A47-5C99-AB4F-A2FB-82E82B5020A3}" srcOrd="0" destOrd="0" presId="urn:microsoft.com/office/officeart/2005/8/layout/hProcess7"/>
    <dgm:cxn modelId="{53D82FE6-5CF9-2B41-A04F-38421EB9CAAC}" type="presParOf" srcId="{F8AEE651-C517-FA4B-84D3-86DD47919801}" destId="{76E423AB-86FC-9245-B6CD-E803C1A0E4B9}" srcOrd="1" destOrd="0" presId="urn:microsoft.com/office/officeart/2005/8/layout/hProcess7"/>
    <dgm:cxn modelId="{6ABB6410-6AEC-0F4A-8A61-C3EE692EACE3}" type="presParOf" srcId="{F8AEE651-C517-FA4B-84D3-86DD47919801}" destId="{313FA682-9347-9842-977D-9D917E91508B}" srcOrd="2" destOrd="0" presId="urn:microsoft.com/office/officeart/2005/8/layout/hProcess7"/>
    <dgm:cxn modelId="{EB8B66A5-EF3E-B34C-9836-D5BDBC59963D}" type="presParOf" srcId="{E40C9F14-8F38-524B-BF54-08ADCACFA249}" destId="{4B4C2EA2-59F9-BB46-AE41-C6B943715B2F}" srcOrd="15" destOrd="0" presId="urn:microsoft.com/office/officeart/2005/8/layout/hProcess7"/>
    <dgm:cxn modelId="{1CF48BC2-31EC-9841-91BD-E14E20670F60}" type="presParOf" srcId="{E40C9F14-8F38-524B-BF54-08ADCACFA249}" destId="{03BBA404-803B-E04B-AE94-CCE318B57259}" srcOrd="16" destOrd="0" presId="urn:microsoft.com/office/officeart/2005/8/layout/hProcess7"/>
    <dgm:cxn modelId="{CA4DA535-F47B-6E4A-8D30-5EF81A5CE9F3}" type="presParOf" srcId="{03BBA404-803B-E04B-AE94-CCE318B57259}" destId="{7BEB7EA4-E666-ED40-8816-8677D77EC8E1}" srcOrd="0" destOrd="0" presId="urn:microsoft.com/office/officeart/2005/8/layout/hProcess7"/>
    <dgm:cxn modelId="{68224069-084B-0442-88A0-08A16CA7CAF3}" type="presParOf" srcId="{03BBA404-803B-E04B-AE94-CCE318B57259}" destId="{5623802D-7C71-8148-86DB-A15B2521491D}" srcOrd="1" destOrd="0" presId="urn:microsoft.com/office/officeart/2005/8/layout/hProcess7"/>
    <dgm:cxn modelId="{DAFE3AF2-7751-794A-9A54-E391E5CF72CA}" type="presParOf" srcId="{03BBA404-803B-E04B-AE94-CCE318B57259}" destId="{990E2685-75FD-E04C-AF38-12D787107A1E}" srcOrd="2" destOrd="0" presId="urn:microsoft.com/office/officeart/2005/8/layout/hProcess7"/>
    <dgm:cxn modelId="{9C05F5C4-1639-1C4F-8EB5-43583CAE4747}" type="presParOf" srcId="{E40C9F14-8F38-524B-BF54-08ADCACFA249}" destId="{137352D6-8BCB-0147-9163-B0A3A50022EF}" srcOrd="17" destOrd="0" presId="urn:microsoft.com/office/officeart/2005/8/layout/hProcess7"/>
    <dgm:cxn modelId="{95D58628-218C-2545-8F47-719C57BDDC96}" type="presParOf" srcId="{E40C9F14-8F38-524B-BF54-08ADCACFA249}" destId="{B9108AA3-0D90-BB48-8FBC-B7FC2507B9A6}" srcOrd="18" destOrd="0" presId="urn:microsoft.com/office/officeart/2005/8/layout/hProcess7"/>
    <dgm:cxn modelId="{D35B70AE-A46B-1349-8DB2-8C0AABADC4EF}" type="presParOf" srcId="{B9108AA3-0D90-BB48-8FBC-B7FC2507B9A6}" destId="{DDC9877A-6049-5F47-8941-0B1EC028B79C}" srcOrd="0" destOrd="0" presId="urn:microsoft.com/office/officeart/2005/8/layout/hProcess7"/>
    <dgm:cxn modelId="{9C313E4A-C3CD-0A43-8C0B-0A29AA98DA64}" type="presParOf" srcId="{B9108AA3-0D90-BB48-8FBC-B7FC2507B9A6}" destId="{1E04CC35-EC58-E347-B6F6-F093168908FB}" srcOrd="1" destOrd="0" presId="urn:microsoft.com/office/officeart/2005/8/layout/hProcess7"/>
    <dgm:cxn modelId="{AEF5CA1A-2AD1-0949-AF61-66F90A3E93B7}" type="presParOf" srcId="{B9108AA3-0D90-BB48-8FBC-B7FC2507B9A6}" destId="{E3DB0B46-C0A4-7046-B1DD-BA7676790325}" srcOrd="2" destOrd="0" presId="urn:microsoft.com/office/officeart/2005/8/layout/hProcess7"/>
    <dgm:cxn modelId="{64269005-D7AF-2A46-B7F1-AD35FF002CD1}" type="presParOf" srcId="{E40C9F14-8F38-524B-BF54-08ADCACFA249}" destId="{A8C006AD-F39F-7A4E-BAED-DED647C80100}" srcOrd="19" destOrd="0" presId="urn:microsoft.com/office/officeart/2005/8/layout/hProcess7"/>
    <dgm:cxn modelId="{29AAFAAE-CC41-4E43-9F04-287E2D6F342D}" type="presParOf" srcId="{E40C9F14-8F38-524B-BF54-08ADCACFA249}" destId="{171938EC-1F57-4744-A55A-B389A6113AE7}" srcOrd="20" destOrd="0" presId="urn:microsoft.com/office/officeart/2005/8/layout/hProcess7"/>
    <dgm:cxn modelId="{DBAC0BF7-C7DE-4340-9698-662E2EB50B4F}" type="presParOf" srcId="{171938EC-1F57-4744-A55A-B389A6113AE7}" destId="{B3F3ECBD-E57B-004C-931A-23B4996256A7}" srcOrd="0" destOrd="0" presId="urn:microsoft.com/office/officeart/2005/8/layout/hProcess7"/>
    <dgm:cxn modelId="{84AA5F51-9FB5-4F49-B88C-D269E8B17933}" type="presParOf" srcId="{171938EC-1F57-4744-A55A-B389A6113AE7}" destId="{199981EE-9541-5348-9D7E-431EF1B9D702}" srcOrd="1" destOrd="0" presId="urn:microsoft.com/office/officeart/2005/8/layout/hProcess7"/>
    <dgm:cxn modelId="{E0F31B7D-50DE-9140-828A-EDAD53109F78}" type="presParOf" srcId="{171938EC-1F57-4744-A55A-B389A6113AE7}" destId="{E82DCA7D-9861-2E47-800E-552E909C405F}"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09737A-BB1F-4D41-844C-730F327FD829}" type="doc">
      <dgm:prSet loTypeId="urn:microsoft.com/office/officeart/2005/8/layout/process1" loCatId="" qsTypeId="urn:microsoft.com/office/officeart/2005/8/quickstyle/simple4" qsCatId="simple" csTypeId="urn:microsoft.com/office/officeart/2005/8/colors/accent0_1" csCatId="mainScheme" phldr="1"/>
      <dgm:spPr/>
    </dgm:pt>
    <dgm:pt modelId="{0B5A5CDC-905E-3740-8846-86B3C522CC47}">
      <dgm:prSet phldrT="[Text]" custT="1"/>
      <dgm:spPr/>
      <dgm:t>
        <a:bodyPr/>
        <a:lstStyle/>
        <a:p>
          <a:r>
            <a:rPr lang="en-US" sz="3600" dirty="0" smtClean="0"/>
            <a:t>1. Hypoxia</a:t>
          </a:r>
          <a:endParaRPr lang="en-US" sz="3600" dirty="0"/>
        </a:p>
      </dgm:t>
    </dgm:pt>
    <dgm:pt modelId="{738B53BB-B339-834D-8A3D-3AE61E5BEAD6}" type="parTrans" cxnId="{0DFD7F52-FC08-C643-A9C3-CCDAE74EC1FC}">
      <dgm:prSet/>
      <dgm:spPr/>
      <dgm:t>
        <a:bodyPr/>
        <a:lstStyle/>
        <a:p>
          <a:endParaRPr lang="en-US"/>
        </a:p>
      </dgm:t>
    </dgm:pt>
    <dgm:pt modelId="{09C2C1A2-C46C-E54A-B1C6-6EF9B6A1FF3D}" type="sibTrans" cxnId="{0DFD7F52-FC08-C643-A9C3-CCDAE74EC1FC}">
      <dgm:prSet/>
      <dgm:spPr/>
      <dgm:t>
        <a:bodyPr/>
        <a:lstStyle/>
        <a:p>
          <a:endParaRPr lang="en-US"/>
        </a:p>
      </dgm:t>
    </dgm:pt>
    <dgm:pt modelId="{6D047720-3167-E148-9513-F6943E889CF2}">
      <dgm:prSet phldrT="[Text]" custT="1"/>
      <dgm:spPr/>
      <dgm:t>
        <a:bodyPr/>
        <a:lstStyle/>
        <a:p>
          <a:r>
            <a:rPr lang="en-US" sz="1200" u="none" dirty="0" smtClean="0"/>
            <a:t>It is almost always the cause of intra operative bradycardia.</a:t>
          </a:r>
          <a:endParaRPr lang="en-US" sz="1200" dirty="0" smtClean="0"/>
        </a:p>
        <a:p>
          <a:r>
            <a:rPr lang="en-US" sz="1200" dirty="0" smtClean="0"/>
            <a:t>Children </a:t>
          </a:r>
          <a:r>
            <a:rPr lang="en-US" sz="1200" dirty="0" smtClean="0"/>
            <a:t>undergoing  such anesthesia are known to have a greater likelihood of developing intraoperative hypoxemia which Lead  to hypoxia in part due to reduced functional residual capacity and higher metabolic requirements compared to adult.</a:t>
          </a:r>
        </a:p>
        <a:p>
          <a:r>
            <a:rPr lang="en-US" sz="1200" dirty="0" smtClean="0"/>
            <a:t>Note: Hypotension definitions in children aged 1-10 years: SBP &lt; 70 +(age in years X 2)</a:t>
          </a:r>
        </a:p>
        <a:p>
          <a:endParaRPr lang="en-US" sz="800" dirty="0"/>
        </a:p>
      </dgm:t>
    </dgm:pt>
    <dgm:pt modelId="{B33B4FDB-7033-5346-B034-A5B933CA2D86}" type="parTrans" cxnId="{C99CA7B1-3F49-294C-A3FB-8A3322DEAF01}">
      <dgm:prSet/>
      <dgm:spPr/>
      <dgm:t>
        <a:bodyPr/>
        <a:lstStyle/>
        <a:p>
          <a:endParaRPr lang="en-US"/>
        </a:p>
      </dgm:t>
    </dgm:pt>
    <dgm:pt modelId="{170E7BB7-3359-E440-8CD7-DE3AB7556274}" type="sibTrans" cxnId="{C99CA7B1-3F49-294C-A3FB-8A3322DEAF01}">
      <dgm:prSet/>
      <dgm:spPr/>
      <dgm:t>
        <a:bodyPr/>
        <a:lstStyle/>
        <a:p>
          <a:endParaRPr lang="en-US"/>
        </a:p>
      </dgm:t>
    </dgm:pt>
    <dgm:pt modelId="{56793712-5673-3644-A9E4-0CE6CCAB26E1}">
      <dgm:prSet custT="1"/>
      <dgm:spPr/>
      <dgm:t>
        <a:bodyPr/>
        <a:lstStyle/>
        <a:p>
          <a:r>
            <a:rPr lang="en-US" sz="1200" u="none" dirty="0" smtClean="0"/>
            <a:t>Management:</a:t>
          </a:r>
          <a:endParaRPr lang="en-US" sz="1200" dirty="0" smtClean="0"/>
        </a:p>
        <a:p>
          <a:r>
            <a:rPr lang="en-US" sz="1200" dirty="0" smtClean="0"/>
            <a:t>-If Spo2&lt;94% assume HYPOXIA until proven otherwise and must be treated immediately !</a:t>
          </a:r>
        </a:p>
        <a:p>
          <a:r>
            <a:rPr lang="en-US" sz="1200" dirty="0" smtClean="0"/>
            <a:t>-When hypoxia occurs, it is essential to decide whether the problem is with the patient or the equipment. </a:t>
          </a:r>
        </a:p>
        <a:p>
          <a:r>
            <a:rPr lang="en-US" sz="1200" dirty="0" smtClean="0"/>
            <a:t>1-Administer 100% oxygen.</a:t>
          </a:r>
        </a:p>
        <a:p>
          <a:r>
            <a:rPr lang="en-US" sz="1200" dirty="0" smtClean="0"/>
            <a:t>2-Ventilate by hand.</a:t>
          </a:r>
        </a:p>
        <a:p>
          <a:r>
            <a:rPr lang="en-US" sz="1200" dirty="0" smtClean="0"/>
            <a:t>3-call for help and consider ‘ABCDE’.</a:t>
          </a:r>
        </a:p>
        <a:p>
          <a:r>
            <a:rPr lang="en-US" sz="1200" dirty="0" smtClean="0"/>
            <a:t>4-Check for likely causes in a logical sequence and Treat causes as you identify them.</a:t>
          </a:r>
        </a:p>
        <a:p>
          <a:r>
            <a:rPr lang="en-US" sz="1200" dirty="0" smtClean="0"/>
            <a:t>5-After a quick check of the common patient problems, make sure the equipment is working.</a:t>
          </a:r>
          <a:endParaRPr lang="en-US" sz="1200" dirty="0"/>
        </a:p>
      </dgm:t>
    </dgm:pt>
    <dgm:pt modelId="{B6AEFAD8-3036-0445-BC29-1A3E11353CF6}" type="parTrans" cxnId="{60543AAB-36D0-DF47-BCC4-5F7197FAFB16}">
      <dgm:prSet/>
      <dgm:spPr/>
      <dgm:t>
        <a:bodyPr/>
        <a:lstStyle/>
        <a:p>
          <a:endParaRPr lang="en-US"/>
        </a:p>
      </dgm:t>
    </dgm:pt>
    <dgm:pt modelId="{A68B7BDE-401C-AD4E-99A8-31F9776ED8AC}" type="sibTrans" cxnId="{60543AAB-36D0-DF47-BCC4-5F7197FAFB16}">
      <dgm:prSet/>
      <dgm:spPr/>
      <dgm:t>
        <a:bodyPr/>
        <a:lstStyle/>
        <a:p>
          <a:endParaRPr lang="en-US"/>
        </a:p>
      </dgm:t>
    </dgm:pt>
    <dgm:pt modelId="{3A0303F4-0016-164D-8921-E64F317DD8E9}" type="pres">
      <dgm:prSet presAssocID="{EE09737A-BB1F-4D41-844C-730F327FD829}" presName="Name0" presStyleCnt="0">
        <dgm:presLayoutVars>
          <dgm:dir/>
          <dgm:resizeHandles val="exact"/>
        </dgm:presLayoutVars>
      </dgm:prSet>
      <dgm:spPr/>
    </dgm:pt>
    <dgm:pt modelId="{0924C880-E6F6-2248-B3C3-F18F0BD283DD}" type="pres">
      <dgm:prSet presAssocID="{0B5A5CDC-905E-3740-8846-86B3C522CC47}" presName="node" presStyleLbl="node1" presStyleIdx="0" presStyleCnt="3">
        <dgm:presLayoutVars>
          <dgm:bulletEnabled val="1"/>
        </dgm:presLayoutVars>
      </dgm:prSet>
      <dgm:spPr/>
      <dgm:t>
        <a:bodyPr/>
        <a:lstStyle/>
        <a:p>
          <a:endParaRPr lang="en-US"/>
        </a:p>
      </dgm:t>
    </dgm:pt>
    <dgm:pt modelId="{F058BB68-2FF5-CB40-B259-56D9930E6587}" type="pres">
      <dgm:prSet presAssocID="{09C2C1A2-C46C-E54A-B1C6-6EF9B6A1FF3D}" presName="sibTrans" presStyleLbl="sibTrans2D1" presStyleIdx="0" presStyleCnt="2"/>
      <dgm:spPr/>
      <dgm:t>
        <a:bodyPr/>
        <a:lstStyle/>
        <a:p>
          <a:endParaRPr lang="en-US"/>
        </a:p>
      </dgm:t>
    </dgm:pt>
    <dgm:pt modelId="{213FB350-460D-424A-B49E-ED43E6D5E8B6}" type="pres">
      <dgm:prSet presAssocID="{09C2C1A2-C46C-E54A-B1C6-6EF9B6A1FF3D}" presName="connectorText" presStyleLbl="sibTrans2D1" presStyleIdx="0" presStyleCnt="2"/>
      <dgm:spPr/>
      <dgm:t>
        <a:bodyPr/>
        <a:lstStyle/>
        <a:p>
          <a:endParaRPr lang="en-US"/>
        </a:p>
      </dgm:t>
    </dgm:pt>
    <dgm:pt modelId="{198917A8-440A-7049-AA84-5F6D235851C9}" type="pres">
      <dgm:prSet presAssocID="{6D047720-3167-E148-9513-F6943E889CF2}" presName="node" presStyleLbl="node1" presStyleIdx="1" presStyleCnt="3">
        <dgm:presLayoutVars>
          <dgm:bulletEnabled val="1"/>
        </dgm:presLayoutVars>
      </dgm:prSet>
      <dgm:spPr/>
      <dgm:t>
        <a:bodyPr/>
        <a:lstStyle/>
        <a:p>
          <a:endParaRPr lang="en-US"/>
        </a:p>
      </dgm:t>
    </dgm:pt>
    <dgm:pt modelId="{15FF3E46-F3BB-A540-B7C6-AE41A95FA4EA}" type="pres">
      <dgm:prSet presAssocID="{170E7BB7-3359-E440-8CD7-DE3AB7556274}" presName="sibTrans" presStyleLbl="sibTrans2D1" presStyleIdx="1" presStyleCnt="2"/>
      <dgm:spPr/>
      <dgm:t>
        <a:bodyPr/>
        <a:lstStyle/>
        <a:p>
          <a:endParaRPr lang="en-US"/>
        </a:p>
      </dgm:t>
    </dgm:pt>
    <dgm:pt modelId="{2E712D4C-A3DD-074B-A632-DCD04004B9C7}" type="pres">
      <dgm:prSet presAssocID="{170E7BB7-3359-E440-8CD7-DE3AB7556274}" presName="connectorText" presStyleLbl="sibTrans2D1" presStyleIdx="1" presStyleCnt="2"/>
      <dgm:spPr/>
      <dgm:t>
        <a:bodyPr/>
        <a:lstStyle/>
        <a:p>
          <a:endParaRPr lang="en-US"/>
        </a:p>
      </dgm:t>
    </dgm:pt>
    <dgm:pt modelId="{D5E523AC-5E03-154C-AAB0-B10FB4EE7AF2}" type="pres">
      <dgm:prSet presAssocID="{56793712-5673-3644-A9E4-0CE6CCAB26E1}" presName="node" presStyleLbl="node1" presStyleIdx="2" presStyleCnt="3" custScaleX="128060" custLinFactNeighborX="-6859" custLinFactNeighborY="-1998">
        <dgm:presLayoutVars>
          <dgm:bulletEnabled val="1"/>
        </dgm:presLayoutVars>
      </dgm:prSet>
      <dgm:spPr/>
      <dgm:t>
        <a:bodyPr/>
        <a:lstStyle/>
        <a:p>
          <a:endParaRPr lang="en-US"/>
        </a:p>
      </dgm:t>
    </dgm:pt>
  </dgm:ptLst>
  <dgm:cxnLst>
    <dgm:cxn modelId="{0DFD7F52-FC08-C643-A9C3-CCDAE74EC1FC}" srcId="{EE09737A-BB1F-4D41-844C-730F327FD829}" destId="{0B5A5CDC-905E-3740-8846-86B3C522CC47}" srcOrd="0" destOrd="0" parTransId="{738B53BB-B339-834D-8A3D-3AE61E5BEAD6}" sibTransId="{09C2C1A2-C46C-E54A-B1C6-6EF9B6A1FF3D}"/>
    <dgm:cxn modelId="{C94B9C8C-A301-944B-8F36-EF1CF0F1B769}" type="presOf" srcId="{170E7BB7-3359-E440-8CD7-DE3AB7556274}" destId="{15FF3E46-F3BB-A540-B7C6-AE41A95FA4EA}" srcOrd="0" destOrd="0" presId="urn:microsoft.com/office/officeart/2005/8/layout/process1"/>
    <dgm:cxn modelId="{7D90935D-96D5-2640-ACBB-B4E3E1D4F40E}" type="presOf" srcId="{0B5A5CDC-905E-3740-8846-86B3C522CC47}" destId="{0924C880-E6F6-2248-B3C3-F18F0BD283DD}" srcOrd="0" destOrd="0" presId="urn:microsoft.com/office/officeart/2005/8/layout/process1"/>
    <dgm:cxn modelId="{35BB33F0-429C-C046-BD19-A5CEB0CD8252}" type="presOf" srcId="{09C2C1A2-C46C-E54A-B1C6-6EF9B6A1FF3D}" destId="{213FB350-460D-424A-B49E-ED43E6D5E8B6}" srcOrd="1" destOrd="0" presId="urn:microsoft.com/office/officeart/2005/8/layout/process1"/>
    <dgm:cxn modelId="{9CF94C3E-6E7D-EA40-9E14-19F9EF1B9963}" type="presOf" srcId="{09C2C1A2-C46C-E54A-B1C6-6EF9B6A1FF3D}" destId="{F058BB68-2FF5-CB40-B259-56D9930E6587}" srcOrd="0" destOrd="0" presId="urn:microsoft.com/office/officeart/2005/8/layout/process1"/>
    <dgm:cxn modelId="{C07A964B-E716-4E4C-A800-7F2A3C4B0CFA}" type="presOf" srcId="{EE09737A-BB1F-4D41-844C-730F327FD829}" destId="{3A0303F4-0016-164D-8921-E64F317DD8E9}" srcOrd="0" destOrd="0" presId="urn:microsoft.com/office/officeart/2005/8/layout/process1"/>
    <dgm:cxn modelId="{C99CA7B1-3F49-294C-A3FB-8A3322DEAF01}" srcId="{EE09737A-BB1F-4D41-844C-730F327FD829}" destId="{6D047720-3167-E148-9513-F6943E889CF2}" srcOrd="1" destOrd="0" parTransId="{B33B4FDB-7033-5346-B034-A5B933CA2D86}" sibTransId="{170E7BB7-3359-E440-8CD7-DE3AB7556274}"/>
    <dgm:cxn modelId="{60543AAB-36D0-DF47-BCC4-5F7197FAFB16}" srcId="{EE09737A-BB1F-4D41-844C-730F327FD829}" destId="{56793712-5673-3644-A9E4-0CE6CCAB26E1}" srcOrd="2" destOrd="0" parTransId="{B6AEFAD8-3036-0445-BC29-1A3E11353CF6}" sibTransId="{A68B7BDE-401C-AD4E-99A8-31F9776ED8AC}"/>
    <dgm:cxn modelId="{1D150774-CA0B-FF4C-B7F3-3616E443338A}" type="presOf" srcId="{56793712-5673-3644-A9E4-0CE6CCAB26E1}" destId="{D5E523AC-5E03-154C-AAB0-B10FB4EE7AF2}" srcOrd="0" destOrd="0" presId="urn:microsoft.com/office/officeart/2005/8/layout/process1"/>
    <dgm:cxn modelId="{8DB3244B-5516-A245-84B1-9B9DAACF7ACE}" type="presOf" srcId="{6D047720-3167-E148-9513-F6943E889CF2}" destId="{198917A8-440A-7049-AA84-5F6D235851C9}" srcOrd="0" destOrd="0" presId="urn:microsoft.com/office/officeart/2005/8/layout/process1"/>
    <dgm:cxn modelId="{9D4ECAF0-CAF1-874C-AC1D-6D670E896551}" type="presOf" srcId="{170E7BB7-3359-E440-8CD7-DE3AB7556274}" destId="{2E712D4C-A3DD-074B-A632-DCD04004B9C7}" srcOrd="1" destOrd="0" presId="urn:microsoft.com/office/officeart/2005/8/layout/process1"/>
    <dgm:cxn modelId="{BBC29F36-6A79-C541-B3CD-9CDFE6C03326}" type="presParOf" srcId="{3A0303F4-0016-164D-8921-E64F317DD8E9}" destId="{0924C880-E6F6-2248-B3C3-F18F0BD283DD}" srcOrd="0" destOrd="0" presId="urn:microsoft.com/office/officeart/2005/8/layout/process1"/>
    <dgm:cxn modelId="{E7B30AE8-4FE8-4A45-A90A-559499D246CE}" type="presParOf" srcId="{3A0303F4-0016-164D-8921-E64F317DD8E9}" destId="{F058BB68-2FF5-CB40-B259-56D9930E6587}" srcOrd="1" destOrd="0" presId="urn:microsoft.com/office/officeart/2005/8/layout/process1"/>
    <dgm:cxn modelId="{912EE197-24CB-8D42-88D3-0223712611A1}" type="presParOf" srcId="{F058BB68-2FF5-CB40-B259-56D9930E6587}" destId="{213FB350-460D-424A-B49E-ED43E6D5E8B6}" srcOrd="0" destOrd="0" presId="urn:microsoft.com/office/officeart/2005/8/layout/process1"/>
    <dgm:cxn modelId="{712B7335-9B38-7D4B-AE0B-4E7A02EB849E}" type="presParOf" srcId="{3A0303F4-0016-164D-8921-E64F317DD8E9}" destId="{198917A8-440A-7049-AA84-5F6D235851C9}" srcOrd="2" destOrd="0" presId="urn:microsoft.com/office/officeart/2005/8/layout/process1"/>
    <dgm:cxn modelId="{CE637472-73A8-4645-ADA4-BCAA12F31652}" type="presParOf" srcId="{3A0303F4-0016-164D-8921-E64F317DD8E9}" destId="{15FF3E46-F3BB-A540-B7C6-AE41A95FA4EA}" srcOrd="3" destOrd="0" presId="urn:microsoft.com/office/officeart/2005/8/layout/process1"/>
    <dgm:cxn modelId="{17BB7FCB-4B7B-8243-8D26-3700C53DC2F2}" type="presParOf" srcId="{15FF3E46-F3BB-A540-B7C6-AE41A95FA4EA}" destId="{2E712D4C-A3DD-074B-A632-DCD04004B9C7}" srcOrd="0" destOrd="0" presId="urn:microsoft.com/office/officeart/2005/8/layout/process1"/>
    <dgm:cxn modelId="{2FD5C639-94F0-6C40-974D-4A49D518C169}" type="presParOf" srcId="{3A0303F4-0016-164D-8921-E64F317DD8E9}" destId="{D5E523AC-5E03-154C-AAB0-B10FB4EE7AF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11F6A3-2FF9-C243-A9FA-81F443C3F688}" type="doc">
      <dgm:prSet loTypeId="urn:microsoft.com/office/officeart/2005/8/layout/process1" loCatId="" qsTypeId="urn:microsoft.com/office/officeart/2005/8/quickstyle/simple4" qsCatId="simple" csTypeId="urn:microsoft.com/office/officeart/2005/8/colors/accent1_2" csCatId="accent1" phldr="1"/>
      <dgm:spPr/>
    </dgm:pt>
    <dgm:pt modelId="{2A003B59-C86E-1548-BFBC-091FFCA7D03C}">
      <dgm:prSet phldrT="[Text]" custT="1"/>
      <dgm:spPr/>
      <dgm:t>
        <a:bodyPr/>
        <a:lstStyle/>
        <a:p>
          <a:r>
            <a:rPr lang="en-US" sz="3600" dirty="0" smtClean="0"/>
            <a:t>2. The </a:t>
          </a:r>
          <a:r>
            <a:rPr lang="en-US" sz="3600" dirty="0" err="1" smtClean="0"/>
            <a:t>oculocardiac</a:t>
          </a:r>
          <a:r>
            <a:rPr lang="en-US" sz="3600" dirty="0" smtClean="0"/>
            <a:t> reflex</a:t>
          </a:r>
          <a:endParaRPr lang="en-US" sz="3600" dirty="0"/>
        </a:p>
      </dgm:t>
    </dgm:pt>
    <dgm:pt modelId="{F0720EA2-F902-0346-B040-6FA4C5B91E3D}" type="parTrans" cxnId="{1151AAE9-9ECA-3C41-B18B-8395CA3B6858}">
      <dgm:prSet/>
      <dgm:spPr/>
      <dgm:t>
        <a:bodyPr/>
        <a:lstStyle/>
        <a:p>
          <a:endParaRPr lang="en-US"/>
        </a:p>
      </dgm:t>
    </dgm:pt>
    <dgm:pt modelId="{002CBA08-D11B-A64A-9087-069552E43F1E}" type="sibTrans" cxnId="{1151AAE9-9ECA-3C41-B18B-8395CA3B6858}">
      <dgm:prSet/>
      <dgm:spPr/>
      <dgm:t>
        <a:bodyPr/>
        <a:lstStyle/>
        <a:p>
          <a:endParaRPr lang="en-US"/>
        </a:p>
      </dgm:t>
    </dgm:pt>
    <dgm:pt modelId="{9A60C10F-D4D6-BF43-A3BB-CCC7F8C027F3}">
      <dgm:prSet phldrT="[Text]"/>
      <dgm:spPr/>
      <dgm:t>
        <a:bodyPr/>
        <a:lstStyle/>
        <a:p>
          <a:r>
            <a:rPr lang="en-US" dirty="0" smtClean="0"/>
            <a:t>It </a:t>
          </a:r>
          <a:r>
            <a:rPr lang="en-US" dirty="0" smtClean="0"/>
            <a:t>is a decrease in pulse rate ( marked bradycardia) associated with traction applied to extraocular muscles and/or compression of the </a:t>
          </a:r>
          <a:r>
            <a:rPr lang="en-US" dirty="0" smtClean="0"/>
            <a:t>eyeball.</a:t>
          </a:r>
          <a:endParaRPr lang="en-US" dirty="0" smtClean="0"/>
        </a:p>
        <a:p>
          <a:r>
            <a:rPr lang="en-US" dirty="0" smtClean="0"/>
            <a:t>This reflex is especially sensitive in neonates and children In such surgeries, However, it may also occur with adults. </a:t>
          </a:r>
          <a:endParaRPr lang="en-US" dirty="0"/>
        </a:p>
      </dgm:t>
    </dgm:pt>
    <dgm:pt modelId="{3BE1B151-9BF2-9E4D-B59A-82617EBC2022}" type="parTrans" cxnId="{B4B020F6-2544-B740-981A-27F5F565C9C1}">
      <dgm:prSet/>
      <dgm:spPr/>
      <dgm:t>
        <a:bodyPr/>
        <a:lstStyle/>
        <a:p>
          <a:endParaRPr lang="en-US"/>
        </a:p>
      </dgm:t>
    </dgm:pt>
    <dgm:pt modelId="{23A0DA6F-30D0-FD4D-AE3F-B5528FF01D83}" type="sibTrans" cxnId="{B4B020F6-2544-B740-981A-27F5F565C9C1}">
      <dgm:prSet/>
      <dgm:spPr/>
      <dgm:t>
        <a:bodyPr/>
        <a:lstStyle/>
        <a:p>
          <a:endParaRPr lang="en-US"/>
        </a:p>
      </dgm:t>
    </dgm:pt>
    <dgm:pt modelId="{701E783F-A103-6B4F-9D10-8B8729C508C6}">
      <dgm:prSet phldrT="[Text]" custT="1"/>
      <dgm:spPr/>
      <dgm:t>
        <a:bodyPr/>
        <a:lstStyle/>
        <a:p>
          <a:r>
            <a:rPr lang="en-US" sz="1800" u="none" dirty="0" smtClean="0"/>
            <a:t>Management:</a:t>
          </a:r>
        </a:p>
        <a:p>
          <a:r>
            <a:rPr lang="en-US" sz="1800" dirty="0" smtClean="0"/>
            <a:t>It can be avoided by pretreatment with an anti-muscarinic acetylcholine antagonist like  atropine.</a:t>
          </a:r>
          <a:endParaRPr lang="en-US" sz="1800" dirty="0"/>
        </a:p>
      </dgm:t>
    </dgm:pt>
    <dgm:pt modelId="{B816FCB9-15DD-0240-BC1B-C1DFF0CB5A74}" type="parTrans" cxnId="{2F1BE823-A56D-B643-BEB3-09A8B6A25F53}">
      <dgm:prSet/>
      <dgm:spPr/>
      <dgm:t>
        <a:bodyPr/>
        <a:lstStyle/>
        <a:p>
          <a:endParaRPr lang="en-US"/>
        </a:p>
      </dgm:t>
    </dgm:pt>
    <dgm:pt modelId="{15CDFF99-D008-F741-A5F2-57984F1C4BBC}" type="sibTrans" cxnId="{2F1BE823-A56D-B643-BEB3-09A8B6A25F53}">
      <dgm:prSet/>
      <dgm:spPr/>
      <dgm:t>
        <a:bodyPr/>
        <a:lstStyle/>
        <a:p>
          <a:pPr rtl="0"/>
          <a:endParaRPr lang="en-US"/>
        </a:p>
      </dgm:t>
    </dgm:pt>
    <dgm:pt modelId="{EED17973-7C00-B343-BBE8-D83B112A7929}" type="pres">
      <dgm:prSet presAssocID="{DB11F6A3-2FF9-C243-A9FA-81F443C3F688}" presName="Name0" presStyleCnt="0">
        <dgm:presLayoutVars>
          <dgm:dir/>
          <dgm:resizeHandles val="exact"/>
        </dgm:presLayoutVars>
      </dgm:prSet>
      <dgm:spPr/>
    </dgm:pt>
    <dgm:pt modelId="{7B3F0356-4AC7-D141-BF15-94CAA0DF0735}" type="pres">
      <dgm:prSet presAssocID="{2A003B59-C86E-1548-BFBC-091FFCA7D03C}" presName="node" presStyleLbl="node1" presStyleIdx="0" presStyleCnt="3">
        <dgm:presLayoutVars>
          <dgm:bulletEnabled val="1"/>
        </dgm:presLayoutVars>
      </dgm:prSet>
      <dgm:spPr/>
      <dgm:t>
        <a:bodyPr/>
        <a:lstStyle/>
        <a:p>
          <a:endParaRPr lang="en-US"/>
        </a:p>
      </dgm:t>
    </dgm:pt>
    <dgm:pt modelId="{1841F1DB-6D5C-C84F-9500-EA6253FB4F11}" type="pres">
      <dgm:prSet presAssocID="{002CBA08-D11B-A64A-9087-069552E43F1E}" presName="sibTrans" presStyleLbl="sibTrans2D1" presStyleIdx="0" presStyleCnt="2"/>
      <dgm:spPr/>
      <dgm:t>
        <a:bodyPr/>
        <a:lstStyle/>
        <a:p>
          <a:endParaRPr lang="en-US"/>
        </a:p>
      </dgm:t>
    </dgm:pt>
    <dgm:pt modelId="{BF0E6043-DA4E-5E4B-8CCD-9CC413F5A5D9}" type="pres">
      <dgm:prSet presAssocID="{002CBA08-D11B-A64A-9087-069552E43F1E}" presName="connectorText" presStyleLbl="sibTrans2D1" presStyleIdx="0" presStyleCnt="2"/>
      <dgm:spPr/>
      <dgm:t>
        <a:bodyPr/>
        <a:lstStyle/>
        <a:p>
          <a:endParaRPr lang="en-US"/>
        </a:p>
      </dgm:t>
    </dgm:pt>
    <dgm:pt modelId="{966EB7D2-643D-3342-A9C7-798CA8B53AC3}" type="pres">
      <dgm:prSet presAssocID="{9A60C10F-D4D6-BF43-A3BB-CCC7F8C027F3}" presName="node" presStyleLbl="node1" presStyleIdx="1" presStyleCnt="3">
        <dgm:presLayoutVars>
          <dgm:bulletEnabled val="1"/>
        </dgm:presLayoutVars>
      </dgm:prSet>
      <dgm:spPr/>
      <dgm:t>
        <a:bodyPr/>
        <a:lstStyle/>
        <a:p>
          <a:endParaRPr lang="en-US"/>
        </a:p>
      </dgm:t>
    </dgm:pt>
    <dgm:pt modelId="{4C56DF2E-F47A-B042-9DD7-74ED2B324E16}" type="pres">
      <dgm:prSet presAssocID="{23A0DA6F-30D0-FD4D-AE3F-B5528FF01D83}" presName="sibTrans" presStyleLbl="sibTrans2D1" presStyleIdx="1" presStyleCnt="2"/>
      <dgm:spPr/>
      <dgm:t>
        <a:bodyPr/>
        <a:lstStyle/>
        <a:p>
          <a:endParaRPr lang="en-US"/>
        </a:p>
      </dgm:t>
    </dgm:pt>
    <dgm:pt modelId="{FC51D807-9FEF-A547-A017-4BAB424F1995}" type="pres">
      <dgm:prSet presAssocID="{23A0DA6F-30D0-FD4D-AE3F-B5528FF01D83}" presName="connectorText" presStyleLbl="sibTrans2D1" presStyleIdx="1" presStyleCnt="2"/>
      <dgm:spPr/>
      <dgm:t>
        <a:bodyPr/>
        <a:lstStyle/>
        <a:p>
          <a:endParaRPr lang="en-US"/>
        </a:p>
      </dgm:t>
    </dgm:pt>
    <dgm:pt modelId="{ABA8BC00-9FF6-0445-93E6-22EFDBA95F60}" type="pres">
      <dgm:prSet presAssocID="{701E783F-A103-6B4F-9D10-8B8729C508C6}" presName="node" presStyleLbl="node1" presStyleIdx="2" presStyleCnt="3" custScaleX="124910">
        <dgm:presLayoutVars>
          <dgm:bulletEnabled val="1"/>
        </dgm:presLayoutVars>
      </dgm:prSet>
      <dgm:spPr/>
      <dgm:t>
        <a:bodyPr/>
        <a:lstStyle/>
        <a:p>
          <a:endParaRPr lang="en-US"/>
        </a:p>
      </dgm:t>
    </dgm:pt>
  </dgm:ptLst>
  <dgm:cxnLst>
    <dgm:cxn modelId="{9ED6DC20-60FA-7445-B406-4E64C029A9C4}" type="presOf" srcId="{002CBA08-D11B-A64A-9087-069552E43F1E}" destId="{BF0E6043-DA4E-5E4B-8CCD-9CC413F5A5D9}" srcOrd="1" destOrd="0" presId="urn:microsoft.com/office/officeart/2005/8/layout/process1"/>
    <dgm:cxn modelId="{21DBB93C-C711-1247-B74F-B6F15CD8B27D}" type="presOf" srcId="{2A003B59-C86E-1548-BFBC-091FFCA7D03C}" destId="{7B3F0356-4AC7-D141-BF15-94CAA0DF0735}" srcOrd="0" destOrd="0" presId="urn:microsoft.com/office/officeart/2005/8/layout/process1"/>
    <dgm:cxn modelId="{B4B020F6-2544-B740-981A-27F5F565C9C1}" srcId="{DB11F6A3-2FF9-C243-A9FA-81F443C3F688}" destId="{9A60C10F-D4D6-BF43-A3BB-CCC7F8C027F3}" srcOrd="1" destOrd="0" parTransId="{3BE1B151-9BF2-9E4D-B59A-82617EBC2022}" sibTransId="{23A0DA6F-30D0-FD4D-AE3F-B5528FF01D83}"/>
    <dgm:cxn modelId="{0F95FA49-3D70-2E4F-B245-E4C123E4CF97}" type="presOf" srcId="{DB11F6A3-2FF9-C243-A9FA-81F443C3F688}" destId="{EED17973-7C00-B343-BBE8-D83B112A7929}" srcOrd="0" destOrd="0" presId="urn:microsoft.com/office/officeart/2005/8/layout/process1"/>
    <dgm:cxn modelId="{EC307E95-1716-F049-BC31-2068C9D0B28F}" type="presOf" srcId="{23A0DA6F-30D0-FD4D-AE3F-B5528FF01D83}" destId="{4C56DF2E-F47A-B042-9DD7-74ED2B324E16}" srcOrd="0" destOrd="0" presId="urn:microsoft.com/office/officeart/2005/8/layout/process1"/>
    <dgm:cxn modelId="{D4EEB181-4296-8941-9D98-3714CC119B2E}" type="presOf" srcId="{9A60C10F-D4D6-BF43-A3BB-CCC7F8C027F3}" destId="{966EB7D2-643D-3342-A9C7-798CA8B53AC3}" srcOrd="0" destOrd="0" presId="urn:microsoft.com/office/officeart/2005/8/layout/process1"/>
    <dgm:cxn modelId="{EC8B9512-1BE9-5144-9742-26CA56A1F871}" type="presOf" srcId="{701E783F-A103-6B4F-9D10-8B8729C508C6}" destId="{ABA8BC00-9FF6-0445-93E6-22EFDBA95F60}" srcOrd="0" destOrd="0" presId="urn:microsoft.com/office/officeart/2005/8/layout/process1"/>
    <dgm:cxn modelId="{A3F8BBC2-F0B5-B24D-9C4E-79FFEEEAA761}" type="presOf" srcId="{23A0DA6F-30D0-FD4D-AE3F-B5528FF01D83}" destId="{FC51D807-9FEF-A547-A017-4BAB424F1995}" srcOrd="1" destOrd="0" presId="urn:microsoft.com/office/officeart/2005/8/layout/process1"/>
    <dgm:cxn modelId="{FD977BC3-B1C2-E148-8DEC-3FF7263E8637}" type="presOf" srcId="{002CBA08-D11B-A64A-9087-069552E43F1E}" destId="{1841F1DB-6D5C-C84F-9500-EA6253FB4F11}" srcOrd="0" destOrd="0" presId="urn:microsoft.com/office/officeart/2005/8/layout/process1"/>
    <dgm:cxn modelId="{2F1BE823-A56D-B643-BEB3-09A8B6A25F53}" srcId="{DB11F6A3-2FF9-C243-A9FA-81F443C3F688}" destId="{701E783F-A103-6B4F-9D10-8B8729C508C6}" srcOrd="2" destOrd="0" parTransId="{B816FCB9-15DD-0240-BC1B-C1DFF0CB5A74}" sibTransId="{15CDFF99-D008-F741-A5F2-57984F1C4BBC}"/>
    <dgm:cxn modelId="{1151AAE9-9ECA-3C41-B18B-8395CA3B6858}" srcId="{DB11F6A3-2FF9-C243-A9FA-81F443C3F688}" destId="{2A003B59-C86E-1548-BFBC-091FFCA7D03C}" srcOrd="0" destOrd="0" parTransId="{F0720EA2-F902-0346-B040-6FA4C5B91E3D}" sibTransId="{002CBA08-D11B-A64A-9087-069552E43F1E}"/>
    <dgm:cxn modelId="{F332D845-268B-1F4D-9265-FE85E7DF9604}" type="presParOf" srcId="{EED17973-7C00-B343-BBE8-D83B112A7929}" destId="{7B3F0356-4AC7-D141-BF15-94CAA0DF0735}" srcOrd="0" destOrd="0" presId="urn:microsoft.com/office/officeart/2005/8/layout/process1"/>
    <dgm:cxn modelId="{518C5BE0-4935-9742-BB0C-C3307E5C3E9E}" type="presParOf" srcId="{EED17973-7C00-B343-BBE8-D83B112A7929}" destId="{1841F1DB-6D5C-C84F-9500-EA6253FB4F11}" srcOrd="1" destOrd="0" presId="urn:microsoft.com/office/officeart/2005/8/layout/process1"/>
    <dgm:cxn modelId="{3C0DE8DF-836D-0F47-8941-A5F0ACF1A5D6}" type="presParOf" srcId="{1841F1DB-6D5C-C84F-9500-EA6253FB4F11}" destId="{BF0E6043-DA4E-5E4B-8CCD-9CC413F5A5D9}" srcOrd="0" destOrd="0" presId="urn:microsoft.com/office/officeart/2005/8/layout/process1"/>
    <dgm:cxn modelId="{1E48D777-263F-9C44-8636-AED5D3620443}" type="presParOf" srcId="{EED17973-7C00-B343-BBE8-D83B112A7929}" destId="{966EB7D2-643D-3342-A9C7-798CA8B53AC3}" srcOrd="2" destOrd="0" presId="urn:microsoft.com/office/officeart/2005/8/layout/process1"/>
    <dgm:cxn modelId="{486D21B1-FFDE-EA47-85B6-AB24FA475B4C}" type="presParOf" srcId="{EED17973-7C00-B343-BBE8-D83B112A7929}" destId="{4C56DF2E-F47A-B042-9DD7-74ED2B324E16}" srcOrd="3" destOrd="0" presId="urn:microsoft.com/office/officeart/2005/8/layout/process1"/>
    <dgm:cxn modelId="{D812384E-9F0D-D34D-B5DE-D1D7D6CF95FA}" type="presParOf" srcId="{4C56DF2E-F47A-B042-9DD7-74ED2B324E16}" destId="{FC51D807-9FEF-A547-A017-4BAB424F1995}" srcOrd="0" destOrd="0" presId="urn:microsoft.com/office/officeart/2005/8/layout/process1"/>
    <dgm:cxn modelId="{C21383B5-C05E-C148-BD31-AB11F7E0486F}" type="presParOf" srcId="{EED17973-7C00-B343-BBE8-D83B112A7929}" destId="{ABA8BC00-9FF6-0445-93E6-22EFDBA95F60}"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357D5-53E6-3F4C-924E-29DD676A5363}">
      <dsp:nvSpPr>
        <dsp:cNvPr id="0" name=""/>
        <dsp:cNvSpPr/>
      </dsp:nvSpPr>
      <dsp:spPr>
        <a:xfrm>
          <a:off x="0" y="366522"/>
          <a:ext cx="6547569" cy="2363528"/>
        </a:xfrm>
        <a:prstGeom prst="rect">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Timing of surgery </a:t>
          </a:r>
          <a:endParaRPr lang="en-US" sz="2400" kern="1200" dirty="0" smtClean="0"/>
        </a:p>
        <a:p>
          <a:pPr lvl="0" algn="ctr" defTabSz="1066800">
            <a:lnSpc>
              <a:spcPct val="90000"/>
            </a:lnSpc>
            <a:spcBef>
              <a:spcPct val="0"/>
            </a:spcBef>
            <a:spcAft>
              <a:spcPct val="35000"/>
            </a:spcAft>
          </a:pPr>
          <a:r>
            <a:rPr lang="x-none" sz="1500" kern="1200" dirty="0" smtClean="0"/>
            <a:t>*</a:t>
          </a:r>
          <a:r>
            <a:rPr lang="en-US" sz="1500" kern="1200" dirty="0" smtClean="0"/>
            <a:t>There are many classifications regarding type of surgery regarding the time ; immediate , emergency and elective. </a:t>
          </a:r>
        </a:p>
        <a:p>
          <a:pPr lvl="0" algn="ctr" defTabSz="1066800">
            <a:lnSpc>
              <a:spcPct val="90000"/>
            </a:lnSpc>
            <a:spcBef>
              <a:spcPct val="0"/>
            </a:spcBef>
            <a:spcAft>
              <a:spcPct val="35000"/>
            </a:spcAft>
          </a:pPr>
          <a:r>
            <a:rPr lang="en-US" sz="1500" kern="1200" dirty="0" smtClean="0"/>
            <a:t>*In immediate cases there’s no enough time to prepare your patient or at least improve his situation but these cases are rare, on the other hand emergency cases has few hours that you can spend them very well to prepare the patient. And for sure the elective surgeries there are plenty of time to make the patient as well as they can be. </a:t>
          </a:r>
          <a:endParaRPr lang="en-US" sz="1500" kern="1200" dirty="0"/>
        </a:p>
      </dsp:txBody>
      <dsp:txXfrm>
        <a:off x="0" y="366522"/>
        <a:ext cx="6547569" cy="2363528"/>
      </dsp:txXfrm>
    </dsp:sp>
    <dsp:sp modelId="{889C1A4A-5C14-F44E-930B-BF074E0B5D50}">
      <dsp:nvSpPr>
        <dsp:cNvPr id="0" name=""/>
        <dsp:cNvSpPr/>
      </dsp:nvSpPr>
      <dsp:spPr>
        <a:xfrm>
          <a:off x="0" y="3384807"/>
          <a:ext cx="6547569" cy="1996327"/>
        </a:xfrm>
        <a:prstGeom prst="rect">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Assessment of risk </a:t>
          </a:r>
          <a:endParaRPr lang="en-US" sz="2400" kern="1200" dirty="0" smtClean="0"/>
        </a:p>
        <a:p>
          <a:pPr lvl="0" algn="ctr" defTabSz="1066800">
            <a:lnSpc>
              <a:spcPct val="90000"/>
            </a:lnSpc>
            <a:spcBef>
              <a:spcPct val="0"/>
            </a:spcBef>
            <a:spcAft>
              <a:spcPct val="35000"/>
            </a:spcAft>
          </a:pPr>
          <a:r>
            <a:rPr lang="en-US" sz="2000" kern="1200" dirty="0" smtClean="0"/>
            <a:t>Mainly depends on 2 things; patient condition and type of surgery. </a:t>
          </a:r>
          <a:endParaRPr lang="en-US" sz="2000" kern="1200" dirty="0"/>
        </a:p>
      </dsp:txBody>
      <dsp:txXfrm>
        <a:off x="0" y="3384807"/>
        <a:ext cx="6547569" cy="1996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AB08D8-D50E-0F4E-A595-453F56930754}">
      <dsp:nvSpPr>
        <dsp:cNvPr id="0" name=""/>
        <dsp:cNvSpPr/>
      </dsp:nvSpPr>
      <dsp:spPr>
        <a:xfrm>
          <a:off x="0" y="464370"/>
          <a:ext cx="4870449" cy="4866613"/>
        </a:xfrm>
        <a:prstGeom prst="rect">
          <a:avLst/>
        </a:prstGeom>
        <a:gradFill rotWithShape="0">
          <a:gsLst>
            <a:gs pos="0">
              <a:schemeClr val="accent1">
                <a:shade val="50000"/>
                <a:hueOff val="0"/>
                <a:satOff val="0"/>
                <a:lumOff val="0"/>
                <a:alphaOff val="0"/>
                <a:tint val="98000"/>
                <a:lumMod val="100000"/>
              </a:schemeClr>
            </a:gs>
            <a:gs pos="100000">
              <a:schemeClr val="accent1">
                <a:shade val="50000"/>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Preoperative assessment clinics </a:t>
          </a:r>
          <a:endParaRPr lang="en-US" sz="2400" kern="1200" dirty="0" smtClean="0"/>
        </a:p>
        <a:p>
          <a:pPr lvl="0" algn="ctr" defTabSz="1066800">
            <a:lnSpc>
              <a:spcPct val="90000"/>
            </a:lnSpc>
            <a:spcBef>
              <a:spcPct val="0"/>
            </a:spcBef>
            <a:spcAft>
              <a:spcPct val="35000"/>
            </a:spcAft>
          </a:pPr>
          <a:r>
            <a:rPr lang="en-US" sz="1400" kern="1200" dirty="0" smtClean="0"/>
            <a:t>*Mainly depend on </a:t>
          </a:r>
          <a:r>
            <a:rPr lang="en-US" sz="1400" kern="1200" dirty="0" err="1" smtClean="0"/>
            <a:t>Hx</a:t>
          </a:r>
          <a:r>
            <a:rPr lang="en-US" sz="1400" kern="1200" dirty="0" smtClean="0"/>
            <a:t> and </a:t>
          </a:r>
          <a:r>
            <a:rPr lang="en-US" sz="1400" kern="1200" dirty="0" err="1" smtClean="0"/>
            <a:t>PEx</a:t>
          </a:r>
          <a:r>
            <a:rPr lang="en-US" sz="1400" kern="1200" dirty="0" smtClean="0"/>
            <a:t> : </a:t>
          </a:r>
        </a:p>
        <a:p>
          <a:pPr lvl="0" algn="ctr" defTabSz="1066800">
            <a:lnSpc>
              <a:spcPct val="90000"/>
            </a:lnSpc>
            <a:spcBef>
              <a:spcPct val="0"/>
            </a:spcBef>
            <a:spcAft>
              <a:spcPct val="35000"/>
            </a:spcAft>
          </a:pPr>
          <a:r>
            <a:rPr lang="en-US" sz="1400" kern="1200" dirty="0" smtClean="0"/>
            <a:t>*In </a:t>
          </a:r>
          <a:r>
            <a:rPr lang="en-US" sz="1400" kern="1200" dirty="0" err="1" smtClean="0"/>
            <a:t>Hx</a:t>
          </a:r>
          <a:r>
            <a:rPr lang="en-US" sz="1400" kern="1200" dirty="0" smtClean="0"/>
            <a:t> ask about: cardiac, respiratory, GI, renal , CNS , MSK , endocrine diseases. </a:t>
          </a:r>
        </a:p>
        <a:p>
          <a:pPr lvl="0" algn="ctr" defTabSz="1066800">
            <a:lnSpc>
              <a:spcPct val="90000"/>
            </a:lnSpc>
            <a:spcBef>
              <a:spcPct val="0"/>
            </a:spcBef>
            <a:spcAft>
              <a:spcPct val="35000"/>
            </a:spcAft>
          </a:pPr>
          <a:r>
            <a:rPr lang="en-US" sz="1400" kern="1200" dirty="0" smtClean="0"/>
            <a:t>Ask about medications, allergies and tobacco or alcohol intake. </a:t>
          </a:r>
        </a:p>
        <a:p>
          <a:pPr lvl="0" algn="ctr" defTabSz="1066800">
            <a:lnSpc>
              <a:spcPct val="90000"/>
            </a:lnSpc>
            <a:spcBef>
              <a:spcPct val="0"/>
            </a:spcBef>
            <a:spcAft>
              <a:spcPct val="35000"/>
            </a:spcAft>
          </a:pPr>
          <a:r>
            <a:rPr lang="en-US" sz="1400" kern="1200" dirty="0" smtClean="0"/>
            <a:t>*Airway: start with airway history, documented difficulties with airway management, cervical spine problems (e.g. previous surgery or </a:t>
          </a:r>
          <a:r>
            <a:rPr lang="en-US" sz="1400" kern="1200" dirty="0" err="1" smtClean="0"/>
            <a:t>anky</a:t>
          </a:r>
          <a:r>
            <a:rPr lang="en-US" sz="1400" kern="1200" dirty="0" smtClean="0"/>
            <a:t>- </a:t>
          </a:r>
          <a:r>
            <a:rPr lang="en-US" sz="1400" kern="1200" dirty="0" err="1" smtClean="0"/>
            <a:t>losis</a:t>
          </a:r>
          <a:r>
            <a:rPr lang="en-US" sz="1400" kern="1200" dirty="0" smtClean="0"/>
            <a:t>), trauma or infection to the airway, previous scarring of the head and neck (e.g. radiotherapy or burns) and temporomandibular joint dysfunction all suggest potential problems with tracheal intubation.</a:t>
          </a:r>
        </a:p>
        <a:p>
          <a:pPr lvl="0" algn="ctr" defTabSz="1066800">
            <a:lnSpc>
              <a:spcPct val="90000"/>
            </a:lnSpc>
            <a:spcBef>
              <a:spcPct val="0"/>
            </a:spcBef>
            <a:spcAft>
              <a:spcPct val="35000"/>
            </a:spcAft>
          </a:pPr>
          <a:r>
            <a:rPr lang="en-US" sz="1400" kern="1200" dirty="0" smtClean="0"/>
            <a:t>*Airway examination : On examination, poor mouth opening, obesity, a receding mandible and inability to protrude the mandible also suggest that tracheal </a:t>
          </a:r>
          <a:r>
            <a:rPr lang="en-US" sz="1400" kern="1200" dirty="0" err="1" smtClean="0"/>
            <a:t>intuba</a:t>
          </a:r>
          <a:r>
            <a:rPr lang="en-US" sz="1400" kern="1200" dirty="0" smtClean="0"/>
            <a:t>- </a:t>
          </a:r>
          <a:r>
            <a:rPr lang="en-US" sz="1400" kern="1200" dirty="0" err="1" smtClean="0"/>
            <a:t>tion</a:t>
          </a:r>
          <a:r>
            <a:rPr lang="en-US" sz="1400" kern="1200" dirty="0" smtClean="0"/>
            <a:t> may be difficult.</a:t>
          </a:r>
        </a:p>
        <a:p>
          <a:pPr lvl="0" algn="ctr" defTabSz="1066800">
            <a:lnSpc>
              <a:spcPct val="90000"/>
            </a:lnSpc>
            <a:spcBef>
              <a:spcPct val="0"/>
            </a:spcBef>
            <a:spcAft>
              <a:spcPct val="35000"/>
            </a:spcAft>
          </a:pPr>
          <a:r>
            <a:rPr lang="en-US" sz="1400" kern="1200" dirty="0" smtClean="0"/>
            <a:t>*Past </a:t>
          </a:r>
          <a:r>
            <a:rPr lang="en-US" sz="1400" kern="1200" dirty="0" err="1" smtClean="0"/>
            <a:t>anaesthetic</a:t>
          </a:r>
          <a:r>
            <a:rPr lang="en-US" sz="1400" kern="1200" dirty="0" smtClean="0"/>
            <a:t> history: ask specifically about </a:t>
          </a:r>
          <a:r>
            <a:rPr lang="en-US" sz="1400" kern="1200" dirty="0" err="1" smtClean="0"/>
            <a:t>anaesthetic</a:t>
          </a:r>
          <a:r>
            <a:rPr lang="en-US" sz="1400" kern="1200" dirty="0" smtClean="0"/>
            <a:t> problems.</a:t>
          </a:r>
        </a:p>
        <a:p>
          <a:pPr lvl="0" algn="ctr" defTabSz="1066800">
            <a:lnSpc>
              <a:spcPct val="90000"/>
            </a:lnSpc>
            <a:spcBef>
              <a:spcPct val="0"/>
            </a:spcBef>
            <a:spcAft>
              <a:spcPct val="35000"/>
            </a:spcAft>
          </a:pPr>
          <a:r>
            <a:rPr lang="en-US" sz="1400" kern="1200" dirty="0" smtClean="0"/>
            <a:t>*Family history: ask specifically about malignant hyperthermia.</a:t>
          </a:r>
          <a:endParaRPr lang="en-US" sz="1400" kern="1200" dirty="0"/>
        </a:p>
      </dsp:txBody>
      <dsp:txXfrm>
        <a:off x="0" y="464370"/>
        <a:ext cx="4870449" cy="4866613"/>
      </dsp:txXfrm>
    </dsp:sp>
    <dsp:sp modelId="{12EBC6AA-CF58-9349-A012-341B109D1174}">
      <dsp:nvSpPr>
        <dsp:cNvPr id="0" name=""/>
        <dsp:cNvSpPr/>
      </dsp:nvSpPr>
      <dsp:spPr>
        <a:xfrm>
          <a:off x="5029159" y="520790"/>
          <a:ext cx="3484445" cy="4791567"/>
        </a:xfrm>
        <a:prstGeom prst="rect">
          <a:avLst/>
        </a:prstGeom>
        <a:gradFill rotWithShape="0">
          <a:gsLst>
            <a:gs pos="0">
              <a:schemeClr val="accent1">
                <a:shade val="50000"/>
                <a:hueOff val="259698"/>
                <a:satOff val="9587"/>
                <a:lumOff val="27298"/>
                <a:alphaOff val="0"/>
                <a:tint val="98000"/>
                <a:lumMod val="100000"/>
              </a:schemeClr>
            </a:gs>
            <a:gs pos="100000">
              <a:schemeClr val="accent1">
                <a:shade val="50000"/>
                <a:hueOff val="259698"/>
                <a:satOff val="9587"/>
                <a:lumOff val="27298"/>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Preoperative tests </a:t>
          </a:r>
          <a:endParaRPr lang="en-US" sz="2400" kern="1200" dirty="0" smtClean="0"/>
        </a:p>
        <a:p>
          <a:pPr lvl="0" algn="ctr" defTabSz="1066800">
            <a:lnSpc>
              <a:spcPct val="90000"/>
            </a:lnSpc>
            <a:spcBef>
              <a:spcPct val="0"/>
            </a:spcBef>
            <a:spcAft>
              <a:spcPct val="35000"/>
            </a:spcAft>
          </a:pPr>
          <a:r>
            <a:rPr lang="en-US" sz="1300" kern="1200" dirty="0" smtClean="0"/>
            <a:t>*Common tests include full blood count, electrolytes and urea, coagula- </a:t>
          </a:r>
          <a:r>
            <a:rPr lang="en-US" sz="1300" kern="1200" dirty="0" err="1" smtClean="0"/>
            <a:t>tion</a:t>
          </a:r>
          <a:r>
            <a:rPr lang="en-US" sz="1300" kern="1200" dirty="0" smtClean="0"/>
            <a:t> screen, ECG and chest X ray. In recent years, the emphasis has been on targeting tests to those at risk of abnormality </a:t>
          </a:r>
        </a:p>
        <a:p>
          <a:pPr lvl="0" algn="ctr" defTabSz="1066800">
            <a:lnSpc>
              <a:spcPct val="90000"/>
            </a:lnSpc>
            <a:spcBef>
              <a:spcPct val="0"/>
            </a:spcBef>
            <a:spcAft>
              <a:spcPct val="35000"/>
            </a:spcAft>
          </a:pPr>
          <a:r>
            <a:rPr lang="en-US" sz="1300" kern="1200" dirty="0" smtClean="0"/>
            <a:t>*For patients at risk and/or those undergoing major surgery (</a:t>
          </a:r>
          <a:r>
            <a:rPr lang="en-US" sz="1300" kern="1200" dirty="0" err="1" smtClean="0"/>
            <a:t>particu</a:t>
          </a:r>
          <a:r>
            <a:rPr lang="en-US" sz="1300" kern="1200" dirty="0" smtClean="0"/>
            <a:t>- </a:t>
          </a:r>
          <a:r>
            <a:rPr lang="en-US" sz="1300" kern="1200" dirty="0" err="1" smtClean="0"/>
            <a:t>larly</a:t>
          </a:r>
          <a:r>
            <a:rPr lang="en-US" sz="1300" kern="1200" dirty="0" smtClean="0"/>
            <a:t> vascular surgery) further, more detailed tests might include: liver function tests;  arterial blood gas analysis; respiratory function tests; cardiac echocardiography cervical spine X ray may be required in those with suspected </a:t>
          </a:r>
          <a:r>
            <a:rPr lang="en-US" sz="1300" kern="1200" dirty="0" err="1" smtClean="0"/>
            <a:t>cervi</a:t>
          </a:r>
          <a:r>
            <a:rPr lang="en-US" sz="1300" kern="1200" dirty="0" smtClean="0"/>
            <a:t>- </a:t>
          </a:r>
          <a:r>
            <a:rPr lang="en-US" sz="1300" kern="1200" dirty="0" err="1" smtClean="0"/>
            <a:t>cal</a:t>
          </a:r>
          <a:r>
            <a:rPr lang="en-US" sz="1300" kern="1200" dirty="0" smtClean="0"/>
            <a:t> spine degeneration </a:t>
          </a:r>
        </a:p>
        <a:p>
          <a:pPr lvl="0" algn="ctr" defTabSz="1066800">
            <a:lnSpc>
              <a:spcPct val="90000"/>
            </a:lnSpc>
            <a:spcBef>
              <a:spcPct val="0"/>
            </a:spcBef>
            <a:spcAft>
              <a:spcPct val="35000"/>
            </a:spcAft>
          </a:pPr>
          <a:r>
            <a:rPr lang="en-US" sz="1300" kern="1200" dirty="0" smtClean="0"/>
            <a:t>*However, urinalysis should be carried out for all patients. </a:t>
          </a:r>
          <a:endParaRPr lang="en-US" sz="1300" kern="1200" dirty="0"/>
        </a:p>
      </dsp:txBody>
      <dsp:txXfrm>
        <a:off x="5029159" y="520790"/>
        <a:ext cx="3484445" cy="4791567"/>
      </dsp:txXfrm>
    </dsp:sp>
    <dsp:sp modelId="{729BB0CF-B2F0-2448-B624-096837A3BE2D}">
      <dsp:nvSpPr>
        <dsp:cNvPr id="0" name=""/>
        <dsp:cNvSpPr/>
      </dsp:nvSpPr>
      <dsp:spPr>
        <a:xfrm>
          <a:off x="8662808" y="536799"/>
          <a:ext cx="3529191" cy="4807015"/>
        </a:xfrm>
        <a:prstGeom prst="rect">
          <a:avLst/>
        </a:prstGeom>
        <a:gradFill rotWithShape="0">
          <a:gsLst>
            <a:gs pos="0">
              <a:schemeClr val="accent1">
                <a:shade val="50000"/>
                <a:hueOff val="259698"/>
                <a:satOff val="9587"/>
                <a:lumOff val="27298"/>
                <a:alphaOff val="0"/>
                <a:tint val="98000"/>
                <a:lumMod val="100000"/>
              </a:schemeClr>
            </a:gs>
            <a:gs pos="100000">
              <a:schemeClr val="accent1">
                <a:shade val="50000"/>
                <a:hueOff val="259698"/>
                <a:satOff val="9587"/>
                <a:lumOff val="27298"/>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Perioperative medication </a:t>
          </a:r>
          <a:endParaRPr lang="en-US" sz="2400" kern="1200" dirty="0" smtClean="0"/>
        </a:p>
        <a:p>
          <a:pPr lvl="0" algn="ctr" defTabSz="1066800">
            <a:lnSpc>
              <a:spcPct val="90000"/>
            </a:lnSpc>
            <a:spcBef>
              <a:spcPct val="0"/>
            </a:spcBef>
            <a:spcAft>
              <a:spcPct val="35000"/>
            </a:spcAft>
          </a:pPr>
          <a:r>
            <a:rPr lang="en-US" sz="1500" kern="1200" dirty="0" smtClean="0"/>
            <a:t>*Generally, all medication is continued </a:t>
          </a:r>
          <a:r>
            <a:rPr lang="en-US" sz="1500" kern="1200" dirty="0" err="1" smtClean="0"/>
            <a:t>perioperatively</a:t>
          </a:r>
          <a:r>
            <a:rPr lang="en-US" sz="1500" kern="1200" dirty="0" smtClean="0"/>
            <a:t> except: • drugs that affect coagulation (warfarin, heparin, aspirin, </a:t>
          </a:r>
          <a:r>
            <a:rPr lang="en-US" sz="1500" kern="1200" dirty="0" err="1" smtClean="0"/>
            <a:t>clopidogrel</a:t>
          </a:r>
          <a:r>
            <a:rPr lang="en-US" sz="1500" kern="1200" dirty="0" smtClean="0"/>
            <a:t>); </a:t>
          </a:r>
        </a:p>
        <a:p>
          <a:pPr lvl="0" algn="ctr" defTabSz="1066800">
            <a:lnSpc>
              <a:spcPct val="90000"/>
            </a:lnSpc>
            <a:spcBef>
              <a:spcPct val="0"/>
            </a:spcBef>
            <a:spcAft>
              <a:spcPct val="35000"/>
            </a:spcAft>
          </a:pPr>
          <a:r>
            <a:rPr lang="en-US" sz="1500" kern="1200" dirty="0" smtClean="0"/>
            <a:t>* </a:t>
          </a:r>
          <a:r>
            <a:rPr lang="en-US" sz="1500" kern="1200" dirty="0" err="1" smtClean="0"/>
            <a:t>hypoglycaemics</a:t>
          </a:r>
          <a:r>
            <a:rPr lang="en-US" sz="1500" kern="1200" dirty="0" smtClean="0"/>
            <a:t>; </a:t>
          </a:r>
        </a:p>
        <a:p>
          <a:pPr lvl="0" algn="ctr" defTabSz="1066800">
            <a:lnSpc>
              <a:spcPct val="90000"/>
            </a:lnSpc>
            <a:spcBef>
              <a:spcPct val="0"/>
            </a:spcBef>
            <a:spcAft>
              <a:spcPct val="35000"/>
            </a:spcAft>
          </a:pPr>
          <a:r>
            <a:rPr lang="en-US" sz="1500" kern="1200" dirty="0" smtClean="0"/>
            <a:t>* some hypotensive </a:t>
          </a:r>
          <a:r>
            <a:rPr lang="en-US" sz="1500" kern="1200" dirty="0" err="1" smtClean="0"/>
            <a:t>drugs,e.g.ACE</a:t>
          </a:r>
          <a:r>
            <a:rPr lang="en-US" sz="1500" kern="1200" dirty="0" smtClean="0"/>
            <a:t> inhibitors </a:t>
          </a:r>
          <a:r>
            <a:rPr lang="en-US" sz="1500" kern="1200" dirty="0" err="1" smtClean="0"/>
            <a:t>ares</a:t>
          </a:r>
          <a:r>
            <a:rPr lang="en-US" sz="1500" kern="1200" dirty="0" smtClean="0"/>
            <a:t> topped only on the day of surgery. </a:t>
          </a:r>
        </a:p>
        <a:p>
          <a:pPr lvl="0" algn="ctr" defTabSz="1066800">
            <a:lnSpc>
              <a:spcPct val="90000"/>
            </a:lnSpc>
            <a:spcBef>
              <a:spcPct val="0"/>
            </a:spcBef>
            <a:spcAft>
              <a:spcPct val="35000"/>
            </a:spcAft>
          </a:pPr>
          <a:r>
            <a:rPr lang="en-US" sz="1500" kern="1200" dirty="0" smtClean="0"/>
            <a:t>*For insulin-dependent diabetic patients, long-acting insulin is generally discontinued and a sliding scale with short-acting </a:t>
          </a:r>
          <a:r>
            <a:rPr lang="en-US" sz="1500" kern="1200" dirty="0" err="1" smtClean="0"/>
            <a:t>i.v.</a:t>
          </a:r>
          <a:r>
            <a:rPr lang="en-US" sz="1500" kern="1200" dirty="0" smtClean="0"/>
            <a:t> insulin is commenced </a:t>
          </a:r>
          <a:endParaRPr lang="en-US" sz="1500" kern="1200" dirty="0"/>
        </a:p>
      </dsp:txBody>
      <dsp:txXfrm>
        <a:off x="8662808" y="536799"/>
        <a:ext cx="3529191" cy="48070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94D76B-8921-0C44-9548-B91769DA3F7F}">
      <dsp:nvSpPr>
        <dsp:cNvPr id="0" name=""/>
        <dsp:cNvSpPr/>
      </dsp:nvSpPr>
      <dsp:spPr>
        <a:xfrm>
          <a:off x="1236" y="377837"/>
          <a:ext cx="4823310" cy="2893986"/>
        </a:xfrm>
        <a:prstGeom prst="rect">
          <a:avLst/>
        </a:prstGeom>
        <a:gradFill rotWithShape="0">
          <a:gsLst>
            <a:gs pos="0">
              <a:schemeClr val="accent1">
                <a:alpha val="90000"/>
                <a:hueOff val="0"/>
                <a:satOff val="0"/>
                <a:lumOff val="0"/>
                <a:alphaOff val="0"/>
                <a:tint val="98000"/>
                <a:lumMod val="100000"/>
              </a:schemeClr>
            </a:gs>
            <a:gs pos="100000">
              <a:schemeClr val="accent1">
                <a:alpha val="90000"/>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Fasting </a:t>
          </a:r>
          <a:endParaRPr lang="en-US" sz="2100" kern="1200" dirty="0" smtClean="0"/>
        </a:p>
        <a:p>
          <a:pPr lvl="0" algn="ctr" defTabSz="933450">
            <a:lnSpc>
              <a:spcPct val="90000"/>
            </a:lnSpc>
            <a:spcBef>
              <a:spcPct val="0"/>
            </a:spcBef>
            <a:spcAft>
              <a:spcPct val="35000"/>
            </a:spcAft>
          </a:pPr>
          <a:r>
            <a:rPr lang="en-US" sz="2100" kern="1200" dirty="0" smtClean="0"/>
            <a:t>No </a:t>
          </a:r>
          <a:r>
            <a:rPr lang="en-US" sz="2100" kern="1200" dirty="0" err="1" smtClean="0"/>
            <a:t>anaesthetic</a:t>
          </a:r>
          <a:r>
            <a:rPr lang="en-US" sz="2100" kern="1200" dirty="0" smtClean="0"/>
            <a:t> should be undertaken (unless it is an emergency) until the patient is fasted. This is to prevent both gastric acid and particulate matter entering the tracheobronchial tree, which can cause in the former case pneumonitis and in the latter case airway obstruction. </a:t>
          </a:r>
          <a:endParaRPr lang="en-US" sz="2100" kern="1200" dirty="0"/>
        </a:p>
      </dsp:txBody>
      <dsp:txXfrm>
        <a:off x="1236" y="377837"/>
        <a:ext cx="4823310" cy="2893986"/>
      </dsp:txXfrm>
    </dsp:sp>
    <dsp:sp modelId="{DEDE8605-0BB8-8B48-87F9-E77124DC0799}">
      <dsp:nvSpPr>
        <dsp:cNvPr id="0" name=""/>
        <dsp:cNvSpPr/>
      </dsp:nvSpPr>
      <dsp:spPr>
        <a:xfrm>
          <a:off x="5306878" y="377837"/>
          <a:ext cx="4823310" cy="2893986"/>
        </a:xfrm>
        <a:prstGeom prst="rect">
          <a:avLst/>
        </a:prstGeom>
        <a:gradFill rotWithShape="0">
          <a:gsLst>
            <a:gs pos="0">
              <a:schemeClr val="accent1">
                <a:alpha val="90000"/>
                <a:hueOff val="0"/>
                <a:satOff val="0"/>
                <a:lumOff val="0"/>
                <a:alphaOff val="-40000"/>
                <a:tint val="98000"/>
                <a:lumMod val="100000"/>
              </a:schemeClr>
            </a:gs>
            <a:gs pos="100000">
              <a:schemeClr val="accent1">
                <a:alpha val="90000"/>
                <a:hueOff val="0"/>
                <a:satOff val="0"/>
                <a:lumOff val="0"/>
                <a:alphaOff val="-4000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Preoperative care </a:t>
          </a:r>
          <a:endParaRPr lang="en-US" sz="2100" kern="1200" dirty="0" smtClean="0"/>
        </a:p>
        <a:p>
          <a:pPr lvl="0" algn="ctr" defTabSz="933450">
            <a:lnSpc>
              <a:spcPct val="90000"/>
            </a:lnSpc>
            <a:spcBef>
              <a:spcPct val="0"/>
            </a:spcBef>
            <a:spcAft>
              <a:spcPct val="35000"/>
            </a:spcAft>
          </a:pPr>
          <a:r>
            <a:rPr lang="en-US" sz="2100" kern="1200" dirty="0" smtClean="0"/>
            <a:t>Deep venous thrombosis (DVT) prophylaxis, methicillin resistant </a:t>
          </a:r>
          <a:r>
            <a:rPr lang="en-US" sz="2100" i="1" kern="1200" dirty="0" err="1" smtClean="0"/>
            <a:t>Sta</a:t>
          </a:r>
          <a:r>
            <a:rPr lang="en-US" sz="2100" i="1" kern="1200" dirty="0" smtClean="0"/>
            <a:t>- </a:t>
          </a:r>
          <a:r>
            <a:rPr lang="en-US" sz="2100" i="1" kern="1200" dirty="0" err="1" smtClean="0"/>
            <a:t>phylococcus</a:t>
          </a:r>
          <a:r>
            <a:rPr lang="en-US" sz="2100" i="1" kern="1200" dirty="0" smtClean="0"/>
            <a:t> aureus </a:t>
          </a:r>
          <a:r>
            <a:rPr lang="en-US" sz="2100" kern="1200" dirty="0" smtClean="0"/>
            <a:t>testing, together with all the </a:t>
          </a:r>
          <a:r>
            <a:rPr lang="en-US" sz="2100" kern="1200" dirty="0" err="1" smtClean="0"/>
            <a:t>preasessment</a:t>
          </a:r>
          <a:r>
            <a:rPr lang="en-US" sz="2100" kern="1200" dirty="0" smtClean="0"/>
            <a:t> paper- work, are collated. </a:t>
          </a:r>
        </a:p>
      </dsp:txBody>
      <dsp:txXfrm>
        <a:off x="5306878" y="377837"/>
        <a:ext cx="4823310" cy="28939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56D38-4032-DD44-8D5E-20AC3743C241}">
      <dsp:nvSpPr>
        <dsp:cNvPr id="0" name=""/>
        <dsp:cNvSpPr/>
      </dsp:nvSpPr>
      <dsp:spPr>
        <a:xfrm>
          <a:off x="5717118" y="1019"/>
          <a:ext cx="5338977" cy="5338977"/>
        </a:xfrm>
        <a:prstGeom prst="ellipse">
          <a:avLst/>
        </a:prstGeom>
        <a:gradFill rotWithShape="0">
          <a:gsLst>
            <a:gs pos="0">
              <a:schemeClr val="accent2">
                <a:shade val="80000"/>
                <a:alpha val="50000"/>
                <a:hueOff val="0"/>
                <a:satOff val="0"/>
                <a:lumOff val="0"/>
                <a:alphaOff val="0"/>
                <a:tint val="98000"/>
                <a:lumMod val="100000"/>
              </a:schemeClr>
            </a:gs>
            <a:gs pos="100000">
              <a:schemeClr val="accent2">
                <a:shade val="80000"/>
                <a:alpha val="50000"/>
                <a:hueOff val="0"/>
                <a:satOff val="0"/>
                <a:lumOff val="0"/>
                <a:alphaOff val="0"/>
                <a:shade val="88000"/>
                <a:lumMod val="88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sp>
    <dsp:sp modelId="{4B3B49EC-AEB7-3D4E-8C37-3F6FF8E9238E}">
      <dsp:nvSpPr>
        <dsp:cNvPr id="0" name=""/>
        <dsp:cNvSpPr/>
      </dsp:nvSpPr>
      <dsp:spPr>
        <a:xfrm>
          <a:off x="5969677" y="225256"/>
          <a:ext cx="961015" cy="961015"/>
        </a:xfrm>
        <a:prstGeom prst="ellipse">
          <a:avLst/>
        </a:prstGeom>
        <a:gradFill rotWithShape="0">
          <a:gsLst>
            <a:gs pos="0">
              <a:schemeClr val="accent2">
                <a:shade val="80000"/>
                <a:alpha val="50000"/>
                <a:hueOff val="-13"/>
                <a:satOff val="7213"/>
                <a:lumOff val="2269"/>
                <a:alphaOff val="-10000"/>
                <a:tint val="98000"/>
                <a:lumMod val="100000"/>
              </a:schemeClr>
            </a:gs>
            <a:gs pos="100000">
              <a:schemeClr val="accent2">
                <a:shade val="80000"/>
                <a:alpha val="50000"/>
                <a:hueOff val="-13"/>
                <a:satOff val="7213"/>
                <a:lumOff val="2269"/>
                <a:alphaOff val="-10000"/>
                <a:shade val="88000"/>
                <a:lumMod val="88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sp>
    <dsp:sp modelId="{65AB483B-4C54-E843-8670-C224EA4724F0}">
      <dsp:nvSpPr>
        <dsp:cNvPr id="0" name=""/>
        <dsp:cNvSpPr/>
      </dsp:nvSpPr>
      <dsp:spPr>
        <a:xfrm>
          <a:off x="6450185" y="225256"/>
          <a:ext cx="5140395" cy="961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en-GB" sz="3200" b="1" kern="1200" dirty="0" smtClean="0"/>
            <a:t>Premedication</a:t>
          </a:r>
          <a:endParaRPr lang="en-US" sz="3200" kern="1200" dirty="0"/>
        </a:p>
      </dsp:txBody>
      <dsp:txXfrm>
        <a:off x="6450185" y="225256"/>
        <a:ext cx="5140395" cy="961015"/>
      </dsp:txXfrm>
    </dsp:sp>
    <dsp:sp modelId="{DE70475D-711F-3C4B-99C2-B29A4A7363E1}">
      <dsp:nvSpPr>
        <dsp:cNvPr id="0" name=""/>
        <dsp:cNvSpPr/>
      </dsp:nvSpPr>
      <dsp:spPr>
        <a:xfrm>
          <a:off x="6450185" y="1186272"/>
          <a:ext cx="5140395" cy="15865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lvl="0" algn="l" defTabSz="533400">
            <a:lnSpc>
              <a:spcPct val="90000"/>
            </a:lnSpc>
            <a:spcBef>
              <a:spcPct val="0"/>
            </a:spcBef>
            <a:spcAft>
              <a:spcPct val="35000"/>
            </a:spcAft>
          </a:pPr>
          <a:r>
            <a:rPr lang="en-US" sz="1200" kern="1200" dirty="0" smtClean="0"/>
            <a:t>1- </a:t>
          </a:r>
          <a:r>
            <a:rPr lang="en-US" sz="1200" kern="1200" dirty="0" err="1" smtClean="0"/>
            <a:t>Anxiolysis</a:t>
          </a:r>
          <a:r>
            <a:rPr lang="en-US" sz="1200" kern="1200" dirty="0" smtClean="0"/>
            <a:t> – the best anxiolytic is the anesthetist who visits the patient and listens to the </a:t>
          </a:r>
          <a:r>
            <a:rPr lang="en-US" sz="1200" kern="1200" dirty="0" smtClean="0"/>
            <a:t>patient)</a:t>
          </a:r>
          <a:endParaRPr lang="en-US" sz="1200" kern="1200" dirty="0" smtClean="0"/>
        </a:p>
        <a:p>
          <a:pPr lvl="0" algn="l" defTabSz="533400">
            <a:lnSpc>
              <a:spcPct val="90000"/>
            </a:lnSpc>
            <a:spcBef>
              <a:spcPct val="0"/>
            </a:spcBef>
            <a:spcAft>
              <a:spcPct val="35000"/>
            </a:spcAft>
          </a:pPr>
          <a:r>
            <a:rPr lang="en-US" sz="1200" kern="1200" dirty="0" smtClean="0"/>
            <a:t>2- Amnesia </a:t>
          </a:r>
          <a:endParaRPr lang="en-US" sz="1200" kern="1200" dirty="0" smtClean="0"/>
        </a:p>
        <a:p>
          <a:pPr lvl="0" algn="l" defTabSz="533400">
            <a:lnSpc>
              <a:spcPct val="90000"/>
            </a:lnSpc>
            <a:spcBef>
              <a:spcPct val="0"/>
            </a:spcBef>
            <a:spcAft>
              <a:spcPct val="35000"/>
            </a:spcAft>
          </a:pPr>
          <a:r>
            <a:rPr lang="en-US" sz="1200" kern="1200" dirty="0" smtClean="0"/>
            <a:t>3</a:t>
          </a:r>
          <a:r>
            <a:rPr lang="en-US" sz="1200" kern="1200" dirty="0" smtClean="0"/>
            <a:t>- Anti-emetic </a:t>
          </a:r>
          <a:endParaRPr lang="en-US" sz="1200" kern="1200" dirty="0" smtClean="0"/>
        </a:p>
        <a:p>
          <a:pPr lvl="0" algn="l" defTabSz="533400">
            <a:lnSpc>
              <a:spcPct val="90000"/>
            </a:lnSpc>
            <a:spcBef>
              <a:spcPct val="0"/>
            </a:spcBef>
            <a:spcAft>
              <a:spcPct val="35000"/>
            </a:spcAft>
          </a:pPr>
          <a:r>
            <a:rPr lang="en-US" sz="1200" kern="1200" dirty="0" smtClean="0"/>
            <a:t>4</a:t>
          </a:r>
          <a:r>
            <a:rPr lang="en-US" sz="1200" kern="1200" dirty="0" smtClean="0"/>
            <a:t>- </a:t>
          </a:r>
          <a:r>
            <a:rPr lang="en-US" sz="1200" kern="1200" dirty="0" smtClean="0"/>
            <a:t>Antacid</a:t>
          </a:r>
          <a:endParaRPr lang="en-US" sz="1200" kern="1200" dirty="0" smtClean="0"/>
        </a:p>
        <a:p>
          <a:pPr lvl="0" algn="l" defTabSz="533400">
            <a:lnSpc>
              <a:spcPct val="90000"/>
            </a:lnSpc>
            <a:spcBef>
              <a:spcPct val="0"/>
            </a:spcBef>
            <a:spcAft>
              <a:spcPct val="35000"/>
            </a:spcAft>
          </a:pPr>
          <a:r>
            <a:rPr lang="en-US" sz="1200" kern="1200" dirty="0" smtClean="0"/>
            <a:t>5- Anti-autonomic </a:t>
          </a:r>
          <a:r>
            <a:rPr lang="en-US" sz="1200" kern="1200" dirty="0" smtClean="0"/>
            <a:t> </a:t>
          </a:r>
        </a:p>
        <a:p>
          <a:pPr lvl="0" algn="l" defTabSz="533400">
            <a:lnSpc>
              <a:spcPct val="90000"/>
            </a:lnSpc>
            <a:spcBef>
              <a:spcPct val="0"/>
            </a:spcBef>
            <a:spcAft>
              <a:spcPct val="35000"/>
            </a:spcAft>
          </a:pPr>
          <a:r>
            <a:rPr lang="en-US" sz="1200" kern="1200" dirty="0" smtClean="0"/>
            <a:t>6</a:t>
          </a:r>
          <a:r>
            <a:rPr lang="en-US" sz="1200" kern="1200" dirty="0" smtClean="0"/>
            <a:t>- Analgesic</a:t>
          </a:r>
          <a:endParaRPr lang="en-US" sz="1200" kern="1200" dirty="0"/>
        </a:p>
      </dsp:txBody>
      <dsp:txXfrm>
        <a:off x="6450185" y="1186272"/>
        <a:ext cx="5140395" cy="1586595"/>
      </dsp:txXfrm>
    </dsp:sp>
    <dsp:sp modelId="{C66DB464-8203-4746-A00F-C95C588DE5DA}">
      <dsp:nvSpPr>
        <dsp:cNvPr id="0" name=""/>
        <dsp:cNvSpPr/>
      </dsp:nvSpPr>
      <dsp:spPr>
        <a:xfrm>
          <a:off x="11339007" y="133053"/>
          <a:ext cx="5338977" cy="5338977"/>
        </a:xfrm>
        <a:prstGeom prst="ellipse">
          <a:avLst/>
        </a:prstGeom>
        <a:gradFill rotWithShape="0">
          <a:gsLst>
            <a:gs pos="0">
              <a:schemeClr val="accent2">
                <a:shade val="80000"/>
                <a:alpha val="50000"/>
                <a:hueOff val="-25"/>
                <a:satOff val="14425"/>
                <a:lumOff val="4538"/>
                <a:alphaOff val="-20000"/>
                <a:tint val="98000"/>
                <a:lumMod val="100000"/>
              </a:schemeClr>
            </a:gs>
            <a:gs pos="100000">
              <a:schemeClr val="accent2">
                <a:shade val="80000"/>
                <a:alpha val="50000"/>
                <a:hueOff val="-25"/>
                <a:satOff val="14425"/>
                <a:lumOff val="4538"/>
                <a:alphaOff val="-20000"/>
                <a:shade val="88000"/>
                <a:lumMod val="88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sp>
    <dsp:sp modelId="{5ED9E951-EED1-2B4C-A644-0820150C9CCB}">
      <dsp:nvSpPr>
        <dsp:cNvPr id="0" name=""/>
        <dsp:cNvSpPr/>
      </dsp:nvSpPr>
      <dsp:spPr>
        <a:xfrm>
          <a:off x="11603315" y="257664"/>
          <a:ext cx="961015" cy="961015"/>
        </a:xfrm>
        <a:prstGeom prst="ellipse">
          <a:avLst/>
        </a:prstGeom>
        <a:gradFill rotWithShape="0">
          <a:gsLst>
            <a:gs pos="0">
              <a:schemeClr val="accent2">
                <a:shade val="80000"/>
                <a:alpha val="50000"/>
                <a:hueOff val="-38"/>
                <a:satOff val="21638"/>
                <a:lumOff val="6807"/>
                <a:alphaOff val="-30000"/>
                <a:tint val="98000"/>
                <a:lumMod val="100000"/>
              </a:schemeClr>
            </a:gs>
            <a:gs pos="100000">
              <a:schemeClr val="accent2">
                <a:shade val="80000"/>
                <a:alpha val="50000"/>
                <a:hueOff val="-38"/>
                <a:satOff val="21638"/>
                <a:lumOff val="6807"/>
                <a:alphaOff val="-30000"/>
                <a:shade val="88000"/>
                <a:lumMod val="88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sp>
    <dsp:sp modelId="{DEA89A99-2C00-DA4E-8638-1CA0FB9BBE6A}">
      <dsp:nvSpPr>
        <dsp:cNvPr id="0" name=""/>
        <dsp:cNvSpPr/>
      </dsp:nvSpPr>
      <dsp:spPr>
        <a:xfrm>
          <a:off x="12146694" y="257664"/>
          <a:ext cx="3931734" cy="961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en-US" sz="3200" b="1" kern="1200" dirty="0" smtClean="0"/>
            <a:t>Fasting:</a:t>
          </a:r>
          <a:endParaRPr lang="en-US" sz="3200" kern="1200" dirty="0"/>
        </a:p>
      </dsp:txBody>
      <dsp:txXfrm>
        <a:off x="12146694" y="257664"/>
        <a:ext cx="3931734" cy="961015"/>
      </dsp:txXfrm>
    </dsp:sp>
    <dsp:sp modelId="{C598EAF2-1B60-7240-9E83-0F0688301780}">
      <dsp:nvSpPr>
        <dsp:cNvPr id="0" name=""/>
        <dsp:cNvSpPr/>
      </dsp:nvSpPr>
      <dsp:spPr>
        <a:xfrm>
          <a:off x="12167303" y="1218667"/>
          <a:ext cx="5140395" cy="3613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 rIns="0" bIns="15240" numCol="1" spcCol="1270" anchor="ctr" anchorCtr="0">
          <a:noAutofit/>
        </a:bodyPr>
        <a:lstStyle/>
        <a:p>
          <a:pPr lvl="0" algn="l" defTabSz="533400">
            <a:lnSpc>
              <a:spcPct val="90000"/>
            </a:lnSpc>
            <a:spcBef>
              <a:spcPct val="0"/>
            </a:spcBef>
            <a:spcAft>
              <a:spcPct val="35000"/>
            </a:spcAft>
          </a:pPr>
          <a:r>
            <a:rPr lang="en-US" sz="1200" kern="1200" dirty="0" smtClean="0"/>
            <a:t>Adults receiving general, regional, or monitored anesthesia care will be NPO after midnight preceding surgery.</a:t>
          </a:r>
        </a:p>
        <a:p>
          <a:pPr lvl="0" algn="l" defTabSz="533400">
            <a:lnSpc>
              <a:spcPct val="90000"/>
            </a:lnSpc>
            <a:spcBef>
              <a:spcPct val="0"/>
            </a:spcBef>
            <a:spcAft>
              <a:spcPct val="35000"/>
            </a:spcAft>
          </a:pPr>
          <a:endParaRPr lang="en-US" sz="1200" kern="1200" dirty="0" smtClean="0"/>
        </a:p>
        <a:p>
          <a:pPr lvl="0" algn="l" defTabSz="533400">
            <a:lnSpc>
              <a:spcPct val="90000"/>
            </a:lnSpc>
            <a:spcBef>
              <a:spcPct val="0"/>
            </a:spcBef>
            <a:spcAft>
              <a:spcPct val="35000"/>
            </a:spcAft>
          </a:pPr>
          <a:r>
            <a:rPr lang="en-US" sz="1200" kern="1200" dirty="0" smtClean="0"/>
            <a:t>No </a:t>
          </a:r>
          <a:r>
            <a:rPr lang="en-US" sz="1200" kern="1200" dirty="0" err="1" smtClean="0"/>
            <a:t>anaesthetic</a:t>
          </a:r>
          <a:r>
            <a:rPr lang="en-US" sz="1200" kern="1200" dirty="0" smtClean="0"/>
            <a:t> should be undertaken (unless it is an emergency) until the patient is fasted. </a:t>
          </a:r>
        </a:p>
        <a:p>
          <a:pPr lvl="0" algn="l" defTabSz="533400">
            <a:lnSpc>
              <a:spcPct val="90000"/>
            </a:lnSpc>
            <a:spcBef>
              <a:spcPct val="0"/>
            </a:spcBef>
            <a:spcAft>
              <a:spcPct val="35000"/>
            </a:spcAft>
          </a:pPr>
          <a:endParaRPr lang="en-US" sz="1200" kern="1200" dirty="0" smtClean="0"/>
        </a:p>
        <a:p>
          <a:pPr lvl="0" algn="l" defTabSz="533400">
            <a:lnSpc>
              <a:spcPct val="90000"/>
            </a:lnSpc>
            <a:spcBef>
              <a:spcPct val="0"/>
            </a:spcBef>
            <a:spcAft>
              <a:spcPct val="35000"/>
            </a:spcAft>
          </a:pPr>
          <a:r>
            <a:rPr lang="en-US" sz="1200" kern="1200" dirty="0" smtClean="0"/>
            <a:t>This is to prevent both gastric acid and particulate matter entering the tracheobronchial tree, which can cause in the former case pneumonitis and in the latter case airway obstruction.</a:t>
          </a:r>
        </a:p>
        <a:p>
          <a:pPr lvl="0" algn="l" defTabSz="533400">
            <a:lnSpc>
              <a:spcPct val="90000"/>
            </a:lnSpc>
            <a:spcBef>
              <a:spcPct val="0"/>
            </a:spcBef>
            <a:spcAft>
              <a:spcPct val="35000"/>
            </a:spcAft>
          </a:pPr>
          <a:endParaRPr lang="en-US" sz="1200" kern="1200" dirty="0" smtClean="0"/>
        </a:p>
        <a:p>
          <a:pPr lvl="0" algn="l" defTabSz="533400">
            <a:lnSpc>
              <a:spcPct val="90000"/>
            </a:lnSpc>
            <a:spcBef>
              <a:spcPct val="0"/>
            </a:spcBef>
            <a:spcAft>
              <a:spcPct val="35000"/>
            </a:spcAft>
          </a:pPr>
          <a:r>
            <a:rPr lang="en-US" sz="1200" kern="1200" dirty="0" smtClean="0"/>
            <a:t>Therefore elective surgery should not proceed unless the patient has had &gt;2 hours since clear fluid, &gt;4 hours since milk and &gt;6 hours since food.</a:t>
          </a:r>
        </a:p>
        <a:p>
          <a:pPr lvl="0" algn="l" defTabSz="533400">
            <a:lnSpc>
              <a:spcPct val="90000"/>
            </a:lnSpc>
            <a:spcBef>
              <a:spcPct val="0"/>
            </a:spcBef>
            <a:spcAft>
              <a:spcPct val="35000"/>
            </a:spcAft>
          </a:pPr>
          <a:endParaRPr lang="en-US" sz="1200" kern="1200" dirty="0" smtClean="0"/>
        </a:p>
        <a:p>
          <a:pPr lvl="0" algn="l" defTabSz="533400">
            <a:lnSpc>
              <a:spcPct val="90000"/>
            </a:lnSpc>
            <a:spcBef>
              <a:spcPct val="0"/>
            </a:spcBef>
            <a:spcAft>
              <a:spcPct val="35000"/>
            </a:spcAft>
          </a:pPr>
          <a:r>
            <a:rPr lang="en-US" sz="1200" kern="1200" dirty="0" smtClean="0"/>
            <a:t>However, there are patients in whom the stomach can never guaranteed to be empty.</a:t>
          </a:r>
        </a:p>
        <a:p>
          <a:pPr lvl="0" algn="l" defTabSz="533400">
            <a:lnSpc>
              <a:spcPct val="90000"/>
            </a:lnSpc>
            <a:spcBef>
              <a:spcPct val="0"/>
            </a:spcBef>
            <a:spcAft>
              <a:spcPct val="35000"/>
            </a:spcAft>
          </a:pPr>
          <a:r>
            <a:rPr lang="en-US" sz="1200" kern="1200" dirty="0" smtClean="0"/>
            <a:t>These patients are at risk of aspiration of gastric contents and will require early tracheal intubation to protect the airway.</a:t>
          </a:r>
          <a:endParaRPr lang="en-US" sz="1200" kern="1200" dirty="0"/>
        </a:p>
      </dsp:txBody>
      <dsp:txXfrm>
        <a:off x="12167303" y="1218667"/>
        <a:ext cx="5140395" cy="36139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B1C93D-36C5-ED4B-A5D5-C2C98019FA39}">
      <dsp:nvSpPr>
        <dsp:cNvPr id="0" name=""/>
        <dsp:cNvSpPr/>
      </dsp:nvSpPr>
      <dsp:spPr>
        <a:xfrm>
          <a:off x="4794" y="593126"/>
          <a:ext cx="1964358" cy="4300148"/>
        </a:xfrm>
        <a:prstGeom prst="roundRect">
          <a:avLst>
            <a:gd name="adj" fmla="val 5000"/>
          </a:avLst>
        </a:prstGeom>
        <a:gradFill rotWithShape="0">
          <a:gsLst>
            <a:gs pos="0">
              <a:schemeClr val="lt1">
                <a:hueOff val="0"/>
                <a:satOff val="0"/>
                <a:lumOff val="0"/>
                <a:alphaOff val="0"/>
                <a:tint val="98000"/>
                <a:lumMod val="100000"/>
              </a:schemeClr>
            </a:gs>
            <a:gs pos="100000">
              <a:schemeClr val="l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61722" rIns="80010" bIns="0" numCol="1" spcCol="1270" anchor="t" anchorCtr="0">
          <a:noAutofit/>
        </a:bodyPr>
        <a:lstStyle/>
        <a:p>
          <a:pPr lvl="0" algn="r" defTabSz="800100">
            <a:lnSpc>
              <a:spcPct val="90000"/>
            </a:lnSpc>
            <a:spcBef>
              <a:spcPct val="0"/>
            </a:spcBef>
            <a:spcAft>
              <a:spcPct val="35000"/>
            </a:spcAft>
          </a:pPr>
          <a:r>
            <a:rPr lang="en-US" sz="1800" b="1" u="sng" kern="1200" dirty="0" smtClean="0"/>
            <a:t>Anesthesia plan </a:t>
          </a:r>
          <a:endParaRPr lang="en-US" sz="1800" kern="1200" dirty="0"/>
        </a:p>
      </dsp:txBody>
      <dsp:txXfrm rot="16200000">
        <a:off x="-1561830" y="2159751"/>
        <a:ext cx="3526121" cy="392871"/>
      </dsp:txXfrm>
    </dsp:sp>
    <dsp:sp modelId="{FB81E0CB-2CF1-154D-AE0E-EEB3A0741928}">
      <dsp:nvSpPr>
        <dsp:cNvPr id="0" name=""/>
        <dsp:cNvSpPr/>
      </dsp:nvSpPr>
      <dsp:spPr>
        <a:xfrm>
          <a:off x="362249" y="593126"/>
          <a:ext cx="1463447" cy="4300148"/>
        </a:xfrm>
        <a:prstGeom prst="rect">
          <a:avLst/>
        </a:prstGeom>
        <a:noFill/>
        <a:ln>
          <a:noFill/>
        </a:ln>
        <a:effectLst>
          <a:outerShdw blurRad="50800" dist="381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54864" rIns="0" bIns="0" numCol="1" spcCol="1270" anchor="t" anchorCtr="0">
          <a:noAutofit/>
        </a:bodyPr>
        <a:lstStyle/>
        <a:p>
          <a:pPr lvl="0" algn="l" defTabSz="711200">
            <a:lnSpc>
              <a:spcPct val="90000"/>
            </a:lnSpc>
            <a:spcBef>
              <a:spcPct val="0"/>
            </a:spcBef>
            <a:spcAft>
              <a:spcPct val="35000"/>
            </a:spcAft>
          </a:pPr>
          <a:r>
            <a:rPr lang="en-US" sz="1600" b="0" u="none" kern="1200" dirty="0" smtClean="0">
              <a:solidFill>
                <a:schemeClr val="accent1">
                  <a:lumMod val="50000"/>
                </a:schemeClr>
              </a:solidFill>
            </a:rPr>
            <a:t>A plan of anesthesia should be discussed with parents includes the method of induction, postoperative analgesia and what to expect in term of </a:t>
          </a:r>
          <a:r>
            <a:rPr lang="en-US" sz="1600" b="0" u="none" kern="1200" dirty="0" err="1" smtClean="0">
              <a:solidFill>
                <a:schemeClr val="accent1">
                  <a:lumMod val="50000"/>
                </a:schemeClr>
              </a:solidFill>
            </a:rPr>
            <a:t>i.v</a:t>
          </a:r>
          <a:r>
            <a:rPr lang="en-US" sz="1600" b="0" u="none" kern="1200" dirty="0" smtClean="0">
              <a:solidFill>
                <a:schemeClr val="accent1">
                  <a:lumMod val="50000"/>
                </a:schemeClr>
              </a:solidFill>
            </a:rPr>
            <a:t> </a:t>
          </a:r>
          <a:r>
            <a:rPr lang="en-US" sz="1600" b="0" u="none" kern="1200" dirty="0" err="1" smtClean="0">
              <a:solidFill>
                <a:schemeClr val="accent1">
                  <a:lumMod val="50000"/>
                </a:schemeClr>
              </a:solidFill>
            </a:rPr>
            <a:t>cannulae</a:t>
          </a:r>
          <a:r>
            <a:rPr lang="en-US" sz="1600" b="0" u="none" kern="1200" dirty="0" smtClean="0">
              <a:solidFill>
                <a:schemeClr val="accent1">
                  <a:lumMod val="50000"/>
                </a:schemeClr>
              </a:solidFill>
            </a:rPr>
            <a:t> , infusions , nasogastric tube,  etc.</a:t>
          </a:r>
          <a:endParaRPr lang="en-US" sz="1600" b="0" u="none" kern="1200" dirty="0">
            <a:solidFill>
              <a:schemeClr val="accent1">
                <a:lumMod val="50000"/>
              </a:schemeClr>
            </a:solidFill>
          </a:endParaRPr>
        </a:p>
      </dsp:txBody>
      <dsp:txXfrm>
        <a:off x="362249" y="593126"/>
        <a:ext cx="1463447" cy="4300148"/>
      </dsp:txXfrm>
    </dsp:sp>
    <dsp:sp modelId="{E4701962-7430-2049-876E-C4B5CC60DE18}">
      <dsp:nvSpPr>
        <dsp:cNvPr id="0" name=""/>
        <dsp:cNvSpPr/>
      </dsp:nvSpPr>
      <dsp:spPr>
        <a:xfrm>
          <a:off x="2020808" y="593126"/>
          <a:ext cx="1964358" cy="4300148"/>
        </a:xfrm>
        <a:prstGeom prst="roundRect">
          <a:avLst>
            <a:gd name="adj" fmla="val 5000"/>
          </a:avLst>
        </a:prstGeom>
        <a:gradFill rotWithShape="0">
          <a:gsLst>
            <a:gs pos="0">
              <a:schemeClr val="lt1">
                <a:hueOff val="0"/>
                <a:satOff val="0"/>
                <a:lumOff val="0"/>
                <a:alphaOff val="0"/>
                <a:tint val="98000"/>
                <a:lumMod val="100000"/>
              </a:schemeClr>
            </a:gs>
            <a:gs pos="100000">
              <a:schemeClr val="l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61722" rIns="80010" bIns="0" numCol="1" spcCol="1270" anchor="t" anchorCtr="0">
          <a:noAutofit/>
        </a:bodyPr>
        <a:lstStyle/>
        <a:p>
          <a:pPr lvl="0" algn="r" defTabSz="800100">
            <a:lnSpc>
              <a:spcPct val="90000"/>
            </a:lnSpc>
            <a:spcBef>
              <a:spcPct val="0"/>
            </a:spcBef>
            <a:spcAft>
              <a:spcPct val="35000"/>
            </a:spcAft>
          </a:pPr>
          <a:r>
            <a:rPr lang="en-US" sz="1800" b="1" u="sng" kern="1200" dirty="0" smtClean="0"/>
            <a:t>induction </a:t>
          </a:r>
          <a:endParaRPr lang="en-US" sz="1800" kern="1200" dirty="0"/>
        </a:p>
      </dsp:txBody>
      <dsp:txXfrm rot="16200000">
        <a:off x="454183" y="2159751"/>
        <a:ext cx="3526121" cy="392871"/>
      </dsp:txXfrm>
    </dsp:sp>
    <dsp:sp modelId="{90C32CEA-B1A1-7C40-AAB2-EBC1C3AB07C6}">
      <dsp:nvSpPr>
        <dsp:cNvPr id="0" name=""/>
        <dsp:cNvSpPr/>
      </dsp:nvSpPr>
      <dsp:spPr>
        <a:xfrm rot="5400000">
          <a:off x="1898109" y="2000019"/>
          <a:ext cx="260156" cy="221377"/>
        </a:xfrm>
        <a:prstGeom prst="flowChartExtract">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B3DE45E-0024-E94E-BDD4-F4C00315A69A}">
      <dsp:nvSpPr>
        <dsp:cNvPr id="0" name=""/>
        <dsp:cNvSpPr/>
      </dsp:nvSpPr>
      <dsp:spPr>
        <a:xfrm>
          <a:off x="2378263" y="593126"/>
          <a:ext cx="1463447" cy="4300148"/>
        </a:xfrm>
        <a:prstGeom prst="rect">
          <a:avLst/>
        </a:prstGeom>
        <a:noFill/>
        <a:ln>
          <a:noFill/>
        </a:ln>
        <a:effectLst>
          <a:outerShdw blurRad="50800" dist="381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48006" rIns="0" bIns="0" numCol="1" spcCol="1270" anchor="t" anchorCtr="0">
          <a:noAutofit/>
        </a:bodyPr>
        <a:lstStyle/>
        <a:p>
          <a:pPr lvl="0" algn="l" defTabSz="622300">
            <a:lnSpc>
              <a:spcPct val="90000"/>
            </a:lnSpc>
            <a:spcBef>
              <a:spcPct val="0"/>
            </a:spcBef>
            <a:spcAft>
              <a:spcPct val="35000"/>
            </a:spcAft>
          </a:pPr>
          <a:r>
            <a:rPr lang="en-US" sz="1400" b="1" u="sng" kern="1200" dirty="0" smtClean="0">
              <a:solidFill>
                <a:schemeClr val="accent1">
                  <a:lumMod val="50000"/>
                </a:schemeClr>
              </a:solidFill>
            </a:rPr>
            <a:t>Anesthesia can </a:t>
          </a:r>
          <a:r>
            <a:rPr lang="en-US" sz="1400" kern="1200" dirty="0" smtClean="0">
              <a:solidFill>
                <a:schemeClr val="accent1">
                  <a:lumMod val="50000"/>
                </a:schemeClr>
              </a:solidFill>
            </a:rPr>
            <a:t>be</a:t>
          </a:r>
          <a:r>
            <a:rPr lang="en-US" sz="1400" b="1" u="sng" kern="1200" dirty="0" smtClean="0">
              <a:solidFill>
                <a:schemeClr val="accent1">
                  <a:lumMod val="50000"/>
                </a:schemeClr>
              </a:solidFill>
            </a:rPr>
            <a:t> induced</a:t>
          </a:r>
          <a:r>
            <a:rPr lang="en-US" sz="1400" kern="1200" dirty="0" smtClean="0">
              <a:solidFill>
                <a:schemeClr val="accent1">
                  <a:lumMod val="50000"/>
                </a:schemeClr>
              </a:solidFill>
            </a:rPr>
            <a:t> intravenously or by inhalation. IV access may be challenging, as the veins may be small, poorly visible due to subcutaneous fat and painful even with topical anesthesia. Inhalation requires the ability to minimize entrainment of air and allow high concentration of anesthetic to reach alveoli.</a:t>
          </a:r>
          <a:endParaRPr lang="en-US" sz="1400" kern="1200" dirty="0">
            <a:solidFill>
              <a:schemeClr val="accent1">
                <a:lumMod val="50000"/>
              </a:schemeClr>
            </a:solidFill>
          </a:endParaRPr>
        </a:p>
      </dsp:txBody>
      <dsp:txXfrm>
        <a:off x="2378263" y="593126"/>
        <a:ext cx="1463447" cy="4300148"/>
      </dsp:txXfrm>
    </dsp:sp>
    <dsp:sp modelId="{17A35C8E-3EAB-6C40-9447-702BCC5F437C}">
      <dsp:nvSpPr>
        <dsp:cNvPr id="0" name=""/>
        <dsp:cNvSpPr/>
      </dsp:nvSpPr>
      <dsp:spPr>
        <a:xfrm>
          <a:off x="4036821" y="593126"/>
          <a:ext cx="1964358" cy="4300148"/>
        </a:xfrm>
        <a:prstGeom prst="roundRect">
          <a:avLst>
            <a:gd name="adj" fmla="val 5000"/>
          </a:avLst>
        </a:prstGeom>
        <a:gradFill rotWithShape="0">
          <a:gsLst>
            <a:gs pos="0">
              <a:schemeClr val="lt1">
                <a:hueOff val="0"/>
                <a:satOff val="0"/>
                <a:lumOff val="0"/>
                <a:alphaOff val="0"/>
                <a:tint val="98000"/>
                <a:lumMod val="100000"/>
              </a:schemeClr>
            </a:gs>
            <a:gs pos="100000">
              <a:schemeClr val="l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61722" rIns="80010" bIns="0" numCol="1" spcCol="1270" anchor="t" anchorCtr="0">
          <a:noAutofit/>
        </a:bodyPr>
        <a:lstStyle/>
        <a:p>
          <a:pPr lvl="0" algn="r" defTabSz="800100">
            <a:lnSpc>
              <a:spcPct val="90000"/>
            </a:lnSpc>
            <a:spcBef>
              <a:spcPct val="0"/>
            </a:spcBef>
            <a:spcAft>
              <a:spcPct val="35000"/>
            </a:spcAft>
          </a:pPr>
          <a:r>
            <a:rPr lang="en-US" sz="1800" b="1" u="sng" kern="1200" dirty="0" smtClean="0"/>
            <a:t>The medication</a:t>
          </a:r>
          <a:endParaRPr lang="en-US" sz="1800" kern="1200" dirty="0"/>
        </a:p>
      </dsp:txBody>
      <dsp:txXfrm rot="16200000">
        <a:off x="2470196" y="2159751"/>
        <a:ext cx="3526121" cy="392871"/>
      </dsp:txXfrm>
    </dsp:sp>
    <dsp:sp modelId="{FD27A55D-5FEC-E14C-AAFC-9F5B4F3C86D3}">
      <dsp:nvSpPr>
        <dsp:cNvPr id="0" name=""/>
        <dsp:cNvSpPr/>
      </dsp:nvSpPr>
      <dsp:spPr>
        <a:xfrm rot="5400000">
          <a:off x="3914122" y="2000019"/>
          <a:ext cx="260156" cy="221377"/>
        </a:xfrm>
        <a:prstGeom prst="flowChartExtract">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DAC5B0D-C91D-3245-94DC-B568A62B5314}">
      <dsp:nvSpPr>
        <dsp:cNvPr id="0" name=""/>
        <dsp:cNvSpPr/>
      </dsp:nvSpPr>
      <dsp:spPr>
        <a:xfrm>
          <a:off x="4394276" y="593126"/>
          <a:ext cx="1463447" cy="4300148"/>
        </a:xfrm>
        <a:prstGeom prst="rect">
          <a:avLst/>
        </a:prstGeom>
        <a:noFill/>
        <a:ln>
          <a:noFill/>
        </a:ln>
        <a:effectLst>
          <a:outerShdw blurRad="50800" dist="381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54864" rIns="0" bIns="0" numCol="1" spcCol="1270" anchor="t" anchorCtr="0">
          <a:noAutofit/>
        </a:bodyPr>
        <a:lstStyle/>
        <a:p>
          <a:pPr lvl="0" algn="l" defTabSz="711200">
            <a:lnSpc>
              <a:spcPct val="90000"/>
            </a:lnSpc>
            <a:spcBef>
              <a:spcPct val="0"/>
            </a:spcBef>
            <a:spcAft>
              <a:spcPct val="35000"/>
            </a:spcAft>
          </a:pPr>
          <a:r>
            <a:rPr lang="en-US" sz="1600" b="1" kern="1200" dirty="0" smtClean="0">
              <a:solidFill>
                <a:schemeClr val="accent1">
                  <a:lumMod val="50000"/>
                </a:schemeClr>
              </a:solidFill>
            </a:rPr>
            <a:t>Paracetamol:</a:t>
          </a:r>
          <a:r>
            <a:rPr lang="en-US" sz="1600" kern="1200" dirty="0" smtClean="0">
              <a:solidFill>
                <a:schemeClr val="accent1">
                  <a:lumMod val="50000"/>
                </a:schemeClr>
              </a:solidFill>
            </a:rPr>
            <a:t> is often given in the word followed by regular postoperative doses. </a:t>
          </a:r>
          <a:endParaRPr lang="en-US" sz="1600" kern="1200" dirty="0">
            <a:solidFill>
              <a:schemeClr val="accent1">
                <a:lumMod val="50000"/>
              </a:schemeClr>
            </a:solidFill>
          </a:endParaRPr>
        </a:p>
        <a:p>
          <a:pPr lvl="0" algn="l" defTabSz="711200">
            <a:lnSpc>
              <a:spcPct val="90000"/>
            </a:lnSpc>
            <a:spcBef>
              <a:spcPct val="0"/>
            </a:spcBef>
            <a:spcAft>
              <a:spcPct val="35000"/>
            </a:spcAft>
          </a:pPr>
          <a:r>
            <a:rPr lang="en-US" sz="1600" b="1" kern="1200" smtClean="0">
              <a:solidFill>
                <a:schemeClr val="accent1">
                  <a:lumMod val="50000"/>
                </a:schemeClr>
              </a:solidFill>
            </a:rPr>
            <a:t>NSAIDS:</a:t>
          </a:r>
          <a:r>
            <a:rPr lang="en-US" sz="1600" kern="1200" smtClean="0">
              <a:solidFill>
                <a:schemeClr val="accent1">
                  <a:lumMod val="50000"/>
                </a:schemeClr>
              </a:solidFill>
            </a:rPr>
            <a:t> Diclofenac per rectum. </a:t>
          </a:r>
          <a:endParaRPr lang="en-US" sz="1600" kern="1200">
            <a:solidFill>
              <a:schemeClr val="accent1">
                <a:lumMod val="50000"/>
              </a:schemeClr>
            </a:solidFill>
          </a:endParaRPr>
        </a:p>
        <a:p>
          <a:pPr lvl="0" algn="l" defTabSz="711200">
            <a:lnSpc>
              <a:spcPct val="90000"/>
            </a:lnSpc>
            <a:spcBef>
              <a:spcPct val="0"/>
            </a:spcBef>
            <a:spcAft>
              <a:spcPct val="35000"/>
            </a:spcAft>
          </a:pPr>
          <a:r>
            <a:rPr lang="en-US" sz="1600" kern="1200" smtClean="0">
              <a:solidFill>
                <a:schemeClr val="accent1">
                  <a:lumMod val="50000"/>
                </a:schemeClr>
              </a:solidFill>
            </a:rPr>
            <a:t>Opioids: can be intravenously administrated as PCA or NCA.</a:t>
          </a:r>
          <a:endParaRPr lang="en-US" sz="1600" kern="1200" dirty="0">
            <a:solidFill>
              <a:schemeClr val="accent1">
                <a:lumMod val="50000"/>
              </a:schemeClr>
            </a:solidFill>
          </a:endParaRPr>
        </a:p>
        <a:p>
          <a:pPr lvl="0" algn="l" defTabSz="711200">
            <a:lnSpc>
              <a:spcPct val="90000"/>
            </a:lnSpc>
            <a:spcBef>
              <a:spcPct val="0"/>
            </a:spcBef>
            <a:spcAft>
              <a:spcPct val="35000"/>
            </a:spcAft>
          </a:pPr>
          <a:r>
            <a:rPr lang="en-US" sz="1600" b="1" kern="1200" smtClean="0">
              <a:solidFill>
                <a:schemeClr val="accent1">
                  <a:lumMod val="50000"/>
                </a:schemeClr>
              </a:solidFill>
            </a:rPr>
            <a:t>Local anesthesia:</a:t>
          </a:r>
          <a:r>
            <a:rPr lang="en-US" sz="1600" kern="1200" smtClean="0">
              <a:solidFill>
                <a:schemeClr val="accent1">
                  <a:lumMod val="50000"/>
                </a:schemeClr>
              </a:solidFill>
            </a:rPr>
            <a:t> administrated into the wound or via nerve blocks. </a:t>
          </a:r>
          <a:endParaRPr lang="en-US" sz="1600" kern="1200" dirty="0">
            <a:solidFill>
              <a:schemeClr val="accent1">
                <a:lumMod val="50000"/>
              </a:schemeClr>
            </a:solidFill>
          </a:endParaRPr>
        </a:p>
      </dsp:txBody>
      <dsp:txXfrm>
        <a:off x="4394276" y="593126"/>
        <a:ext cx="1463447" cy="4300148"/>
      </dsp:txXfrm>
    </dsp:sp>
    <dsp:sp modelId="{A771F767-85AF-5644-B4D7-B2DE873661FA}">
      <dsp:nvSpPr>
        <dsp:cNvPr id="0" name=""/>
        <dsp:cNvSpPr/>
      </dsp:nvSpPr>
      <dsp:spPr>
        <a:xfrm>
          <a:off x="6052835" y="593126"/>
          <a:ext cx="1964358" cy="4300148"/>
        </a:xfrm>
        <a:prstGeom prst="roundRect">
          <a:avLst>
            <a:gd name="adj" fmla="val 5000"/>
          </a:avLst>
        </a:prstGeom>
        <a:gradFill rotWithShape="0">
          <a:gsLst>
            <a:gs pos="0">
              <a:schemeClr val="lt1">
                <a:hueOff val="0"/>
                <a:satOff val="0"/>
                <a:lumOff val="0"/>
                <a:alphaOff val="0"/>
                <a:tint val="98000"/>
                <a:lumMod val="100000"/>
              </a:schemeClr>
            </a:gs>
            <a:gs pos="100000">
              <a:schemeClr val="l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61722" rIns="80010" bIns="0" numCol="1" spcCol="1270" anchor="t" anchorCtr="0">
          <a:noAutofit/>
        </a:bodyPr>
        <a:lstStyle/>
        <a:p>
          <a:pPr lvl="0" algn="r" defTabSz="800100">
            <a:lnSpc>
              <a:spcPct val="90000"/>
            </a:lnSpc>
            <a:spcBef>
              <a:spcPct val="0"/>
            </a:spcBef>
            <a:spcAft>
              <a:spcPct val="35000"/>
            </a:spcAft>
          </a:pPr>
          <a:r>
            <a:rPr lang="en-US" sz="1800" b="1" u="sng" kern="1200" dirty="0" smtClean="0"/>
            <a:t>Method for securing airway:</a:t>
          </a:r>
          <a:endParaRPr lang="en-US" sz="1800" kern="1200" dirty="0"/>
        </a:p>
      </dsp:txBody>
      <dsp:txXfrm rot="16200000">
        <a:off x="4486210" y="2159751"/>
        <a:ext cx="3526121" cy="392871"/>
      </dsp:txXfrm>
    </dsp:sp>
    <dsp:sp modelId="{18F04A88-EB0D-D94A-B631-2A7F6C5F654C}">
      <dsp:nvSpPr>
        <dsp:cNvPr id="0" name=""/>
        <dsp:cNvSpPr/>
      </dsp:nvSpPr>
      <dsp:spPr>
        <a:xfrm rot="5400000">
          <a:off x="5930136" y="2000019"/>
          <a:ext cx="260156" cy="221377"/>
        </a:xfrm>
        <a:prstGeom prst="flowChartExtract">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0BE27E7-C983-814C-8B29-1E79B177B7D7}">
      <dsp:nvSpPr>
        <dsp:cNvPr id="0" name=""/>
        <dsp:cNvSpPr/>
      </dsp:nvSpPr>
      <dsp:spPr>
        <a:xfrm>
          <a:off x="6410290" y="593126"/>
          <a:ext cx="1463447" cy="4300148"/>
        </a:xfrm>
        <a:prstGeom prst="rect">
          <a:avLst/>
        </a:prstGeom>
        <a:noFill/>
        <a:ln>
          <a:noFill/>
        </a:ln>
        <a:effectLst>
          <a:outerShdw blurRad="50800" dist="381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44577" rIns="0" bIns="0" numCol="1" spcCol="1270" anchor="t" anchorCtr="0">
          <a:noAutofit/>
        </a:bodyPr>
        <a:lstStyle/>
        <a:p>
          <a:pPr lvl="0" algn="l" defTabSz="577850">
            <a:lnSpc>
              <a:spcPct val="90000"/>
            </a:lnSpc>
            <a:spcBef>
              <a:spcPct val="0"/>
            </a:spcBef>
            <a:spcAft>
              <a:spcPct val="35000"/>
            </a:spcAft>
          </a:pPr>
          <a:r>
            <a:rPr lang="en-US" sz="1300" b="1" kern="1200" dirty="0" smtClean="0">
              <a:solidFill>
                <a:schemeClr val="accent1">
                  <a:lumMod val="50000"/>
                </a:schemeClr>
              </a:solidFill>
            </a:rPr>
            <a:t>Face mask</a:t>
          </a:r>
          <a:r>
            <a:rPr lang="en-US" sz="1300" kern="1200" dirty="0" smtClean="0">
              <a:solidFill>
                <a:schemeClr val="accent1">
                  <a:lumMod val="50000"/>
                </a:schemeClr>
              </a:solidFill>
            </a:rPr>
            <a:t> : this is the most fundamental skill and should be familiar to all who deal with unconscious patient. A number of adjuncts  can be used including chain lift , jaw thrust , </a:t>
          </a:r>
          <a:r>
            <a:rPr lang="en-US" sz="1300" kern="1200" dirty="0" err="1" smtClean="0">
              <a:solidFill>
                <a:schemeClr val="accent1">
                  <a:lumMod val="50000"/>
                </a:schemeClr>
              </a:solidFill>
            </a:rPr>
            <a:t>guedel</a:t>
          </a:r>
          <a:r>
            <a:rPr lang="en-US" sz="1300" kern="1200" dirty="0" smtClean="0">
              <a:solidFill>
                <a:schemeClr val="accent1">
                  <a:lumMod val="50000"/>
                </a:schemeClr>
              </a:solidFill>
            </a:rPr>
            <a:t> airway or nasal airway.</a:t>
          </a:r>
          <a:endParaRPr lang="en-US" sz="1300" kern="1200" dirty="0">
            <a:solidFill>
              <a:schemeClr val="accent1">
                <a:lumMod val="50000"/>
              </a:schemeClr>
            </a:solidFill>
          </a:endParaRPr>
        </a:p>
        <a:p>
          <a:pPr lvl="0" algn="l" defTabSz="577850">
            <a:lnSpc>
              <a:spcPct val="90000"/>
            </a:lnSpc>
            <a:spcBef>
              <a:spcPct val="0"/>
            </a:spcBef>
            <a:spcAft>
              <a:spcPct val="35000"/>
            </a:spcAft>
          </a:pPr>
          <a:r>
            <a:rPr lang="en-US" sz="1300" b="1" kern="1200" smtClean="0">
              <a:solidFill>
                <a:schemeClr val="accent1">
                  <a:lumMod val="50000"/>
                </a:schemeClr>
              </a:solidFill>
            </a:rPr>
            <a:t>Laryngeal mask airway (LMA)</a:t>
          </a:r>
          <a:r>
            <a:rPr lang="en-US" sz="1300" kern="1200" smtClean="0">
              <a:solidFill>
                <a:schemeClr val="accent1">
                  <a:lumMod val="50000"/>
                </a:schemeClr>
              </a:solidFill>
            </a:rPr>
            <a:t> : easy to insert , safe and reliable airway for spontaneous ventilation and short episodes of intermittent IPPV </a:t>
          </a:r>
          <a:endParaRPr lang="en-US" sz="1300" kern="1200" dirty="0">
            <a:solidFill>
              <a:schemeClr val="accent1">
                <a:lumMod val="50000"/>
              </a:schemeClr>
            </a:solidFill>
          </a:endParaRPr>
        </a:p>
        <a:p>
          <a:pPr lvl="0" algn="l" defTabSz="577850">
            <a:lnSpc>
              <a:spcPct val="90000"/>
            </a:lnSpc>
            <a:spcBef>
              <a:spcPct val="0"/>
            </a:spcBef>
            <a:spcAft>
              <a:spcPct val="35000"/>
            </a:spcAft>
          </a:pPr>
          <a:r>
            <a:rPr lang="en-US" sz="1300" b="1" kern="1200" smtClean="0">
              <a:solidFill>
                <a:schemeClr val="accent1">
                  <a:lumMod val="50000"/>
                </a:schemeClr>
              </a:solidFill>
            </a:rPr>
            <a:t>Tracheal tube</a:t>
          </a:r>
          <a:r>
            <a:rPr lang="en-US" sz="1300" kern="1200" smtClean="0">
              <a:solidFill>
                <a:schemeClr val="accent1">
                  <a:lumMod val="50000"/>
                </a:schemeClr>
              </a:solidFill>
            </a:rPr>
            <a:t>: allowing full protection and IPPV</a:t>
          </a:r>
          <a:endParaRPr lang="en-US" sz="1300" kern="1200">
            <a:solidFill>
              <a:schemeClr val="accent1">
                <a:lumMod val="50000"/>
              </a:schemeClr>
            </a:solidFill>
          </a:endParaRPr>
        </a:p>
        <a:p>
          <a:pPr lvl="0" algn="l" defTabSz="577850">
            <a:lnSpc>
              <a:spcPct val="90000"/>
            </a:lnSpc>
            <a:spcBef>
              <a:spcPct val="0"/>
            </a:spcBef>
            <a:spcAft>
              <a:spcPct val="35000"/>
            </a:spcAft>
          </a:pPr>
          <a:endParaRPr lang="en-US" sz="1300" kern="1200">
            <a:solidFill>
              <a:schemeClr val="accent1">
                <a:lumMod val="50000"/>
              </a:schemeClr>
            </a:solidFill>
          </a:endParaRPr>
        </a:p>
      </dsp:txBody>
      <dsp:txXfrm>
        <a:off x="6410290" y="593126"/>
        <a:ext cx="1463447" cy="4300148"/>
      </dsp:txXfrm>
    </dsp:sp>
    <dsp:sp modelId="{7BEB7EA4-E666-ED40-8816-8677D77EC8E1}">
      <dsp:nvSpPr>
        <dsp:cNvPr id="0" name=""/>
        <dsp:cNvSpPr/>
      </dsp:nvSpPr>
      <dsp:spPr>
        <a:xfrm>
          <a:off x="8068848" y="593126"/>
          <a:ext cx="1964358" cy="4300148"/>
        </a:xfrm>
        <a:prstGeom prst="roundRect">
          <a:avLst>
            <a:gd name="adj" fmla="val 5000"/>
          </a:avLst>
        </a:prstGeom>
        <a:gradFill rotWithShape="0">
          <a:gsLst>
            <a:gs pos="0">
              <a:schemeClr val="lt1">
                <a:hueOff val="0"/>
                <a:satOff val="0"/>
                <a:lumOff val="0"/>
                <a:alphaOff val="0"/>
                <a:tint val="98000"/>
                <a:lumMod val="100000"/>
              </a:schemeClr>
            </a:gs>
            <a:gs pos="100000">
              <a:schemeClr val="l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en-US" sz="1600" b="1" u="sng" kern="1200" dirty="0" smtClean="0"/>
            <a:t>maintenance of anesthesia </a:t>
          </a:r>
          <a:endParaRPr lang="en-US" sz="1600" kern="1200" dirty="0"/>
        </a:p>
      </dsp:txBody>
      <dsp:txXfrm rot="16200000">
        <a:off x="6502224" y="2159751"/>
        <a:ext cx="3526121" cy="392871"/>
      </dsp:txXfrm>
    </dsp:sp>
    <dsp:sp modelId="{76E423AB-86FC-9245-B6CD-E803C1A0E4B9}">
      <dsp:nvSpPr>
        <dsp:cNvPr id="0" name=""/>
        <dsp:cNvSpPr/>
      </dsp:nvSpPr>
      <dsp:spPr>
        <a:xfrm rot="5400000">
          <a:off x="7946149" y="2000019"/>
          <a:ext cx="260156" cy="221377"/>
        </a:xfrm>
        <a:prstGeom prst="flowChartExtract">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90E2685-75FD-E04C-AF38-12D787107A1E}">
      <dsp:nvSpPr>
        <dsp:cNvPr id="0" name=""/>
        <dsp:cNvSpPr/>
      </dsp:nvSpPr>
      <dsp:spPr>
        <a:xfrm>
          <a:off x="8426303" y="593126"/>
          <a:ext cx="1463447" cy="4300148"/>
        </a:xfrm>
        <a:prstGeom prst="rect">
          <a:avLst/>
        </a:prstGeom>
        <a:noFill/>
        <a:ln>
          <a:noFill/>
        </a:ln>
        <a:effectLst>
          <a:outerShdw blurRad="50800" dist="381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r>
            <a:rPr lang="en-US" sz="1800" b="1" u="sng" kern="1200" dirty="0" smtClean="0">
              <a:solidFill>
                <a:schemeClr val="accent1">
                  <a:lumMod val="50000"/>
                </a:schemeClr>
              </a:solidFill>
            </a:rPr>
            <a:t>Maintenance of anesthesia</a:t>
          </a:r>
          <a:r>
            <a:rPr lang="en-US" sz="1800" kern="1200" dirty="0" smtClean="0">
              <a:solidFill>
                <a:schemeClr val="accent1">
                  <a:lumMod val="50000"/>
                </a:schemeClr>
              </a:solidFill>
            </a:rPr>
            <a:t> in older children by spontaneously breathing techniques and short procedures.</a:t>
          </a:r>
          <a:endParaRPr lang="en-US" sz="1800" kern="1200" dirty="0">
            <a:solidFill>
              <a:schemeClr val="accent1">
                <a:lumMod val="50000"/>
              </a:schemeClr>
            </a:solidFill>
          </a:endParaRPr>
        </a:p>
      </dsp:txBody>
      <dsp:txXfrm>
        <a:off x="8426303" y="593126"/>
        <a:ext cx="1463447" cy="4300148"/>
      </dsp:txXfrm>
    </dsp:sp>
    <dsp:sp modelId="{B3F3ECBD-E57B-004C-931A-23B4996256A7}">
      <dsp:nvSpPr>
        <dsp:cNvPr id="0" name=""/>
        <dsp:cNvSpPr/>
      </dsp:nvSpPr>
      <dsp:spPr>
        <a:xfrm>
          <a:off x="10084862" y="593126"/>
          <a:ext cx="1964358" cy="4300148"/>
        </a:xfrm>
        <a:prstGeom prst="roundRect">
          <a:avLst>
            <a:gd name="adj" fmla="val 5000"/>
          </a:avLst>
        </a:prstGeom>
        <a:gradFill rotWithShape="0">
          <a:gsLst>
            <a:gs pos="0">
              <a:schemeClr val="lt1">
                <a:hueOff val="0"/>
                <a:satOff val="0"/>
                <a:lumOff val="0"/>
                <a:alphaOff val="0"/>
                <a:tint val="98000"/>
                <a:lumMod val="100000"/>
              </a:schemeClr>
            </a:gs>
            <a:gs pos="100000">
              <a:schemeClr val="l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en-US" sz="1600" b="1" u="sng" kern="1200" dirty="0" smtClean="0"/>
            <a:t>IV fluid requirement</a:t>
          </a:r>
          <a:endParaRPr lang="en-US" sz="1600" kern="1200" dirty="0"/>
        </a:p>
      </dsp:txBody>
      <dsp:txXfrm rot="16200000">
        <a:off x="8518237" y="2159751"/>
        <a:ext cx="3526121" cy="392871"/>
      </dsp:txXfrm>
    </dsp:sp>
    <dsp:sp modelId="{1E04CC35-EC58-E347-B6F6-F093168908FB}">
      <dsp:nvSpPr>
        <dsp:cNvPr id="0" name=""/>
        <dsp:cNvSpPr/>
      </dsp:nvSpPr>
      <dsp:spPr>
        <a:xfrm rot="5400000">
          <a:off x="9962163" y="2000019"/>
          <a:ext cx="260156" cy="221377"/>
        </a:xfrm>
        <a:prstGeom prst="flowChartExtract">
          <a:avLst/>
        </a:prstGeom>
        <a:solidFill>
          <a:schemeClr val="lt1">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82DCA7D-9861-2E47-800E-552E909C405F}">
      <dsp:nvSpPr>
        <dsp:cNvPr id="0" name=""/>
        <dsp:cNvSpPr/>
      </dsp:nvSpPr>
      <dsp:spPr>
        <a:xfrm>
          <a:off x="10442317" y="593126"/>
          <a:ext cx="1463447" cy="4300148"/>
        </a:xfrm>
        <a:prstGeom prst="rect">
          <a:avLst/>
        </a:prstGeom>
        <a:noFill/>
        <a:ln>
          <a:noFill/>
        </a:ln>
        <a:effectLst>
          <a:outerShdw blurRad="50800" dist="381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58293" rIns="0" bIns="0" numCol="1" spcCol="1270" anchor="t" anchorCtr="0">
          <a:noAutofit/>
        </a:bodyPr>
        <a:lstStyle/>
        <a:p>
          <a:pPr lvl="0" algn="l" defTabSz="755650">
            <a:lnSpc>
              <a:spcPct val="90000"/>
            </a:lnSpc>
            <a:spcBef>
              <a:spcPct val="0"/>
            </a:spcBef>
            <a:spcAft>
              <a:spcPct val="35000"/>
            </a:spcAft>
          </a:pPr>
          <a:r>
            <a:rPr lang="en-US" sz="1700" kern="1200" dirty="0" smtClean="0">
              <a:solidFill>
                <a:schemeClr val="accent1">
                  <a:lumMod val="50000"/>
                </a:schemeClr>
              </a:solidFill>
            </a:rPr>
            <a:t>Most would give 0.9% saline or </a:t>
          </a:r>
          <a:r>
            <a:rPr lang="en-US" sz="1700" kern="1200" dirty="0" err="1" smtClean="0">
              <a:solidFill>
                <a:schemeClr val="accent1">
                  <a:lumMod val="50000"/>
                </a:schemeClr>
              </a:solidFill>
            </a:rPr>
            <a:t>hartmann</a:t>
          </a:r>
          <a:r>
            <a:rPr lang="en-US" sz="1700" kern="1200" dirty="0" smtClean="0">
              <a:solidFill>
                <a:schemeClr val="accent1">
                  <a:lumMod val="50000"/>
                </a:schemeClr>
              </a:solidFill>
            </a:rPr>
            <a:t> solution. For resuscitation of children up to 20% ml\kg of colloid may be used as a bolus. Glucose containing solution are not usually used except in babies and those with hypoglycemia</a:t>
          </a:r>
          <a:endParaRPr lang="en-US" sz="1700" kern="1200" dirty="0">
            <a:solidFill>
              <a:schemeClr val="accent1">
                <a:lumMod val="50000"/>
              </a:schemeClr>
            </a:solidFill>
          </a:endParaRPr>
        </a:p>
      </dsp:txBody>
      <dsp:txXfrm>
        <a:off x="10442317" y="593126"/>
        <a:ext cx="1463447" cy="43001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4C880-E6F6-2248-B3C3-F18F0BD283DD}">
      <dsp:nvSpPr>
        <dsp:cNvPr id="0" name=""/>
        <dsp:cNvSpPr/>
      </dsp:nvSpPr>
      <dsp:spPr>
        <a:xfrm>
          <a:off x="10638" y="0"/>
          <a:ext cx="2979633" cy="2480733"/>
        </a:xfrm>
        <a:prstGeom prst="roundRect">
          <a:avLst>
            <a:gd name="adj" fmla="val 10000"/>
          </a:avLst>
        </a:prstGeom>
        <a:gradFill rotWithShape="0">
          <a:gsLst>
            <a:gs pos="0">
              <a:schemeClr val="lt1">
                <a:hueOff val="0"/>
                <a:satOff val="0"/>
                <a:lumOff val="0"/>
                <a:alphaOff val="0"/>
                <a:tint val="98000"/>
                <a:lumMod val="100000"/>
              </a:schemeClr>
            </a:gs>
            <a:gs pos="100000">
              <a:schemeClr val="l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1. Hypoxia</a:t>
          </a:r>
          <a:endParaRPr lang="en-US" sz="3600" kern="1200" dirty="0"/>
        </a:p>
      </dsp:txBody>
      <dsp:txXfrm>
        <a:off x="83296" y="72658"/>
        <a:ext cx="2834317" cy="2335417"/>
      </dsp:txXfrm>
    </dsp:sp>
    <dsp:sp modelId="{F058BB68-2FF5-CB40-B259-56D9930E6587}">
      <dsp:nvSpPr>
        <dsp:cNvPr id="0" name=""/>
        <dsp:cNvSpPr/>
      </dsp:nvSpPr>
      <dsp:spPr>
        <a:xfrm>
          <a:off x="3288234" y="870891"/>
          <a:ext cx="631682" cy="738949"/>
        </a:xfrm>
        <a:prstGeom prst="rightArrow">
          <a:avLst>
            <a:gd name="adj1" fmla="val 60000"/>
            <a:gd name="adj2" fmla="val 50000"/>
          </a:avLst>
        </a:prstGeom>
        <a:gradFill rotWithShape="0">
          <a:gsLst>
            <a:gs pos="0">
              <a:schemeClr val="dk1">
                <a:tint val="60000"/>
                <a:hueOff val="0"/>
                <a:satOff val="0"/>
                <a:lumOff val="0"/>
                <a:alphaOff val="0"/>
                <a:tint val="98000"/>
                <a:lumMod val="100000"/>
              </a:schemeClr>
            </a:gs>
            <a:gs pos="100000">
              <a:schemeClr val="dk1">
                <a:tint val="60000"/>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endParaRPr lang="en-US" sz="3100" kern="1200"/>
        </a:p>
      </dsp:txBody>
      <dsp:txXfrm>
        <a:off x="3288234" y="1018681"/>
        <a:ext cx="442177" cy="443369"/>
      </dsp:txXfrm>
    </dsp:sp>
    <dsp:sp modelId="{198917A8-440A-7049-AA84-5F6D235851C9}">
      <dsp:nvSpPr>
        <dsp:cNvPr id="0" name=""/>
        <dsp:cNvSpPr/>
      </dsp:nvSpPr>
      <dsp:spPr>
        <a:xfrm>
          <a:off x="4182124" y="0"/>
          <a:ext cx="2979633" cy="2480733"/>
        </a:xfrm>
        <a:prstGeom prst="roundRect">
          <a:avLst>
            <a:gd name="adj" fmla="val 10000"/>
          </a:avLst>
        </a:prstGeom>
        <a:gradFill rotWithShape="0">
          <a:gsLst>
            <a:gs pos="0">
              <a:schemeClr val="lt1">
                <a:hueOff val="0"/>
                <a:satOff val="0"/>
                <a:lumOff val="0"/>
                <a:alphaOff val="0"/>
                <a:tint val="98000"/>
                <a:lumMod val="100000"/>
              </a:schemeClr>
            </a:gs>
            <a:gs pos="100000">
              <a:schemeClr val="l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u="none" kern="1200" dirty="0" smtClean="0"/>
            <a:t>It is almost always the cause of intra operative bradycardia.</a:t>
          </a:r>
          <a:endParaRPr lang="en-US" sz="1200" kern="1200" dirty="0" smtClean="0"/>
        </a:p>
        <a:p>
          <a:pPr lvl="0" algn="ctr" defTabSz="533400">
            <a:lnSpc>
              <a:spcPct val="90000"/>
            </a:lnSpc>
            <a:spcBef>
              <a:spcPct val="0"/>
            </a:spcBef>
            <a:spcAft>
              <a:spcPct val="35000"/>
            </a:spcAft>
          </a:pPr>
          <a:r>
            <a:rPr lang="en-US" sz="1200" kern="1200" dirty="0" smtClean="0"/>
            <a:t>Children </a:t>
          </a:r>
          <a:r>
            <a:rPr lang="en-US" sz="1200" kern="1200" dirty="0" smtClean="0"/>
            <a:t>undergoing  such anesthesia are known to have a greater likelihood of developing intraoperative hypoxemia which Lead  to hypoxia in part due to reduced functional residual capacity and higher metabolic requirements compared to adult.</a:t>
          </a:r>
        </a:p>
        <a:p>
          <a:pPr lvl="0" algn="ctr" defTabSz="533400">
            <a:lnSpc>
              <a:spcPct val="90000"/>
            </a:lnSpc>
            <a:spcBef>
              <a:spcPct val="0"/>
            </a:spcBef>
            <a:spcAft>
              <a:spcPct val="35000"/>
            </a:spcAft>
          </a:pPr>
          <a:r>
            <a:rPr lang="en-US" sz="1200" kern="1200" dirty="0" smtClean="0"/>
            <a:t>Note: Hypotension definitions in children aged 1-10 years: SBP &lt; 70 +(age in years X 2)</a:t>
          </a:r>
        </a:p>
        <a:p>
          <a:pPr lvl="0" algn="ctr" defTabSz="533400">
            <a:lnSpc>
              <a:spcPct val="90000"/>
            </a:lnSpc>
            <a:spcBef>
              <a:spcPct val="0"/>
            </a:spcBef>
            <a:spcAft>
              <a:spcPct val="35000"/>
            </a:spcAft>
          </a:pPr>
          <a:endParaRPr lang="en-US" sz="800" kern="1200" dirty="0"/>
        </a:p>
      </dsp:txBody>
      <dsp:txXfrm>
        <a:off x="4254782" y="72658"/>
        <a:ext cx="2834317" cy="2335417"/>
      </dsp:txXfrm>
    </dsp:sp>
    <dsp:sp modelId="{15FF3E46-F3BB-A540-B7C6-AE41A95FA4EA}">
      <dsp:nvSpPr>
        <dsp:cNvPr id="0" name=""/>
        <dsp:cNvSpPr/>
      </dsp:nvSpPr>
      <dsp:spPr>
        <a:xfrm>
          <a:off x="7439284" y="870891"/>
          <a:ext cx="588355" cy="738949"/>
        </a:xfrm>
        <a:prstGeom prst="rightArrow">
          <a:avLst>
            <a:gd name="adj1" fmla="val 60000"/>
            <a:gd name="adj2" fmla="val 50000"/>
          </a:avLst>
        </a:prstGeom>
        <a:gradFill rotWithShape="0">
          <a:gsLst>
            <a:gs pos="0">
              <a:schemeClr val="dk1">
                <a:tint val="60000"/>
                <a:hueOff val="0"/>
                <a:satOff val="0"/>
                <a:lumOff val="0"/>
                <a:alphaOff val="0"/>
                <a:tint val="98000"/>
                <a:lumMod val="100000"/>
              </a:schemeClr>
            </a:gs>
            <a:gs pos="100000">
              <a:schemeClr val="dk1">
                <a:tint val="60000"/>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endParaRPr lang="en-US" sz="3100" kern="1200"/>
        </a:p>
      </dsp:txBody>
      <dsp:txXfrm>
        <a:off x="7439284" y="1018681"/>
        <a:ext cx="411849" cy="443369"/>
      </dsp:txXfrm>
    </dsp:sp>
    <dsp:sp modelId="{D5E523AC-5E03-154C-AAB0-B10FB4EE7AF2}">
      <dsp:nvSpPr>
        <dsp:cNvPr id="0" name=""/>
        <dsp:cNvSpPr/>
      </dsp:nvSpPr>
      <dsp:spPr>
        <a:xfrm>
          <a:off x="8271862" y="0"/>
          <a:ext cx="3815718" cy="2480733"/>
        </a:xfrm>
        <a:prstGeom prst="roundRect">
          <a:avLst>
            <a:gd name="adj" fmla="val 10000"/>
          </a:avLst>
        </a:prstGeom>
        <a:gradFill rotWithShape="0">
          <a:gsLst>
            <a:gs pos="0">
              <a:schemeClr val="lt1">
                <a:hueOff val="0"/>
                <a:satOff val="0"/>
                <a:lumOff val="0"/>
                <a:alphaOff val="0"/>
                <a:tint val="98000"/>
                <a:lumMod val="100000"/>
              </a:schemeClr>
            </a:gs>
            <a:gs pos="100000">
              <a:schemeClr val="l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u="none" kern="1200" dirty="0" smtClean="0"/>
            <a:t>Management:</a:t>
          </a:r>
          <a:endParaRPr lang="en-US" sz="1200" kern="1200" dirty="0" smtClean="0"/>
        </a:p>
        <a:p>
          <a:pPr lvl="0" algn="ctr" defTabSz="533400">
            <a:lnSpc>
              <a:spcPct val="90000"/>
            </a:lnSpc>
            <a:spcBef>
              <a:spcPct val="0"/>
            </a:spcBef>
            <a:spcAft>
              <a:spcPct val="35000"/>
            </a:spcAft>
          </a:pPr>
          <a:r>
            <a:rPr lang="en-US" sz="1200" kern="1200" dirty="0" smtClean="0"/>
            <a:t>-If Spo2&lt;94% assume HYPOXIA until proven otherwise and must be treated immediately !</a:t>
          </a:r>
        </a:p>
        <a:p>
          <a:pPr lvl="0" algn="ctr" defTabSz="533400">
            <a:lnSpc>
              <a:spcPct val="90000"/>
            </a:lnSpc>
            <a:spcBef>
              <a:spcPct val="0"/>
            </a:spcBef>
            <a:spcAft>
              <a:spcPct val="35000"/>
            </a:spcAft>
          </a:pPr>
          <a:r>
            <a:rPr lang="en-US" sz="1200" kern="1200" dirty="0" smtClean="0"/>
            <a:t>-When hypoxia occurs, it is essential to decide whether the problem is with the patient or the equipment. </a:t>
          </a:r>
        </a:p>
        <a:p>
          <a:pPr lvl="0" algn="ctr" defTabSz="533400">
            <a:lnSpc>
              <a:spcPct val="90000"/>
            </a:lnSpc>
            <a:spcBef>
              <a:spcPct val="0"/>
            </a:spcBef>
            <a:spcAft>
              <a:spcPct val="35000"/>
            </a:spcAft>
          </a:pPr>
          <a:r>
            <a:rPr lang="en-US" sz="1200" kern="1200" dirty="0" smtClean="0"/>
            <a:t>1-Administer 100% oxygen.</a:t>
          </a:r>
        </a:p>
        <a:p>
          <a:pPr lvl="0" algn="ctr" defTabSz="533400">
            <a:lnSpc>
              <a:spcPct val="90000"/>
            </a:lnSpc>
            <a:spcBef>
              <a:spcPct val="0"/>
            </a:spcBef>
            <a:spcAft>
              <a:spcPct val="35000"/>
            </a:spcAft>
          </a:pPr>
          <a:r>
            <a:rPr lang="en-US" sz="1200" kern="1200" dirty="0" smtClean="0"/>
            <a:t>2-Ventilate by hand.</a:t>
          </a:r>
        </a:p>
        <a:p>
          <a:pPr lvl="0" algn="ctr" defTabSz="533400">
            <a:lnSpc>
              <a:spcPct val="90000"/>
            </a:lnSpc>
            <a:spcBef>
              <a:spcPct val="0"/>
            </a:spcBef>
            <a:spcAft>
              <a:spcPct val="35000"/>
            </a:spcAft>
          </a:pPr>
          <a:r>
            <a:rPr lang="en-US" sz="1200" kern="1200" dirty="0" smtClean="0"/>
            <a:t>3-call for help and consider ‘ABCDE’.</a:t>
          </a:r>
        </a:p>
        <a:p>
          <a:pPr lvl="0" algn="ctr" defTabSz="533400">
            <a:lnSpc>
              <a:spcPct val="90000"/>
            </a:lnSpc>
            <a:spcBef>
              <a:spcPct val="0"/>
            </a:spcBef>
            <a:spcAft>
              <a:spcPct val="35000"/>
            </a:spcAft>
          </a:pPr>
          <a:r>
            <a:rPr lang="en-US" sz="1200" kern="1200" dirty="0" smtClean="0"/>
            <a:t>4-Check for likely causes in a logical sequence and Treat causes as you identify them.</a:t>
          </a:r>
        </a:p>
        <a:p>
          <a:pPr lvl="0" algn="ctr" defTabSz="533400">
            <a:lnSpc>
              <a:spcPct val="90000"/>
            </a:lnSpc>
            <a:spcBef>
              <a:spcPct val="0"/>
            </a:spcBef>
            <a:spcAft>
              <a:spcPct val="35000"/>
            </a:spcAft>
          </a:pPr>
          <a:r>
            <a:rPr lang="en-US" sz="1200" kern="1200" dirty="0" smtClean="0"/>
            <a:t>5-After a quick check of the common patient problems, make sure the equipment is working.</a:t>
          </a:r>
          <a:endParaRPr lang="en-US" sz="1200" kern="1200" dirty="0"/>
        </a:p>
      </dsp:txBody>
      <dsp:txXfrm>
        <a:off x="8344520" y="72658"/>
        <a:ext cx="3670402" cy="23354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3F0356-4AC7-D141-BF15-94CAA0DF0735}">
      <dsp:nvSpPr>
        <dsp:cNvPr id="0" name=""/>
        <dsp:cNvSpPr/>
      </dsp:nvSpPr>
      <dsp:spPr>
        <a:xfrm>
          <a:off x="3512" y="37250"/>
          <a:ext cx="3009304" cy="2382169"/>
        </a:xfrm>
        <a:prstGeom prst="roundRect">
          <a:avLst>
            <a:gd name="adj" fmla="val 10000"/>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2. The </a:t>
          </a:r>
          <a:r>
            <a:rPr lang="en-US" sz="3600" kern="1200" dirty="0" err="1" smtClean="0"/>
            <a:t>oculocardiac</a:t>
          </a:r>
          <a:r>
            <a:rPr lang="en-US" sz="3600" kern="1200" dirty="0" smtClean="0"/>
            <a:t> reflex</a:t>
          </a:r>
          <a:endParaRPr lang="en-US" sz="3600" kern="1200" dirty="0"/>
        </a:p>
      </dsp:txBody>
      <dsp:txXfrm>
        <a:off x="73283" y="107021"/>
        <a:ext cx="2869762" cy="2242627"/>
      </dsp:txXfrm>
    </dsp:sp>
    <dsp:sp modelId="{1841F1DB-6D5C-C84F-9500-EA6253FB4F11}">
      <dsp:nvSpPr>
        <dsp:cNvPr id="0" name=""/>
        <dsp:cNvSpPr/>
      </dsp:nvSpPr>
      <dsp:spPr>
        <a:xfrm>
          <a:off x="3313746" y="855181"/>
          <a:ext cx="637972" cy="746307"/>
        </a:xfrm>
        <a:prstGeom prst="rightArrow">
          <a:avLst>
            <a:gd name="adj1" fmla="val 60000"/>
            <a:gd name="adj2" fmla="val 50000"/>
          </a:avLst>
        </a:prstGeom>
        <a:gradFill rotWithShape="0">
          <a:gsLst>
            <a:gs pos="0">
              <a:schemeClr val="accent1">
                <a:tint val="60000"/>
                <a:hueOff val="0"/>
                <a:satOff val="0"/>
                <a:lumOff val="0"/>
                <a:alphaOff val="0"/>
                <a:tint val="98000"/>
                <a:lumMod val="100000"/>
              </a:schemeClr>
            </a:gs>
            <a:gs pos="100000">
              <a:schemeClr val="accent1">
                <a:tint val="60000"/>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3313746" y="1004442"/>
        <a:ext cx="446580" cy="447785"/>
      </dsp:txXfrm>
    </dsp:sp>
    <dsp:sp modelId="{966EB7D2-643D-3342-A9C7-798CA8B53AC3}">
      <dsp:nvSpPr>
        <dsp:cNvPr id="0" name=""/>
        <dsp:cNvSpPr/>
      </dsp:nvSpPr>
      <dsp:spPr>
        <a:xfrm>
          <a:off x="4216538" y="37250"/>
          <a:ext cx="3009304" cy="2382169"/>
        </a:xfrm>
        <a:prstGeom prst="roundRect">
          <a:avLst>
            <a:gd name="adj" fmla="val 10000"/>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It </a:t>
          </a:r>
          <a:r>
            <a:rPr lang="en-US" sz="1600" kern="1200" dirty="0" smtClean="0"/>
            <a:t>is a decrease in pulse rate ( marked bradycardia) associated with traction applied to extraocular muscles and/or compression of the </a:t>
          </a:r>
          <a:r>
            <a:rPr lang="en-US" sz="1600" kern="1200" dirty="0" smtClean="0"/>
            <a:t>eyeball.</a:t>
          </a:r>
          <a:endParaRPr lang="en-US" sz="1600" kern="1200" dirty="0" smtClean="0"/>
        </a:p>
        <a:p>
          <a:pPr lvl="0" algn="ctr" defTabSz="711200">
            <a:lnSpc>
              <a:spcPct val="90000"/>
            </a:lnSpc>
            <a:spcBef>
              <a:spcPct val="0"/>
            </a:spcBef>
            <a:spcAft>
              <a:spcPct val="35000"/>
            </a:spcAft>
          </a:pPr>
          <a:r>
            <a:rPr lang="en-US" sz="1600" kern="1200" dirty="0" smtClean="0"/>
            <a:t>This reflex is especially sensitive in neonates and children In such surgeries, However, it may also occur with adults. </a:t>
          </a:r>
          <a:endParaRPr lang="en-US" sz="1600" kern="1200" dirty="0"/>
        </a:p>
      </dsp:txBody>
      <dsp:txXfrm>
        <a:off x="4286309" y="107021"/>
        <a:ext cx="2869762" cy="2242627"/>
      </dsp:txXfrm>
    </dsp:sp>
    <dsp:sp modelId="{4C56DF2E-F47A-B042-9DD7-74ED2B324E16}">
      <dsp:nvSpPr>
        <dsp:cNvPr id="0" name=""/>
        <dsp:cNvSpPr/>
      </dsp:nvSpPr>
      <dsp:spPr>
        <a:xfrm>
          <a:off x="7526772" y="855181"/>
          <a:ext cx="637972" cy="746307"/>
        </a:xfrm>
        <a:prstGeom prst="rightArrow">
          <a:avLst>
            <a:gd name="adj1" fmla="val 60000"/>
            <a:gd name="adj2" fmla="val 50000"/>
          </a:avLst>
        </a:prstGeom>
        <a:gradFill rotWithShape="0">
          <a:gsLst>
            <a:gs pos="0">
              <a:schemeClr val="accent1">
                <a:tint val="60000"/>
                <a:hueOff val="0"/>
                <a:satOff val="0"/>
                <a:lumOff val="0"/>
                <a:alphaOff val="0"/>
                <a:tint val="98000"/>
                <a:lumMod val="100000"/>
              </a:schemeClr>
            </a:gs>
            <a:gs pos="100000">
              <a:schemeClr val="accent1">
                <a:tint val="60000"/>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7526772" y="1004442"/>
        <a:ext cx="446580" cy="447785"/>
      </dsp:txXfrm>
    </dsp:sp>
    <dsp:sp modelId="{ABA8BC00-9FF6-0445-93E6-22EFDBA95F60}">
      <dsp:nvSpPr>
        <dsp:cNvPr id="0" name=""/>
        <dsp:cNvSpPr/>
      </dsp:nvSpPr>
      <dsp:spPr>
        <a:xfrm>
          <a:off x="8429563" y="37250"/>
          <a:ext cx="3758921" cy="2382169"/>
        </a:xfrm>
        <a:prstGeom prst="roundRect">
          <a:avLst>
            <a:gd name="adj" fmla="val 10000"/>
          </a:avLst>
        </a:prstGeom>
        <a:gradFill rotWithShape="0">
          <a:gsLst>
            <a:gs pos="0">
              <a:schemeClr val="accent1">
                <a:hueOff val="0"/>
                <a:satOff val="0"/>
                <a:lumOff val="0"/>
                <a:alphaOff val="0"/>
                <a:tint val="98000"/>
                <a:lumMod val="100000"/>
              </a:schemeClr>
            </a:gs>
            <a:gs pos="100000">
              <a:schemeClr val="accent1">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u="none" kern="1200" dirty="0" smtClean="0"/>
            <a:t>Management:</a:t>
          </a:r>
        </a:p>
        <a:p>
          <a:pPr lvl="0" algn="ctr" defTabSz="800100">
            <a:lnSpc>
              <a:spcPct val="90000"/>
            </a:lnSpc>
            <a:spcBef>
              <a:spcPct val="0"/>
            </a:spcBef>
            <a:spcAft>
              <a:spcPct val="35000"/>
            </a:spcAft>
          </a:pPr>
          <a:r>
            <a:rPr lang="en-US" sz="1800" kern="1200" dirty="0" smtClean="0"/>
            <a:t>It can be avoided by pretreatment with an anti-muscarinic acetylcholine antagonist like  atropine.</a:t>
          </a:r>
          <a:endParaRPr lang="en-US" sz="1800" kern="1200" dirty="0"/>
        </a:p>
      </dsp:txBody>
      <dsp:txXfrm>
        <a:off x="8499334" y="107021"/>
        <a:ext cx="3619379" cy="224262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10/30/16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64182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452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8367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1846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326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597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7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4540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8914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5571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0192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9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8230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383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16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443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72609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10/30/16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635481"/>
      </p:ext>
    </p:extLst>
  </p:cSld>
  <p:clrMap bg1="dk1" tx1="lt1" bg2="dk2" tx2="lt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 id="214748384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7" Type="http://schemas.openxmlformats.org/officeDocument/2006/relationships/diagramData" Target="../diagrams/data7.xml"/><Relationship Id="rId8" Type="http://schemas.openxmlformats.org/officeDocument/2006/relationships/diagramLayout" Target="../diagrams/layout7.xml"/><Relationship Id="rId9" Type="http://schemas.openxmlformats.org/officeDocument/2006/relationships/diagramQuickStyle" Target="../diagrams/quickStyle7.xml"/><Relationship Id="rId10" Type="http://schemas.openxmlformats.org/officeDocument/2006/relationships/diagramColors" Target="../diagrams/colors7.xml"/><Relationship Id="rId11"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Case 6- intraoperative management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97215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2214"/>
            <a:ext cx="12185821" cy="1456267"/>
          </a:xfrm>
        </p:spPr>
        <p:txBody>
          <a:bodyPr>
            <a:noAutofit/>
          </a:bodyPr>
          <a:lstStyle/>
          <a:p>
            <a:pPr lvl="0"/>
            <a:r>
              <a:rPr lang="en-US" sz="2400" dirty="0" smtClean="0"/>
              <a:t>5.</a:t>
            </a:r>
            <a:r>
              <a:rPr lang="en-US" sz="2400" b="1" dirty="0"/>
              <a:t> Discuss anesthesia plan , induction, medications   methods for securing the airway ,  maintenance of anesthesia and intravenous fluid requirement.</a:t>
            </a:r>
            <a:r>
              <a:rPr lang="en-US" sz="2400" dirty="0"/>
              <a:t/>
            </a:r>
            <a:br>
              <a:rPr lang="en-US" sz="2400" dirty="0"/>
            </a:b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4482996"/>
              </p:ext>
            </p:extLst>
          </p:nvPr>
        </p:nvGraphicFramePr>
        <p:xfrm>
          <a:off x="6179" y="1371598"/>
          <a:ext cx="12054016" cy="5486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85383" y="1175514"/>
            <a:ext cx="6985687" cy="729430"/>
          </a:xfrm>
          <a:prstGeom prst="rect">
            <a:avLst/>
          </a:prstGeom>
        </p:spPr>
        <p:txBody>
          <a:bodyPr wrap="square">
            <a:spAutoFit/>
          </a:bodyPr>
          <a:lstStyle/>
          <a:p>
            <a:pPr marL="457200">
              <a:lnSpc>
                <a:spcPct val="115000"/>
              </a:lnSpc>
              <a:spcAft>
                <a:spcPts val="0"/>
              </a:spcAft>
            </a:pPr>
            <a:r>
              <a:rPr lang="en-US" dirty="0">
                <a:solidFill>
                  <a:schemeClr val="bg1"/>
                </a:solidFill>
              </a:rPr>
              <a:t> During surgery the patient developed sever bradycardia </a:t>
            </a:r>
          </a:p>
          <a:p>
            <a:pPr marL="457200">
              <a:lnSpc>
                <a:spcPct val="115000"/>
              </a:lnSpc>
              <a:spcAft>
                <a:spcPts val="1000"/>
              </a:spcAft>
            </a:pPr>
            <a:r>
              <a:rPr lang="en-US" dirty="0">
                <a:solidFill>
                  <a:schemeClr val="bg1"/>
                </a:solidFill>
              </a:rPr>
              <a:t> </a:t>
            </a:r>
          </a:p>
        </p:txBody>
      </p:sp>
    </p:spTree>
    <p:extLst>
      <p:ext uri="{BB962C8B-B14F-4D97-AF65-F5344CB8AC3E}">
        <p14:creationId xmlns:p14="http://schemas.microsoft.com/office/powerpoint/2010/main" val="6361302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2310"/>
            <a:ext cx="10131425" cy="1456267"/>
          </a:xfrm>
        </p:spPr>
        <p:txBody>
          <a:bodyPr>
            <a:normAutofit fontScale="90000"/>
          </a:bodyPr>
          <a:lstStyle/>
          <a:p>
            <a:r>
              <a:rPr lang="en-US" dirty="0" smtClean="0"/>
              <a:t>6. </a:t>
            </a:r>
            <a:r>
              <a:rPr lang="en-US" b="1" dirty="0"/>
              <a:t>Discuss the cause and </a:t>
            </a:r>
            <a:r>
              <a:rPr lang="en-US" b="1" dirty="0" smtClean="0"/>
              <a:t>treatment </a:t>
            </a:r>
            <a:r>
              <a:rPr lang="en-US" sz="2000" b="1" cap="none" dirty="0" smtClean="0">
                <a:solidFill>
                  <a:schemeClr val="bg1"/>
                </a:solidFill>
              </a:rPr>
              <a:t/>
            </a:r>
            <a:br>
              <a:rPr lang="en-US" sz="2000" b="1" cap="none" dirty="0" smtClean="0">
                <a:solidFill>
                  <a:schemeClr val="bg1"/>
                </a:solidFill>
              </a:rPr>
            </a:br>
            <a:r>
              <a:rPr lang="en-US" sz="2000" b="1" cap="none" dirty="0" smtClean="0">
                <a:solidFill>
                  <a:schemeClr val="bg1"/>
                </a:solidFill>
              </a:rPr>
              <a:t>the surgery lasted 2 hours and the patient  was extubated and shifted to recovery room </a:t>
            </a:r>
            <a:r>
              <a:rPr lang="en-US" sz="2000" cap="none" dirty="0" smtClean="0">
                <a:solidFill>
                  <a:schemeClr val="bg1"/>
                </a:solidFill>
              </a:rPr>
              <a:t/>
            </a:r>
            <a:br>
              <a:rPr lang="en-US" sz="2000" cap="none" dirty="0" smtClean="0">
                <a:solidFill>
                  <a:schemeClr val="bg1"/>
                </a:solidFill>
              </a:rPr>
            </a:br>
            <a:r>
              <a:rPr lang="en-US" b="1" dirty="0" smtClean="0"/>
              <a:t> </a:t>
            </a:r>
            <a:r>
              <a:rPr lang="en-US" dirty="0"/>
              <a:t/>
            </a:r>
            <a:br>
              <a:rPr lang="en-US" dirty="0"/>
            </a:br>
            <a:endParaRPr lang="en-US" dirty="0"/>
          </a:p>
        </p:txBody>
      </p:sp>
      <p:sp>
        <p:nvSpPr>
          <p:cNvPr id="5" name="Rectangle 4"/>
          <p:cNvSpPr/>
          <p:nvPr/>
        </p:nvSpPr>
        <p:spPr>
          <a:xfrm>
            <a:off x="2671011" y="1150443"/>
            <a:ext cx="6408742" cy="423514"/>
          </a:xfrm>
          <a:prstGeom prst="rect">
            <a:avLst/>
          </a:prstGeom>
        </p:spPr>
        <p:txBody>
          <a:bodyPr wrap="none">
            <a:spAutoFit/>
          </a:bodyPr>
          <a:lstStyle/>
          <a:p>
            <a:pPr>
              <a:lnSpc>
                <a:spcPct val="115000"/>
              </a:lnSpc>
              <a:spcAft>
                <a:spcPts val="1000"/>
              </a:spcAft>
            </a:pPr>
            <a:r>
              <a:rPr lang="en-US" sz="2000" b="1" dirty="0">
                <a:solidFill>
                  <a:srgbClr val="000000"/>
                </a:solidFill>
                <a:latin typeface="Cambria" charset="0"/>
                <a:ea typeface="Calibri" charset="0"/>
                <a:cs typeface="Times" charset="0"/>
              </a:rPr>
              <a:t>------------- Differential Diagnosis for this case -----------</a:t>
            </a:r>
            <a:endParaRPr lang="en-US" sz="1600" b="1" dirty="0">
              <a:effectLst/>
              <a:latin typeface="Calibri" charset="0"/>
              <a:ea typeface="Calibri" charset="0"/>
              <a:cs typeface="Arial" charset="0"/>
            </a:endParaRPr>
          </a:p>
        </p:txBody>
      </p:sp>
      <p:graphicFrame>
        <p:nvGraphicFramePr>
          <p:cNvPr id="7" name="Diagram 6"/>
          <p:cNvGraphicFramePr/>
          <p:nvPr>
            <p:extLst>
              <p:ext uri="{D42A27DB-BD31-4B8C-83A1-F6EECF244321}">
                <p14:modId xmlns:p14="http://schemas.microsoft.com/office/powerpoint/2010/main" val="3011431112"/>
              </p:ext>
            </p:extLst>
          </p:nvPr>
        </p:nvGraphicFramePr>
        <p:xfrm>
          <a:off x="12032" y="1746045"/>
          <a:ext cx="12179968" cy="2480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p:cNvGraphicFramePr/>
          <p:nvPr>
            <p:extLst>
              <p:ext uri="{D42A27DB-BD31-4B8C-83A1-F6EECF244321}">
                <p14:modId xmlns:p14="http://schemas.microsoft.com/office/powerpoint/2010/main" val="2827962944"/>
              </p:ext>
            </p:extLst>
          </p:nvPr>
        </p:nvGraphicFramePr>
        <p:xfrm>
          <a:off x="1" y="4386312"/>
          <a:ext cx="12191998" cy="245667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437854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0021" y="1035162"/>
            <a:ext cx="10131425" cy="5618301"/>
          </a:xfrm>
        </p:spPr>
        <p:txBody>
          <a:bodyPr>
            <a:normAutofit fontScale="92500" lnSpcReduction="10000"/>
          </a:bodyPr>
          <a:lstStyle/>
          <a:p>
            <a:pPr marL="0" indent="0">
              <a:buNone/>
            </a:pPr>
            <a:r>
              <a:rPr lang="en-US" sz="2800" b="1" dirty="0">
                <a:solidFill>
                  <a:schemeClr val="bg1"/>
                </a:solidFill>
              </a:rPr>
              <a:t>M</a:t>
            </a:r>
            <a:r>
              <a:rPr lang="en-US" sz="2800" b="1" dirty="0" smtClean="0">
                <a:solidFill>
                  <a:schemeClr val="bg1"/>
                </a:solidFill>
              </a:rPr>
              <a:t>anagement </a:t>
            </a:r>
            <a:r>
              <a:rPr lang="en-US" sz="2800" b="1" dirty="0">
                <a:solidFill>
                  <a:schemeClr val="bg1"/>
                </a:solidFill>
              </a:rPr>
              <a:t>of bradycardia in general </a:t>
            </a:r>
          </a:p>
          <a:p>
            <a:pPr lvl="0"/>
            <a:r>
              <a:rPr lang="en-US" sz="2100" b="1" dirty="0">
                <a:solidFill>
                  <a:schemeClr val="bg1"/>
                </a:solidFill>
              </a:rPr>
              <a:t>Initial evaluation: </a:t>
            </a:r>
            <a:r>
              <a:rPr lang="en-US" dirty="0"/>
              <a:t/>
            </a:r>
            <a:br>
              <a:rPr lang="en-US" dirty="0"/>
            </a:br>
            <a:r>
              <a:rPr lang="en-US" dirty="0"/>
              <a:t>              -Assess appropriateness for clinical condition</a:t>
            </a:r>
            <a:br>
              <a:rPr lang="en-US" dirty="0"/>
            </a:br>
            <a:r>
              <a:rPr lang="en-US" dirty="0"/>
              <a:t>              -Heart rate typically &lt; 60 bpm if </a:t>
            </a:r>
            <a:r>
              <a:rPr lang="en-US" dirty="0" err="1" smtClean="0"/>
              <a:t>bradyarrhythmia</a:t>
            </a:r>
            <a:endParaRPr lang="en-US" dirty="0"/>
          </a:p>
          <a:p>
            <a:pPr lvl="0"/>
            <a:r>
              <a:rPr lang="en-US" sz="2100" b="1" dirty="0">
                <a:solidFill>
                  <a:schemeClr val="bg1"/>
                </a:solidFill>
              </a:rPr>
              <a:t>Initial intervention</a:t>
            </a:r>
            <a:r>
              <a:rPr lang="en-US" sz="2100" b="1" dirty="0" smtClean="0">
                <a:solidFill>
                  <a:schemeClr val="bg1"/>
                </a:solidFill>
              </a:rPr>
              <a:t>:</a:t>
            </a:r>
            <a:endParaRPr lang="en-US" dirty="0">
              <a:solidFill>
                <a:schemeClr val="bg1"/>
              </a:solidFill>
            </a:endParaRPr>
          </a:p>
          <a:p>
            <a:pPr marL="0" indent="0">
              <a:buNone/>
            </a:pPr>
            <a:r>
              <a:rPr lang="en-US" dirty="0"/>
              <a:t>              -Maintain patent airway</a:t>
            </a:r>
            <a:br>
              <a:rPr lang="en-US" dirty="0"/>
            </a:br>
            <a:r>
              <a:rPr lang="en-US" dirty="0"/>
              <a:t>              -Assist breathing as needed</a:t>
            </a:r>
            <a:br>
              <a:rPr lang="en-US" dirty="0"/>
            </a:br>
            <a:r>
              <a:rPr lang="en-US" dirty="0"/>
              <a:t>              -Administer oxygen if hypoxemic</a:t>
            </a:r>
            <a:br>
              <a:rPr lang="en-US" dirty="0"/>
            </a:br>
            <a:r>
              <a:rPr lang="en-US" dirty="0"/>
              <a:t>              -Attach monitor/defibrillator</a:t>
            </a:r>
            <a:br>
              <a:rPr lang="en-US" dirty="0"/>
            </a:br>
            <a:r>
              <a:rPr lang="en-US" dirty="0"/>
              <a:t>              -Monitor blood pressure and oximetry</a:t>
            </a:r>
            <a:br>
              <a:rPr lang="en-US" dirty="0"/>
            </a:br>
            <a:r>
              <a:rPr lang="en-US" dirty="0"/>
              <a:t>              -Obtain intravenous (IV)/intraosseous (IO) access</a:t>
            </a:r>
            <a:br>
              <a:rPr lang="en-US" dirty="0"/>
            </a:br>
            <a:r>
              <a:rPr lang="en-US" dirty="0"/>
              <a:t>              -Perform 12-lead electrocardiography (ECG); do not delay therapy</a:t>
            </a:r>
            <a:br>
              <a:rPr lang="en-US" dirty="0"/>
            </a:br>
            <a:r>
              <a:rPr lang="en-US" dirty="0"/>
              <a:t>              -Check for signs of poor perfusion(</a:t>
            </a:r>
            <a:r>
              <a:rPr lang="en-US" dirty="0" err="1"/>
              <a:t>Hypotension,Acutely</a:t>
            </a:r>
            <a:r>
              <a:rPr lang="en-US" dirty="0"/>
              <a:t> altered mental </a:t>
            </a:r>
            <a:r>
              <a:rPr lang="en-US" dirty="0" err="1"/>
              <a:t>status,Signs</a:t>
            </a:r>
            <a:r>
              <a:rPr lang="en-US" dirty="0"/>
              <a:t> of      shock)  </a:t>
            </a:r>
          </a:p>
          <a:p>
            <a:pPr marL="0" indent="0">
              <a:buNone/>
            </a:pPr>
            <a:r>
              <a:rPr lang="en-US" dirty="0"/>
              <a:t>               -Consider expert </a:t>
            </a:r>
            <a:r>
              <a:rPr lang="en-US" dirty="0" smtClean="0"/>
              <a:t>consultation</a:t>
            </a:r>
          </a:p>
          <a:p>
            <a:pPr marL="0" indent="0">
              <a:buNone/>
            </a:pPr>
            <a:endParaRPr lang="en-US" dirty="0">
              <a:solidFill>
                <a:schemeClr val="bg1"/>
              </a:solidFill>
            </a:endParaRPr>
          </a:p>
          <a:p>
            <a:pPr marL="0" indent="0">
              <a:buNone/>
            </a:pPr>
            <a:r>
              <a:rPr lang="en-US" dirty="0">
                <a:solidFill>
                  <a:schemeClr val="bg1"/>
                </a:solidFill>
              </a:rPr>
              <a:t> </a:t>
            </a:r>
            <a:r>
              <a:rPr lang="en-US" sz="2800" b="1" dirty="0" smtClean="0">
                <a:solidFill>
                  <a:schemeClr val="bg1"/>
                </a:solidFill>
              </a:rPr>
              <a:t>Management </a:t>
            </a:r>
            <a:r>
              <a:rPr lang="en-US" sz="2800" b="1" dirty="0">
                <a:solidFill>
                  <a:schemeClr val="bg1"/>
                </a:solidFill>
              </a:rPr>
              <a:t>of persistent bradycardia:</a:t>
            </a:r>
            <a:r>
              <a:rPr lang="en-US" sz="2800" b="1" dirty="0"/>
              <a:t/>
            </a:r>
            <a:br>
              <a:rPr lang="en-US" sz="2800" b="1" dirty="0"/>
            </a:br>
            <a:r>
              <a:rPr lang="en-US" dirty="0"/>
              <a:t>-Administer epinephrine</a:t>
            </a:r>
            <a:br>
              <a:rPr lang="en-US" dirty="0"/>
            </a:br>
            <a:r>
              <a:rPr lang="en-US" dirty="0"/>
              <a:t>-Consider atropine for increased vagal tone or primary atrioventricular block (AV) block</a:t>
            </a:r>
            <a:br>
              <a:rPr lang="en-US" dirty="0"/>
            </a:br>
            <a:r>
              <a:rPr lang="en-US" dirty="0" smtClean="0"/>
              <a:t>-</a:t>
            </a:r>
            <a:r>
              <a:rPr lang="en-US" dirty="0"/>
              <a:t>Treat underlying causes </a:t>
            </a:r>
          </a:p>
        </p:txBody>
      </p:sp>
      <p:sp>
        <p:nvSpPr>
          <p:cNvPr id="4" name="Title 1"/>
          <p:cNvSpPr>
            <a:spLocks noGrp="1"/>
          </p:cNvSpPr>
          <p:nvPr>
            <p:ph type="title"/>
          </p:nvPr>
        </p:nvSpPr>
        <p:spPr>
          <a:xfrm>
            <a:off x="0" y="252663"/>
            <a:ext cx="10131425" cy="1035162"/>
          </a:xfrm>
        </p:spPr>
        <p:txBody>
          <a:bodyPr>
            <a:normAutofit/>
          </a:bodyPr>
          <a:lstStyle/>
          <a:p>
            <a:pPr lvl="0"/>
            <a:r>
              <a:rPr lang="en-US" dirty="0" smtClean="0"/>
              <a:t>6. </a:t>
            </a:r>
            <a:r>
              <a:rPr lang="en-US" b="1" dirty="0"/>
              <a:t>Discuss the cause and treatment </a:t>
            </a:r>
            <a:endParaRPr lang="en-US" dirty="0"/>
          </a:p>
        </p:txBody>
      </p:sp>
    </p:spTree>
    <p:extLst>
      <p:ext uri="{BB962C8B-B14F-4D97-AF65-F5344CB8AC3E}">
        <p14:creationId xmlns:p14="http://schemas.microsoft.com/office/powerpoint/2010/main" val="62573532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6116" y="1046748"/>
            <a:ext cx="10647947" cy="6003757"/>
          </a:xfrm>
        </p:spPr>
        <p:txBody>
          <a:bodyPr>
            <a:normAutofit/>
          </a:bodyPr>
          <a:lstStyle/>
          <a:p>
            <a:pPr marL="0" indent="0">
              <a:buNone/>
            </a:pPr>
            <a:r>
              <a:rPr lang="en-US" sz="2000" b="1" dirty="0" smtClean="0">
                <a:solidFill>
                  <a:schemeClr val="bg1"/>
                </a:solidFill>
              </a:rPr>
              <a:t>Squint </a:t>
            </a:r>
            <a:r>
              <a:rPr lang="en-US" sz="2000" b="1" dirty="0">
                <a:solidFill>
                  <a:schemeClr val="bg1"/>
                </a:solidFill>
              </a:rPr>
              <a:t>surgery is usually undertaken on children under general </a:t>
            </a:r>
            <a:r>
              <a:rPr lang="en-US" sz="2000" b="1" dirty="0" err="1">
                <a:solidFill>
                  <a:schemeClr val="bg1"/>
                </a:solidFill>
              </a:rPr>
              <a:t>anaesthetic</a:t>
            </a:r>
            <a:r>
              <a:rPr lang="en-US" sz="2000" b="1" dirty="0">
                <a:solidFill>
                  <a:schemeClr val="bg1"/>
                </a:solidFill>
              </a:rPr>
              <a:t>. </a:t>
            </a:r>
          </a:p>
          <a:p>
            <a:pPr marL="0" indent="0">
              <a:buNone/>
            </a:pPr>
            <a:r>
              <a:rPr lang="en-US" sz="2000" b="1" dirty="0">
                <a:solidFill>
                  <a:schemeClr val="bg1"/>
                </a:solidFill>
              </a:rPr>
              <a:t>There are a number of </a:t>
            </a:r>
            <a:r>
              <a:rPr lang="en-US" sz="2000" b="1" dirty="0" smtClean="0">
                <a:solidFill>
                  <a:schemeClr val="bg1"/>
                </a:solidFill>
              </a:rPr>
              <a:t>issues:</a:t>
            </a:r>
            <a:endParaRPr lang="en-US" sz="2000" b="1" dirty="0">
              <a:solidFill>
                <a:schemeClr val="bg1"/>
              </a:solidFill>
            </a:endParaRPr>
          </a:p>
          <a:p>
            <a:pPr marL="0" indent="0">
              <a:buNone/>
            </a:pPr>
            <a:r>
              <a:rPr lang="en-US" dirty="0" smtClean="0"/>
              <a:t> </a:t>
            </a:r>
            <a:r>
              <a:rPr lang="en-US" dirty="0"/>
              <a:t>• The airway is covered by drapes and needs to be secured either by a LMA, or in small children (&lt;2 years old) a tracheal tube is often preferred.   </a:t>
            </a:r>
          </a:p>
          <a:p>
            <a:pPr marL="0" indent="0">
              <a:buNone/>
            </a:pPr>
            <a:r>
              <a:rPr lang="en-US" dirty="0"/>
              <a:t>  • The </a:t>
            </a:r>
            <a:r>
              <a:rPr lang="en-US" dirty="0" err="1"/>
              <a:t>oculocardiac</a:t>
            </a:r>
            <a:r>
              <a:rPr lang="en-US" dirty="0"/>
              <a:t> reflex: pressure/tension on the globe or eye muscles can cause a marked bradycardia, which can be avoided by pretreatment with atropine. </a:t>
            </a:r>
          </a:p>
          <a:p>
            <a:pPr marL="0" indent="0">
              <a:buNone/>
            </a:pPr>
            <a:r>
              <a:rPr lang="en-US" dirty="0"/>
              <a:t>  • There is a high incidence of postoperative nausea and vomiting and pretreatment with an antiemetic is usually advisable.</a:t>
            </a:r>
          </a:p>
          <a:p>
            <a:pPr marL="0" indent="0">
              <a:buNone/>
            </a:pPr>
            <a:r>
              <a:rPr lang="en-US" dirty="0"/>
              <a:t>   • </a:t>
            </a:r>
            <a:r>
              <a:rPr lang="en-US" dirty="0" err="1"/>
              <a:t>Suxamethonium</a:t>
            </a:r>
            <a:r>
              <a:rPr lang="en-US" dirty="0"/>
              <a:t> is best avoided as this is a trigger for malignant hyperthermia (MH); there is a higher incidence of MH in patients undergoing </a:t>
            </a:r>
            <a:br>
              <a:rPr lang="en-US" dirty="0"/>
            </a:br>
            <a:r>
              <a:rPr lang="en-US" dirty="0"/>
              <a:t>squint surgery.</a:t>
            </a:r>
          </a:p>
          <a:p>
            <a:pPr marL="0" indent="0">
              <a:buNone/>
            </a:pPr>
            <a:r>
              <a:rPr lang="en-US" b="1" dirty="0"/>
              <a:t> </a:t>
            </a:r>
            <a:endParaRPr lang="en-US" dirty="0"/>
          </a:p>
          <a:p>
            <a:endParaRPr lang="en-US" dirty="0"/>
          </a:p>
        </p:txBody>
      </p:sp>
      <p:sp>
        <p:nvSpPr>
          <p:cNvPr id="4" name="Title 1"/>
          <p:cNvSpPr>
            <a:spLocks noGrp="1"/>
          </p:cNvSpPr>
          <p:nvPr>
            <p:ph type="title"/>
          </p:nvPr>
        </p:nvSpPr>
        <p:spPr>
          <a:xfrm>
            <a:off x="0" y="288760"/>
            <a:ext cx="10131425" cy="1035162"/>
          </a:xfrm>
        </p:spPr>
        <p:txBody>
          <a:bodyPr>
            <a:normAutofit/>
          </a:bodyPr>
          <a:lstStyle/>
          <a:p>
            <a:pPr lvl="0"/>
            <a:r>
              <a:rPr lang="en-US" dirty="0" smtClean="0"/>
              <a:t>6. </a:t>
            </a:r>
            <a:r>
              <a:rPr lang="en-US" b="1" dirty="0"/>
              <a:t>Discuss the cause and treatment </a:t>
            </a:r>
            <a:endParaRPr lang="en-US" dirty="0"/>
          </a:p>
        </p:txBody>
      </p:sp>
    </p:spTree>
    <p:extLst>
      <p:ext uri="{BB962C8B-B14F-4D97-AF65-F5344CB8AC3E}">
        <p14:creationId xmlns:p14="http://schemas.microsoft.com/office/powerpoint/2010/main" val="520640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7359"/>
            <a:ext cx="10131425" cy="1456267"/>
          </a:xfrm>
        </p:spPr>
        <p:txBody>
          <a:bodyPr/>
          <a:lstStyle/>
          <a:p>
            <a:pPr lvl="0"/>
            <a:r>
              <a:rPr lang="en-US" dirty="0" smtClean="0"/>
              <a:t>7.</a:t>
            </a:r>
            <a:r>
              <a:rPr lang="en-US" b="1" dirty="0"/>
              <a:t> what is your post-operative analgesia plan .</a:t>
            </a:r>
            <a:r>
              <a:rPr lang="en-US" dirty="0"/>
              <a:t/>
            </a:r>
            <a:br>
              <a:rPr lang="en-US" dirty="0"/>
            </a:br>
            <a:endParaRPr lang="en-US" dirty="0"/>
          </a:p>
        </p:txBody>
      </p:sp>
      <p:sp>
        <p:nvSpPr>
          <p:cNvPr id="3" name="Content Placeholder 2"/>
          <p:cNvSpPr>
            <a:spLocks noGrp="1"/>
          </p:cNvSpPr>
          <p:nvPr>
            <p:ph idx="1"/>
          </p:nvPr>
        </p:nvSpPr>
        <p:spPr>
          <a:xfrm>
            <a:off x="1082844" y="1973626"/>
            <a:ext cx="10131425" cy="3649133"/>
          </a:xfrm>
        </p:spPr>
        <p:txBody>
          <a:bodyPr>
            <a:noAutofit/>
          </a:bodyPr>
          <a:lstStyle/>
          <a:p>
            <a:r>
              <a:rPr lang="en-US" sz="2000" dirty="0"/>
              <a:t>The surgery lasted 2 </a:t>
            </a:r>
            <a:r>
              <a:rPr lang="en-US" sz="2000" dirty="0" err="1"/>
              <a:t>hrs</a:t>
            </a:r>
            <a:r>
              <a:rPr lang="en-US" sz="2000" dirty="0"/>
              <a:t> and the patient was </a:t>
            </a:r>
            <a:r>
              <a:rPr lang="en-US" sz="2000" dirty="0" err="1"/>
              <a:t>excubated</a:t>
            </a:r>
            <a:r>
              <a:rPr lang="en-US" sz="2000" dirty="0"/>
              <a:t> and shifted to recovery room, What is your postoperative analgesia plan:</a:t>
            </a:r>
          </a:p>
          <a:p>
            <a:r>
              <a:rPr lang="en-US" sz="2000" dirty="0"/>
              <a:t>Multimodal analgesia is used, which works on the principle that drugs acting by different mechanisms can result in additive or synergistic analgesia with lowered adverse effects. In particular there is an attempt to minimize opioids (‘opioid sparing’) to reduce their adverse effects </a:t>
            </a:r>
          </a:p>
          <a:p>
            <a:r>
              <a:rPr lang="en-US" sz="2000" dirty="0"/>
              <a:t>Most pain is self-limiting, with analgesic requirements falling by 48 hours, even after major surgery. </a:t>
            </a:r>
          </a:p>
          <a:p>
            <a:r>
              <a:rPr lang="en-US" sz="2000" dirty="0" smtClean="0"/>
              <a:t>For </a:t>
            </a:r>
            <a:r>
              <a:rPr lang="en-US" sz="2000" dirty="0"/>
              <a:t>major surgery the use of infusion devices such as PCAs, epidurals or local anesthetic infusions around major nerves </a:t>
            </a:r>
            <a:r>
              <a:rPr lang="en-US" sz="2000" dirty="0" smtClean="0"/>
              <a:t>are </a:t>
            </a:r>
            <a:r>
              <a:rPr lang="en-US" sz="2000" dirty="0"/>
              <a:t>used. </a:t>
            </a:r>
          </a:p>
          <a:p>
            <a:endParaRPr lang="en-US" sz="2000" dirty="0"/>
          </a:p>
        </p:txBody>
      </p:sp>
    </p:spTree>
    <p:extLst>
      <p:ext uri="{BB962C8B-B14F-4D97-AF65-F5344CB8AC3E}">
        <p14:creationId xmlns:p14="http://schemas.microsoft.com/office/powerpoint/2010/main" val="172253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970" y="2737339"/>
            <a:ext cx="10131425" cy="1456267"/>
          </a:xfrm>
        </p:spPr>
        <p:txBody>
          <a:bodyPr>
            <a:normAutofit/>
          </a:bodyPr>
          <a:lstStyle/>
          <a:p>
            <a:r>
              <a:rPr lang="en-US" sz="4000" b="1" dirty="0"/>
              <a:t>A 4- years old male patient booked for right eye squint surgery </a:t>
            </a:r>
          </a:p>
        </p:txBody>
      </p:sp>
    </p:spTree>
    <p:extLst>
      <p:ext uri="{BB962C8B-B14F-4D97-AF65-F5344CB8AC3E}">
        <p14:creationId xmlns:p14="http://schemas.microsoft.com/office/powerpoint/2010/main" val="18713485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0631"/>
            <a:ext cx="10131425" cy="1456267"/>
          </a:xfrm>
        </p:spPr>
        <p:txBody>
          <a:bodyPr>
            <a:normAutofit fontScale="90000"/>
          </a:bodyPr>
          <a:lstStyle/>
          <a:p>
            <a:pPr lvl="0"/>
            <a:r>
              <a:rPr lang="en-US" b="1" dirty="0" smtClean="0"/>
              <a:t>1. How </a:t>
            </a:r>
            <a:r>
              <a:rPr lang="en-US" b="1" dirty="0"/>
              <a:t>you will assess this patient preoperatively.</a:t>
            </a:r>
            <a:br>
              <a:rPr lang="en-US" b="1" dirty="0"/>
            </a:b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3770082"/>
              </p:ext>
            </p:extLst>
          </p:nvPr>
        </p:nvGraphicFramePr>
        <p:xfrm>
          <a:off x="211903" y="1164608"/>
          <a:ext cx="6547569" cy="5747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p:nvPr/>
        </p:nvPicPr>
        <p:blipFill>
          <a:blip r:embed="rId7">
            <a:extLst>
              <a:ext uri="{28A0092B-C50C-407E-A947-70E740481C1C}">
                <a14:useLocalDpi xmlns:a14="http://schemas.microsoft.com/office/drawing/2010/main" val="0"/>
              </a:ext>
            </a:extLst>
          </a:blip>
          <a:stretch>
            <a:fillRect/>
          </a:stretch>
        </p:blipFill>
        <p:spPr>
          <a:xfrm>
            <a:off x="7172335" y="2140003"/>
            <a:ext cx="4595074" cy="3796866"/>
          </a:xfrm>
          <a:prstGeom prst="rect">
            <a:avLst/>
          </a:prstGeom>
        </p:spPr>
      </p:pic>
    </p:spTree>
    <p:extLst>
      <p:ext uri="{BB962C8B-B14F-4D97-AF65-F5344CB8AC3E}">
        <p14:creationId xmlns:p14="http://schemas.microsoft.com/office/powerpoint/2010/main" val="10287257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885"/>
            <a:ext cx="10131425" cy="1456267"/>
          </a:xfrm>
        </p:spPr>
        <p:txBody>
          <a:bodyPr>
            <a:normAutofit fontScale="90000"/>
          </a:bodyPr>
          <a:lstStyle/>
          <a:p>
            <a:r>
              <a:rPr lang="en-US" b="1" dirty="0"/>
              <a:t>1. How you will assess this patient preoperatively.</a:t>
            </a:r>
            <a:br>
              <a:rPr lang="en-US" b="1"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640717"/>
              </p:ext>
            </p:extLst>
          </p:nvPr>
        </p:nvGraphicFramePr>
        <p:xfrm>
          <a:off x="0" y="877330"/>
          <a:ext cx="12192000" cy="5758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22457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6549"/>
            <a:ext cx="10131425" cy="1456267"/>
          </a:xfrm>
        </p:spPr>
        <p:txBody>
          <a:bodyPr>
            <a:normAutofit fontScale="90000"/>
          </a:bodyPr>
          <a:lstStyle/>
          <a:p>
            <a:r>
              <a:rPr lang="en-US" b="1" dirty="0"/>
              <a:t>1. How you will assess this patient preoperatively.</a:t>
            </a:r>
            <a:br>
              <a:rPr lang="en-US" b="1"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8540576"/>
              </p:ext>
            </p:extLst>
          </p:nvPr>
        </p:nvGraphicFramePr>
        <p:xfrm>
          <a:off x="1007076" y="1548413"/>
          <a:ext cx="10131425" cy="3649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93084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0472"/>
            <a:ext cx="12047838" cy="1456267"/>
          </a:xfrm>
        </p:spPr>
        <p:txBody>
          <a:bodyPr>
            <a:normAutofit fontScale="90000"/>
          </a:bodyPr>
          <a:lstStyle/>
          <a:p>
            <a:pPr lvl="0"/>
            <a:r>
              <a:rPr lang="en-US" b="1" dirty="0" smtClean="0"/>
              <a:t>2. Discuss </a:t>
            </a:r>
            <a:r>
              <a:rPr lang="en-US" b="1" dirty="0"/>
              <a:t>fasting time and </a:t>
            </a:r>
            <a:r>
              <a:rPr lang="en-US" b="1" dirty="0" smtClean="0"/>
              <a:t>premedication</a:t>
            </a:r>
            <a:br>
              <a:rPr lang="en-US" b="1" dirty="0" smtClean="0"/>
            </a:br>
            <a:r>
              <a:rPr lang="en-US" sz="2000" cap="none" dirty="0" smtClean="0">
                <a:solidFill>
                  <a:schemeClr val="bg1"/>
                </a:solidFill>
              </a:rPr>
              <a:t>the patient seen in preoperative anesthesia clinic and cleared for squint surgery under general anesthesia, </a:t>
            </a:r>
            <a:r>
              <a:rPr lang="en-US" sz="2000" cap="none" dirty="0" err="1" smtClean="0">
                <a:solidFill>
                  <a:schemeClr val="bg1"/>
                </a:solidFill>
              </a:rPr>
              <a:t>bwt</a:t>
            </a:r>
            <a:r>
              <a:rPr lang="en-US" sz="2000" cap="none" dirty="0" smtClean="0">
                <a:solidFill>
                  <a:schemeClr val="bg1"/>
                </a:solidFill>
              </a:rPr>
              <a:t>: 16 kg </a:t>
            </a:r>
            <a:r>
              <a:rPr lang="en-US" dirty="0"/>
              <a:t/>
            </a:r>
            <a:br>
              <a:rPr lang="en-US" dirty="0"/>
            </a:br>
            <a:r>
              <a:rPr lang="en-US" b="1" dirty="0" smtClean="0"/>
              <a:t>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388559"/>
              </p:ext>
            </p:extLst>
          </p:nvPr>
        </p:nvGraphicFramePr>
        <p:xfrm>
          <a:off x="-5535830" y="1198606"/>
          <a:ext cx="17307699" cy="10157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8845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08919"/>
            <a:ext cx="12161107" cy="1456267"/>
          </a:xfrm>
        </p:spPr>
        <p:txBody>
          <a:bodyPr>
            <a:normAutofit fontScale="90000"/>
          </a:bodyPr>
          <a:lstStyle/>
          <a:p>
            <a:pPr lvl="0"/>
            <a:r>
              <a:rPr lang="en-US" b="1" dirty="0" smtClean="0"/>
              <a:t>3. What </a:t>
            </a:r>
            <a:r>
              <a:rPr lang="en-US" b="1" dirty="0"/>
              <a:t>are the physiological difference between adult and pediatric patient</a:t>
            </a:r>
            <a:r>
              <a:rPr lang="en-US" dirty="0"/>
              <a:t/>
            </a:r>
            <a:br>
              <a:rPr lang="en-US" dirty="0"/>
            </a:br>
            <a:endParaRPr lang="en-US" dirty="0"/>
          </a:p>
        </p:txBody>
      </p:sp>
      <p:sp>
        <p:nvSpPr>
          <p:cNvPr id="4" name="Content Placeholder 3"/>
          <p:cNvSpPr>
            <a:spLocks noGrp="1"/>
          </p:cNvSpPr>
          <p:nvPr>
            <p:ph idx="1"/>
          </p:nvPr>
        </p:nvSpPr>
        <p:spPr>
          <a:xfrm>
            <a:off x="895866" y="1765186"/>
            <a:ext cx="10131425" cy="3649133"/>
          </a:xfrm>
        </p:spPr>
        <p:txBody>
          <a:bodyPr>
            <a:normAutofit lnSpcReduction="10000"/>
          </a:bodyPr>
          <a:lstStyle/>
          <a:p>
            <a:pPr marL="0" indent="0">
              <a:buNone/>
            </a:pPr>
            <a:r>
              <a:rPr lang="en-US" sz="2400" b="1" dirty="0">
                <a:solidFill>
                  <a:schemeClr val="bg1"/>
                </a:solidFill>
              </a:rPr>
              <a:t>Respiratory system</a:t>
            </a:r>
            <a:r>
              <a:rPr lang="en-US" sz="2400" b="1" dirty="0" smtClean="0">
                <a:solidFill>
                  <a:schemeClr val="bg1"/>
                </a:solidFill>
              </a:rPr>
              <a:t>:</a:t>
            </a:r>
            <a:r>
              <a:rPr lang="en-US" sz="2400" b="1" dirty="0">
                <a:solidFill>
                  <a:schemeClr val="bg1"/>
                </a:solidFill>
              </a:rPr>
              <a:t> </a:t>
            </a:r>
          </a:p>
          <a:p>
            <a:r>
              <a:rPr lang="en-US" dirty="0"/>
              <a:t> Oxygen consumption of neonates is more than 6 ml/kg which is about twice that of adults on a weight basis.</a:t>
            </a:r>
          </a:p>
          <a:p>
            <a:r>
              <a:rPr lang="en-US" dirty="0"/>
              <a:t>To satisfy this high demand alveolar ventilation is doubled compared with that in adults.</a:t>
            </a:r>
          </a:p>
          <a:p>
            <a:r>
              <a:rPr lang="en-US" dirty="0"/>
              <a:t>Because the tidal volume on a weight basis is similar for infants and adults, the increased alveolar ventilation is accomplished by an increased breathing </a:t>
            </a:r>
            <a:r>
              <a:rPr lang="en-US" dirty="0" smtClean="0"/>
              <a:t>rate</a:t>
            </a:r>
            <a:r>
              <a:rPr lang="en-US" dirty="0"/>
              <a:t> </a:t>
            </a:r>
            <a:endParaRPr lang="en-US" dirty="0" smtClean="0"/>
          </a:p>
          <a:p>
            <a:pPr marL="0" indent="0">
              <a:buNone/>
            </a:pPr>
            <a:endParaRPr lang="en-US" dirty="0"/>
          </a:p>
          <a:p>
            <a:pPr marL="0" indent="0">
              <a:buNone/>
            </a:pPr>
            <a:r>
              <a:rPr lang="en-US" sz="2400" b="1" dirty="0">
                <a:solidFill>
                  <a:schemeClr val="bg1"/>
                </a:solidFill>
              </a:rPr>
              <a:t>Cardiac:</a:t>
            </a:r>
          </a:p>
          <a:p>
            <a:r>
              <a:rPr lang="en-US" dirty="0"/>
              <a:t>Care must be directed to keep the infant warm, maintaining normal arterial oxygen and carbon dioxide tension and minimizing anesthetic induced myocardial depression</a:t>
            </a:r>
          </a:p>
          <a:p>
            <a:endParaRPr lang="en-US" dirty="0"/>
          </a:p>
        </p:txBody>
      </p:sp>
    </p:spTree>
    <p:extLst>
      <p:ext uri="{BB962C8B-B14F-4D97-AF65-F5344CB8AC3E}">
        <p14:creationId xmlns:p14="http://schemas.microsoft.com/office/powerpoint/2010/main" val="11508763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893" y="264695"/>
            <a:ext cx="12161107" cy="1456267"/>
          </a:xfrm>
        </p:spPr>
        <p:txBody>
          <a:bodyPr>
            <a:normAutofit fontScale="90000"/>
          </a:bodyPr>
          <a:lstStyle/>
          <a:p>
            <a:pPr lvl="0"/>
            <a:r>
              <a:rPr lang="en-US" b="1" smtClean="0"/>
              <a:t>3. </a:t>
            </a:r>
            <a:r>
              <a:rPr lang="en-US" b="1" dirty="0" smtClean="0"/>
              <a:t>What </a:t>
            </a:r>
            <a:r>
              <a:rPr lang="en-US" b="1" dirty="0"/>
              <a:t>are the physiological difference between adult and pediatric patient</a:t>
            </a:r>
            <a:r>
              <a:rPr lang="en-US" dirty="0"/>
              <a:t/>
            </a:r>
            <a:br>
              <a:rPr lang="en-US" dirty="0"/>
            </a:br>
            <a:endParaRPr lang="en-US" dirty="0"/>
          </a:p>
        </p:txBody>
      </p:sp>
      <p:sp>
        <p:nvSpPr>
          <p:cNvPr id="4" name="Content Placeholder 3"/>
          <p:cNvSpPr>
            <a:spLocks noGrp="1"/>
          </p:cNvSpPr>
          <p:nvPr>
            <p:ph idx="1"/>
          </p:nvPr>
        </p:nvSpPr>
        <p:spPr>
          <a:xfrm>
            <a:off x="685801" y="1438057"/>
            <a:ext cx="10131425" cy="5325762"/>
          </a:xfrm>
        </p:spPr>
        <p:txBody>
          <a:bodyPr>
            <a:normAutofit fontScale="92500"/>
          </a:bodyPr>
          <a:lstStyle/>
          <a:p>
            <a:pPr marL="0" indent="0">
              <a:buNone/>
            </a:pPr>
            <a:r>
              <a:rPr lang="en-US" sz="2400" b="1" dirty="0">
                <a:solidFill>
                  <a:schemeClr val="bg1"/>
                </a:solidFill>
              </a:rPr>
              <a:t>Body water:</a:t>
            </a:r>
          </a:p>
          <a:p>
            <a:r>
              <a:rPr lang="en-US" dirty="0"/>
              <a:t> The increased metabolic rate characteristic of neonates results in accelerated turn overs of ECF and dictates meticulous attention to intraoperative fluid replacement. </a:t>
            </a:r>
            <a:endParaRPr lang="en-US" dirty="0" smtClean="0"/>
          </a:p>
          <a:p>
            <a:endParaRPr lang="en-US" dirty="0"/>
          </a:p>
          <a:p>
            <a:pPr marL="0" indent="0">
              <a:buNone/>
            </a:pPr>
            <a:r>
              <a:rPr lang="en-US" sz="2400" b="1" dirty="0">
                <a:solidFill>
                  <a:schemeClr val="bg1"/>
                </a:solidFill>
              </a:rPr>
              <a:t>Renal:</a:t>
            </a:r>
          </a:p>
          <a:p>
            <a:r>
              <a:rPr lang="en-US" dirty="0"/>
              <a:t> the ability to handle free water and soluble loads may be impaired in neonates and the half-life of medications excreted by means of glomerular filtration will be prolonged </a:t>
            </a:r>
          </a:p>
          <a:p>
            <a:pPr marL="0" indent="0">
              <a:buNone/>
            </a:pPr>
            <a:r>
              <a:rPr lang="en-US" dirty="0"/>
              <a:t> </a:t>
            </a:r>
          </a:p>
          <a:p>
            <a:pPr marL="0" indent="0">
              <a:buNone/>
            </a:pPr>
            <a:r>
              <a:rPr lang="en-US" sz="2400" b="1" dirty="0">
                <a:solidFill>
                  <a:schemeClr val="bg1"/>
                </a:solidFill>
              </a:rPr>
              <a:t>Thermoregulation:</a:t>
            </a:r>
          </a:p>
          <a:p>
            <a:r>
              <a:rPr lang="en-US" dirty="0"/>
              <a:t>The infant is especially vulnerable to hypothermia because of both the large ratio of body surface area to weight and a limited ability to cope with cold stress</a:t>
            </a:r>
          </a:p>
          <a:p>
            <a:r>
              <a:rPr lang="en-US" dirty="0"/>
              <a:t> This problem is compounded by cold operating rooms, wound exposure, intra venous fluid administration, dry anesthetic gases and the direct effect of anesthetic agents on temperature regulation.</a:t>
            </a:r>
          </a:p>
          <a:p>
            <a:r>
              <a:rPr lang="en-US" dirty="0"/>
              <a:t>Heat lost by conduction is reduced by placing the baby on a warm mattress and warming the operating room. </a:t>
            </a:r>
          </a:p>
          <a:p>
            <a:endParaRPr lang="en-US" dirty="0"/>
          </a:p>
        </p:txBody>
      </p:sp>
    </p:spTree>
    <p:extLst>
      <p:ext uri="{BB962C8B-B14F-4D97-AF65-F5344CB8AC3E}">
        <p14:creationId xmlns:p14="http://schemas.microsoft.com/office/powerpoint/2010/main" val="12282204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6174"/>
            <a:ext cx="12185821" cy="1456267"/>
          </a:xfrm>
        </p:spPr>
        <p:txBody>
          <a:bodyPr>
            <a:normAutofit fontScale="90000"/>
          </a:bodyPr>
          <a:lstStyle/>
          <a:p>
            <a:pPr lvl="0"/>
            <a:r>
              <a:rPr lang="en-US" dirty="0" smtClean="0"/>
              <a:t>4. Discuss </a:t>
            </a:r>
            <a:r>
              <a:rPr lang="en-US" dirty="0"/>
              <a:t>anesthesia consideration and special concern for such this surgery </a:t>
            </a:r>
            <a:br>
              <a:rPr lang="en-US" dirty="0"/>
            </a:br>
            <a:endParaRPr lang="en-US" dirty="0"/>
          </a:p>
        </p:txBody>
      </p:sp>
      <p:sp>
        <p:nvSpPr>
          <p:cNvPr id="3" name="Content Placeholder 2"/>
          <p:cNvSpPr>
            <a:spLocks noGrp="1"/>
          </p:cNvSpPr>
          <p:nvPr>
            <p:ph idx="1"/>
          </p:nvPr>
        </p:nvSpPr>
        <p:spPr>
          <a:xfrm>
            <a:off x="0" y="1034308"/>
            <a:ext cx="10131425" cy="2022160"/>
          </a:xfrm>
        </p:spPr>
        <p:txBody>
          <a:bodyPr>
            <a:normAutofit/>
          </a:bodyPr>
          <a:lstStyle/>
          <a:p>
            <a:pPr marL="0" indent="0">
              <a:buNone/>
            </a:pPr>
            <a:r>
              <a:rPr lang="en-US" sz="2000" dirty="0">
                <a:solidFill>
                  <a:schemeClr val="bg1"/>
                </a:solidFill>
              </a:rPr>
              <a:t>*This is usually undertaken on children under general anesthesia:</a:t>
            </a:r>
          </a:p>
          <a:p>
            <a:pPr marL="0" indent="0">
              <a:buNone/>
            </a:pPr>
            <a:r>
              <a:rPr lang="en-US" sz="2000" dirty="0">
                <a:solidFill>
                  <a:schemeClr val="bg1"/>
                </a:solidFill>
              </a:rPr>
              <a:t> -There are a number of issues:</a:t>
            </a:r>
          </a:p>
          <a:p>
            <a:pPr marL="0" indent="0">
              <a:buNone/>
            </a:pPr>
            <a:endParaRPr lang="en-US" sz="2000" dirty="0">
              <a:solidFill>
                <a:schemeClr val="bg1"/>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919415" y="2634509"/>
            <a:ext cx="7891850" cy="4127157"/>
          </a:xfrm>
          <a:prstGeom prst="rect">
            <a:avLst/>
          </a:prstGeom>
          <a:noFill/>
          <a:ln>
            <a:noFill/>
          </a:ln>
        </p:spPr>
      </p:pic>
    </p:spTree>
    <p:extLst>
      <p:ext uri="{BB962C8B-B14F-4D97-AF65-F5344CB8AC3E}">
        <p14:creationId xmlns:p14="http://schemas.microsoft.com/office/powerpoint/2010/main" val="163668940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Celestial</Template>
  <TotalTime>146</TotalTime>
  <Words>1540</Words>
  <Application>Microsoft Macintosh PowerPoint</Application>
  <PresentationFormat>Custom</PresentationFormat>
  <Paragraphs>132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Celestial</vt:lpstr>
      <vt:lpstr>Case 6- intraoperative management </vt:lpstr>
      <vt:lpstr>A 4- years old male patient booked for right eye squint surgery </vt:lpstr>
      <vt:lpstr>1. How you will assess this patient preoperatively. </vt:lpstr>
      <vt:lpstr>1. How you will assess this patient preoperatively. </vt:lpstr>
      <vt:lpstr>1. How you will assess this patient preoperatively. </vt:lpstr>
      <vt:lpstr>2. Discuss fasting time and premedication the patient seen in preoperative anesthesia clinic and cleared for squint surgery under general anesthesia, bwt: 16 kg    </vt:lpstr>
      <vt:lpstr>3. What are the physiological difference between adult and pediatric patient </vt:lpstr>
      <vt:lpstr>3. What are the physiological difference between adult and pediatric patient </vt:lpstr>
      <vt:lpstr>4. Discuss anesthesia consideration and special concern for such this surgery  </vt:lpstr>
      <vt:lpstr>5. Discuss anesthesia plan , induction, medications   methods for securing the airway ,  maintenance of anesthesia and intravenous fluid requirement. </vt:lpstr>
      <vt:lpstr>6. Discuss the cause and treatment  the surgery lasted 2 hours and the patient  was extubated and shifted to recovery room    </vt:lpstr>
      <vt:lpstr>6. Discuss the cause and treatment </vt:lpstr>
      <vt:lpstr>6. Discuss the cause and treatment </vt:lpstr>
      <vt:lpstr>7. what is your post-operative analgesia plan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6- intraoperative management </dc:title>
  <dc:creator>Yara Abdullah</dc:creator>
  <cp:lastModifiedBy>Malak Al-Alwan</cp:lastModifiedBy>
  <cp:revision>18</cp:revision>
  <dcterms:created xsi:type="dcterms:W3CDTF">2016-10-29T21:29:52Z</dcterms:created>
  <dcterms:modified xsi:type="dcterms:W3CDTF">2016-10-30T06:07:30Z</dcterms:modified>
</cp:coreProperties>
</file>