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90" d="100"/>
          <a:sy n="90" d="100"/>
        </p:scale>
        <p:origin x="-5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x-non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D094B31-4F42-4A9C-A93F-0ACCA579BE06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D1A01B-D937-455A-A593-19C3AFFBDE43}" type="datetimeFigureOut">
              <a:rPr lang="x-none" smtClean="0"/>
              <a:t>10/31/16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8593" y="1926404"/>
            <a:ext cx="9144000" cy="2387600"/>
          </a:xfrm>
        </p:spPr>
        <p:txBody>
          <a:bodyPr/>
          <a:lstStyle/>
          <a:p>
            <a:r>
              <a:rPr lang="en-US" b="1" dirty="0"/>
              <a:t>Difficult Airway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1662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Q6) How you can verify successful tracheal intubation?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Direct visualization of endotracheal tube between cords.</a:t>
            </a:r>
          </a:p>
          <a:p>
            <a:pPr lvl="0"/>
            <a:r>
              <a:rPr lang="en-US" dirty="0"/>
              <a:t>Continuous trace of capnography.</a:t>
            </a:r>
          </a:p>
          <a:p>
            <a:pPr lvl="0"/>
            <a:r>
              <a:rPr lang="en-US" dirty="0"/>
              <a:t>Esophageal detector device.</a:t>
            </a:r>
          </a:p>
          <a:p>
            <a:pPr lvl="0"/>
            <a:r>
              <a:rPr lang="en-US" dirty="0"/>
              <a:t>Bronchoscopy; carina seen.</a:t>
            </a:r>
          </a:p>
          <a:p>
            <a:pPr lvl="0"/>
            <a:r>
              <a:rPr lang="en-US" dirty="0"/>
              <a:t>3 point auscultation.</a:t>
            </a:r>
          </a:p>
          <a:p>
            <a:pPr lvl="0"/>
            <a:r>
              <a:rPr lang="en-US" dirty="0"/>
              <a:t>Others: bilateral chest movement, mist in the tube, chest x-ray.</a:t>
            </a:r>
          </a:p>
          <a:p>
            <a:r>
              <a:rPr lang="en-US"/>
              <a:t>‘ If in doubt, take it out’</a:t>
            </a:r>
          </a:p>
        </p:txBody>
      </p:sp>
    </p:spTree>
    <p:extLst>
      <p:ext uri="{BB962C8B-B14F-4D97-AF65-F5344CB8AC3E}">
        <p14:creationId xmlns:p14="http://schemas.microsoft.com/office/powerpoint/2010/main" val="63104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/>
              <a:t>Case</a:t>
            </a:r>
            <a:r>
              <a:rPr lang="en-US" dirty="0"/>
              <a:t> 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dirty="0"/>
              <a:t>A 35-year-old woman presented for laparoscopic lysis of adhesions. Her first laparotomy occurred 10 years prior to this admission.  After induction of anesthesia the patient had airway obstruction </a:t>
            </a:r>
            <a:endParaRPr lang="en-US" sz="3600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43752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/>
              <a:t>Q1) What is the causes of airway obstruction after induction of general anesthesia?</a:t>
            </a:r>
            <a:r>
              <a:rPr lang="en-US" sz="3600" dirty="0"/>
              <a:t/>
            </a:r>
            <a:br>
              <a:rPr lang="en-US" sz="3600" dirty="0"/>
            </a:br>
            <a:endParaRPr lang="x-non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Depends on the type of general anesthesia whether inhalational or IV, and depends largely on mean alveolar concentration (MAC).</a:t>
            </a:r>
          </a:p>
          <a:p>
            <a:r>
              <a:rPr lang="en-US" u="sng" dirty="0"/>
              <a:t>Inhalational anesthesia will lead to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Aspiration, obstruction, pneumonia, bronchospasm, atelectasis, hypoventilation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Decreased CNS activity which will lead to decreased o2 consumption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Decreased muscle tone which will lead to difficulty in respiration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Increased salivary and respiratory secretions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Increased RR which will lead to decreased tidal volume which will decrease alveolar minute ventilation</a:t>
            </a:r>
          </a:p>
          <a:p>
            <a:endParaRPr lang="en-US" dirty="0"/>
          </a:p>
          <a:p>
            <a:r>
              <a:rPr lang="en-US" u="sng" dirty="0"/>
              <a:t>IV anesthesia will lead to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Respiratory depression and apnea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Response to hypercarbia and hypoxia will decrease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Laryngeal and pharyngeal muscle relaxation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Decreased in tracheal reflexes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4086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156" y="688941"/>
            <a:ext cx="7721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Q2) What are the devices can be used to restore airway patency?  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Respiratory airway patency can be achieved by simple maneuvers such as (chin lift and jaw thrust)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3366FF"/>
                </a:solidFill>
              </a:rPr>
              <a:t>REMEMBER: DO NOT insert your finger into a patients mouth and take good care of a patient who has lose or crowned teeth.</a:t>
            </a:r>
          </a:p>
          <a:p>
            <a:endParaRPr lang="en-US" dirty="0"/>
          </a:p>
          <a:p>
            <a:r>
              <a:rPr lang="en-US" dirty="0"/>
              <a:t>In emergency situations some devices can be used to allow a patent airway when intubation and ventilation cant be achieved. Such devices include (cannula)</a:t>
            </a:r>
          </a:p>
          <a:p>
            <a:r>
              <a:rPr lang="en-US" dirty="0"/>
              <a:t>Direct surgical access such as </a:t>
            </a:r>
            <a:r>
              <a:rPr lang="en-US" dirty="0">
                <a:solidFill>
                  <a:srgbClr val="B73BE3"/>
                </a:solidFill>
              </a:rPr>
              <a:t>cricothyrotomy</a:t>
            </a:r>
            <a:r>
              <a:rPr lang="en-US" dirty="0"/>
              <a:t> and</a:t>
            </a:r>
            <a:r>
              <a:rPr lang="en-US" dirty="0">
                <a:solidFill>
                  <a:srgbClr val="B73BE3"/>
                </a:solidFill>
              </a:rPr>
              <a:t> tracheostomy</a:t>
            </a:r>
            <a:endParaRPr lang="en-US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4298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At that time, the process of tracheal intubation consumed 1 hour. She awakened with a very sore throat, but she does not know the details of the intubation.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The old records are unavailable.</a:t>
            </a:r>
            <a:endParaRPr lang="en-US" sz="3200" dirty="0"/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73929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Q3) What are the predictors of difficult mask ventilation?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7724"/>
            <a:ext cx="10515600" cy="4840014"/>
          </a:xfrm>
        </p:spPr>
        <p:txBody>
          <a:bodyPr>
            <a:normAutofit/>
          </a:bodyPr>
          <a:lstStyle/>
          <a:p>
            <a:r>
              <a:rPr lang="en-US" dirty="0"/>
              <a:t>Any form of obstruction</a:t>
            </a:r>
          </a:p>
          <a:p>
            <a:r>
              <a:rPr lang="en-US" dirty="0"/>
              <a:t>Laryngospasm or </a:t>
            </a:r>
            <a:r>
              <a:rPr lang="en-US" dirty="0" err="1"/>
              <a:t>pharanygospasm</a:t>
            </a:r>
            <a:endParaRPr lang="en-US" dirty="0"/>
          </a:p>
          <a:p>
            <a:r>
              <a:rPr lang="en-US" dirty="0"/>
              <a:t>Previous head\neck\thoracic\abdominal surgeries</a:t>
            </a:r>
          </a:p>
          <a:p>
            <a:r>
              <a:rPr lang="en-US" dirty="0">
                <a:solidFill>
                  <a:srgbClr val="000000"/>
                </a:solidFill>
              </a:rPr>
              <a:t>Facial deformities</a:t>
            </a:r>
          </a:p>
          <a:p>
            <a:r>
              <a:rPr lang="en-US" dirty="0">
                <a:solidFill>
                  <a:srgbClr val="000000"/>
                </a:solidFill>
              </a:rPr>
              <a:t>Tongue size (acromegaly\tumors)</a:t>
            </a:r>
          </a:p>
          <a:p>
            <a:r>
              <a:rPr lang="en-US" dirty="0">
                <a:solidFill>
                  <a:srgbClr val="000000"/>
                </a:solidFill>
              </a:rPr>
              <a:t>Mouth opening (</a:t>
            </a:r>
            <a:r>
              <a:rPr lang="en-US" dirty="0" err="1">
                <a:solidFill>
                  <a:srgbClr val="000000"/>
                </a:solidFill>
              </a:rPr>
              <a:t>temporamandibular</a:t>
            </a:r>
            <a:r>
              <a:rPr lang="en-US" dirty="0">
                <a:solidFill>
                  <a:srgbClr val="000000"/>
                </a:solidFill>
              </a:rPr>
              <a:t> joint dysfunction)  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B73BE3"/>
                </a:solidFill>
              </a:rPr>
              <a:t>*Mouth opening must be 4-6 cm in </a:t>
            </a:r>
            <a:r>
              <a:rPr lang="en-US" dirty="0" err="1">
                <a:solidFill>
                  <a:srgbClr val="B73BE3"/>
                </a:solidFill>
              </a:rPr>
              <a:t>mallampati</a:t>
            </a:r>
            <a:r>
              <a:rPr lang="en-US" dirty="0">
                <a:solidFill>
                  <a:srgbClr val="B73BE3"/>
                </a:solidFill>
              </a:rPr>
              <a:t> classification, scores 3-4 will have difficult intubation*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Obesity</a:t>
            </a:r>
          </a:p>
          <a:p>
            <a:r>
              <a:rPr lang="en-US" dirty="0">
                <a:solidFill>
                  <a:srgbClr val="000000"/>
                </a:solidFill>
              </a:rPr>
              <a:t>Nasal blockage (polyps\septum deviation)</a:t>
            </a:r>
          </a:p>
          <a:p>
            <a:r>
              <a:rPr lang="en-US" dirty="0">
                <a:solidFill>
                  <a:srgbClr val="000000"/>
                </a:solidFill>
              </a:rPr>
              <a:t>Trauma, down syndrome, rheumatoid arthritis                                                                  </a:t>
            </a:r>
            <a:r>
              <a:rPr lang="en-US" dirty="0">
                <a:solidFill>
                  <a:srgbClr val="B73BE3"/>
                </a:solidFill>
              </a:rPr>
              <a:t>*Must stabilize neck properly or it will lead to spinal cord damage*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3815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Q4) How is the anticipated difficult intubation approached?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44648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Before embarking on </a:t>
            </a:r>
            <a:r>
              <a:rPr lang="en-US" dirty="0" err="1"/>
              <a:t>anaesthesia</a:t>
            </a:r>
            <a:r>
              <a:rPr lang="en-US" dirty="0"/>
              <a:t>/sedation in a patient with a known or suspected difficult airway ask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Do you need to give GA – what about a regional technique?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Do you need tracheal intubation – what about LMA 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If you need intubation, is it safe/appropriate to have a look? </a:t>
            </a:r>
          </a:p>
          <a:p>
            <a:r>
              <a:rPr lang="en-US" dirty="0"/>
              <a:t>Experienced senior help will be required.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Other adjuncts to tracheal intubation including: </a:t>
            </a:r>
            <a:endParaRPr lang="en-US" dirty="0" smtClean="0"/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</a:t>
            </a:r>
            <a:r>
              <a:rPr lang="en-US" dirty="0" err="1"/>
              <a:t>Fibre</a:t>
            </a:r>
            <a:r>
              <a:rPr lang="en-US" dirty="0"/>
              <a:t>-optic intubation, in which the larynx is visualized and then a tube railroaded over the top of the ’scope. This is a very useful technique and can be performed with the patient awake or asleep. With the patient awake the airway is maintained at all times. The airway needs prior preparation (local </a:t>
            </a:r>
            <a:r>
              <a:rPr lang="en-US" dirty="0" err="1"/>
              <a:t>anaesthesia</a:t>
            </a:r>
            <a:r>
              <a:rPr lang="en-US" dirty="0"/>
              <a:t> and nasal vasoconstriction). Any blood in the airway may make this difficult.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The intubating laryngeal mask airway (ILMA) provides a technique whereby a tracheal tube is inserted    down the inside of the LMA.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Blind nasal intubation is a technique whereby a tracheal tube is passed through the nose and into the trachea without the use of a laryngoscope. It has largely been replaced by </a:t>
            </a:r>
            <a:r>
              <a:rPr lang="en-US" dirty="0" err="1"/>
              <a:t>fibre</a:t>
            </a:r>
            <a:r>
              <a:rPr lang="en-US" dirty="0"/>
              <a:t>-optic intubation.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  Other equipment, such as </a:t>
            </a:r>
            <a:r>
              <a:rPr lang="en-US" dirty="0" err="1"/>
              <a:t>bougies</a:t>
            </a:r>
            <a:r>
              <a:rPr lang="en-US" dirty="0"/>
              <a:t>, may help in the correct placement of a tracheal tube at laryngoscopy.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3336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beroptic intubat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0" b="18500"/>
          <a:stretch>
            <a:fillRect/>
          </a:stretch>
        </p:blipFill>
        <p:spPr>
          <a:xfrm>
            <a:off x="6067778" y="1487312"/>
            <a:ext cx="5407378" cy="4800600"/>
          </a:xfrm>
        </p:spPr>
      </p:pic>
      <p:pic>
        <p:nvPicPr>
          <p:cNvPr id="5" name="Picture 4" descr="Laryngeal-mask-airway-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8762"/>
            <a:ext cx="58166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02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Q5) Describe the management options for a patient who can’t ventilate cant intubate? 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Cannula cricothyrotomy </a:t>
            </a:r>
          </a:p>
          <a:p>
            <a:pPr lvl="0"/>
            <a:r>
              <a:rPr lang="en-US" dirty="0"/>
              <a:t>Surgical cricothyrotomy in extremis is lifesaving.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</a:rPr>
              <a:t>For some operations (e.g. large upper airway cancers) a tracheostomy under local anesthesia may be performed at the start of the procedure.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325015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</TotalTime>
  <Words>736</Words>
  <Application>Microsoft Macintosh PowerPoint</Application>
  <PresentationFormat>Custom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Difficult Airway </vt:lpstr>
      <vt:lpstr>Case </vt:lpstr>
      <vt:lpstr>Q1) What is the causes of airway obstruction after induction of general anesthesia? </vt:lpstr>
      <vt:lpstr>Q2) What are the devices can be used to restore airway patency?   </vt:lpstr>
      <vt:lpstr>PowerPoint Presentation</vt:lpstr>
      <vt:lpstr>Q3) What are the predictors of difficult mask ventilation? </vt:lpstr>
      <vt:lpstr>Q4) How is the anticipated difficult intubation approached? </vt:lpstr>
      <vt:lpstr>PowerPoint Presentation</vt:lpstr>
      <vt:lpstr>Q5) Describe the management options for a patient who can’t ventilate cant intubate?  </vt:lpstr>
      <vt:lpstr>Q6) How you can verify successful tracheal intubation?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 Airway</dc:title>
  <dc:creator>د. سليمان النجاشي</dc:creator>
  <cp:lastModifiedBy>Areej Alrajih</cp:lastModifiedBy>
  <cp:revision>10</cp:revision>
  <dcterms:created xsi:type="dcterms:W3CDTF">2016-10-23T15:08:55Z</dcterms:created>
  <dcterms:modified xsi:type="dcterms:W3CDTF">2016-10-31T17:09:28Z</dcterms:modified>
</cp:coreProperties>
</file>