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6" r:id="rId3"/>
    <p:sldId id="290" r:id="rId4"/>
    <p:sldId id="292" r:id="rId5"/>
    <p:sldId id="267" r:id="rId6"/>
    <p:sldId id="268" r:id="rId7"/>
    <p:sldId id="293" r:id="rId8"/>
    <p:sldId id="269" r:id="rId9"/>
    <p:sldId id="270" r:id="rId10"/>
    <p:sldId id="271" r:id="rId11"/>
    <p:sldId id="272" r:id="rId12"/>
    <p:sldId id="261" r:id="rId13"/>
    <p:sldId id="273" r:id="rId14"/>
    <p:sldId id="276" r:id="rId15"/>
    <p:sldId id="277" r:id="rId16"/>
    <p:sldId id="280" r:id="rId17"/>
    <p:sldId id="282" r:id="rId18"/>
    <p:sldId id="281" r:id="rId19"/>
    <p:sldId id="279" r:id="rId20"/>
    <p:sldId id="260" r:id="rId21"/>
    <p:sldId id="283" r:id="rId22"/>
    <p:sldId id="284" r:id="rId23"/>
    <p:sldId id="285" r:id="rId24"/>
    <p:sldId id="286" r:id="rId25"/>
    <p:sldId id="262" r:id="rId26"/>
    <p:sldId id="263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E1A2-5BBF-4C87-9971-AAC967468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C334745-E8C8-4711-9B50-47A9CB797A28}" type="datetimeFigureOut">
              <a:rPr lang="en-US" smtClean="0"/>
              <a:pPr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7FB555-FAD6-436A-B76D-E12EBF2B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swers.com/topic/tonsils-diagram-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/>
              <a:t>GENERAL REVISION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90800"/>
            <a:ext cx="8062912" cy="3048000"/>
          </a:xfrm>
        </p:spPr>
        <p:txBody>
          <a:bodyPr>
            <a:normAutofit/>
          </a:bodyPr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Dr Jumana Baaj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Consultant anesthesit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Assistant professor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KKUH- KSU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Epidural Anaesthesia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Discuss the differences between spinal and epidural anesthesia.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are the advantages and disadvantages of epidural compared to spinal anesthesia?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Study the size and tip of the epidural needle.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Name some of the surgical procedures that can be done with an epidural anesthetic.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role does epidural has for post-operative pain control?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Local Anesthetics Pharmacology and toxicity (Lidocaine, </a:t>
            </a:r>
            <a:r>
              <a:rPr lang="en-US" b="1" dirty="0" err="1"/>
              <a:t>Bupivacaine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Case </a:t>
            </a:r>
            <a:r>
              <a:rPr lang="en-US" dirty="0" err="1"/>
              <a:t>senareo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 26 year old male patient is admitted to the emergency department  diagnosed to have perforated appendix for urgent emergency appendectomy . last meal 2hours ago. </a:t>
            </a:r>
          </a:p>
          <a:p>
            <a:r>
              <a:rPr lang="en-GB" dirty="0"/>
              <a:t>Vital signs: BP 120/70mm Hg and HR  90/min.Chest </a:t>
            </a:r>
            <a:endParaRPr lang="en-US" dirty="0"/>
          </a:p>
          <a:p>
            <a:pPr>
              <a:buNone/>
            </a:pPr>
            <a:r>
              <a:rPr lang="en-CA" dirty="0"/>
              <a:t> </a:t>
            </a:r>
            <a:endParaRPr lang="en-US" dirty="0"/>
          </a:p>
          <a:p>
            <a:r>
              <a:rPr lang="en-CA" dirty="0"/>
              <a:t> </a:t>
            </a:r>
            <a:r>
              <a:rPr lang="en-GB" dirty="0"/>
              <a:t>The patient was previously healthy . </a:t>
            </a:r>
            <a:endParaRPr lang="en-US" dirty="0"/>
          </a:p>
          <a:p>
            <a:r>
              <a:rPr lang="en-GB" dirty="0"/>
              <a:t>PE:  patient currently look ill. and CVS normal .last meal 1hours ago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Professional behavior</a:t>
            </a:r>
          </a:p>
          <a:p>
            <a:pPr>
              <a:buNone/>
            </a:pPr>
            <a:r>
              <a:rPr lang="en-US" dirty="0"/>
              <a:t>Introduce your self ,</a:t>
            </a:r>
          </a:p>
          <a:p>
            <a:pPr>
              <a:buNone/>
            </a:pPr>
            <a:r>
              <a:rPr lang="en-US" dirty="0"/>
              <a:t>-Greeting the patient ,</a:t>
            </a:r>
          </a:p>
          <a:p>
            <a:pPr>
              <a:buNone/>
            </a:pPr>
            <a:r>
              <a:rPr lang="en-US" dirty="0"/>
              <a:t>-Take permission to examine him  .</a:t>
            </a:r>
          </a:p>
          <a:p>
            <a:pPr>
              <a:buNone/>
            </a:pPr>
            <a:r>
              <a:rPr lang="en-US" dirty="0"/>
              <a:t>-Explain to the patient what you  will do .</a:t>
            </a:r>
          </a:p>
          <a:p>
            <a:pPr>
              <a:buNone/>
            </a:pPr>
            <a:r>
              <a:rPr lang="en-US" dirty="0"/>
              <a:t>-don’t be tough , no misbehavior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preoperative assessment </a:t>
            </a:r>
          </a:p>
          <a:p>
            <a:r>
              <a:rPr lang="en-US" dirty="0"/>
              <a:t>Anesthesia plan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Preoperative assessment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en-US" b="1" dirty="0">
                <a:cs typeface="Arial" charset="0"/>
              </a:rPr>
              <a:t>1 history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age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present illness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drugs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allergies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past history (operations and </a:t>
            </a:r>
            <a:r>
              <a:rPr lang="en-US" dirty="0" err="1">
                <a:cs typeface="Arial" charset="0"/>
              </a:rPr>
              <a:t>anaesthetics</a:t>
            </a:r>
            <a:r>
              <a:rPr lang="en-US" dirty="0">
                <a:cs typeface="Arial" charset="0"/>
              </a:rPr>
              <a:t>)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</a:t>
            </a:r>
            <a:r>
              <a:rPr lang="en-US" dirty="0" err="1">
                <a:cs typeface="Arial" charset="0"/>
              </a:rPr>
              <a:t>anaesthetic</a:t>
            </a:r>
            <a:r>
              <a:rPr lang="en-US" dirty="0">
                <a:cs typeface="Arial" charset="0"/>
              </a:rPr>
              <a:t>  family history</a:t>
            </a:r>
          </a:p>
          <a:p>
            <a:pPr lvl="1">
              <a:buFont typeface="Arial" charset="0"/>
              <a:buNone/>
            </a:pPr>
            <a:r>
              <a:rPr lang="en-US" dirty="0">
                <a:cs typeface="Arial" charset="0"/>
              </a:rPr>
              <a:t>• social (smoking, alcohol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2 examination</a:t>
            </a:r>
          </a:p>
          <a:p>
            <a:pPr lvl="2">
              <a:buFont typeface="Arial" charset="0"/>
              <a:buNone/>
            </a:pPr>
            <a:r>
              <a:rPr lang="en-US" dirty="0">
                <a:cs typeface="Arial" charset="0"/>
              </a:rPr>
              <a:t>• airway </a:t>
            </a:r>
          </a:p>
          <a:p>
            <a:pPr lvl="2">
              <a:buFont typeface="Arial" charset="0"/>
              <a:buNone/>
            </a:pPr>
            <a:r>
              <a:rPr lang="en-US" dirty="0">
                <a:cs typeface="Arial" charset="0"/>
              </a:rPr>
              <a:t>• teeth</a:t>
            </a:r>
          </a:p>
          <a:p>
            <a:pPr lvl="2">
              <a:buFont typeface="Arial" charset="0"/>
              <a:buNone/>
            </a:pPr>
            <a:r>
              <a:rPr lang="en-US" dirty="0">
                <a:cs typeface="Arial" charset="0"/>
              </a:rPr>
              <a:t>• general examination</a:t>
            </a:r>
          </a:p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3 specific assessment</a:t>
            </a:r>
          </a:p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4 investigations</a:t>
            </a:r>
          </a:p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5 consent</a:t>
            </a:r>
          </a:p>
          <a:p>
            <a:pPr lvl="1">
              <a:buFont typeface="Arial" charset="0"/>
              <a:buNone/>
            </a:pPr>
            <a:r>
              <a:rPr lang="en-US" b="1" dirty="0">
                <a:cs typeface="Arial" charset="0"/>
              </a:rPr>
              <a:t>6 premedication</a:t>
            </a:r>
            <a:endParaRPr lang="en-US" dirty="0"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 </a:t>
            </a:r>
            <a:r>
              <a:rPr lang="en-GB" dirty="0"/>
              <a:t>The patient was previously healthy . </a:t>
            </a:r>
            <a:endParaRPr lang="en-US" dirty="0"/>
          </a:p>
          <a:p>
            <a:r>
              <a:rPr lang="en-GB" dirty="0"/>
              <a:t>PE:  patient currently look ill. and CVS normal last meal 2hours ago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Surgical </a:t>
            </a:r>
            <a:r>
              <a:rPr lang="en-US" dirty="0" err="1"/>
              <a:t>Hx</a:t>
            </a:r>
            <a:r>
              <a:rPr lang="en-US" dirty="0"/>
              <a:t>  : no  previous </a:t>
            </a:r>
            <a:r>
              <a:rPr lang="en-US" dirty="0" err="1"/>
              <a:t>Hx</a:t>
            </a:r>
            <a:r>
              <a:rPr lang="en-US" dirty="0"/>
              <a:t>  </a:t>
            </a:r>
          </a:p>
          <a:p>
            <a:pPr>
              <a:buNone/>
            </a:pPr>
            <a:r>
              <a:rPr lang="en-US" dirty="0"/>
              <a:t>- Allergy </a:t>
            </a:r>
            <a:r>
              <a:rPr lang="en-US" dirty="0" err="1"/>
              <a:t>Hx</a:t>
            </a:r>
            <a:r>
              <a:rPr lang="en-US" dirty="0"/>
              <a:t> .:not known to have any allergy .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GB" dirty="0"/>
              <a:t> Family history :not significant .</a:t>
            </a:r>
            <a:endParaRPr lang="en-US" dirty="0"/>
          </a:p>
          <a:p>
            <a:pPr>
              <a:buNone/>
            </a:pPr>
            <a:r>
              <a:rPr lang="en-GB" dirty="0"/>
              <a:t>-</a:t>
            </a:r>
            <a:r>
              <a:rPr lang="en-US" dirty="0"/>
              <a:t> Review  investigation :all within normal range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altLang="en-US">
              <a:solidFill>
                <a:schemeClr val="bg1"/>
              </a:solidFill>
            </a:endParaRPr>
          </a:p>
        </p:txBody>
      </p:sp>
      <p:pic>
        <p:nvPicPr>
          <p:cNvPr id="43011" name="Picture 3" descr="The Palatine tonsils with the soft palate, uvula, and tongue visible.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238125"/>
            <a:ext cx="9144000" cy="757078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 err="1"/>
              <a:t>Thyromental</a:t>
            </a:r>
            <a:r>
              <a:rPr lang="en-US" altLang="ar-SA" dirty="0"/>
              <a:t> distance 7 cm </a:t>
            </a:r>
            <a:endParaRPr lang="ar-SA" altLang="ar-SA" dirty="0"/>
          </a:p>
        </p:txBody>
      </p:sp>
      <p:pic>
        <p:nvPicPr>
          <p:cNvPr id="14339" name="Content Placeholder 3" descr="thyromental dist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43000"/>
            <a:ext cx="7010400" cy="51054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cs typeface="Times New Roman" pitchFamily="18" charset="0"/>
              </a:rPr>
              <a:t>Airway Evaluation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229600" cy="2185988"/>
          </a:xfrm>
        </p:spPr>
        <p:txBody>
          <a:bodyPr/>
          <a:lstStyle/>
          <a:p>
            <a:pPr eaLnBrk="1" hangingPunct="1"/>
            <a:r>
              <a:rPr lang="en-US" altLang="en-US" sz="2800" dirty="0" err="1">
                <a:cs typeface="Arial" charset="0"/>
              </a:rPr>
              <a:t>Oropharyngeal</a:t>
            </a:r>
            <a:r>
              <a:rPr lang="en-US" altLang="en-US" sz="2800" dirty="0">
                <a:cs typeface="Arial" charset="0"/>
              </a:rPr>
              <a:t> visualization</a:t>
            </a:r>
          </a:p>
          <a:p>
            <a:pPr eaLnBrk="1" hangingPunct="1"/>
            <a:r>
              <a:rPr lang="en-US" altLang="en-US" sz="2800" dirty="0" err="1">
                <a:cs typeface="Arial" charset="0"/>
              </a:rPr>
              <a:t>Mallampati</a:t>
            </a:r>
            <a:r>
              <a:rPr lang="en-US" altLang="en-US" sz="2800" dirty="0">
                <a:cs typeface="Arial" charset="0"/>
              </a:rPr>
              <a:t> Score</a:t>
            </a:r>
          </a:p>
          <a:p>
            <a:pPr eaLnBrk="1" hangingPunct="1"/>
            <a:r>
              <a:rPr lang="en-US" altLang="en-US" sz="2800" dirty="0">
                <a:cs typeface="Arial" charset="0"/>
              </a:rPr>
              <a:t>Sitting position, protrude tongue, don’t say “AHH”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ar-SA" altLang="en-US" sz="2800"/>
          </a:p>
        </p:txBody>
      </p:sp>
      <p:pic>
        <p:nvPicPr>
          <p:cNvPr id="46085" name="Picture 7" descr="Mallampa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286125"/>
            <a:ext cx="79248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Airway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cs typeface="Arial" charset="0"/>
              </a:rPr>
              <a:t>Take very seriously history of prior difficult intubation  </a:t>
            </a:r>
            <a:r>
              <a:rPr lang="en-US" altLang="en-US" dirty="0">
                <a:solidFill>
                  <a:schemeClr val="bg1"/>
                </a:solidFill>
                <a:cs typeface="Arial" charset="0"/>
              </a:rPr>
              <a:t>difficulty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Short immobile neck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   Full set of teeth, buck teeth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   High arch palate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   Poor mouth opening – less than three fingers gap between upper and lower teeth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   Receding mandible (may be hidden by a   beard)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  Inability to </a:t>
            </a:r>
            <a:r>
              <a:rPr lang="en-US" dirty="0" err="1"/>
              <a:t>sublux</a:t>
            </a:r>
            <a:r>
              <a:rPr lang="en-US" dirty="0"/>
              <a:t> the jaw (forward protrusion of the lower incisors beyond</a:t>
            </a:r>
          </a:p>
          <a:p>
            <a:pPr lvl="1">
              <a:buNone/>
            </a:pPr>
            <a:r>
              <a:rPr lang="en-US" dirty="0"/>
              <a:t>the upper incisors)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AU" sz="3600" b="1" dirty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en-AU" sz="3600" b="1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AU" sz="3100" b="1" dirty="0"/>
              <a:t>Role of anaesthetist in the preoperative care </a:t>
            </a:r>
            <a:br>
              <a:rPr lang="en-AU" sz="3100" b="1" dirty="0"/>
            </a:br>
            <a:r>
              <a:rPr lang="en-AU" sz="3100" b="1" dirty="0"/>
              <a:t>Lecture</a:t>
            </a:r>
            <a:r>
              <a:rPr lang="en-AU" sz="3100" b="1" dirty="0">
                <a:solidFill>
                  <a:schemeClr val="bg1"/>
                </a:solidFill>
                <a:ea typeface="+mn-ea"/>
                <a:cs typeface="+mn-cs"/>
              </a:rPr>
              <a:t> </a:t>
            </a:r>
            <a:r>
              <a:rPr lang="en-AU" sz="3600" b="1" dirty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en-AU" sz="3600" b="1" dirty="0">
                <a:solidFill>
                  <a:schemeClr val="bg1"/>
                </a:solidFill>
                <a:ea typeface="+mn-ea"/>
                <a:cs typeface="+mn-cs"/>
              </a:rPr>
            </a:br>
            <a:r>
              <a:rPr lang="en-US" sz="2800" dirty="0">
                <a:solidFill>
                  <a:schemeClr val="bg1"/>
                </a:solidFill>
                <a:ea typeface="+mn-ea"/>
                <a:cs typeface="+mn-cs"/>
              </a:rPr>
              <a:t/>
            </a:r>
            <a:br>
              <a:rPr lang="en-US" sz="2800" dirty="0">
                <a:solidFill>
                  <a:schemeClr val="bg1"/>
                </a:solidFill>
                <a:ea typeface="+mn-ea"/>
                <a:cs typeface="+mn-cs"/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371600"/>
            <a:ext cx="8398933" cy="5105400"/>
          </a:xfrm>
        </p:spPr>
        <p:txBody>
          <a:bodyPr rtlCol="0">
            <a:normAutofit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/>
              <a:t>Obtain a full history and physical examination including allergies, current medications, past anesthetic history, family anesthetic history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/>
              <a:t>Understand how patient co-morbidities can affect the anesthetic plan.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/>
              <a:t>Understand potential anesthetic options for a given surgical procedure.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sz="2400" b="1" dirty="0"/>
              <a:t>ASA CLASSIFICATION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altLang="en-US" sz="2400" b="1" dirty="0"/>
              <a:t>NCEPOD classification of intervention</a:t>
            </a:r>
            <a:br>
              <a:rPr lang="en-US" altLang="en-US" sz="2400" b="1" dirty="0"/>
            </a:br>
            <a:r>
              <a:rPr lang="en-US" altLang="en-US" sz="2400" b="1" dirty="0"/>
              <a:t>(National Confidential Enquiry into Patient Outcome and Death</a:t>
            </a:r>
            <a:endParaRPr lang="en-US" sz="2400" b="1" dirty="0"/>
          </a:p>
          <a:p>
            <a:pPr marL="457200" indent="-457200">
              <a:buFont typeface="+mj-lt"/>
              <a:buAutoNum type="alphaLcParenR"/>
              <a:defRPr/>
            </a:pPr>
            <a:endParaRPr lang="en-US" sz="2400" dirty="0"/>
          </a:p>
          <a:p>
            <a:pPr marL="457200" indent="-457200">
              <a:buFont typeface="+mj-lt"/>
              <a:buAutoNum type="alphaLcParenR"/>
              <a:defRPr/>
            </a:pPr>
            <a:endParaRPr lang="en-US" sz="24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TO ASSESS THE AIR WAY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en-US" sz="3300" dirty="0"/>
              <a:t>-</a:t>
            </a:r>
            <a:r>
              <a:rPr lang="en-US" sz="3300" b="1" i="1" dirty="0"/>
              <a:t> </a:t>
            </a:r>
            <a:r>
              <a:rPr lang="en-US" sz="3300" b="1" i="1" dirty="0" err="1"/>
              <a:t>ModifiedMallampati</a:t>
            </a:r>
            <a:r>
              <a:rPr lang="en-US" sz="3300" b="1" i="1" dirty="0"/>
              <a:t> scoring system</a:t>
            </a:r>
            <a:endParaRPr lang="en-US" sz="3300" dirty="0"/>
          </a:p>
          <a:p>
            <a:pPr lvl="1">
              <a:buNone/>
            </a:pPr>
            <a:r>
              <a:rPr lang="en-US" sz="3300" dirty="0"/>
              <a:t>   Grade 1: </a:t>
            </a:r>
            <a:r>
              <a:rPr lang="en-US" sz="3300" dirty="0" err="1"/>
              <a:t>faucial</a:t>
            </a:r>
            <a:r>
              <a:rPr lang="en-US" sz="3300" dirty="0"/>
              <a:t> pillars, soft palate and uvula visible</a:t>
            </a:r>
          </a:p>
          <a:p>
            <a:pPr lvl="1">
              <a:buNone/>
            </a:pPr>
            <a:r>
              <a:rPr lang="en-US" sz="3300" dirty="0"/>
              <a:t>• Grade 2: </a:t>
            </a:r>
            <a:r>
              <a:rPr lang="en-US" sz="3300" dirty="0" err="1"/>
              <a:t>faucial</a:t>
            </a:r>
            <a:r>
              <a:rPr lang="en-US" sz="3300" dirty="0"/>
              <a:t> pillars, soft palate visible, </a:t>
            </a:r>
            <a:r>
              <a:rPr lang="en-US" sz="3300" dirty="0" smtClean="0"/>
              <a:t>base </a:t>
            </a:r>
            <a:r>
              <a:rPr lang="en-US" sz="3300" smtClean="0"/>
              <a:t>of the  </a:t>
            </a:r>
            <a:r>
              <a:rPr lang="en-US" sz="3300"/>
              <a:t>uvula </a:t>
            </a:r>
            <a:endParaRPr lang="en-US" sz="3300" smtClean="0"/>
          </a:p>
          <a:p>
            <a:pPr lvl="1">
              <a:buNone/>
            </a:pPr>
            <a:r>
              <a:rPr lang="en-US" sz="3300" smtClean="0"/>
              <a:t>• </a:t>
            </a:r>
            <a:r>
              <a:rPr lang="en-US" sz="3300" dirty="0"/>
              <a:t>Grade 3: soft palate and hard palate only visible</a:t>
            </a:r>
          </a:p>
          <a:p>
            <a:pPr lvl="1">
              <a:buNone/>
            </a:pPr>
            <a:r>
              <a:rPr lang="en-US" sz="3300" dirty="0"/>
              <a:t>• Grade 4: hard  palate not visible</a:t>
            </a:r>
          </a:p>
          <a:p>
            <a:pPr lvl="1">
              <a:buNone/>
            </a:pPr>
            <a:r>
              <a:rPr lang="en-US" sz="3300" dirty="0"/>
              <a:t> </a:t>
            </a:r>
          </a:p>
          <a:p>
            <a:pPr lvl="1">
              <a:buNone/>
            </a:pPr>
            <a:r>
              <a:rPr lang="en-US" sz="3300" b="1" i="1" dirty="0"/>
              <a:t>Head and neck movement</a:t>
            </a:r>
            <a:endParaRPr lang="en-US" sz="3300" dirty="0"/>
          </a:p>
          <a:p>
            <a:pPr lvl="1">
              <a:buNone/>
            </a:pPr>
            <a:r>
              <a:rPr lang="en-US" sz="3300" dirty="0"/>
              <a:t>Flexion and extension are greater than 90◦ in normal people.</a:t>
            </a:r>
          </a:p>
          <a:p>
            <a:pPr lvl="1">
              <a:buNone/>
            </a:pPr>
            <a:r>
              <a:rPr lang="en-US" sz="3300" dirty="0"/>
              <a:t>-</a:t>
            </a:r>
            <a:r>
              <a:rPr lang="en-US" sz="3300" b="1" i="1" dirty="0"/>
              <a:t> Jaw movement and mandible</a:t>
            </a:r>
            <a:endParaRPr lang="en-US" sz="3300" dirty="0"/>
          </a:p>
          <a:p>
            <a:pPr lvl="1">
              <a:buNone/>
            </a:pPr>
            <a:r>
              <a:rPr lang="en-US" sz="3300" dirty="0"/>
              <a:t>Check that the patient’s mouth opens normally. It should have an </a:t>
            </a:r>
            <a:r>
              <a:rPr lang="en-US" sz="3300" dirty="0" err="1"/>
              <a:t>interincisor</a:t>
            </a:r>
            <a:r>
              <a:rPr lang="en-US" sz="3300" dirty="0"/>
              <a:t> gap of greater than 5 cm(about three finger breadths)</a:t>
            </a:r>
          </a:p>
          <a:p>
            <a:pPr lvl="1">
              <a:buNone/>
            </a:pPr>
            <a:r>
              <a:rPr lang="en-US" sz="3300" dirty="0"/>
              <a:t> </a:t>
            </a:r>
          </a:p>
          <a:p>
            <a:pPr lvl="1">
              <a:buNone/>
            </a:pPr>
            <a:r>
              <a:rPr lang="en-US" sz="3300" b="1" i="1" dirty="0" err="1"/>
              <a:t>Thyromental</a:t>
            </a:r>
            <a:r>
              <a:rPr lang="en-US" sz="3300" b="1" i="1" dirty="0"/>
              <a:t> distance</a:t>
            </a:r>
            <a:endParaRPr lang="en-US" sz="3300" dirty="0"/>
          </a:p>
          <a:p>
            <a:pPr lvl="1">
              <a:buNone/>
            </a:pPr>
            <a:r>
              <a:rPr lang="en-US" sz="3300" dirty="0"/>
              <a:t>if the distance is more than 6.5 </a:t>
            </a:r>
            <a:r>
              <a:rPr lang="en-US" sz="3300" dirty="0" err="1"/>
              <a:t>cm,problems</a:t>
            </a:r>
            <a:r>
              <a:rPr lang="en-US" sz="3300" dirty="0"/>
              <a:t> should not occur with intubation.  </a:t>
            </a:r>
          </a:p>
          <a:p>
            <a:pPr lvl="1">
              <a:buNone/>
            </a:pPr>
            <a:r>
              <a:rPr lang="en-US" sz="3300" b="1" dirty="0" err="1"/>
              <a:t>Sternomental</a:t>
            </a:r>
            <a:r>
              <a:rPr lang="en-US" sz="3300" b="1" dirty="0"/>
              <a:t> distance </a:t>
            </a:r>
            <a:r>
              <a:rPr lang="en-US" sz="33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80 years old patient booked for TURP  under spinal anesthesia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 should expect from you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en-US" dirty="0"/>
              <a:t>Performance Steps correctly</a:t>
            </a:r>
          </a:p>
          <a:p>
            <a:pPr lvl="1">
              <a:buNone/>
            </a:pPr>
            <a:r>
              <a:rPr lang="en-US" b="1" dirty="0"/>
              <a:t> </a:t>
            </a:r>
            <a:endParaRPr lang="en-US" dirty="0"/>
          </a:p>
          <a:p>
            <a:pPr lvl="1">
              <a:buNone/>
            </a:pPr>
            <a:r>
              <a:rPr lang="en-US" dirty="0"/>
              <a:t>Taking Consent from the patient</a:t>
            </a:r>
          </a:p>
          <a:p>
            <a:pPr lvl="1">
              <a:buNone/>
            </a:pPr>
            <a:r>
              <a:rPr lang="en-US" dirty="0"/>
              <a:t>Assessment (indications and contraindications)</a:t>
            </a:r>
          </a:p>
          <a:p>
            <a:pPr lvl="1">
              <a:buNone/>
            </a:pPr>
            <a:r>
              <a:rPr lang="en-US" dirty="0"/>
              <a:t>Connect monitors  SPO2, ETCO2, ECG , non invasive blood pressure</a:t>
            </a:r>
          </a:p>
          <a:p>
            <a:pPr lvl="1">
              <a:buNone/>
            </a:pPr>
            <a:r>
              <a:rPr lang="en-US" dirty="0"/>
              <a:t>Start iv fluids</a:t>
            </a:r>
          </a:p>
          <a:p>
            <a:pPr lvl="1">
              <a:buNone/>
            </a:pPr>
            <a:r>
              <a:rPr lang="en-US" dirty="0"/>
              <a:t>Mask, cap, gown and gloves</a:t>
            </a:r>
          </a:p>
          <a:p>
            <a:pPr lvl="1">
              <a:buNone/>
            </a:pPr>
            <a:r>
              <a:rPr lang="en-US" dirty="0"/>
              <a:t>Prepare the back with antiseptic</a:t>
            </a:r>
          </a:p>
          <a:p>
            <a:pPr lvl="1">
              <a:buNone/>
            </a:pPr>
            <a:r>
              <a:rPr lang="en-US" dirty="0"/>
              <a:t>Place a sterile Drape Over The Area</a:t>
            </a:r>
          </a:p>
          <a:p>
            <a:pPr lvl="1">
              <a:buNone/>
            </a:pPr>
            <a:r>
              <a:rPr lang="en-US" dirty="0"/>
              <a:t>Identify the anatomical landmarks</a:t>
            </a:r>
          </a:p>
          <a:p>
            <a:pPr lvl="1">
              <a:buNone/>
            </a:pPr>
            <a:r>
              <a:rPr lang="en-US" dirty="0"/>
              <a:t>Inject local </a:t>
            </a:r>
            <a:r>
              <a:rPr lang="en-US" dirty="0" err="1"/>
              <a:t>anaesthetic</a:t>
            </a:r>
            <a:r>
              <a:rPr lang="en-US" dirty="0"/>
              <a:t> into the skin and deeper tissue</a:t>
            </a:r>
          </a:p>
          <a:p>
            <a:pPr lvl="1">
              <a:buNone/>
            </a:pPr>
            <a:r>
              <a:rPr lang="en-US" dirty="0"/>
              <a:t>Insert the large introducer needle into the selected spinal </a:t>
            </a:r>
            <a:r>
              <a:rPr lang="en-US" dirty="0" err="1"/>
              <a:t>interspace</a:t>
            </a:r>
            <a:endParaRPr lang="en-US" dirty="0"/>
          </a:p>
          <a:p>
            <a:pPr lvl="1">
              <a:buNone/>
            </a:pPr>
            <a:r>
              <a:rPr lang="en-US" dirty="0"/>
              <a:t>Direct the spinal needle through the introducer and into the</a:t>
            </a:r>
          </a:p>
          <a:p>
            <a:pPr lvl="1">
              <a:buNone/>
            </a:pPr>
            <a:r>
              <a:rPr lang="en-US" dirty="0"/>
              <a:t>subarachnoid space</a:t>
            </a:r>
          </a:p>
          <a:p>
            <a:pPr lvl="1">
              <a:buNone/>
            </a:pPr>
            <a:r>
              <a:rPr lang="en-US" dirty="0"/>
              <a:t>Free flow of CSF confirms proper placement</a:t>
            </a:r>
          </a:p>
          <a:p>
            <a:pPr lvl="1">
              <a:buNone/>
            </a:pPr>
            <a:r>
              <a:rPr lang="en-US" dirty="0"/>
              <a:t>Aspirate for CSF if clear inject the proper </a:t>
            </a:r>
            <a:r>
              <a:rPr lang="en-US" dirty="0" err="1"/>
              <a:t>anaesthetic</a:t>
            </a:r>
            <a:endParaRPr lang="en-US" dirty="0"/>
          </a:p>
          <a:p>
            <a:pPr lvl="1">
              <a:buNone/>
            </a:pPr>
            <a:r>
              <a:rPr lang="en-US" dirty="0"/>
              <a:t>Remove the needle, introducer and drape sheet</a:t>
            </a:r>
          </a:p>
          <a:p>
            <a:pPr lvl="1">
              <a:buNone/>
            </a:pPr>
            <a:r>
              <a:rPr lang="en-US" dirty="0"/>
              <a:t>Have the patient lie down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39 years old patient booked for emergency CS due to fetal distress</a:t>
            </a:r>
          </a:p>
          <a:p>
            <a:r>
              <a:rPr lang="en-US" dirty="0"/>
              <a:t>How you will manage ?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 should expect from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sz="3600" dirty="0"/>
              <a:t>1.Preoxygenate with 100% oxygen by non-</a:t>
            </a:r>
            <a:r>
              <a:rPr lang="en-US" sz="3600" dirty="0" err="1"/>
              <a:t>rebreather</a:t>
            </a:r>
            <a:r>
              <a:rPr lang="en-US" sz="3600" dirty="0"/>
              <a:t> mask for at least 3 full, deep breaths.  </a:t>
            </a:r>
            <a:r>
              <a:rPr lang="en-US" sz="3600" u="sng" dirty="0" err="1"/>
              <a:t>Preoxygenate</a:t>
            </a:r>
            <a:r>
              <a:rPr lang="en-US" sz="3600" u="sng" dirty="0"/>
              <a:t> four minutes if situation allows.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2. Administer  propofol </a:t>
            </a:r>
            <a:r>
              <a:rPr lang="en-US" sz="3600" b="1" dirty="0"/>
              <a:t>OR </a:t>
            </a:r>
            <a:r>
              <a:rPr lang="en-US" sz="3600" dirty="0" err="1"/>
              <a:t>etomidate</a:t>
            </a:r>
            <a:r>
              <a:rPr lang="en-US" sz="3600" dirty="0"/>
              <a:t>.</a:t>
            </a:r>
          </a:p>
          <a:p>
            <a:pPr>
              <a:buNone/>
            </a:pPr>
            <a:r>
              <a:rPr lang="en-US" sz="3600" dirty="0"/>
              <a:t>3. Apply </a:t>
            </a:r>
            <a:r>
              <a:rPr lang="en-US" sz="3600" dirty="0" err="1"/>
              <a:t>cricoid</a:t>
            </a:r>
            <a:r>
              <a:rPr lang="en-US" sz="3600" dirty="0"/>
              <a:t> pressure and hold until patient has been intubated, balloon of ETT has been inflated, position of tube tip has been assured, and ETT has been secured in place.</a:t>
            </a:r>
          </a:p>
          <a:p>
            <a:pPr>
              <a:buNone/>
            </a:pPr>
            <a:r>
              <a:rPr lang="en-US" sz="3600" dirty="0"/>
              <a:t>5. Administer succinylcholine 1 mg/kg IVP (100 mg for average 70kg patient) and wait for paralysis to occur.</a:t>
            </a:r>
          </a:p>
          <a:p>
            <a:pPr>
              <a:buNone/>
            </a:pPr>
            <a:r>
              <a:rPr lang="en-US" sz="3600" dirty="0"/>
              <a:t>6. Intubate.  </a:t>
            </a:r>
          </a:p>
          <a:p>
            <a:pPr>
              <a:buNone/>
            </a:pPr>
            <a:r>
              <a:rPr lang="en-US" sz="3600" dirty="0"/>
              <a:t>7. When successfully intubated, confirm placement by</a:t>
            </a:r>
          </a:p>
          <a:p>
            <a:pPr>
              <a:buNone/>
            </a:pPr>
            <a:r>
              <a:rPr lang="en-US" sz="3600" dirty="0"/>
              <a:t>a. Bilateral breath sounds, and</a:t>
            </a:r>
          </a:p>
          <a:p>
            <a:pPr>
              <a:buNone/>
            </a:pPr>
            <a:r>
              <a:rPr lang="en-US" sz="3600" dirty="0"/>
              <a:t>b. Chest wall rise, and</a:t>
            </a:r>
          </a:p>
          <a:p>
            <a:pPr>
              <a:buNone/>
            </a:pPr>
            <a:r>
              <a:rPr lang="en-US" sz="3600" dirty="0"/>
              <a:t>c. </a:t>
            </a:r>
            <a:r>
              <a:rPr lang="en-US" sz="3600" dirty="0" err="1"/>
              <a:t>Absense</a:t>
            </a:r>
            <a:r>
              <a:rPr lang="en-US" sz="3600" dirty="0"/>
              <a:t> of gastric sounds, and</a:t>
            </a:r>
          </a:p>
          <a:p>
            <a:pPr>
              <a:buNone/>
            </a:pPr>
            <a:r>
              <a:rPr lang="en-US" sz="3600" dirty="0"/>
              <a:t>d. End tidal CO₂ measurement, and</a:t>
            </a:r>
          </a:p>
          <a:p>
            <a:pPr>
              <a:buNone/>
            </a:pPr>
            <a:r>
              <a:rPr lang="en-US" sz="3600" dirty="0"/>
              <a:t> 8. fixed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Anesthesia OSCE</a:t>
            </a:r>
          </a:p>
          <a:p>
            <a:pPr>
              <a:buNone/>
            </a:pPr>
            <a:r>
              <a:rPr lang="en-US" dirty="0"/>
              <a:t>The exam with be 5 stations, with clinical scenarios in each station.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Objectives:</a:t>
            </a:r>
          </a:p>
          <a:p>
            <a:pPr lvl="0">
              <a:buNone/>
            </a:pPr>
            <a:r>
              <a:rPr lang="en-US" dirty="0"/>
              <a:t>Pre-operative assessment.</a:t>
            </a:r>
          </a:p>
          <a:p>
            <a:pPr>
              <a:buNone/>
            </a:pPr>
            <a:r>
              <a:rPr lang="en-US" dirty="0"/>
              <a:t>(General and anesthesia specific questions)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 Airway examination.</a:t>
            </a:r>
          </a:p>
          <a:p>
            <a:pPr lvl="0">
              <a:buNone/>
            </a:pPr>
            <a:r>
              <a:rPr lang="en-US" dirty="0" err="1"/>
              <a:t>Malampati</a:t>
            </a:r>
            <a:r>
              <a:rPr lang="en-US" dirty="0"/>
              <a:t> classification </a:t>
            </a:r>
          </a:p>
          <a:p>
            <a:pPr lvl="0">
              <a:buNone/>
            </a:pPr>
            <a:r>
              <a:rPr lang="en-US" dirty="0" err="1"/>
              <a:t>Atlanto</a:t>
            </a:r>
            <a:r>
              <a:rPr lang="en-US" dirty="0"/>
              <a:t>-occipital joint extension</a:t>
            </a:r>
          </a:p>
          <a:p>
            <a:pPr lvl="0">
              <a:buNone/>
            </a:pPr>
            <a:r>
              <a:rPr lang="en-US" dirty="0" err="1"/>
              <a:t>Thyro</a:t>
            </a:r>
            <a:r>
              <a:rPr lang="en-US" dirty="0"/>
              <a:t>-mental distance </a:t>
            </a:r>
          </a:p>
          <a:p>
            <a:pPr lvl="0">
              <a:buNone/>
            </a:pPr>
            <a:r>
              <a:rPr lang="en-US" dirty="0"/>
              <a:t>X-ray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>
              <a:buNone/>
            </a:pPr>
            <a:r>
              <a:rPr lang="en-US" dirty="0"/>
              <a:t>Anesthesia Complication: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/>
              <a:t>Anesthesia Complication: (tachycardia – </a:t>
            </a:r>
            <a:r>
              <a:rPr lang="en-US" dirty="0" err="1"/>
              <a:t>bradicardia</a:t>
            </a:r>
            <a:r>
              <a:rPr lang="en-US" dirty="0"/>
              <a:t>- hypoxia- </a:t>
            </a:r>
            <a:r>
              <a:rPr lang="en-US" dirty="0" err="1"/>
              <a:t>hypercapnia</a:t>
            </a:r>
            <a:r>
              <a:rPr lang="en-US" dirty="0"/>
              <a:t>….)</a:t>
            </a:r>
          </a:p>
          <a:p>
            <a:pPr>
              <a:buNone/>
            </a:pPr>
            <a:r>
              <a:rPr lang="en-US" dirty="0"/>
              <a:t> Common instruments , Name the instrument</a:t>
            </a:r>
          </a:p>
          <a:p>
            <a:pPr lvl="0">
              <a:buNone/>
            </a:pPr>
            <a:r>
              <a:rPr lang="en-US" dirty="0"/>
              <a:t>Uses , Complications </a:t>
            </a:r>
          </a:p>
          <a:p>
            <a:pPr lvl="0">
              <a:buNone/>
            </a:pPr>
            <a:r>
              <a:rPr lang="en-US" dirty="0"/>
              <a:t>Central venous cannula</a:t>
            </a:r>
          </a:p>
          <a:p>
            <a:pPr lvl="0">
              <a:buNone/>
            </a:pPr>
            <a:r>
              <a:rPr lang="en-US" dirty="0"/>
              <a:t>Epidural  </a:t>
            </a:r>
          </a:p>
          <a:p>
            <a:pPr lvl="0">
              <a:buNone/>
            </a:pPr>
            <a:r>
              <a:rPr lang="en-US" dirty="0"/>
              <a:t>Spinal </a:t>
            </a:r>
          </a:p>
          <a:p>
            <a:pPr lvl="0">
              <a:buNone/>
            </a:pPr>
            <a:r>
              <a:rPr lang="en-US" dirty="0"/>
              <a:t>How to induce a pt.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Pain will not be included in the OCSE </a:t>
            </a:r>
          </a:p>
          <a:p>
            <a:pPr>
              <a:buNone/>
            </a:pPr>
            <a:r>
              <a:rPr lang="en-US" dirty="0"/>
              <a:t>Know your ABC , and start with it if you were asked about the management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_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9296400" cy="586143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NCEPOD classification of intervention</a:t>
            </a:r>
            <a:br>
              <a:rPr lang="en-US" altLang="en-US" dirty="0"/>
            </a:br>
            <a:r>
              <a:rPr lang="en-US" altLang="en-US" sz="1200" b="0" dirty="0"/>
              <a:t>(National Confidential Enquiry into Patient Outcome and Death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211244"/>
              </p:ext>
            </p:extLst>
          </p:nvPr>
        </p:nvGraphicFramePr>
        <p:xfrm>
          <a:off x="206375" y="1323975"/>
          <a:ext cx="8786814" cy="612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89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89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2292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37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Immediate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Life/limb/organ saving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• Resuscitation occurs simultaneously with surgery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• Surgery within minutes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Rapid bleeding, e.g. trauma,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aneurysm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8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latin typeface="Tekton-Bold"/>
                        </a:rPr>
                        <a:t>Urgent</a:t>
                      </a: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Life/limb/organ threatening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• Surgery within hours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Perforated bowel or less urgent bleeding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88684">
                <a:tc>
                  <a:txBody>
                    <a:bodyPr/>
                    <a:lstStyle/>
                    <a:p>
                      <a:pPr algn="l"/>
                      <a:endParaRPr lang="en-US" sz="1800" b="1" i="0" u="none" strike="noStrike" baseline="0" dirty="0">
                        <a:solidFill>
                          <a:schemeClr val="bg1"/>
                        </a:solidFill>
                        <a:latin typeface="Tekton-Bold"/>
                      </a:endParaRPr>
                    </a:p>
                    <a:p>
                      <a:pPr algn="l"/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latin typeface="Tekton-Bold"/>
                        </a:rPr>
                        <a:t>Expedited</a:t>
                      </a: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Early surgery (within a day or two)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Large bowel obstruction, closed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long bone fracture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8868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elective</a:t>
                      </a: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Timing to suit patient and hospital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Joint replacement, unobstructed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hernia repair, cataract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02" marB="4570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75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perioperative patient journey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Consent </a:t>
            </a:r>
            <a:endParaRPr lang="en-US" altLang="en-US" dirty="0"/>
          </a:p>
          <a:p>
            <a:r>
              <a:rPr lang="en-US" altLang="en-US" b="1" dirty="0"/>
              <a:t>Surgical safety checklist</a:t>
            </a:r>
          </a:p>
          <a:p>
            <a:r>
              <a:rPr lang="en-US" altLang="en-US" b="1" dirty="0"/>
              <a:t>Criteria for discharge from a day surgery unit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759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 General anaesthesia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AU" b="1" dirty="0"/>
              <a:t>Definition of  general Anaesthesia</a:t>
            </a:r>
            <a:endParaRPr lang="en-US" b="1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/>
              <a:t>Learn about several agents used on induction of general anaesthesia including intravenous agents, inhalation agents, neuromuscular blocking agents and reversal agents.  </a:t>
            </a:r>
            <a:endParaRPr lang="en-US" b="1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/>
              <a:t>Understand basic advantages and disadvantages of these agents.</a:t>
            </a:r>
            <a:endParaRPr lang="en-US" b="1" dirty="0"/>
          </a:p>
          <a:p>
            <a:pPr marL="457200" indent="-457200">
              <a:buFont typeface="+mj-lt"/>
              <a:buAutoNum type="alphaLcParenR"/>
              <a:defRPr/>
            </a:pPr>
            <a:r>
              <a:rPr lang="en-AU" b="1" dirty="0"/>
              <a:t>Complications commonly encountered during general anaesthesia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2800" b="1" dirty="0"/>
              <a:t>Airway Management and equipment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AutoNum type="alphaLcParenR"/>
            </a:pPr>
            <a:r>
              <a:rPr lang="en-AU" b="1" dirty="0"/>
              <a:t>Learn about basic airway anatomy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Conduct a preoperative airway assessment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Identify a potentially difficult airway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Understand the issues around aspiration and its prevention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Learn about the management of airway obstruction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Become familiar with airway equipment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Practice airway management skills including bag and mask ventilation, laryngeal mask insertion, endotracheal intubation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Learn about controlled ventilation and become familiar with </a:t>
            </a:r>
            <a:r>
              <a:rPr lang="en-AU" b="1" dirty="0" err="1"/>
              <a:t>ventilatory</a:t>
            </a:r>
            <a:r>
              <a:rPr lang="en-AU" b="1" dirty="0"/>
              <a:t> parameters</a:t>
            </a:r>
            <a:endParaRPr lang="en-US" b="1" dirty="0"/>
          </a:p>
          <a:p>
            <a:pPr>
              <a:buFont typeface="Arial" charset="0"/>
              <a:buAutoNum type="alphaLcParenR"/>
            </a:pPr>
            <a:r>
              <a:rPr lang="en-AU" b="1" dirty="0"/>
              <a:t>Appreciate the different ways of monitoring oxygenation and ventilation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400" b="1" dirty="0"/>
              <a:t>Airway Management and equipment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dirty="0"/>
              <a:t>Airway assessment (malampati)</a:t>
            </a:r>
          </a:p>
          <a:p>
            <a:pPr marL="64008" indent="0">
              <a:buNone/>
            </a:pPr>
            <a:r>
              <a:rPr lang="en-US" dirty="0"/>
              <a:t>Airway devices LMA sizes</a:t>
            </a:r>
          </a:p>
          <a:p>
            <a:pPr marL="64008" indent="0">
              <a:buNone/>
            </a:pPr>
            <a:r>
              <a:rPr lang="en-US" dirty="0"/>
              <a:t>Airway manipulation 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en-US" dirty="0"/>
              <a:t> 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0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/>
              <a:t>RegionalAnaesthesia</a:t>
            </a:r>
            <a:r>
              <a:rPr lang="en-AU" b="1" dirty="0"/>
              <a:t>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arenR"/>
            </a:pPr>
            <a:r>
              <a:rPr lang="en-US" b="1" dirty="0"/>
              <a:t>What are the risks and benefits of regional (epidural/spinal) anesthesia/analgesia?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b="1" dirty="0"/>
              <a:t>What are the contraindications to regional anesthesia?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b="1" dirty="0"/>
              <a:t>How do you prevent hypotension following epidural/spinal anesthesia?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bg1"/>
                </a:solidFill>
              </a:rPr>
              <a:t/>
            </a:r>
            <a:br>
              <a:rPr lang="en-AU" b="1" dirty="0">
                <a:solidFill>
                  <a:schemeClr val="bg1"/>
                </a:solidFill>
              </a:rPr>
            </a:br>
            <a:r>
              <a:rPr lang="en-AU" b="1" dirty="0"/>
              <a:t>Spinal Anaesthesia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Describe the technique of spinal anesthesia.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At what level does the adult spinal cord end?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Name some of the surgical procedures that can be done with a spinal anesthetic.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are the contraindications to spinal anesthesia?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are the complications?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Describe the patient's perception as spinal anesthetic takes effect.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What are the expected cardiovascular changes associated with sensory level at T10?  T1?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en-US" b="1" dirty="0"/>
              <a:t>How do you treat post-lumbar puncture headache?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299</TotalTime>
  <Words>919</Words>
  <Application>Microsoft Office PowerPoint</Application>
  <PresentationFormat>On-screen Show (4:3)</PresentationFormat>
  <Paragraphs>211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Verve</vt:lpstr>
      <vt:lpstr>GENERAL REVISION </vt:lpstr>
      <vt:lpstr> Role of anaesthetist in the preoperative care  Lecture   </vt:lpstr>
      <vt:lpstr> NCEPOD classification of intervention (National Confidential Enquiry into Patient Outcome and Death </vt:lpstr>
      <vt:lpstr>The perioperative patient journey</vt:lpstr>
      <vt:lpstr> General anaesthesia technique</vt:lpstr>
      <vt:lpstr>Airway Management and equipment </vt:lpstr>
      <vt:lpstr>Airway Management and equipment </vt:lpstr>
      <vt:lpstr>RegionalAnaesthesia Techniques</vt:lpstr>
      <vt:lpstr> Spinal Anaesthesia </vt:lpstr>
      <vt:lpstr>Epidural Anaesthesia</vt:lpstr>
      <vt:lpstr>Case senareo </vt:lpstr>
      <vt:lpstr>PowerPoint Presentation</vt:lpstr>
      <vt:lpstr>PowerPoint Presentation</vt:lpstr>
      <vt:lpstr>Preoperative assessment</vt:lpstr>
      <vt:lpstr>PowerPoint Presentation</vt:lpstr>
      <vt:lpstr>PowerPoint Presentation</vt:lpstr>
      <vt:lpstr>Thyromental distance 7 cm </vt:lpstr>
      <vt:lpstr>Airway Evaluation</vt:lpstr>
      <vt:lpstr>Airway assessment </vt:lpstr>
      <vt:lpstr>IMPORTANT TO ASSESS THE AIR WAY </vt:lpstr>
      <vt:lpstr>Example </vt:lpstr>
      <vt:lpstr>What I should expect from you  </vt:lpstr>
      <vt:lpstr>Example </vt:lpstr>
      <vt:lpstr>What I should expect from you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REVISION</dc:title>
  <dc:creator>Jumanah</dc:creator>
  <cp:lastModifiedBy>3422</cp:lastModifiedBy>
  <cp:revision>16</cp:revision>
  <dcterms:created xsi:type="dcterms:W3CDTF">2013-10-28T19:55:49Z</dcterms:created>
  <dcterms:modified xsi:type="dcterms:W3CDTF">2017-02-16T09:51:50Z</dcterms:modified>
</cp:coreProperties>
</file>