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51" r:id="rId2"/>
    <p:sldMasterId id="2147483907" r:id="rId3"/>
  </p:sldMasterIdLst>
  <p:notesMasterIdLst>
    <p:notesMasterId r:id="rId83"/>
  </p:notesMasterIdLst>
  <p:sldIdLst>
    <p:sldId id="257" r:id="rId4"/>
    <p:sldId id="446" r:id="rId5"/>
    <p:sldId id="303" r:id="rId6"/>
    <p:sldId id="304" r:id="rId7"/>
    <p:sldId id="305" r:id="rId8"/>
    <p:sldId id="353" r:id="rId9"/>
    <p:sldId id="318"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82" r:id="rId25"/>
    <p:sldId id="384" r:id="rId26"/>
    <p:sldId id="385" r:id="rId27"/>
    <p:sldId id="451" r:id="rId28"/>
    <p:sldId id="386" r:id="rId29"/>
    <p:sldId id="368" r:id="rId30"/>
    <p:sldId id="369" r:id="rId31"/>
    <p:sldId id="370" r:id="rId32"/>
    <p:sldId id="371" r:id="rId33"/>
    <p:sldId id="372" r:id="rId34"/>
    <p:sldId id="373" r:id="rId35"/>
    <p:sldId id="374" r:id="rId36"/>
    <p:sldId id="375" r:id="rId37"/>
    <p:sldId id="376" r:id="rId38"/>
    <p:sldId id="377" r:id="rId39"/>
    <p:sldId id="378" r:id="rId40"/>
    <p:sldId id="452" r:id="rId41"/>
    <p:sldId id="379" r:id="rId42"/>
    <p:sldId id="380" r:id="rId43"/>
    <p:sldId id="381" r:id="rId44"/>
    <p:sldId id="383" r:id="rId45"/>
    <p:sldId id="387" r:id="rId46"/>
    <p:sldId id="388" r:id="rId47"/>
    <p:sldId id="389" r:id="rId48"/>
    <p:sldId id="390" r:id="rId49"/>
    <p:sldId id="393" r:id="rId50"/>
    <p:sldId id="394" r:id="rId51"/>
    <p:sldId id="468" r:id="rId52"/>
    <p:sldId id="404" r:id="rId53"/>
    <p:sldId id="406" r:id="rId54"/>
    <p:sldId id="403" r:id="rId55"/>
    <p:sldId id="408" r:id="rId56"/>
    <p:sldId id="409" r:id="rId57"/>
    <p:sldId id="410" r:id="rId58"/>
    <p:sldId id="449" r:id="rId59"/>
    <p:sldId id="450" r:id="rId60"/>
    <p:sldId id="453" r:id="rId61"/>
    <p:sldId id="454" r:id="rId62"/>
    <p:sldId id="455" r:id="rId63"/>
    <p:sldId id="456" r:id="rId64"/>
    <p:sldId id="469" r:id="rId65"/>
    <p:sldId id="470" r:id="rId66"/>
    <p:sldId id="472" r:id="rId67"/>
    <p:sldId id="471" r:id="rId68"/>
    <p:sldId id="457" r:id="rId69"/>
    <p:sldId id="458" r:id="rId70"/>
    <p:sldId id="459" r:id="rId71"/>
    <p:sldId id="460" r:id="rId72"/>
    <p:sldId id="461" r:id="rId73"/>
    <p:sldId id="462" r:id="rId74"/>
    <p:sldId id="463" r:id="rId75"/>
    <p:sldId id="464" r:id="rId76"/>
    <p:sldId id="465" r:id="rId77"/>
    <p:sldId id="466" r:id="rId78"/>
    <p:sldId id="473" r:id="rId79"/>
    <p:sldId id="445" r:id="rId80"/>
    <p:sldId id="467" r:id="rId81"/>
    <p:sldId id="448" r:id="rId8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323" autoAdjust="0"/>
  </p:normalViewPr>
  <p:slideViewPr>
    <p:cSldViewPr>
      <p:cViewPr varScale="1">
        <p:scale>
          <a:sx n="84" d="100"/>
          <a:sy n="84" d="100"/>
        </p:scale>
        <p:origin x="66" y="282"/>
      </p:cViewPr>
      <p:guideLst>
        <p:guide orient="horz" pos="2160"/>
        <p:guide pos="2880"/>
      </p:guideLst>
    </p:cSldViewPr>
  </p:slideViewPr>
  <p:outlineViewPr>
    <p:cViewPr>
      <p:scale>
        <a:sx n="33" d="100"/>
        <a:sy n="33" d="100"/>
      </p:scale>
      <p:origin x="0" y="71058"/>
    </p:cViewPr>
  </p:outlineViewPr>
  <p:notesTextViewPr>
    <p:cViewPr>
      <p:scale>
        <a:sx n="100" d="100"/>
        <a:sy n="100" d="100"/>
      </p:scale>
      <p:origin x="0" y="0"/>
    </p:cViewPr>
  </p:notesTextViewPr>
  <p:sorterViewPr>
    <p:cViewPr>
      <p:scale>
        <a:sx n="55" d="100"/>
        <a:sy n="55" d="100"/>
      </p:scale>
      <p:origin x="0" y="1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8AB9FB7-4784-437E-AFEE-9A7D8C07505E}" type="slidenum">
              <a:rPr lang="en-US"/>
              <a:pPr>
                <a:defRPr/>
              </a:pPr>
              <a:t>‹#›</a:t>
            </a:fld>
            <a:endParaRPr lang="en-US"/>
          </a:p>
        </p:txBody>
      </p:sp>
    </p:spTree>
    <p:extLst>
      <p:ext uri="{BB962C8B-B14F-4D97-AF65-F5344CB8AC3E}">
        <p14:creationId xmlns:p14="http://schemas.microsoft.com/office/powerpoint/2010/main" val="1039136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6E38E-3E8D-41A5-B72F-EBBDB2D4C77F}" type="slidenum">
              <a:rPr lang="en-US" sz="1200" smtClean="0">
                <a:latin typeface="Arial" charset="0"/>
              </a:rPr>
              <a:pPr eaLnBrk="1" hangingPunct="1"/>
              <a:t>1</a:t>
            </a:fld>
            <a:endParaRPr lang="en-US" sz="1200" smtClean="0">
              <a:latin typeface="Arial" charset="0"/>
            </a:endParaRPr>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0147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CDD5A4-9B45-4F3E-8C77-C47256294E51}" type="slidenum">
              <a:rPr lang="en-US" sz="1200" smtClean="0">
                <a:latin typeface="Arial" charset="0"/>
              </a:rPr>
              <a:pPr eaLnBrk="1" hangingPunct="1"/>
              <a:t>11</a:t>
            </a:fld>
            <a:endParaRPr lang="en-US" sz="1200" smtClean="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404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96FF4E-7A93-46DC-872B-DE8D74818720}" type="slidenum">
              <a:rPr lang="en-US" sz="1200" smtClean="0">
                <a:latin typeface="Arial" charset="0"/>
              </a:rPr>
              <a:pPr eaLnBrk="1" hangingPunct="1"/>
              <a:t>12</a:t>
            </a:fld>
            <a:endParaRPr lang="en-US" sz="1200" smtClean="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340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693168-FC1A-4356-8442-D56D2E89F6E7}" type="slidenum">
              <a:rPr lang="en-US" sz="1200" smtClean="0">
                <a:latin typeface="Arial" charset="0"/>
              </a:rPr>
              <a:pPr eaLnBrk="1" hangingPunct="1"/>
              <a:t>13</a:t>
            </a:fld>
            <a:endParaRPr lang="en-US" sz="1200" smtClean="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8282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AB1A32-30C5-4124-8261-6C57938A46CA}" type="slidenum">
              <a:rPr lang="en-US" sz="1200" smtClean="0">
                <a:latin typeface="Arial" charset="0"/>
              </a:rPr>
              <a:pPr eaLnBrk="1" hangingPunct="1"/>
              <a:t>14</a:t>
            </a:fld>
            <a:endParaRPr lang="en-US" sz="1200" smtClean="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7566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AD89BD-A8FC-496E-859B-11E513887C9A}" type="slidenum">
              <a:rPr lang="en-US" sz="1200" smtClean="0">
                <a:latin typeface="Arial" charset="0"/>
              </a:rPr>
              <a:pPr eaLnBrk="1" hangingPunct="1"/>
              <a:t>15</a:t>
            </a:fld>
            <a:endParaRPr lang="en-US" sz="1200" smtClean="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71527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02493D-7941-40A5-AD67-8E5B17B11717}" type="slidenum">
              <a:rPr lang="en-US" sz="1200" smtClean="0">
                <a:latin typeface="Arial" charset="0"/>
              </a:rPr>
              <a:pPr eaLnBrk="1" hangingPunct="1"/>
              <a:t>16</a:t>
            </a:fld>
            <a:endParaRPr lang="en-US" sz="1200" smtClean="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5422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B35F4C-98D9-4A19-AAB2-C34E3FC5CC24}" type="slidenum">
              <a:rPr lang="en-US" sz="1200" smtClean="0">
                <a:latin typeface="Arial" charset="0"/>
              </a:rPr>
              <a:pPr eaLnBrk="1" hangingPunct="1"/>
              <a:t>17</a:t>
            </a:fld>
            <a:endParaRPr lang="en-US" sz="1200" smtClean="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03172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B0795-00C4-489A-8DA1-289E8B0BCB59}" type="slidenum">
              <a:rPr lang="en-US" sz="1200" smtClean="0">
                <a:latin typeface="Arial" charset="0"/>
              </a:rPr>
              <a:pPr eaLnBrk="1" hangingPunct="1"/>
              <a:t>18</a:t>
            </a:fld>
            <a:endParaRPr lang="en-US" sz="1200" smtClean="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31752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DD833F-EED1-40D2-9D11-2D0B3CD6345E}" type="slidenum">
              <a:rPr lang="en-US" sz="1200" smtClean="0">
                <a:latin typeface="Arial" charset="0"/>
              </a:rPr>
              <a:pPr eaLnBrk="1" hangingPunct="1"/>
              <a:t>19</a:t>
            </a:fld>
            <a:endParaRPr lang="en-US" sz="1200" smtClean="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5119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06FB0A-CBAD-4F5A-9B14-7DAD2C5D4293}" type="slidenum">
              <a:rPr lang="en-US" sz="1200" smtClean="0">
                <a:latin typeface="Arial" charset="0"/>
              </a:rPr>
              <a:pPr eaLnBrk="1" hangingPunct="1"/>
              <a:t>20</a:t>
            </a:fld>
            <a:endParaRPr lang="en-US" sz="1200" smtClean="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14075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18EE3E-3F9D-47AB-8948-6B39D72F3877}" type="slidenum">
              <a:rPr lang="en-US" sz="1200" smtClean="0">
                <a:latin typeface="Arial" charset="0"/>
              </a:rPr>
              <a:pPr eaLnBrk="1" hangingPunct="1"/>
              <a:t>3</a:t>
            </a:fld>
            <a:endParaRPr lang="en-US" sz="1200" smtClean="0">
              <a:latin typeface="Arial" charset="0"/>
            </a:endParaRPr>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513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460726-4B1C-4B56-A798-9F998810ABEA}" type="slidenum">
              <a:rPr lang="en-US" sz="1200" smtClean="0">
                <a:latin typeface="Arial" charset="0"/>
              </a:rPr>
              <a:pPr eaLnBrk="1" hangingPunct="1"/>
              <a:t>21</a:t>
            </a:fld>
            <a:endParaRPr lang="en-US" sz="1200" smtClean="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2149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218DF7-2573-47D5-B9BD-0A2F4466E4EA}" type="slidenum">
              <a:rPr lang="en-US" sz="1200" smtClean="0">
                <a:latin typeface="Arial" charset="0"/>
              </a:rPr>
              <a:pPr eaLnBrk="1" hangingPunct="1"/>
              <a:t>22</a:t>
            </a:fld>
            <a:endParaRPr lang="en-US" sz="1200" smtClean="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549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FA3B07-B736-4ED1-AA49-74197D2C0FEC}" type="slidenum">
              <a:rPr lang="en-US" sz="1200" smtClean="0">
                <a:latin typeface="Arial" charset="0"/>
              </a:rPr>
              <a:pPr eaLnBrk="1" hangingPunct="1"/>
              <a:t>23</a:t>
            </a:fld>
            <a:endParaRPr lang="en-US" sz="1200" smtClean="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75611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9541E9-D410-4076-B8B6-DCD995476177}" type="slidenum">
              <a:rPr lang="en-US" sz="1200" smtClean="0">
                <a:latin typeface="Arial" charset="0"/>
              </a:rPr>
              <a:pPr eaLnBrk="1" hangingPunct="1"/>
              <a:t>24</a:t>
            </a:fld>
            <a:endParaRPr lang="en-US" sz="1200" smtClean="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0268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0965D7-2366-42FC-9610-8EB61A14A0B4}" type="slidenum">
              <a:rPr lang="en-US" sz="1200" smtClean="0">
                <a:latin typeface="Arial" charset="0"/>
              </a:rPr>
              <a:pPr eaLnBrk="1" hangingPunct="1"/>
              <a:t>26</a:t>
            </a:fld>
            <a:endParaRPr lang="en-US" sz="1200" smtClean="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449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F6D2B1-B873-4CD9-AFCF-4090F64D8463}" type="slidenum">
              <a:rPr lang="en-US" sz="1200" smtClean="0">
                <a:latin typeface="Arial" charset="0"/>
              </a:rPr>
              <a:pPr eaLnBrk="1" hangingPunct="1"/>
              <a:t>27</a:t>
            </a:fld>
            <a:endParaRPr lang="en-US" sz="1200" smtClean="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76820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CB857D-EBB5-4029-8C7B-44FD2B6F0D27}" type="slidenum">
              <a:rPr lang="en-US" sz="1200" smtClean="0">
                <a:latin typeface="Arial" charset="0"/>
              </a:rPr>
              <a:pPr eaLnBrk="1" hangingPunct="1"/>
              <a:t>28</a:t>
            </a:fld>
            <a:endParaRPr lang="en-US" sz="1200" smtClean="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85322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219DC9-A00B-43A9-9B6F-BB1E526724E9}" type="slidenum">
              <a:rPr lang="en-US" sz="1200" smtClean="0">
                <a:latin typeface="Arial" charset="0"/>
              </a:rPr>
              <a:pPr eaLnBrk="1" hangingPunct="1"/>
              <a:t>29</a:t>
            </a:fld>
            <a:endParaRPr lang="en-US" sz="1200" smtClean="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341780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0EA106-D790-4981-A0B7-8ACB365BA05D}" type="slidenum">
              <a:rPr lang="en-US" sz="1200" smtClean="0">
                <a:latin typeface="Arial" charset="0"/>
              </a:rPr>
              <a:pPr eaLnBrk="1" hangingPunct="1"/>
              <a:t>30</a:t>
            </a:fld>
            <a:endParaRPr lang="en-US" sz="1200" smtClean="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83305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7BD2C5-939F-4F64-B056-8968411A96C0}" type="slidenum">
              <a:rPr lang="en-US" sz="1200" smtClean="0">
                <a:latin typeface="Arial" charset="0"/>
              </a:rPr>
              <a:pPr eaLnBrk="1" hangingPunct="1"/>
              <a:t>31</a:t>
            </a:fld>
            <a:endParaRPr lang="en-US" sz="1200" smtClean="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8533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E87196-29E9-4AE4-BE93-1A7887DA8C80}" type="slidenum">
              <a:rPr lang="en-US" sz="1200" smtClean="0">
                <a:latin typeface="Arial" charset="0"/>
              </a:rPr>
              <a:pPr eaLnBrk="1" hangingPunct="1"/>
              <a:t>4</a:t>
            </a:fld>
            <a:endParaRPr lang="en-US" sz="1200" smtClean="0">
              <a:latin typeface="Arial" charset="0"/>
            </a:endParaRPr>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04639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602ADC-5E9A-4751-A57D-7A7420D109C3}" type="slidenum">
              <a:rPr lang="en-US" sz="1200" smtClean="0">
                <a:latin typeface="Arial" charset="0"/>
              </a:rPr>
              <a:pPr eaLnBrk="1" hangingPunct="1"/>
              <a:t>32</a:t>
            </a:fld>
            <a:endParaRPr lang="en-US" sz="1200" smtClean="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094665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519387-97BE-4637-BC17-42F91431B5A5}" type="slidenum">
              <a:rPr lang="en-US" sz="1200" smtClean="0">
                <a:latin typeface="Arial" charset="0"/>
              </a:rPr>
              <a:pPr eaLnBrk="1" hangingPunct="1"/>
              <a:t>33</a:t>
            </a:fld>
            <a:endParaRPr lang="en-US" sz="1200"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85184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936991-3E04-4A28-8F83-52A643B555B4}" type="slidenum">
              <a:rPr lang="en-US" sz="1200" smtClean="0">
                <a:latin typeface="Arial" charset="0"/>
              </a:rPr>
              <a:pPr eaLnBrk="1" hangingPunct="1"/>
              <a:t>34</a:t>
            </a:fld>
            <a:endParaRPr lang="en-US" sz="1200"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3577373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2B7A7F-AB55-46B1-BE07-79CF40A65BAA}" type="slidenum">
              <a:rPr lang="en-US" sz="1200" smtClean="0">
                <a:latin typeface="Arial" charset="0"/>
              </a:rPr>
              <a:pPr eaLnBrk="1" hangingPunct="1"/>
              <a:t>35</a:t>
            </a:fld>
            <a:endParaRPr lang="en-US" sz="1200"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1299357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B10F24-D9A7-4634-A1CA-1CADF92EC4D5}" type="slidenum">
              <a:rPr lang="en-US" sz="1200" smtClean="0">
                <a:latin typeface="Arial" charset="0"/>
              </a:rPr>
              <a:pPr eaLnBrk="1" hangingPunct="1"/>
              <a:t>36</a:t>
            </a:fld>
            <a:endParaRPr lang="en-US" sz="1200" smtClean="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753878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D414C8-6C88-49F1-982C-C31B065053C2}" type="slidenum">
              <a:rPr lang="en-US" sz="1200" smtClean="0">
                <a:latin typeface="Arial" charset="0"/>
              </a:rPr>
              <a:pPr eaLnBrk="1" hangingPunct="1"/>
              <a:t>37</a:t>
            </a:fld>
            <a:endParaRPr lang="en-US" sz="1200"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61933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AAC07B-15CF-42A5-A28D-994424C370F9}" type="slidenum">
              <a:rPr lang="en-US" sz="1200" smtClean="0">
                <a:latin typeface="Arial" charset="0"/>
              </a:rPr>
              <a:pPr eaLnBrk="1" hangingPunct="1"/>
              <a:t>39</a:t>
            </a:fld>
            <a:endParaRPr lang="en-US" sz="1200"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13884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C057F7-62A9-4978-ACB1-3FAEA5C68134}" type="slidenum">
              <a:rPr lang="en-US" sz="1200" smtClean="0">
                <a:latin typeface="Arial" charset="0"/>
              </a:rPr>
              <a:pPr eaLnBrk="1" hangingPunct="1"/>
              <a:t>40</a:t>
            </a:fld>
            <a:endParaRPr lang="en-US" sz="1200"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615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0FC3D6-D652-4F0F-B4D2-DDD329FEC714}" type="slidenum">
              <a:rPr lang="en-US" sz="1200" smtClean="0">
                <a:latin typeface="Arial" charset="0"/>
              </a:rPr>
              <a:pPr eaLnBrk="1" hangingPunct="1"/>
              <a:t>41</a:t>
            </a:fld>
            <a:endParaRPr lang="en-US" sz="1200"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8596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E1D581-4AAC-487D-8E64-4872E78C8A69}" type="slidenum">
              <a:rPr lang="en-US" sz="1200" smtClean="0">
                <a:latin typeface="Arial" charset="0"/>
              </a:rPr>
              <a:pPr eaLnBrk="1" hangingPunct="1"/>
              <a:t>42</a:t>
            </a:fld>
            <a:endParaRPr lang="en-US" sz="1200" smtClean="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176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CEE1F2-9795-4740-B305-48353BFE77B7}" type="slidenum">
              <a:rPr lang="en-US" sz="1200" smtClean="0">
                <a:latin typeface="Arial" charset="0"/>
              </a:rPr>
              <a:pPr eaLnBrk="1" hangingPunct="1"/>
              <a:t>5</a:t>
            </a:fld>
            <a:endParaRPr lang="en-US" sz="1200" smtClean="0">
              <a:latin typeface="Arial" charset="0"/>
            </a:endParaRPr>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2650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8B22D7-FDAA-4EE1-B37D-4ADDAF5962FC}" type="slidenum">
              <a:rPr lang="en-US" sz="1200" smtClean="0">
                <a:latin typeface="Arial" charset="0"/>
              </a:rPr>
              <a:pPr eaLnBrk="1" hangingPunct="1"/>
              <a:t>43</a:t>
            </a:fld>
            <a:endParaRPr lang="en-US" sz="1200" smtClean="0">
              <a:latin typeface="Arial" charset="0"/>
            </a:endParaRPr>
          </a:p>
        </p:txBody>
      </p:sp>
      <p:sp>
        <p:nvSpPr>
          <p:cNvPr id="150531" name="Rectangle 1026"/>
          <p:cNvSpPr>
            <a:spLocks noGrp="1" noRot="1" noChangeAspect="1" noChangeArrowheads="1" noTextEdit="1"/>
          </p:cNvSpPr>
          <p:nvPr>
            <p:ph type="sldImg"/>
          </p:nvPr>
        </p:nvSpPr>
        <p:spPr>
          <a:ln/>
        </p:spPr>
      </p:sp>
      <p:sp>
        <p:nvSpPr>
          <p:cNvPr id="150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7802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30DA70-C4BC-4EFE-9991-201100657BF3}" type="slidenum">
              <a:rPr lang="en-US" sz="1200" smtClean="0">
                <a:latin typeface="Arial" charset="0"/>
              </a:rPr>
              <a:pPr eaLnBrk="1" hangingPunct="1"/>
              <a:t>44</a:t>
            </a:fld>
            <a:endParaRPr lang="en-US" sz="1200" smtClean="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670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4A6318-8037-426C-B509-EF7F064D2191}" type="slidenum">
              <a:rPr lang="en-US" sz="1200" smtClean="0">
                <a:latin typeface="Arial" charset="0"/>
              </a:rPr>
              <a:pPr eaLnBrk="1" hangingPunct="1"/>
              <a:t>45</a:t>
            </a:fld>
            <a:endParaRPr lang="en-US" sz="1200" smtClean="0">
              <a:latin typeface="Arial" charset="0"/>
            </a:endParaRPr>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1693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404918-E770-4F81-8E69-044E9ACC4B05}" type="slidenum">
              <a:rPr lang="en-US" sz="1200" smtClean="0">
                <a:latin typeface="Arial" charset="0"/>
              </a:rPr>
              <a:pPr eaLnBrk="1" hangingPunct="1"/>
              <a:t>46</a:t>
            </a:fld>
            <a:endParaRPr lang="en-US" sz="1200" smtClean="0">
              <a:latin typeface="Arial" charset="0"/>
            </a:endParaRPr>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14840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B51D1F-A8E7-4C4F-B745-7D379A402327}" type="slidenum">
              <a:rPr lang="en-US" sz="1200" smtClean="0">
                <a:latin typeface="Arial" charset="0"/>
              </a:rPr>
              <a:pPr eaLnBrk="1" hangingPunct="1"/>
              <a:t>47</a:t>
            </a:fld>
            <a:endParaRPr lang="en-US" sz="1200" smtClean="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08310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8E954F-E7F6-4FF7-BD1B-C5985291A489}" type="slidenum">
              <a:rPr lang="en-US" sz="1200" smtClean="0">
                <a:latin typeface="Arial" charset="0"/>
              </a:rPr>
              <a:pPr eaLnBrk="1" hangingPunct="1"/>
              <a:t>48</a:t>
            </a:fld>
            <a:endParaRPr lang="en-US" sz="1200" smtClean="0">
              <a:latin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04728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128260-5981-46BE-A2E2-507E9833DA2B}" type="slidenum">
              <a:rPr lang="en-US" sz="1200" smtClean="0">
                <a:solidFill>
                  <a:srgbClr val="000000"/>
                </a:solidFill>
                <a:latin typeface="Arial" charset="0"/>
              </a:rPr>
              <a:pPr eaLnBrk="1" hangingPunct="1"/>
              <a:t>49</a:t>
            </a:fld>
            <a:endParaRPr lang="en-US" sz="1200" smtClean="0">
              <a:solidFill>
                <a:srgbClr val="000000"/>
              </a:solidFill>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3308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DA9B32-67F4-4444-B7CF-B2D25DD35F3F}" type="slidenum">
              <a:rPr lang="en-US" sz="1200" smtClean="0">
                <a:latin typeface="Arial" charset="0"/>
              </a:rPr>
              <a:pPr eaLnBrk="1" hangingPunct="1"/>
              <a:t>50</a:t>
            </a:fld>
            <a:endParaRPr lang="en-US" sz="1200" smtClean="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81542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D9B9AE-5C74-4531-A21D-FAB469EDA7F2}" type="slidenum">
              <a:rPr lang="en-US" sz="1200" smtClean="0">
                <a:latin typeface="Arial" charset="0"/>
              </a:rPr>
              <a:pPr eaLnBrk="1" hangingPunct="1"/>
              <a:t>51</a:t>
            </a:fld>
            <a:endParaRPr lang="en-US" sz="1200" smtClean="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3096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7B261D-727A-4E28-BA2D-0DAEDE7C0E49}" type="slidenum">
              <a:rPr lang="en-US" sz="1200" smtClean="0">
                <a:latin typeface="Arial" charset="0"/>
              </a:rPr>
              <a:pPr eaLnBrk="1" hangingPunct="1"/>
              <a:t>52</a:t>
            </a:fld>
            <a:endParaRPr lang="en-US" sz="1200" smtClean="0">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7280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E248ED-7BA2-4514-9E01-6ACD70B1FF3E}" type="slidenum">
              <a:rPr lang="en-US" sz="1200" smtClean="0">
                <a:latin typeface="Arial" charset="0"/>
              </a:rPr>
              <a:pPr eaLnBrk="1" hangingPunct="1"/>
              <a:t>6</a:t>
            </a:fld>
            <a:endParaRPr lang="en-US" sz="1200" smtClean="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05675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6263F9-55D1-421D-B2F3-8DC2F0A88380}" type="slidenum">
              <a:rPr lang="en-US" sz="1200" smtClean="0">
                <a:latin typeface="Arial" charset="0"/>
              </a:rPr>
              <a:pPr eaLnBrk="1" hangingPunct="1"/>
              <a:t>53</a:t>
            </a:fld>
            <a:endParaRPr lang="en-US" sz="1200" smtClean="0">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75401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B96F4-FC2F-4594-BA20-F18A86CE49CA}" type="slidenum">
              <a:rPr lang="en-US" sz="1200" smtClean="0">
                <a:latin typeface="Arial" charset="0"/>
              </a:rPr>
              <a:pPr eaLnBrk="1" hangingPunct="1"/>
              <a:t>54</a:t>
            </a:fld>
            <a:endParaRPr lang="en-US" sz="1200" smtClean="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23879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0087A6-1D94-448D-A014-B8CD52198DE9}" type="slidenum">
              <a:rPr lang="en-US" sz="1200" smtClean="0">
                <a:latin typeface="Arial" charset="0"/>
              </a:rPr>
              <a:pPr eaLnBrk="1" hangingPunct="1"/>
              <a:t>55</a:t>
            </a:fld>
            <a:endParaRPr lang="en-US" sz="1200" smtClean="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497031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D9C59D-9793-443B-9A1F-49CDF8FF05C5}" type="slidenum">
              <a:rPr lang="en-US" sz="1200" smtClean="0">
                <a:solidFill>
                  <a:srgbClr val="000000"/>
                </a:solidFill>
                <a:latin typeface="Arial" charset="0"/>
              </a:rPr>
              <a:pPr eaLnBrk="1" hangingPunct="1"/>
              <a:t>78</a:t>
            </a:fld>
            <a:endParaRPr lang="en-US" sz="1200" smtClean="0">
              <a:solidFill>
                <a:srgbClr val="000000"/>
              </a:solidFill>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4599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BAF380-918F-4E95-A125-AEF1376DC1D4}" type="slidenum">
              <a:rPr lang="en-US" sz="1200" smtClean="0">
                <a:latin typeface="Arial" charset="0"/>
              </a:rPr>
              <a:pPr eaLnBrk="1" hangingPunct="1"/>
              <a:t>7</a:t>
            </a:fld>
            <a:endParaRPr lang="en-US" sz="1200" smtClean="0">
              <a:latin typeface="Arial" charset="0"/>
            </a:endParaRPr>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6154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F76A1E-75DD-4ED2-BD42-854B60989445}" type="slidenum">
              <a:rPr lang="en-US" sz="1200" smtClean="0">
                <a:latin typeface="Arial" charset="0"/>
              </a:rPr>
              <a:pPr eaLnBrk="1" hangingPunct="1"/>
              <a:t>8</a:t>
            </a:fld>
            <a:endParaRPr lang="en-US" sz="1200" smtClean="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39284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35E673-41C7-46B5-A4D4-E547C8D6F1F1}" type="slidenum">
              <a:rPr lang="en-US" sz="1200" smtClean="0">
                <a:latin typeface="Arial" charset="0"/>
              </a:rPr>
              <a:pPr eaLnBrk="1" hangingPunct="1"/>
              <a:t>9</a:t>
            </a:fld>
            <a:endParaRPr lang="en-US" sz="1200" smtClean="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58756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7C9EB9-DB46-4700-A3D3-E87345229443}" type="slidenum">
              <a:rPr lang="en-US" sz="1200" smtClean="0">
                <a:latin typeface="Arial" charset="0"/>
              </a:rPr>
              <a:pPr eaLnBrk="1" hangingPunct="1"/>
              <a:t>10</a:t>
            </a:fld>
            <a:endParaRPr lang="en-US" sz="1200" smtClean="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98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9222350-CD0D-41C8-AC66-05D8C8FAD8D6}"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87803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4925193-7EB0-443F-8061-E9AE3794FC10}" type="slidenum">
              <a:rPr lang="en-GB"/>
              <a:pPr>
                <a:defRPr/>
              </a:pPr>
              <a:t>‹#›</a:t>
            </a:fld>
            <a:endParaRPr lang="en-GB"/>
          </a:p>
        </p:txBody>
      </p:sp>
    </p:spTree>
    <p:extLst>
      <p:ext uri="{BB962C8B-B14F-4D97-AF65-F5344CB8AC3E}">
        <p14:creationId xmlns:p14="http://schemas.microsoft.com/office/powerpoint/2010/main" val="417917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4B1434AA-BC37-4442-AFE1-0F3B61B2F874}" type="slidenum">
              <a:rPr lang="en-GB"/>
              <a:pPr>
                <a:defRPr/>
              </a:pPr>
              <a:t>‹#›</a:t>
            </a:fld>
            <a:endParaRPr lang="en-GB"/>
          </a:p>
        </p:txBody>
      </p:sp>
    </p:spTree>
    <p:extLst>
      <p:ext uri="{BB962C8B-B14F-4D97-AF65-F5344CB8AC3E}">
        <p14:creationId xmlns:p14="http://schemas.microsoft.com/office/powerpoint/2010/main" val="239751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7AB72A73-9A10-49EB-923D-1A8DD319DCCA}" type="slidenum">
              <a:rPr lang="en-GB"/>
              <a:pPr>
                <a:defRPr/>
              </a:pPr>
              <a:t>‹#›</a:t>
            </a:fld>
            <a:endParaRPr lang="en-GB"/>
          </a:p>
        </p:txBody>
      </p:sp>
    </p:spTree>
    <p:extLst>
      <p:ext uri="{BB962C8B-B14F-4D97-AF65-F5344CB8AC3E}">
        <p14:creationId xmlns:p14="http://schemas.microsoft.com/office/powerpoint/2010/main" val="30407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777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27463"/>
            <a:ext cx="77724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AF9FA6D-CFC3-4527-B515-1306AA5BCA6B}" type="slidenum">
              <a:rPr lang="en-GB"/>
              <a:pPr>
                <a:defRPr/>
              </a:pPr>
              <a:t>‹#›</a:t>
            </a:fld>
            <a:endParaRPr lang="en-GB"/>
          </a:p>
        </p:txBody>
      </p:sp>
    </p:spTree>
    <p:extLst>
      <p:ext uri="{BB962C8B-B14F-4D97-AF65-F5344CB8AC3E}">
        <p14:creationId xmlns:p14="http://schemas.microsoft.com/office/powerpoint/2010/main" val="82720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04543880-6ECD-40A2-9C52-5B8E7A2AE649}"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92153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55C2DFDC-5F41-4B51-A19B-B7653CB64E70}" type="slidenum">
              <a:rPr lang="en-GB"/>
              <a:pPr>
                <a:defRPr/>
              </a:pPr>
              <a:t>‹#›</a:t>
            </a:fld>
            <a:endParaRPr lang="en-GB"/>
          </a:p>
        </p:txBody>
      </p:sp>
    </p:spTree>
    <p:extLst>
      <p:ext uri="{BB962C8B-B14F-4D97-AF65-F5344CB8AC3E}">
        <p14:creationId xmlns:p14="http://schemas.microsoft.com/office/powerpoint/2010/main" val="389172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163AAC60-8477-4FB5-8D80-C0B8DC8849C6}"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8367987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D8EFBE2-E209-4697-A1D9-C2AD5BE2F414}" type="slidenum">
              <a:rPr lang="en-GB"/>
              <a:pPr>
                <a:defRPr/>
              </a:pPr>
              <a:t>‹#›</a:t>
            </a:fld>
            <a:endParaRPr lang="en-GB"/>
          </a:p>
        </p:txBody>
      </p:sp>
    </p:spTree>
    <p:extLst>
      <p:ext uri="{BB962C8B-B14F-4D97-AF65-F5344CB8AC3E}">
        <p14:creationId xmlns:p14="http://schemas.microsoft.com/office/powerpoint/2010/main" val="393273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17A77989-CCB2-44A2-BD7B-C6D615F43AB8}" type="slidenum">
              <a:rPr lang="en-GB"/>
              <a:pPr>
                <a:defRPr/>
              </a:pPr>
              <a:t>‹#›</a:t>
            </a:fld>
            <a:endParaRPr lang="en-GB"/>
          </a:p>
        </p:txBody>
      </p:sp>
    </p:spTree>
    <p:extLst>
      <p:ext uri="{BB962C8B-B14F-4D97-AF65-F5344CB8AC3E}">
        <p14:creationId xmlns:p14="http://schemas.microsoft.com/office/powerpoint/2010/main" val="40248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46CCA12C-7D6C-4929-A64E-DE0BE825FB85}" type="slidenum">
              <a:rPr lang="en-GB"/>
              <a:pPr>
                <a:defRPr/>
              </a:pPr>
              <a:t>‹#›</a:t>
            </a:fld>
            <a:endParaRPr lang="en-GB"/>
          </a:p>
        </p:txBody>
      </p:sp>
    </p:spTree>
    <p:extLst>
      <p:ext uri="{BB962C8B-B14F-4D97-AF65-F5344CB8AC3E}">
        <p14:creationId xmlns:p14="http://schemas.microsoft.com/office/powerpoint/2010/main" val="12806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E7EBBEA4-7AFD-404A-98DF-27957FBAA2CD}" type="slidenum">
              <a:rPr lang="en-GB"/>
              <a:pPr>
                <a:defRPr/>
              </a:pPr>
              <a:t>‹#›</a:t>
            </a:fld>
            <a:endParaRPr lang="en-GB"/>
          </a:p>
        </p:txBody>
      </p:sp>
    </p:spTree>
    <p:extLst>
      <p:ext uri="{BB962C8B-B14F-4D97-AF65-F5344CB8AC3E}">
        <p14:creationId xmlns:p14="http://schemas.microsoft.com/office/powerpoint/2010/main" val="129931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B06277E6-3285-49DC-96C8-BAF020C9BB4A}" type="slidenum">
              <a:rPr lang="en-GB"/>
              <a:pPr>
                <a:defRPr/>
              </a:pPr>
              <a:t>‹#›</a:t>
            </a:fld>
            <a:endParaRPr lang="en-GB"/>
          </a:p>
        </p:txBody>
      </p:sp>
    </p:spTree>
    <p:extLst>
      <p:ext uri="{BB962C8B-B14F-4D97-AF65-F5344CB8AC3E}">
        <p14:creationId xmlns:p14="http://schemas.microsoft.com/office/powerpoint/2010/main" val="149811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020ADE37-D097-437A-9521-2E7671ED00A3}"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38170643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ED2003CE-DE31-4884-A642-B3D11A033067}"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168270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3AE564D-C29E-433B-8233-9D4BD89FD48C}" type="slidenum">
              <a:rPr lang="en-GB"/>
              <a:pPr>
                <a:defRPr/>
              </a:pPr>
              <a:t>‹#›</a:t>
            </a:fld>
            <a:endParaRPr lang="en-GB"/>
          </a:p>
        </p:txBody>
      </p:sp>
    </p:spTree>
    <p:extLst>
      <p:ext uri="{BB962C8B-B14F-4D97-AF65-F5344CB8AC3E}">
        <p14:creationId xmlns:p14="http://schemas.microsoft.com/office/powerpoint/2010/main" val="17719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ED57359-49D8-466B-A2D5-970F628672C1}" type="slidenum">
              <a:rPr lang="en-GB"/>
              <a:pPr>
                <a:defRPr/>
              </a:pPr>
              <a:t>‹#›</a:t>
            </a:fld>
            <a:endParaRPr lang="en-GB"/>
          </a:p>
        </p:txBody>
      </p:sp>
    </p:spTree>
    <p:extLst>
      <p:ext uri="{BB962C8B-B14F-4D97-AF65-F5344CB8AC3E}">
        <p14:creationId xmlns:p14="http://schemas.microsoft.com/office/powerpoint/2010/main" val="1244083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E148E38-C173-46B0-89D3-E1AF3FB8DC01}" type="slidenum">
              <a:rPr lang="en-GB"/>
              <a:pPr>
                <a:defRPr/>
              </a:pPr>
              <a:t>‹#›</a:t>
            </a:fld>
            <a:endParaRPr lang="en-GB"/>
          </a:p>
        </p:txBody>
      </p:sp>
    </p:spTree>
    <p:extLst>
      <p:ext uri="{BB962C8B-B14F-4D97-AF65-F5344CB8AC3E}">
        <p14:creationId xmlns:p14="http://schemas.microsoft.com/office/powerpoint/2010/main" val="1029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777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27463"/>
            <a:ext cx="77724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95C20205-A04A-4AB2-9665-C94FE691576D}" type="slidenum">
              <a:rPr lang="en-GB"/>
              <a:pPr>
                <a:defRPr/>
              </a:pPr>
              <a:t>‹#›</a:t>
            </a:fld>
            <a:endParaRPr lang="en-GB"/>
          </a:p>
        </p:txBody>
      </p:sp>
    </p:spTree>
    <p:extLst>
      <p:ext uri="{BB962C8B-B14F-4D97-AF65-F5344CB8AC3E}">
        <p14:creationId xmlns:p14="http://schemas.microsoft.com/office/powerpoint/2010/main" val="2663880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7DCB8941-D6AC-4CAF-BD37-23B8984B9086}"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1607676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5B773487-236B-4CD6-8E8C-04DFA3A9FB59}" type="slidenum">
              <a:rPr lang="en-GB"/>
              <a:pPr>
                <a:defRPr/>
              </a:pPr>
              <a:t>‹#›</a:t>
            </a:fld>
            <a:endParaRPr lang="en-GB"/>
          </a:p>
        </p:txBody>
      </p:sp>
    </p:spTree>
    <p:extLst>
      <p:ext uri="{BB962C8B-B14F-4D97-AF65-F5344CB8AC3E}">
        <p14:creationId xmlns:p14="http://schemas.microsoft.com/office/powerpoint/2010/main" val="41483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DD8793BE-80A0-4A9F-8214-A9A8464298E0}"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96770671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B087B573-12FB-4E55-BE28-327A0B77E527}"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0225559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E58C20F6-9CEE-42C1-86AD-70F114C46DE9}" type="slidenum">
              <a:rPr lang="en-GB"/>
              <a:pPr>
                <a:defRPr/>
              </a:pPr>
              <a:t>‹#›</a:t>
            </a:fld>
            <a:endParaRPr lang="en-GB"/>
          </a:p>
        </p:txBody>
      </p:sp>
    </p:spTree>
    <p:extLst>
      <p:ext uri="{BB962C8B-B14F-4D97-AF65-F5344CB8AC3E}">
        <p14:creationId xmlns:p14="http://schemas.microsoft.com/office/powerpoint/2010/main" val="4046114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F77E8D2B-E8AA-4726-B6A7-EEA74AD1FA43}" type="slidenum">
              <a:rPr lang="en-GB"/>
              <a:pPr>
                <a:defRPr/>
              </a:pPr>
              <a:t>‹#›</a:t>
            </a:fld>
            <a:endParaRPr lang="en-GB"/>
          </a:p>
        </p:txBody>
      </p:sp>
    </p:spTree>
    <p:extLst>
      <p:ext uri="{BB962C8B-B14F-4D97-AF65-F5344CB8AC3E}">
        <p14:creationId xmlns:p14="http://schemas.microsoft.com/office/powerpoint/2010/main" val="352916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8B022D68-A154-40FC-AAB9-43D1D34BD5C4}" type="slidenum">
              <a:rPr lang="en-GB"/>
              <a:pPr>
                <a:defRPr/>
              </a:pPr>
              <a:t>‹#›</a:t>
            </a:fld>
            <a:endParaRPr lang="en-GB"/>
          </a:p>
        </p:txBody>
      </p:sp>
    </p:spTree>
    <p:extLst>
      <p:ext uri="{BB962C8B-B14F-4D97-AF65-F5344CB8AC3E}">
        <p14:creationId xmlns:p14="http://schemas.microsoft.com/office/powerpoint/2010/main" val="4150414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D8A2BE3C-8D3D-41DD-8102-1A0E3896B0AD}" type="slidenum">
              <a:rPr lang="en-GB"/>
              <a:pPr>
                <a:defRPr/>
              </a:pPr>
              <a:t>‹#›</a:t>
            </a:fld>
            <a:endParaRPr lang="en-GB"/>
          </a:p>
        </p:txBody>
      </p:sp>
    </p:spTree>
    <p:extLst>
      <p:ext uri="{BB962C8B-B14F-4D97-AF65-F5344CB8AC3E}">
        <p14:creationId xmlns:p14="http://schemas.microsoft.com/office/powerpoint/2010/main" val="189046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1E59FC34-0E44-4BAC-BAD3-7150A461F157}"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113344514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9E91C953-9A17-4041-B73B-8384C4001B19}"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104750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5704131-366F-4F21-AE8B-A901A44DDDAE}" type="slidenum">
              <a:rPr lang="en-GB"/>
              <a:pPr>
                <a:defRPr/>
              </a:pPr>
              <a:t>‹#›</a:t>
            </a:fld>
            <a:endParaRPr lang="en-GB"/>
          </a:p>
        </p:txBody>
      </p:sp>
    </p:spTree>
    <p:extLst>
      <p:ext uri="{BB962C8B-B14F-4D97-AF65-F5344CB8AC3E}">
        <p14:creationId xmlns:p14="http://schemas.microsoft.com/office/powerpoint/2010/main" val="4155677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DA5B7C0-7F9B-465A-8AD3-AD8F327597E6}" type="slidenum">
              <a:rPr lang="en-GB"/>
              <a:pPr>
                <a:defRPr/>
              </a:pPr>
              <a:t>‹#›</a:t>
            </a:fld>
            <a:endParaRPr lang="en-GB"/>
          </a:p>
        </p:txBody>
      </p:sp>
    </p:spTree>
    <p:extLst>
      <p:ext uri="{BB962C8B-B14F-4D97-AF65-F5344CB8AC3E}">
        <p14:creationId xmlns:p14="http://schemas.microsoft.com/office/powerpoint/2010/main" val="1803103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4E55CABB-EEEB-4B67-8127-BCCAEADFEBA4}" type="slidenum">
              <a:rPr lang="en-GB"/>
              <a:pPr>
                <a:defRPr/>
              </a:pPr>
              <a:t>‹#›</a:t>
            </a:fld>
            <a:endParaRPr lang="en-GB"/>
          </a:p>
        </p:txBody>
      </p:sp>
    </p:spTree>
    <p:extLst>
      <p:ext uri="{BB962C8B-B14F-4D97-AF65-F5344CB8AC3E}">
        <p14:creationId xmlns:p14="http://schemas.microsoft.com/office/powerpoint/2010/main" val="4221923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777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27463"/>
            <a:ext cx="77724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50D30139-5097-4562-BA2D-1530B7F09C63}" type="slidenum">
              <a:rPr lang="en-GB"/>
              <a:pPr>
                <a:defRPr/>
              </a:pPr>
              <a:t>‹#›</a:t>
            </a:fld>
            <a:endParaRPr lang="en-GB"/>
          </a:p>
        </p:txBody>
      </p:sp>
    </p:spTree>
    <p:extLst>
      <p:ext uri="{BB962C8B-B14F-4D97-AF65-F5344CB8AC3E}">
        <p14:creationId xmlns:p14="http://schemas.microsoft.com/office/powerpoint/2010/main" val="23800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C7A7D4C0-3B75-47E0-92E2-873228CE3D1E}" type="slidenum">
              <a:rPr lang="en-GB"/>
              <a:pPr>
                <a:defRPr/>
              </a:pPr>
              <a:t>‹#›</a:t>
            </a:fld>
            <a:endParaRPr lang="en-GB"/>
          </a:p>
        </p:txBody>
      </p:sp>
    </p:spTree>
    <p:extLst>
      <p:ext uri="{BB962C8B-B14F-4D97-AF65-F5344CB8AC3E}">
        <p14:creationId xmlns:p14="http://schemas.microsoft.com/office/powerpoint/2010/main" val="98367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65601E17-0115-4182-ADDC-B743B5795DC9}" type="slidenum">
              <a:rPr lang="en-GB"/>
              <a:pPr>
                <a:defRPr/>
              </a:pPr>
              <a:t>‹#›</a:t>
            </a:fld>
            <a:endParaRPr lang="en-GB"/>
          </a:p>
        </p:txBody>
      </p:sp>
    </p:spTree>
    <p:extLst>
      <p:ext uri="{BB962C8B-B14F-4D97-AF65-F5344CB8AC3E}">
        <p14:creationId xmlns:p14="http://schemas.microsoft.com/office/powerpoint/2010/main" val="268577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C9375D12-C945-41A5-BF75-E2CC139D78B6}" type="slidenum">
              <a:rPr lang="en-GB"/>
              <a:pPr>
                <a:defRPr/>
              </a:pPr>
              <a:t>‹#›</a:t>
            </a:fld>
            <a:endParaRPr lang="en-GB"/>
          </a:p>
        </p:txBody>
      </p:sp>
    </p:spTree>
    <p:extLst>
      <p:ext uri="{BB962C8B-B14F-4D97-AF65-F5344CB8AC3E}">
        <p14:creationId xmlns:p14="http://schemas.microsoft.com/office/powerpoint/2010/main" val="114827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DBC8EE0D-4A9F-4AF0-97E4-1FE5C9F0B1ED}" type="slidenum">
              <a:rPr lang="en-GB"/>
              <a:pPr>
                <a:defRPr/>
              </a:pPr>
              <a:t>‹#›</a:t>
            </a:fld>
            <a:endParaRPr lang="en-GB"/>
          </a:p>
        </p:txBody>
      </p:sp>
    </p:spTree>
    <p:extLst>
      <p:ext uri="{BB962C8B-B14F-4D97-AF65-F5344CB8AC3E}">
        <p14:creationId xmlns:p14="http://schemas.microsoft.com/office/powerpoint/2010/main" val="232948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D9B45032-02C9-43B1-ACA0-71279CE7B80F}"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1082479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43B9D0AC-F4EB-4BDA-BFE3-CD87873F8EEC}"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0200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83085F19-029F-4A69-B71D-B7E360C59F2E}"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08" r:id="rId7"/>
    <p:sldLayoutId id="2147484029" r:id="rId8"/>
    <p:sldLayoutId id="2147484030" r:id="rId9"/>
    <p:sldLayoutId id="2147484009" r:id="rId10"/>
    <p:sldLayoutId id="2147484010" r:id="rId11"/>
    <p:sldLayoutId id="2147484011" r:id="rId12"/>
    <p:sldLayoutId id="2147484012"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defRPr>
            </a:lvl1pPr>
            <a:extLst/>
          </a:lstStyle>
          <a:p>
            <a:pPr>
              <a:defRPr/>
            </a:pPr>
            <a:fld id="{4E1684A6-8927-433B-A261-BE7DEB3C1743}"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205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13" r:id="rId7"/>
    <p:sldLayoutId id="2147484037" r:id="rId8"/>
    <p:sldLayoutId id="2147484038" r:id="rId9"/>
    <p:sldLayoutId id="2147484014" r:id="rId10"/>
    <p:sldLayoutId id="2147484015" r:id="rId11"/>
    <p:sldLayoutId id="2147484016" r:id="rId12"/>
    <p:sldLayoutId id="2147484017"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defRPr>
            </a:lvl1pPr>
            <a:extLst/>
          </a:lstStyle>
          <a:p>
            <a:pPr>
              <a:defRPr/>
            </a:pPr>
            <a:fld id="{B641272F-FADA-4126-A3F2-69ABD1135E96}"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3081"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18" r:id="rId7"/>
    <p:sldLayoutId id="2147484045" r:id="rId8"/>
    <p:sldLayoutId id="2147484046" r:id="rId9"/>
    <p:sldLayoutId id="2147484019" r:id="rId10"/>
    <p:sldLayoutId id="2147484020" r:id="rId11"/>
    <p:sldLayoutId id="2147484021" r:id="rId12"/>
    <p:sldLayoutId id="2147484022"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rtlCol="0"/>
          <a:lstStyle/>
          <a:p>
            <a:pPr indent="0" algn="l" eaLnBrk="1" fontAlgn="auto" hangingPunct="1">
              <a:spcAft>
                <a:spcPts val="0"/>
              </a:spcAft>
              <a:defRPr/>
            </a:pPr>
            <a:r>
              <a:rPr lang="en-US" b="1" dirty="0" smtClean="0">
                <a:solidFill>
                  <a:schemeClr val="bg1"/>
                </a:solidFill>
                <a:effectLst>
                  <a:outerShdw blurRad="38100" dist="38100" dir="2700000" algn="tl">
                    <a:srgbClr val="000000">
                      <a:alpha val="43137"/>
                    </a:srgbClr>
                  </a:outerShdw>
                </a:effectLst>
                <a:latin typeface="Century Gothic"/>
                <a:cs typeface="Century Gothic"/>
              </a:rPr>
              <a:t> </a:t>
            </a:r>
            <a:r>
              <a:rPr lang="en-US" dirty="0" smtClean="0">
                <a:solidFill>
                  <a:schemeClr val="bg1"/>
                </a:solidFill>
              </a:rPr>
              <a:t>Vascular Access</a:t>
            </a:r>
          </a:p>
        </p:txBody>
      </p:sp>
      <p:sp>
        <p:nvSpPr>
          <p:cNvPr id="28675" name="Subtitle 3"/>
          <p:cNvSpPr>
            <a:spLocks noGrp="1"/>
          </p:cNvSpPr>
          <p:nvPr>
            <p:ph type="subTitle" idx="1"/>
          </p:nvPr>
        </p:nvSpPr>
        <p:spPr>
          <a:xfrm>
            <a:off x="914400" y="3886200"/>
            <a:ext cx="7924800" cy="2438400"/>
          </a:xfrm>
        </p:spPr>
        <p:txBody>
          <a:bodyPr/>
          <a:lstStyle/>
          <a:p>
            <a:pPr algn="l" eaLnBrk="1" hangingPunct="1">
              <a:spcBef>
                <a:spcPct val="0"/>
              </a:spcBef>
            </a:pPr>
            <a:r>
              <a:rPr lang="en-US" b="1" smtClean="0">
                <a:solidFill>
                  <a:srgbClr val="002060"/>
                </a:solidFill>
              </a:rPr>
              <a:t>Dr. Mueen Ullah Khan</a:t>
            </a:r>
          </a:p>
          <a:p>
            <a:pPr algn="l" eaLnBrk="1" hangingPunct="1">
              <a:spcBef>
                <a:spcPct val="0"/>
              </a:spcBef>
            </a:pPr>
            <a:r>
              <a:rPr lang="en-US" sz="2400" smtClean="0"/>
              <a:t>Associate Professor and Consultant</a:t>
            </a:r>
          </a:p>
          <a:p>
            <a:pPr algn="l" eaLnBrk="1" hangingPunct="1">
              <a:spcBef>
                <a:spcPct val="0"/>
              </a:spcBef>
            </a:pPr>
            <a:r>
              <a:rPr lang="en-US" sz="2400" smtClean="0"/>
              <a:t>Department of Anesthesia</a:t>
            </a:r>
          </a:p>
          <a:p>
            <a:pPr algn="l" eaLnBrk="1" hangingPunct="1">
              <a:spcBef>
                <a:spcPct val="0"/>
              </a:spcBef>
            </a:pPr>
            <a:r>
              <a:rPr lang="en-US" sz="2400" smtClean="0"/>
              <a:t>King Saud University Riyadh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rgbClr val="00B0F0"/>
                </a:solidFill>
              </a:rPr>
              <a:t>Peripheral IV Insertion</a:t>
            </a:r>
          </a:p>
        </p:txBody>
      </p:sp>
      <p:sp>
        <p:nvSpPr>
          <p:cNvPr id="37891" name="Rectangle 3"/>
          <p:cNvSpPr>
            <a:spLocks noGrp="1" noChangeArrowheads="1"/>
          </p:cNvSpPr>
          <p:nvPr>
            <p:ph idx="1"/>
          </p:nvPr>
        </p:nvSpPr>
        <p:spPr/>
        <p:txBody>
          <a:bodyPr/>
          <a:lstStyle/>
          <a:p>
            <a:pPr eaLnBrk="1" hangingPunct="1"/>
            <a:r>
              <a:rPr lang="en-US" smtClean="0">
                <a:solidFill>
                  <a:schemeClr val="bg1"/>
                </a:solidFill>
              </a:rPr>
              <a:t>Avoid sites that have injury or disease: </a:t>
            </a:r>
          </a:p>
          <a:p>
            <a:pPr lvl="1" eaLnBrk="1" hangingPunct="1"/>
            <a:r>
              <a:rPr lang="en-US" smtClean="0">
                <a:solidFill>
                  <a:schemeClr val="bg1"/>
                </a:solidFill>
              </a:rPr>
              <a:t>Trauma</a:t>
            </a:r>
          </a:p>
          <a:p>
            <a:pPr lvl="1" eaLnBrk="1" hangingPunct="1"/>
            <a:r>
              <a:rPr lang="en-US" smtClean="0">
                <a:solidFill>
                  <a:schemeClr val="bg1"/>
                </a:solidFill>
              </a:rPr>
              <a:t>Dialysis fistula</a:t>
            </a:r>
          </a:p>
          <a:p>
            <a:pPr lvl="1" eaLnBrk="1" hangingPunct="1"/>
            <a:r>
              <a:rPr lang="en-US" smtClean="0">
                <a:solidFill>
                  <a:schemeClr val="bg1"/>
                </a:solidFill>
              </a:rPr>
              <a:t>History of mastectomy</a:t>
            </a:r>
          </a:p>
        </p:txBody>
      </p:sp>
      <p:sp>
        <p:nvSpPr>
          <p:cNvPr id="3789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Peripheral IV Procedure</a:t>
            </a:r>
          </a:p>
        </p:txBody>
      </p:sp>
      <p:sp>
        <p:nvSpPr>
          <p:cNvPr id="38915" name="Rectangle 3"/>
          <p:cNvSpPr>
            <a:spLocks noGrp="1" noChangeArrowheads="1"/>
          </p:cNvSpPr>
          <p:nvPr>
            <p:ph idx="1"/>
          </p:nvPr>
        </p:nvSpPr>
        <p:spPr/>
        <p:txBody>
          <a:bodyPr/>
          <a:lstStyle/>
          <a:p>
            <a:pPr eaLnBrk="1" hangingPunct="1">
              <a:lnSpc>
                <a:spcPct val="90000"/>
              </a:lnSpc>
            </a:pPr>
            <a:r>
              <a:rPr lang="en-US" smtClean="0">
                <a:solidFill>
                  <a:schemeClr val="bg1"/>
                </a:solidFill>
              </a:rPr>
              <a:t>Explain procedure </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Assemble equipment</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Inspect fluid for contamination, appearance, and expiration date</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Prepare infusion set</a:t>
            </a:r>
          </a:p>
          <a:p>
            <a:pPr lvl="1" eaLnBrk="1" hangingPunct="1">
              <a:lnSpc>
                <a:spcPct val="90000"/>
              </a:lnSpc>
            </a:pPr>
            <a:r>
              <a:rPr lang="en-US" smtClean="0">
                <a:solidFill>
                  <a:schemeClr val="bg1"/>
                </a:solidFill>
              </a:rPr>
              <a:t>Attach infusion set to bag of solution</a:t>
            </a:r>
          </a:p>
        </p:txBody>
      </p:sp>
      <p:sp>
        <p:nvSpPr>
          <p:cNvPr id="3891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1" name="Rectangle 3"/>
          <p:cNvSpPr>
            <a:spLocks noGrp="1" noChangeArrowheads="1"/>
          </p:cNvSpPr>
          <p:nvPr>
            <p:ph sz="quarter" idx="2"/>
          </p:nvPr>
        </p:nvSpPr>
        <p:spPr/>
        <p:txBody>
          <a:bodyPr/>
          <a:lstStyle/>
          <a:p>
            <a:pPr eaLnBrk="1" hangingPunct="1"/>
            <a:r>
              <a:rPr lang="en-US" smtClean="0">
                <a:solidFill>
                  <a:srgbClr val="FFC000"/>
                </a:solidFill>
              </a:rPr>
              <a:t>Clamp tubing and squeeze reservoir </a:t>
            </a:r>
            <a:r>
              <a:rPr lang="en-US" smtClean="0">
                <a:solidFill>
                  <a:schemeClr val="bg1"/>
                </a:solidFill>
              </a:rPr>
              <a:t>on  infusion set until it fills half way</a:t>
            </a:r>
          </a:p>
          <a:p>
            <a:pPr eaLnBrk="1" hangingPunct="1"/>
            <a:endParaRPr lang="en-US" smtClean="0">
              <a:solidFill>
                <a:schemeClr val="bg1"/>
              </a:solidFill>
            </a:endParaRPr>
          </a:p>
          <a:p>
            <a:pPr eaLnBrk="1" hangingPunct="1"/>
            <a:r>
              <a:rPr lang="en-US" smtClean="0">
                <a:solidFill>
                  <a:schemeClr val="bg1"/>
                </a:solidFill>
              </a:rPr>
              <a:t>Open clamp and </a:t>
            </a:r>
            <a:r>
              <a:rPr lang="en-US" b="1" smtClean="0">
                <a:solidFill>
                  <a:srgbClr val="FFC000"/>
                </a:solidFill>
              </a:rPr>
              <a:t>flush air from tubing</a:t>
            </a:r>
          </a:p>
          <a:p>
            <a:pPr eaLnBrk="1" hangingPunct="1"/>
            <a:endParaRPr lang="en-US" smtClean="0">
              <a:solidFill>
                <a:schemeClr val="bg1"/>
              </a:solidFill>
            </a:endParaRPr>
          </a:p>
          <a:p>
            <a:pPr eaLnBrk="1" hangingPunct="1"/>
            <a:r>
              <a:rPr lang="en-US" smtClean="0">
                <a:solidFill>
                  <a:schemeClr val="bg1"/>
                </a:solidFill>
              </a:rPr>
              <a:t>Close clamp</a:t>
            </a:r>
          </a:p>
          <a:p>
            <a:pPr eaLnBrk="1" hangingPunct="1"/>
            <a:endParaRPr lang="en-US" smtClean="0">
              <a:solidFill>
                <a:schemeClr val="bg1"/>
              </a:solidFill>
            </a:endParaRPr>
          </a:p>
          <a:p>
            <a:pPr eaLnBrk="1" hangingPunct="1"/>
            <a:r>
              <a:rPr lang="en-US" smtClean="0">
                <a:solidFill>
                  <a:schemeClr val="bg1"/>
                </a:solidFill>
              </a:rPr>
              <a:t>Maintain aseptic technique</a:t>
            </a:r>
          </a:p>
        </p:txBody>
      </p:sp>
      <p:pic>
        <p:nvPicPr>
          <p:cNvPr id="39942" name="Content Placeholder 7" descr="images (13).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724400" y="1600200"/>
            <a:ext cx="4038600" cy="4191000"/>
          </a:xfrm>
        </p:spPr>
      </p:pic>
      <p:sp>
        <p:nvSpPr>
          <p:cNvPr id="3994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0965" name="Rectangle 3"/>
          <p:cNvSpPr>
            <a:spLocks noGrp="1" noChangeArrowheads="1"/>
          </p:cNvSpPr>
          <p:nvPr>
            <p:ph sz="quarter" idx="2"/>
          </p:nvPr>
        </p:nvSpPr>
        <p:spPr/>
        <p:txBody>
          <a:bodyPr/>
          <a:lstStyle/>
          <a:p>
            <a:pPr eaLnBrk="1" hangingPunct="1"/>
            <a:r>
              <a:rPr lang="en-US" smtClean="0">
                <a:solidFill>
                  <a:schemeClr val="bg1"/>
                </a:solidFill>
              </a:rPr>
              <a:t>Select catheter:</a:t>
            </a:r>
          </a:p>
          <a:p>
            <a:pPr lvl="1" eaLnBrk="1" hangingPunct="1"/>
            <a:r>
              <a:rPr lang="en-US" b="1" smtClean="0">
                <a:solidFill>
                  <a:srgbClr val="FFFF00"/>
                </a:solidFill>
              </a:rPr>
              <a:t>Large-bore</a:t>
            </a:r>
            <a:r>
              <a:rPr lang="en-US" smtClean="0">
                <a:solidFill>
                  <a:schemeClr val="bg1"/>
                </a:solidFill>
              </a:rPr>
              <a:t> catheter used for fluid replacement</a:t>
            </a:r>
          </a:p>
          <a:p>
            <a:pPr lvl="2" eaLnBrk="1" hangingPunct="1"/>
            <a:r>
              <a:rPr lang="en-US" b="1" smtClean="0">
                <a:solidFill>
                  <a:srgbClr val="FFFF00"/>
                </a:solidFill>
              </a:rPr>
              <a:t>14 to 16 gauge</a:t>
            </a:r>
          </a:p>
          <a:p>
            <a:pPr lvl="1" eaLnBrk="1" hangingPunct="1"/>
            <a:r>
              <a:rPr lang="en-US" b="1" smtClean="0">
                <a:solidFill>
                  <a:srgbClr val="FF0000"/>
                </a:solidFill>
              </a:rPr>
              <a:t>Smaller bore </a:t>
            </a:r>
            <a:r>
              <a:rPr lang="en-US" smtClean="0">
                <a:solidFill>
                  <a:schemeClr val="bg1"/>
                </a:solidFill>
              </a:rPr>
              <a:t>catheter used for “keep open” lines</a:t>
            </a:r>
          </a:p>
          <a:p>
            <a:pPr lvl="2" eaLnBrk="1" hangingPunct="1"/>
            <a:r>
              <a:rPr lang="en-US" b="1" smtClean="0">
                <a:solidFill>
                  <a:srgbClr val="FF0000"/>
                </a:solidFill>
              </a:rPr>
              <a:t>18 to 20 gauge</a:t>
            </a:r>
          </a:p>
          <a:p>
            <a:pPr eaLnBrk="1" hangingPunct="1"/>
            <a:endParaRPr lang="en-US" smtClean="0">
              <a:solidFill>
                <a:schemeClr val="bg1"/>
              </a:solidFill>
            </a:endParaRPr>
          </a:p>
          <a:p>
            <a:pPr eaLnBrk="1" hangingPunct="1"/>
            <a:r>
              <a:rPr lang="en-US" smtClean="0">
                <a:solidFill>
                  <a:schemeClr val="bg1"/>
                </a:solidFill>
              </a:rPr>
              <a:t>Prepare other equipment</a:t>
            </a:r>
          </a:p>
        </p:txBody>
      </p:sp>
      <p:pic>
        <p:nvPicPr>
          <p:cNvPr id="40966" name="Content Placeholder 7" descr="catheter_made_of_ptfe_and_latex_free_material_softens_once_inserted_in_body.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40967"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5843" name="Rectangle 3"/>
          <p:cNvSpPr>
            <a:spLocks noGrp="1" noChangeArrowheads="1"/>
          </p:cNvSpPr>
          <p:nvPr>
            <p:ph sz="quarter" idx="2"/>
          </p:nvPr>
        </p:nvSpPr>
        <p:spPr/>
        <p:txBody>
          <a:bodyPr>
            <a:normAutofit lnSpcReduction="10000"/>
          </a:bodyPr>
          <a:lstStyle/>
          <a:p>
            <a:pPr eaLnBrk="1" fontAlgn="auto" hangingPunct="1">
              <a:lnSpc>
                <a:spcPct val="90000"/>
              </a:lnSpc>
              <a:spcBef>
                <a:spcPts val="0"/>
              </a:spcBef>
              <a:spcAft>
                <a:spcPts val="0"/>
              </a:spcAft>
              <a:buFont typeface="Wingdings 2"/>
              <a:buChar char=""/>
              <a:defRPr/>
            </a:pPr>
            <a:r>
              <a:rPr lang="en-US" sz="2400" dirty="0" smtClean="0">
                <a:solidFill>
                  <a:schemeClr val="bg1"/>
                </a:solidFill>
              </a:rPr>
              <a:t>Put on gloves </a:t>
            </a:r>
          </a:p>
          <a:p>
            <a:pPr eaLnBrk="1" fontAlgn="auto" hangingPunct="1">
              <a:lnSpc>
                <a:spcPct val="90000"/>
              </a:lnSpc>
              <a:spcBef>
                <a:spcPts val="0"/>
              </a:spcBef>
              <a:spcAft>
                <a:spcPts val="0"/>
              </a:spcAft>
              <a:buFont typeface="Wingdings 2"/>
              <a:buChar char=""/>
              <a:defRPr/>
            </a:pPr>
            <a:endParaRPr lang="en-US" sz="2400" dirty="0" smtClean="0">
              <a:solidFill>
                <a:schemeClr val="bg1"/>
              </a:solidFill>
            </a:endParaRPr>
          </a:p>
          <a:p>
            <a:pPr eaLnBrk="1" fontAlgn="auto" hangingPunct="1">
              <a:lnSpc>
                <a:spcPct val="90000"/>
              </a:lnSpc>
              <a:spcBef>
                <a:spcPts val="0"/>
              </a:spcBef>
              <a:spcAft>
                <a:spcPts val="0"/>
              </a:spcAft>
              <a:buFont typeface="Wingdings 2"/>
              <a:buChar char=""/>
              <a:defRPr/>
            </a:pPr>
            <a:r>
              <a:rPr lang="en-US" sz="2400" dirty="0" smtClean="0">
                <a:solidFill>
                  <a:schemeClr val="bg1"/>
                </a:solidFill>
              </a:rPr>
              <a:t>Select site</a:t>
            </a:r>
          </a:p>
          <a:p>
            <a:pPr eaLnBrk="1" fontAlgn="auto" hangingPunct="1">
              <a:lnSpc>
                <a:spcPct val="90000"/>
              </a:lnSpc>
              <a:spcBef>
                <a:spcPts val="0"/>
              </a:spcBef>
              <a:spcAft>
                <a:spcPts val="0"/>
              </a:spcAft>
              <a:buFont typeface="Wingdings 2"/>
              <a:buChar char=""/>
              <a:defRPr/>
            </a:pPr>
            <a:endParaRPr lang="en-US" sz="2400" dirty="0" smtClean="0">
              <a:solidFill>
                <a:schemeClr val="bg1"/>
              </a:solidFill>
            </a:endParaRPr>
          </a:p>
          <a:p>
            <a:pPr eaLnBrk="1" fontAlgn="auto" hangingPunct="1">
              <a:lnSpc>
                <a:spcPct val="90000"/>
              </a:lnSpc>
              <a:spcBef>
                <a:spcPts val="0"/>
              </a:spcBef>
              <a:spcAft>
                <a:spcPts val="0"/>
              </a:spcAft>
              <a:buFont typeface="Wingdings 2"/>
              <a:buChar char=""/>
              <a:defRPr/>
            </a:pPr>
            <a:r>
              <a:rPr lang="en-US" sz="2400" dirty="0" smtClean="0">
                <a:solidFill>
                  <a:schemeClr val="bg1"/>
                </a:solidFill>
              </a:rPr>
              <a:t>Apply tourniquet above </a:t>
            </a:r>
            <a:r>
              <a:rPr lang="en-US" sz="2400" dirty="0" err="1" smtClean="0">
                <a:solidFill>
                  <a:schemeClr val="bg1"/>
                </a:solidFill>
              </a:rPr>
              <a:t>antecubital</a:t>
            </a:r>
            <a:r>
              <a:rPr lang="en-US" sz="2400" dirty="0" smtClean="0">
                <a:solidFill>
                  <a:schemeClr val="bg1"/>
                </a:solidFill>
              </a:rPr>
              <a:t> space</a:t>
            </a:r>
          </a:p>
          <a:p>
            <a:pPr eaLnBrk="1" fontAlgn="auto" hangingPunct="1">
              <a:lnSpc>
                <a:spcPct val="90000"/>
              </a:lnSpc>
              <a:spcBef>
                <a:spcPts val="0"/>
              </a:spcBef>
              <a:spcAft>
                <a:spcPts val="0"/>
              </a:spcAft>
              <a:buFont typeface="Wingdings 2"/>
              <a:buChar char=""/>
              <a:defRPr/>
            </a:pPr>
            <a:endParaRPr lang="en-US" sz="2400" dirty="0" smtClean="0">
              <a:solidFill>
                <a:schemeClr val="bg1"/>
              </a:solidFill>
            </a:endParaRPr>
          </a:p>
          <a:p>
            <a:pPr eaLnBrk="1" fontAlgn="auto" hangingPunct="1">
              <a:lnSpc>
                <a:spcPct val="90000"/>
              </a:lnSpc>
              <a:spcBef>
                <a:spcPts val="0"/>
              </a:spcBef>
              <a:spcAft>
                <a:spcPts val="0"/>
              </a:spcAft>
              <a:buFont typeface="Wingdings 2"/>
              <a:buChar char=""/>
              <a:defRPr/>
            </a:pPr>
            <a:r>
              <a:rPr lang="en-US" sz="2400" dirty="0" smtClean="0">
                <a:solidFill>
                  <a:schemeClr val="bg1"/>
                </a:solidFill>
              </a:rPr>
              <a:t>Prepare site</a:t>
            </a:r>
          </a:p>
          <a:p>
            <a:pPr eaLnBrk="1" fontAlgn="auto" hangingPunct="1">
              <a:lnSpc>
                <a:spcPct val="90000"/>
              </a:lnSpc>
              <a:spcBef>
                <a:spcPts val="0"/>
              </a:spcBef>
              <a:spcAft>
                <a:spcPts val="0"/>
              </a:spcAft>
              <a:buFont typeface="Wingdings 2"/>
              <a:buChar char=""/>
              <a:defRPr/>
            </a:pPr>
            <a:endParaRPr lang="en-US" sz="2400" dirty="0" smtClean="0">
              <a:solidFill>
                <a:schemeClr val="bg1"/>
              </a:solidFill>
            </a:endParaRPr>
          </a:p>
          <a:p>
            <a:pPr eaLnBrk="1" fontAlgn="auto" hangingPunct="1">
              <a:lnSpc>
                <a:spcPct val="90000"/>
              </a:lnSpc>
              <a:spcBef>
                <a:spcPts val="0"/>
              </a:spcBef>
              <a:spcAft>
                <a:spcPts val="0"/>
              </a:spcAft>
              <a:buFont typeface="Wingdings 2"/>
              <a:buChar char=""/>
              <a:defRPr/>
            </a:pPr>
            <a:r>
              <a:rPr lang="en-US" sz="2400" dirty="0" smtClean="0">
                <a:solidFill>
                  <a:schemeClr val="bg1"/>
                </a:solidFill>
              </a:rPr>
              <a:t>Cleanse area with alcohol or iodine wipes (per protocol)</a:t>
            </a:r>
          </a:p>
          <a:p>
            <a:pPr marL="640080" lvl="1" eaLnBrk="1" fontAlgn="auto" hangingPunct="1">
              <a:lnSpc>
                <a:spcPct val="90000"/>
              </a:lnSpc>
              <a:spcAft>
                <a:spcPts val="0"/>
              </a:spcAft>
              <a:buFont typeface="Wingdings" pitchFamily="2" charset="2"/>
              <a:buChar char="q"/>
              <a:defRPr/>
            </a:pPr>
            <a:r>
              <a:rPr lang="en-US" dirty="0" smtClean="0">
                <a:solidFill>
                  <a:schemeClr val="bg1"/>
                </a:solidFill>
              </a:rPr>
              <a:t>Check for iodine allergy </a:t>
            </a:r>
          </a:p>
        </p:txBody>
      </p:sp>
      <p:sp>
        <p:nvSpPr>
          <p:cNvPr id="4199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1991" name="Picture 6" descr="C:\Users\user\Pictures\images (15).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953000" y="1524000"/>
            <a:ext cx="3733800" cy="48006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43011" name="Rectangle 3"/>
          <p:cNvSpPr>
            <a:spLocks noGrp="1" noChangeArrowheads="1"/>
          </p:cNvSpPr>
          <p:nvPr>
            <p:ph type="body" sz="half" idx="1"/>
          </p:nvPr>
        </p:nvSpPr>
        <p:spPr>
          <a:xfrm>
            <a:off x="685800" y="2057400"/>
            <a:ext cx="3810000" cy="3921125"/>
          </a:xfrm>
        </p:spPr>
        <p:txBody>
          <a:bodyPr/>
          <a:lstStyle/>
          <a:p>
            <a:pPr eaLnBrk="1" hangingPunct="1"/>
            <a:r>
              <a:rPr lang="en-US" smtClean="0">
                <a:solidFill>
                  <a:schemeClr val="bg1"/>
                </a:solidFill>
              </a:rPr>
              <a:t>Stabilize vein</a:t>
            </a:r>
          </a:p>
          <a:p>
            <a:pPr eaLnBrk="1" hangingPunct="1"/>
            <a:endParaRPr lang="en-US" smtClean="0">
              <a:solidFill>
                <a:schemeClr val="bg1"/>
              </a:solidFill>
            </a:endParaRPr>
          </a:p>
          <a:p>
            <a:pPr eaLnBrk="1" hangingPunct="1"/>
            <a:r>
              <a:rPr lang="en-US" smtClean="0">
                <a:solidFill>
                  <a:schemeClr val="bg1"/>
                </a:solidFill>
              </a:rPr>
              <a:t>Apply pressure and tension to point of entry</a:t>
            </a:r>
          </a:p>
        </p:txBody>
      </p:sp>
      <p:pic>
        <p:nvPicPr>
          <p:cNvPr id="43012" name="Picture 8" descr="A02786-18-24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1524000"/>
            <a:ext cx="3746500" cy="3810000"/>
          </a:xfrm>
          <a:noFill/>
        </p:spPr>
      </p:pic>
      <p:sp>
        <p:nvSpPr>
          <p:cNvPr id="4301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Insertion</a:t>
            </a:r>
          </a:p>
        </p:txBody>
      </p:sp>
      <p:sp>
        <p:nvSpPr>
          <p:cNvPr id="44035" name="Rectangle 3"/>
          <p:cNvSpPr>
            <a:spLocks noGrp="1" noChangeArrowheads="1"/>
          </p:cNvSpPr>
          <p:nvPr>
            <p:ph type="body" sz="half" idx="1"/>
          </p:nvPr>
        </p:nvSpPr>
        <p:spPr>
          <a:xfrm>
            <a:off x="381000" y="1641475"/>
            <a:ext cx="4114800" cy="4454525"/>
          </a:xfrm>
        </p:spPr>
        <p:txBody>
          <a:bodyPr/>
          <a:lstStyle/>
          <a:p>
            <a:pPr eaLnBrk="1" hangingPunct="1"/>
            <a:r>
              <a:rPr lang="en-US" smtClean="0">
                <a:solidFill>
                  <a:schemeClr val="bg1"/>
                </a:solidFill>
              </a:rPr>
              <a:t>Bevel of the needle up in adults</a:t>
            </a:r>
            <a:r>
              <a:rPr lang="en-US" sz="2000" smtClean="0">
                <a:solidFill>
                  <a:schemeClr val="bg1"/>
                </a:solidFill>
              </a:rPr>
              <a:t> </a:t>
            </a:r>
          </a:p>
          <a:p>
            <a:pPr lvl="1" eaLnBrk="1" hangingPunct="1"/>
            <a:r>
              <a:rPr lang="en-US" smtClean="0">
                <a:solidFill>
                  <a:schemeClr val="bg1"/>
                </a:solidFill>
              </a:rPr>
              <a:t>May be down in infants and children</a:t>
            </a:r>
          </a:p>
          <a:p>
            <a:pPr eaLnBrk="1" hangingPunct="1"/>
            <a:endParaRPr lang="en-US" smtClean="0">
              <a:solidFill>
                <a:schemeClr val="bg1"/>
              </a:solidFill>
            </a:endParaRPr>
          </a:p>
          <a:p>
            <a:pPr eaLnBrk="1" hangingPunct="1"/>
            <a:r>
              <a:rPr lang="en-US" smtClean="0">
                <a:solidFill>
                  <a:schemeClr val="bg1"/>
                </a:solidFill>
              </a:rPr>
              <a:t>Pass needle through skin into vein from side or directly on top</a:t>
            </a:r>
          </a:p>
        </p:txBody>
      </p:sp>
      <p:pic>
        <p:nvPicPr>
          <p:cNvPr id="44036" name="Picture 8" descr="A02786-18-24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1752600"/>
            <a:ext cx="3721100" cy="3314700"/>
          </a:xfrm>
          <a:noFill/>
        </p:spPr>
      </p:pic>
      <p:sp>
        <p:nvSpPr>
          <p:cNvPr id="44037"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4038" name="Picture 7" descr="C:\Users\user\Pictures\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7244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38915" name="Rectangle 3"/>
          <p:cNvSpPr>
            <a:spLocks noGrp="1" noChangeArrowheads="1"/>
          </p:cNvSpPr>
          <p:nvPr>
            <p:ph type="body" sz="half" idx="1"/>
          </p:nvPr>
        </p:nvSpPr>
        <p:spPr>
          <a:xfrm>
            <a:off x="381000" y="1641475"/>
            <a:ext cx="4114800" cy="4454525"/>
          </a:xfrm>
        </p:spPr>
        <p:txBody>
          <a:bodyPr>
            <a:normAutofit lnSpcReduction="10000"/>
          </a:bodyPr>
          <a:lstStyle/>
          <a:p>
            <a:pPr eaLnBrk="1" fontAlgn="auto" hangingPunct="1">
              <a:lnSpc>
                <a:spcPct val="90000"/>
              </a:lnSpc>
              <a:spcBef>
                <a:spcPts val="0"/>
              </a:spcBef>
              <a:spcAft>
                <a:spcPts val="0"/>
              </a:spcAft>
              <a:buFont typeface="Wingdings 2"/>
              <a:buChar char=""/>
              <a:defRPr/>
            </a:pPr>
            <a:r>
              <a:rPr lang="en-US" dirty="0" smtClean="0">
                <a:solidFill>
                  <a:srgbClr val="FFFF00"/>
                </a:solidFill>
              </a:rPr>
              <a:t>Advance needle </a:t>
            </a:r>
            <a:r>
              <a:rPr lang="en-US" dirty="0" smtClean="0">
                <a:solidFill>
                  <a:schemeClr val="bg1"/>
                </a:solidFill>
              </a:rPr>
              <a:t>and catheter about </a:t>
            </a:r>
            <a:r>
              <a:rPr lang="en-US" dirty="0" smtClean="0">
                <a:solidFill>
                  <a:srgbClr val="FFFF00"/>
                </a:solidFill>
              </a:rPr>
              <a:t>2 mm </a:t>
            </a:r>
            <a:r>
              <a:rPr lang="en-US" dirty="0" smtClean="0">
                <a:solidFill>
                  <a:schemeClr val="bg1"/>
                </a:solidFill>
              </a:rPr>
              <a:t>past point where blood return is seen in hub of needle</a:t>
            </a:r>
          </a:p>
          <a:p>
            <a:pPr eaLnBrk="1" fontAlgn="auto" hangingPunct="1">
              <a:lnSpc>
                <a:spcPct val="90000"/>
              </a:lnSpc>
              <a:spcBef>
                <a:spcPts val="0"/>
              </a:spcBef>
              <a:spcAft>
                <a:spcPts val="0"/>
              </a:spcAft>
              <a:buFont typeface="Wingdings 2"/>
              <a:buChar char=""/>
              <a:defRPr/>
            </a:pPr>
            <a:endParaRPr lang="en-US" dirty="0" smtClean="0">
              <a:solidFill>
                <a:schemeClr val="bg1"/>
              </a:solidFill>
            </a:endParaRPr>
          </a:p>
          <a:p>
            <a:pPr eaLnBrk="1" fontAlgn="auto" hangingPunct="1">
              <a:lnSpc>
                <a:spcPct val="90000"/>
              </a:lnSpc>
              <a:spcBef>
                <a:spcPts val="0"/>
              </a:spcBef>
              <a:spcAft>
                <a:spcPts val="0"/>
              </a:spcAft>
              <a:buFont typeface="Wingdings 2"/>
              <a:buChar char=""/>
              <a:defRPr/>
            </a:pPr>
            <a:r>
              <a:rPr lang="en-US" dirty="0" smtClean="0">
                <a:solidFill>
                  <a:schemeClr val="bg1"/>
                </a:solidFill>
              </a:rPr>
              <a:t>Slide catheter over needle and into vein</a:t>
            </a:r>
          </a:p>
        </p:txBody>
      </p:sp>
      <p:pic>
        <p:nvPicPr>
          <p:cNvPr id="45060" name="Picture 8" descr="A02786-18-24C"/>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1752600"/>
            <a:ext cx="3733800" cy="1828800"/>
          </a:xfrm>
          <a:noFill/>
        </p:spPr>
      </p:pic>
      <p:sp>
        <p:nvSpPr>
          <p:cNvPr id="45061"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5062" name="Picture 6" descr="C:\Users\user\Pictures\images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10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46083" name="Rectangle 3"/>
          <p:cNvSpPr>
            <a:spLocks noGrp="1" noChangeArrowheads="1"/>
          </p:cNvSpPr>
          <p:nvPr>
            <p:ph idx="1"/>
          </p:nvPr>
        </p:nvSpPr>
        <p:spPr/>
        <p:txBody>
          <a:bodyPr/>
          <a:lstStyle/>
          <a:p>
            <a:pPr eaLnBrk="1" hangingPunct="1"/>
            <a:r>
              <a:rPr lang="en-US" smtClean="0">
                <a:solidFill>
                  <a:schemeClr val="bg1"/>
                </a:solidFill>
              </a:rPr>
              <a:t>Withdraw needle while stabilizing  catheter</a:t>
            </a:r>
          </a:p>
          <a:p>
            <a:pPr eaLnBrk="1" hangingPunct="1"/>
            <a:endParaRPr lang="en-US" smtClean="0">
              <a:solidFill>
                <a:schemeClr val="bg1"/>
              </a:solidFill>
            </a:endParaRPr>
          </a:p>
          <a:p>
            <a:pPr eaLnBrk="1" hangingPunct="1"/>
            <a:r>
              <a:rPr lang="en-US" smtClean="0">
                <a:solidFill>
                  <a:schemeClr val="bg1"/>
                </a:solidFill>
              </a:rPr>
              <a:t>Lock in protective sheath if present</a:t>
            </a:r>
          </a:p>
          <a:p>
            <a:pPr eaLnBrk="1" hangingPunct="1"/>
            <a:endParaRPr lang="en-US" smtClean="0">
              <a:solidFill>
                <a:schemeClr val="bg1"/>
              </a:solidFill>
            </a:endParaRPr>
          </a:p>
          <a:p>
            <a:pPr eaLnBrk="1" hangingPunct="1"/>
            <a:r>
              <a:rPr lang="en-US" smtClean="0">
                <a:solidFill>
                  <a:schemeClr val="bg1"/>
                </a:solidFill>
              </a:rPr>
              <a:t>Apply pressure on proximal end of  catheter to stop escaping blood</a:t>
            </a:r>
          </a:p>
          <a:p>
            <a:pPr eaLnBrk="1" hangingPunct="1"/>
            <a:endParaRPr lang="en-US" smtClean="0">
              <a:solidFill>
                <a:schemeClr val="bg1"/>
              </a:solidFill>
            </a:endParaRPr>
          </a:p>
          <a:p>
            <a:pPr eaLnBrk="1" hangingPunct="1"/>
            <a:r>
              <a:rPr lang="en-US" smtClean="0">
                <a:solidFill>
                  <a:schemeClr val="bg1"/>
                </a:solidFill>
              </a:rPr>
              <a:t>Obtain blood samples if needed</a:t>
            </a:r>
          </a:p>
        </p:txBody>
      </p:sp>
      <p:sp>
        <p:nvSpPr>
          <p:cNvPr id="4608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47107" name="Rectangle 3"/>
          <p:cNvSpPr>
            <a:spLocks noGrp="1" noChangeArrowheads="1"/>
          </p:cNvSpPr>
          <p:nvPr>
            <p:ph idx="1"/>
          </p:nvPr>
        </p:nvSpPr>
        <p:spPr>
          <a:xfrm>
            <a:off x="685800" y="1524000"/>
            <a:ext cx="3532188" cy="4454525"/>
          </a:xfrm>
        </p:spPr>
        <p:txBody>
          <a:bodyPr/>
          <a:lstStyle/>
          <a:p>
            <a:pPr eaLnBrk="1" hangingPunct="1"/>
            <a:r>
              <a:rPr lang="en-US" smtClean="0">
                <a:solidFill>
                  <a:schemeClr val="bg1"/>
                </a:solidFill>
              </a:rPr>
              <a:t>Release tourniquet </a:t>
            </a:r>
          </a:p>
          <a:p>
            <a:pPr eaLnBrk="1" hangingPunct="1"/>
            <a:endParaRPr lang="en-US" smtClean="0">
              <a:solidFill>
                <a:schemeClr val="bg1"/>
              </a:solidFill>
            </a:endParaRPr>
          </a:p>
          <a:p>
            <a:pPr eaLnBrk="1" hangingPunct="1"/>
            <a:r>
              <a:rPr lang="en-US" smtClean="0">
                <a:solidFill>
                  <a:schemeClr val="bg1"/>
                </a:solidFill>
              </a:rPr>
              <a:t>Attach IV tubing</a:t>
            </a:r>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240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smtClean="0">
                <a:solidFill>
                  <a:schemeClr val="bg1">
                    <a:lumMod val="75000"/>
                  </a:schemeClr>
                </a:solidFill>
                <a:effectLst>
                  <a:outerShdw blurRad="38100" dist="38100" dir="2700000" algn="tl">
                    <a:srgbClr val="000000">
                      <a:alpha val="43137"/>
                    </a:srgbClr>
                  </a:outerShdw>
                </a:effectLst>
                <a:latin typeface="Century Gothic"/>
                <a:cs typeface="Century Gothic"/>
              </a:rPr>
              <a:t>Lecture Objectives..</a:t>
            </a: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endParaRPr lang="en-US" dirty="0">
              <a:solidFill>
                <a:schemeClr val="tx2">
                  <a:tint val="100000"/>
                  <a:shade val="90000"/>
                  <a:satMod val="250000"/>
                  <a:alpha val="100000"/>
                </a:schemeClr>
              </a:solidFill>
            </a:endParaRPr>
          </a:p>
        </p:txBody>
      </p:sp>
      <p:sp>
        <p:nvSpPr>
          <p:cNvPr id="3075" name="Content Placeholder 2"/>
          <p:cNvSpPr>
            <a:spLocks noGrp="1"/>
          </p:cNvSpPr>
          <p:nvPr>
            <p:ph idx="1"/>
          </p:nvPr>
        </p:nvSpPr>
        <p:spPr>
          <a:xfrm>
            <a:off x="457200" y="1295400"/>
            <a:ext cx="8153400" cy="5257800"/>
          </a:xfrm>
        </p:spPr>
        <p:txBody>
          <a:bodyPr>
            <a:normAutofit/>
          </a:bodyPr>
          <a:lstStyle/>
          <a:p>
            <a:pPr eaLnBrk="1" fontAlgn="auto" hangingPunct="1">
              <a:spcBef>
                <a:spcPts val="0"/>
              </a:spcBef>
              <a:spcAft>
                <a:spcPts val="0"/>
              </a:spcAft>
              <a:buFont typeface="Arial" charset="0"/>
              <a:buNone/>
              <a:defRPr/>
            </a:pPr>
            <a:r>
              <a:rPr lang="en-US" b="1" dirty="0" smtClean="0">
                <a:solidFill>
                  <a:srgbClr val="BFBFBF"/>
                </a:solidFill>
                <a:latin typeface="Century Gothic"/>
                <a:cs typeface="Century Gothic"/>
              </a:rPr>
              <a:t>At the end of the lecture you will be able to:</a:t>
            </a: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Examine the construction of the commonly used venous catheters.</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Anatomical considerations regarding peripheral and central </a:t>
            </a:r>
            <a:r>
              <a:rPr lang="en-US" sz="2200" b="1" dirty="0" smtClean="0">
                <a:solidFill>
                  <a:srgbClr val="002060"/>
                </a:solidFill>
              </a:rPr>
              <a:t>venous access</a:t>
            </a:r>
            <a:r>
              <a:rPr lang="en-US" sz="2200" dirty="0" smtClean="0">
                <a:solidFill>
                  <a:schemeClr val="bg1"/>
                </a:solidFill>
              </a:rPr>
              <a:t>.</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Choice of catheter size.</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Prepare and set-up an IV infusion set.  </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The choice of sites for placement of IV catheters.</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What are the different sites suitable for </a:t>
            </a:r>
            <a:r>
              <a:rPr lang="en-US" sz="2200" dirty="0" smtClean="0">
                <a:solidFill>
                  <a:srgbClr val="002060"/>
                </a:solidFill>
              </a:rPr>
              <a:t>central venous catheter  </a:t>
            </a:r>
            <a:r>
              <a:rPr lang="en-US" sz="2200" dirty="0" smtClean="0">
                <a:solidFill>
                  <a:schemeClr val="bg1"/>
                </a:solidFill>
              </a:rPr>
              <a:t>and </a:t>
            </a:r>
            <a:r>
              <a:rPr lang="en-US" sz="2200" dirty="0" smtClean="0">
                <a:solidFill>
                  <a:srgbClr val="C00000"/>
                </a:solidFill>
              </a:rPr>
              <a:t>arterial catheter </a:t>
            </a:r>
            <a:r>
              <a:rPr lang="en-US" sz="2200" dirty="0" smtClean="0">
                <a:solidFill>
                  <a:schemeClr val="bg1"/>
                </a:solidFill>
              </a:rPr>
              <a:t>placement?</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Universal precautions.</a:t>
            </a:r>
            <a:endParaRPr lang="en-US" sz="2200" b="1" dirty="0" smtClean="0">
              <a:solidFill>
                <a:schemeClr val="bg1"/>
              </a:solidFill>
            </a:endParaRPr>
          </a:p>
          <a:p>
            <a:pPr marL="457200" indent="-457200" eaLnBrk="1" fontAlgn="auto" hangingPunct="1">
              <a:spcBef>
                <a:spcPts val="0"/>
              </a:spcBef>
              <a:spcAft>
                <a:spcPts val="0"/>
              </a:spcAft>
              <a:buFont typeface="+mj-lt"/>
              <a:buAutoNum type="arabicPeriod"/>
              <a:defRPr/>
            </a:pPr>
            <a:r>
              <a:rPr lang="en-US" sz="2200" dirty="0" smtClean="0">
                <a:solidFill>
                  <a:schemeClr val="bg1"/>
                </a:solidFill>
              </a:rPr>
              <a:t>Indications and complications of central venous access</a:t>
            </a:r>
          </a:p>
          <a:p>
            <a:pPr marL="457200" indent="-457200" eaLnBrk="1" fontAlgn="auto" hangingPunct="1">
              <a:spcBef>
                <a:spcPts val="0"/>
              </a:spcBef>
              <a:spcAft>
                <a:spcPts val="0"/>
              </a:spcAft>
              <a:buFont typeface="+mj-lt"/>
              <a:buAutoNum type="arabicPeriod"/>
              <a:defRPr/>
            </a:pPr>
            <a:r>
              <a:rPr lang="en-US" sz="2200" b="1" dirty="0">
                <a:solidFill>
                  <a:schemeClr val="bg1"/>
                </a:solidFill>
              </a:rPr>
              <a:t>Indications and complications of </a:t>
            </a:r>
            <a:r>
              <a:rPr lang="en-US" sz="2200" b="1" dirty="0" smtClean="0">
                <a:solidFill>
                  <a:schemeClr val="bg1"/>
                </a:solidFill>
              </a:rPr>
              <a:t>arterial </a:t>
            </a:r>
            <a:r>
              <a:rPr lang="en-US" sz="2200" b="1" dirty="0">
                <a:solidFill>
                  <a:schemeClr val="bg1"/>
                </a:solidFill>
              </a:rPr>
              <a:t>access</a:t>
            </a:r>
          </a:p>
          <a:p>
            <a:pPr marL="457200" indent="-457200" eaLnBrk="1" fontAlgn="auto" hangingPunct="1">
              <a:spcBef>
                <a:spcPts val="0"/>
              </a:spcBef>
              <a:spcAft>
                <a:spcPts val="0"/>
              </a:spcAft>
              <a:buFont typeface="+mj-lt"/>
              <a:buAutoNum type="arabicPeriod"/>
              <a:defRPr/>
            </a:pPr>
            <a:endParaRPr lang="en-US" sz="2200" b="1" dirty="0" smtClean="0">
              <a:solidFill>
                <a:schemeClr val="bg1"/>
              </a:solidFill>
            </a:endParaRPr>
          </a:p>
          <a:p>
            <a:pPr eaLnBrk="1" fontAlgn="auto" hangingPunct="1">
              <a:spcBef>
                <a:spcPts val="0"/>
              </a:spcBef>
              <a:spcAft>
                <a:spcPts val="0"/>
              </a:spcAft>
              <a:buFont typeface="Arial" charset="0"/>
              <a:buNone/>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48131" name="Rectangle 3"/>
          <p:cNvSpPr>
            <a:spLocks noGrp="1" noChangeArrowheads="1"/>
          </p:cNvSpPr>
          <p:nvPr>
            <p:ph idx="1"/>
          </p:nvPr>
        </p:nvSpPr>
        <p:spPr>
          <a:xfrm>
            <a:off x="685800" y="2286000"/>
            <a:ext cx="4168775" cy="3692525"/>
          </a:xfrm>
        </p:spPr>
        <p:txBody>
          <a:bodyPr/>
          <a:lstStyle/>
          <a:p>
            <a:pPr eaLnBrk="1" hangingPunct="1"/>
            <a:r>
              <a:rPr lang="en-US" smtClean="0">
                <a:solidFill>
                  <a:schemeClr val="bg1"/>
                </a:solidFill>
              </a:rPr>
              <a:t>Open tubing clamp and allow fluid infusion to begin at prescribed flow rate</a:t>
            </a:r>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597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3011" name="Rectangle 3"/>
          <p:cNvSpPr>
            <a:spLocks noGrp="1" noChangeArrowheads="1"/>
          </p:cNvSpPr>
          <p:nvPr>
            <p:ph sz="quarter" idx="2"/>
          </p:nvPr>
        </p:nvSpPr>
        <p:spPr/>
        <p:txBody>
          <a:bodyPr>
            <a:normAutofit fontScale="92500" lnSpcReduction="10000"/>
          </a:bodyPr>
          <a:lstStyle/>
          <a:p>
            <a:pPr eaLnBrk="1" fontAlgn="auto" hangingPunct="1">
              <a:spcBef>
                <a:spcPts val="0"/>
              </a:spcBef>
              <a:spcAft>
                <a:spcPts val="0"/>
              </a:spcAft>
              <a:buFont typeface="Wingdings 2"/>
              <a:buChar char=""/>
              <a:defRPr/>
            </a:pPr>
            <a:r>
              <a:rPr lang="en-US" sz="2400" dirty="0" smtClean="0">
                <a:solidFill>
                  <a:schemeClr val="bg1"/>
                </a:solidFill>
              </a:rPr>
              <a:t>Cover puncture site dressing</a:t>
            </a:r>
          </a:p>
          <a:p>
            <a:pPr marL="640080" lvl="1" eaLnBrk="1" fontAlgn="auto" hangingPunct="1">
              <a:spcAft>
                <a:spcPts val="0"/>
              </a:spcAft>
              <a:defRPr/>
            </a:pPr>
            <a:r>
              <a:rPr lang="en-US" dirty="0" smtClean="0">
                <a:solidFill>
                  <a:schemeClr val="bg1"/>
                </a:solidFill>
              </a:rPr>
              <a:t>Antibiotic ointment if indicated by protocol</a:t>
            </a:r>
          </a:p>
          <a:p>
            <a:pPr eaLnBrk="1" fontAlgn="auto" hangingPunct="1">
              <a:spcBef>
                <a:spcPts val="0"/>
              </a:spcBef>
              <a:spcAft>
                <a:spcPts val="0"/>
              </a:spcAft>
              <a:buFont typeface="Wingdings 2"/>
              <a:buChar char=""/>
              <a:defRPr/>
            </a:pPr>
            <a:endParaRPr lang="en-US" sz="2400" dirty="0" smtClean="0">
              <a:solidFill>
                <a:schemeClr val="bg1"/>
              </a:solidFill>
            </a:endParaRPr>
          </a:p>
          <a:p>
            <a:pPr eaLnBrk="1" fontAlgn="auto" hangingPunct="1">
              <a:spcBef>
                <a:spcPts val="0"/>
              </a:spcBef>
              <a:spcAft>
                <a:spcPts val="0"/>
              </a:spcAft>
              <a:buFont typeface="Wingdings 2"/>
              <a:buChar char=""/>
              <a:defRPr/>
            </a:pPr>
            <a:r>
              <a:rPr lang="en-US" sz="2400" dirty="0" smtClean="0">
                <a:solidFill>
                  <a:schemeClr val="bg1"/>
                </a:solidFill>
              </a:rPr>
              <a:t>Anchor tubing</a:t>
            </a:r>
          </a:p>
          <a:p>
            <a:pPr eaLnBrk="1" fontAlgn="auto" hangingPunct="1">
              <a:spcBef>
                <a:spcPts val="0"/>
              </a:spcBef>
              <a:spcAft>
                <a:spcPts val="0"/>
              </a:spcAft>
              <a:buFont typeface="Wingdings 2"/>
              <a:buChar char=""/>
              <a:defRPr/>
            </a:pPr>
            <a:endParaRPr lang="en-US" sz="2400" dirty="0" smtClean="0">
              <a:solidFill>
                <a:schemeClr val="bg1"/>
              </a:solidFill>
            </a:endParaRPr>
          </a:p>
          <a:p>
            <a:pPr eaLnBrk="1" fontAlgn="auto" hangingPunct="1">
              <a:spcBef>
                <a:spcPts val="0"/>
              </a:spcBef>
              <a:spcAft>
                <a:spcPts val="0"/>
              </a:spcAft>
              <a:buFont typeface="Wingdings 2"/>
              <a:buChar char=""/>
              <a:defRPr/>
            </a:pPr>
            <a:r>
              <a:rPr lang="en-US" sz="2400" dirty="0" smtClean="0">
                <a:solidFill>
                  <a:schemeClr val="bg1"/>
                </a:solidFill>
              </a:rPr>
              <a:t>Secure catheter</a:t>
            </a:r>
          </a:p>
          <a:p>
            <a:pPr eaLnBrk="1" fontAlgn="auto" hangingPunct="1">
              <a:spcBef>
                <a:spcPts val="0"/>
              </a:spcBef>
              <a:spcAft>
                <a:spcPts val="0"/>
              </a:spcAft>
              <a:buFont typeface="Wingdings 2"/>
              <a:buChar char=""/>
              <a:defRPr/>
            </a:pPr>
            <a:endParaRPr lang="en-US" sz="2400" dirty="0" smtClean="0">
              <a:solidFill>
                <a:schemeClr val="bg1"/>
              </a:solidFill>
            </a:endParaRPr>
          </a:p>
          <a:p>
            <a:pPr eaLnBrk="1" fontAlgn="auto" hangingPunct="1">
              <a:spcBef>
                <a:spcPts val="0"/>
              </a:spcBef>
              <a:spcAft>
                <a:spcPts val="0"/>
              </a:spcAft>
              <a:buFont typeface="Wingdings 2"/>
              <a:buChar char=""/>
              <a:defRPr/>
            </a:pPr>
            <a:r>
              <a:rPr lang="en-US" sz="2400" dirty="0" smtClean="0">
                <a:solidFill>
                  <a:srgbClr val="FFFF00"/>
                </a:solidFill>
              </a:rPr>
              <a:t>Document procedure</a:t>
            </a:r>
          </a:p>
          <a:p>
            <a:pPr eaLnBrk="1" fontAlgn="auto" hangingPunct="1">
              <a:spcBef>
                <a:spcPts val="0"/>
              </a:spcBef>
              <a:spcAft>
                <a:spcPts val="0"/>
              </a:spcAft>
              <a:buFont typeface="Wingdings 2"/>
              <a:buChar char=""/>
              <a:defRPr/>
            </a:pPr>
            <a:endParaRPr lang="en-US" sz="2400" dirty="0" smtClean="0">
              <a:solidFill>
                <a:schemeClr val="bg1"/>
              </a:solidFill>
            </a:endParaRPr>
          </a:p>
          <a:p>
            <a:pPr eaLnBrk="1" fontAlgn="auto" hangingPunct="1">
              <a:spcBef>
                <a:spcPts val="0"/>
              </a:spcBef>
              <a:spcAft>
                <a:spcPts val="0"/>
              </a:spcAft>
              <a:buFont typeface="Wingdings 2"/>
              <a:buChar char=""/>
              <a:defRPr/>
            </a:pPr>
            <a:r>
              <a:rPr lang="en-US" sz="2400" b="1" dirty="0" smtClean="0">
                <a:solidFill>
                  <a:srgbClr val="C00000"/>
                </a:solidFill>
              </a:rPr>
              <a:t>Monitor flow</a:t>
            </a:r>
          </a:p>
        </p:txBody>
      </p:sp>
      <p:sp>
        <p:nvSpPr>
          <p:cNvPr id="491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9159" name="Picture 5" descr="C:\Users\user\Pictures\images (2).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572000" y="2438400"/>
            <a:ext cx="4191000" cy="35814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Local Complications </a:t>
            </a:r>
          </a:p>
        </p:txBody>
      </p:sp>
      <p:sp>
        <p:nvSpPr>
          <p:cNvPr id="50179" name="Rectangle 3"/>
          <p:cNvSpPr>
            <a:spLocks noGrp="1" noChangeArrowheads="1"/>
          </p:cNvSpPr>
          <p:nvPr>
            <p:ph sz="half" idx="1"/>
          </p:nvPr>
        </p:nvSpPr>
        <p:spPr>
          <a:xfrm>
            <a:off x="685800" y="1524000"/>
            <a:ext cx="3814763" cy="4454525"/>
          </a:xfrm>
        </p:spPr>
        <p:txBody>
          <a:bodyPr/>
          <a:lstStyle/>
          <a:p>
            <a:pPr eaLnBrk="1" hangingPunct="1"/>
            <a:r>
              <a:rPr lang="en-US" smtClean="0">
                <a:solidFill>
                  <a:schemeClr val="bg1"/>
                </a:solidFill>
              </a:rPr>
              <a:t>Pain and irritation</a:t>
            </a:r>
          </a:p>
          <a:p>
            <a:pPr eaLnBrk="1" hangingPunct="1"/>
            <a:r>
              <a:rPr lang="en-US" smtClean="0">
                <a:solidFill>
                  <a:srgbClr val="FF0000"/>
                </a:solidFill>
              </a:rPr>
              <a:t>Infiltration and extravasation</a:t>
            </a:r>
          </a:p>
          <a:p>
            <a:pPr eaLnBrk="1" hangingPunct="1"/>
            <a:r>
              <a:rPr lang="en-US" smtClean="0">
                <a:solidFill>
                  <a:schemeClr val="bg1"/>
                </a:solidFill>
              </a:rPr>
              <a:t>Phlebitis</a:t>
            </a:r>
          </a:p>
          <a:p>
            <a:pPr eaLnBrk="1" hangingPunct="1"/>
            <a:r>
              <a:rPr lang="en-US" smtClean="0">
                <a:solidFill>
                  <a:schemeClr val="bg1"/>
                </a:solidFill>
              </a:rPr>
              <a:t>Thrombosis and thrombophlebitis</a:t>
            </a:r>
          </a:p>
        </p:txBody>
      </p:sp>
      <p:sp>
        <p:nvSpPr>
          <p:cNvPr id="50180" name="Rectangle 4"/>
          <p:cNvSpPr>
            <a:spLocks noGrp="1" noChangeArrowheads="1"/>
          </p:cNvSpPr>
          <p:nvPr>
            <p:ph sz="half" idx="2"/>
          </p:nvPr>
        </p:nvSpPr>
        <p:spPr>
          <a:xfrm>
            <a:off x="4643438" y="1524000"/>
            <a:ext cx="3814762" cy="4454525"/>
          </a:xfrm>
        </p:spPr>
        <p:txBody>
          <a:bodyPr/>
          <a:lstStyle/>
          <a:p>
            <a:pPr eaLnBrk="1" hangingPunct="1"/>
            <a:r>
              <a:rPr lang="en-US" smtClean="0">
                <a:solidFill>
                  <a:srgbClr val="FF0000"/>
                </a:solidFill>
              </a:rPr>
              <a:t>Hematoma formation</a:t>
            </a:r>
          </a:p>
          <a:p>
            <a:pPr eaLnBrk="1" hangingPunct="1"/>
            <a:r>
              <a:rPr lang="en-US" smtClean="0">
                <a:solidFill>
                  <a:schemeClr val="bg1"/>
                </a:solidFill>
              </a:rPr>
              <a:t>Venous spasm</a:t>
            </a:r>
          </a:p>
          <a:p>
            <a:pPr eaLnBrk="1" hangingPunct="1"/>
            <a:r>
              <a:rPr lang="en-US" smtClean="0">
                <a:solidFill>
                  <a:schemeClr val="bg1"/>
                </a:solidFill>
              </a:rPr>
              <a:t>Vessel collapse</a:t>
            </a:r>
          </a:p>
          <a:p>
            <a:pPr eaLnBrk="1" hangingPunct="1"/>
            <a:r>
              <a:rPr lang="en-US" smtClean="0">
                <a:solidFill>
                  <a:schemeClr val="bg1"/>
                </a:solidFill>
              </a:rPr>
              <a:t>Cellulitis</a:t>
            </a:r>
          </a:p>
          <a:p>
            <a:pPr eaLnBrk="1" hangingPunct="1"/>
            <a:r>
              <a:rPr lang="en-US" smtClean="0">
                <a:solidFill>
                  <a:schemeClr val="bg1"/>
                </a:solidFill>
              </a:rPr>
              <a:t>Nerve, tendon, ligament, and limb damage</a:t>
            </a:r>
          </a:p>
        </p:txBody>
      </p:sp>
      <p:sp>
        <p:nvSpPr>
          <p:cNvPr id="50181"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mtClean="0">
                <a:solidFill>
                  <a:schemeClr val="bg1"/>
                </a:solidFill>
              </a:rPr>
              <a:t>Infiltration</a:t>
            </a:r>
            <a:r>
              <a:rPr lang="en-US" smtClean="0">
                <a:solidFill>
                  <a:schemeClr val="bg1"/>
                </a:solidFill>
                <a:cs typeface="Arial" charset="0"/>
              </a:rPr>
              <a:t>—</a:t>
            </a:r>
            <a:r>
              <a:rPr lang="en-US" smtClean="0">
                <a:solidFill>
                  <a:schemeClr val="bg1"/>
                </a:solidFill>
              </a:rPr>
              <a:t>Causes</a:t>
            </a:r>
          </a:p>
        </p:txBody>
      </p:sp>
      <p:sp>
        <p:nvSpPr>
          <p:cNvPr id="51203" name="Rectangle 3"/>
          <p:cNvSpPr>
            <a:spLocks noGrp="1" noChangeArrowheads="1"/>
          </p:cNvSpPr>
          <p:nvPr>
            <p:ph sz="half" idx="1"/>
          </p:nvPr>
        </p:nvSpPr>
        <p:spPr>
          <a:xfrm>
            <a:off x="457200" y="1447800"/>
            <a:ext cx="4038600" cy="4454525"/>
          </a:xfrm>
        </p:spPr>
        <p:txBody>
          <a:bodyPr/>
          <a:lstStyle/>
          <a:p>
            <a:pPr eaLnBrk="1" hangingPunct="1">
              <a:lnSpc>
                <a:spcPct val="90000"/>
              </a:lnSpc>
              <a:spcBef>
                <a:spcPts val="500"/>
              </a:spcBef>
            </a:pPr>
            <a:r>
              <a:rPr lang="en-US" sz="2400" smtClean="0">
                <a:solidFill>
                  <a:schemeClr val="bg1"/>
                </a:solidFill>
              </a:rPr>
              <a:t>Dislodgement of catheter or needle cannula during venipuncture</a:t>
            </a:r>
          </a:p>
          <a:p>
            <a:pPr eaLnBrk="1" hangingPunct="1">
              <a:lnSpc>
                <a:spcPct val="90000"/>
              </a:lnSpc>
              <a:spcBef>
                <a:spcPts val="500"/>
              </a:spcBef>
            </a:pPr>
            <a:endParaRPr lang="en-US" sz="2400" smtClean="0">
              <a:solidFill>
                <a:schemeClr val="bg1"/>
              </a:solidFill>
            </a:endParaRPr>
          </a:p>
          <a:p>
            <a:pPr eaLnBrk="1" hangingPunct="1">
              <a:lnSpc>
                <a:spcPct val="90000"/>
              </a:lnSpc>
              <a:spcBef>
                <a:spcPts val="500"/>
              </a:spcBef>
            </a:pPr>
            <a:r>
              <a:rPr lang="en-US" sz="2400" smtClean="0">
                <a:solidFill>
                  <a:schemeClr val="bg1"/>
                </a:solidFill>
              </a:rPr>
              <a:t>Puncture of vein wall during venipuncture</a:t>
            </a:r>
          </a:p>
          <a:p>
            <a:pPr eaLnBrk="1" hangingPunct="1">
              <a:lnSpc>
                <a:spcPct val="90000"/>
              </a:lnSpc>
              <a:spcBef>
                <a:spcPts val="500"/>
              </a:spcBef>
            </a:pPr>
            <a:endParaRPr lang="en-US" sz="2400" smtClean="0">
              <a:solidFill>
                <a:schemeClr val="bg1"/>
              </a:solidFill>
            </a:endParaRPr>
          </a:p>
          <a:p>
            <a:pPr eaLnBrk="1" hangingPunct="1">
              <a:lnSpc>
                <a:spcPct val="90000"/>
              </a:lnSpc>
              <a:spcBef>
                <a:spcPts val="500"/>
              </a:spcBef>
            </a:pPr>
            <a:r>
              <a:rPr lang="en-US" sz="2400" smtClean="0">
                <a:solidFill>
                  <a:schemeClr val="bg1"/>
                </a:solidFill>
              </a:rPr>
              <a:t>Leakage of solution into  surrounding tissue from  insertion site</a:t>
            </a:r>
          </a:p>
          <a:p>
            <a:pPr eaLnBrk="1" hangingPunct="1">
              <a:lnSpc>
                <a:spcPct val="90000"/>
              </a:lnSpc>
              <a:spcBef>
                <a:spcPts val="500"/>
              </a:spcBef>
            </a:pPr>
            <a:endParaRPr lang="en-US" sz="2400" smtClean="0">
              <a:solidFill>
                <a:schemeClr val="bg1"/>
              </a:solidFill>
            </a:endParaRPr>
          </a:p>
          <a:p>
            <a:pPr eaLnBrk="1" hangingPunct="1">
              <a:lnSpc>
                <a:spcPct val="90000"/>
              </a:lnSpc>
              <a:spcBef>
                <a:spcPts val="500"/>
              </a:spcBef>
            </a:pPr>
            <a:r>
              <a:rPr lang="en-US" sz="2400" smtClean="0">
                <a:solidFill>
                  <a:schemeClr val="bg1"/>
                </a:solidFill>
              </a:rPr>
              <a:t>Poorly secured IV </a:t>
            </a:r>
          </a:p>
        </p:txBody>
      </p:sp>
      <p:sp>
        <p:nvSpPr>
          <p:cNvPr id="51204" name="Rectangle 4"/>
          <p:cNvSpPr>
            <a:spLocks noGrp="1" noChangeArrowheads="1"/>
          </p:cNvSpPr>
          <p:nvPr>
            <p:ph sz="half" idx="2"/>
          </p:nvPr>
        </p:nvSpPr>
        <p:spPr>
          <a:xfrm>
            <a:off x="4648200" y="1371600"/>
            <a:ext cx="3810000" cy="4454525"/>
          </a:xfrm>
        </p:spPr>
        <p:txBody>
          <a:bodyPr/>
          <a:lstStyle/>
          <a:p>
            <a:pPr eaLnBrk="1" hangingPunct="1">
              <a:spcBef>
                <a:spcPts val="500"/>
              </a:spcBef>
            </a:pPr>
            <a:r>
              <a:rPr lang="en-US" sz="2400" smtClean="0">
                <a:solidFill>
                  <a:schemeClr val="bg1"/>
                </a:solidFill>
              </a:rPr>
              <a:t>Poor vein or site selection</a:t>
            </a:r>
          </a:p>
          <a:p>
            <a:pPr eaLnBrk="1" hangingPunct="1">
              <a:spcBef>
                <a:spcPts val="500"/>
              </a:spcBef>
            </a:pPr>
            <a:endParaRPr lang="en-US" sz="2400" smtClean="0">
              <a:solidFill>
                <a:schemeClr val="bg1"/>
              </a:solidFill>
            </a:endParaRPr>
          </a:p>
          <a:p>
            <a:pPr eaLnBrk="1" hangingPunct="1">
              <a:spcBef>
                <a:spcPts val="500"/>
              </a:spcBef>
            </a:pPr>
            <a:r>
              <a:rPr lang="en-US" sz="2400" smtClean="0">
                <a:solidFill>
                  <a:schemeClr val="bg1"/>
                </a:solidFill>
              </a:rPr>
              <a:t>Irritating solution inflames vein’s intima </a:t>
            </a:r>
          </a:p>
          <a:p>
            <a:pPr eaLnBrk="1" hangingPunct="1">
              <a:spcBef>
                <a:spcPts val="500"/>
              </a:spcBef>
            </a:pPr>
            <a:endParaRPr lang="en-US" sz="2400" smtClean="0">
              <a:solidFill>
                <a:schemeClr val="bg1"/>
              </a:solidFill>
            </a:endParaRPr>
          </a:p>
          <a:p>
            <a:pPr eaLnBrk="1" hangingPunct="1">
              <a:spcBef>
                <a:spcPts val="500"/>
              </a:spcBef>
            </a:pPr>
            <a:r>
              <a:rPr lang="en-US" sz="2400" smtClean="0">
                <a:solidFill>
                  <a:schemeClr val="bg1"/>
                </a:solidFill>
              </a:rPr>
              <a:t>Improper cannula size</a:t>
            </a:r>
          </a:p>
          <a:p>
            <a:pPr eaLnBrk="1" hangingPunct="1">
              <a:spcBef>
                <a:spcPts val="500"/>
              </a:spcBef>
            </a:pPr>
            <a:endParaRPr lang="en-US" sz="2400" smtClean="0">
              <a:solidFill>
                <a:schemeClr val="bg1"/>
              </a:solidFill>
            </a:endParaRPr>
          </a:p>
          <a:p>
            <a:pPr eaLnBrk="1" hangingPunct="1">
              <a:spcBef>
                <a:spcPts val="500"/>
              </a:spcBef>
            </a:pPr>
            <a:r>
              <a:rPr lang="en-US" sz="2400" smtClean="0">
                <a:solidFill>
                  <a:schemeClr val="bg1"/>
                </a:solidFill>
              </a:rPr>
              <a:t>High delivery rate or pressure </a:t>
            </a:r>
          </a:p>
        </p:txBody>
      </p:sp>
      <p:sp>
        <p:nvSpPr>
          <p:cNvPr id="5120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z="4000" smtClean="0">
                <a:solidFill>
                  <a:schemeClr val="bg1"/>
                </a:solidFill>
              </a:rPr>
              <a:t>Infiltration</a:t>
            </a:r>
            <a:r>
              <a:rPr lang="en-US" sz="4000" smtClean="0">
                <a:solidFill>
                  <a:schemeClr val="bg1"/>
                </a:solidFill>
                <a:cs typeface="Arial" charset="0"/>
              </a:rPr>
              <a:t>—</a:t>
            </a:r>
            <a:r>
              <a:rPr lang="en-US" sz="4000" smtClean="0">
                <a:solidFill>
                  <a:schemeClr val="bg1"/>
                </a:solidFill>
              </a:rPr>
              <a:t>Signs &amp; Symptoms</a:t>
            </a:r>
          </a:p>
        </p:txBody>
      </p:sp>
      <p:sp>
        <p:nvSpPr>
          <p:cNvPr id="52227" name="Rectangle 3"/>
          <p:cNvSpPr>
            <a:spLocks noGrp="1" noChangeArrowheads="1"/>
          </p:cNvSpPr>
          <p:nvPr>
            <p:ph idx="1"/>
          </p:nvPr>
        </p:nvSpPr>
        <p:spPr>
          <a:xfrm>
            <a:off x="609600" y="1447800"/>
            <a:ext cx="7848600" cy="4454525"/>
          </a:xfrm>
        </p:spPr>
        <p:txBody>
          <a:bodyPr/>
          <a:lstStyle/>
          <a:p>
            <a:pPr eaLnBrk="1" hangingPunct="1">
              <a:lnSpc>
                <a:spcPct val="80000"/>
              </a:lnSpc>
              <a:spcBef>
                <a:spcPts val="500"/>
              </a:spcBef>
            </a:pPr>
            <a:r>
              <a:rPr lang="en-US" sz="2400" smtClean="0">
                <a:solidFill>
                  <a:schemeClr val="bg1"/>
                </a:solidFill>
              </a:rPr>
              <a:t>Cool skin around IV site</a:t>
            </a:r>
          </a:p>
          <a:p>
            <a:pPr eaLnBrk="1" hangingPunct="1">
              <a:lnSpc>
                <a:spcPct val="80000"/>
              </a:lnSpc>
              <a:spcBef>
                <a:spcPts val="500"/>
              </a:spcBef>
            </a:pPr>
            <a:endParaRPr lang="en-US" sz="2400" smtClean="0">
              <a:solidFill>
                <a:schemeClr val="bg1"/>
              </a:solidFill>
            </a:endParaRPr>
          </a:p>
          <a:p>
            <a:pPr eaLnBrk="1" hangingPunct="1">
              <a:lnSpc>
                <a:spcPct val="80000"/>
              </a:lnSpc>
              <a:spcBef>
                <a:spcPts val="500"/>
              </a:spcBef>
            </a:pPr>
            <a:r>
              <a:rPr lang="en-US" sz="2400" smtClean="0">
                <a:solidFill>
                  <a:schemeClr val="bg1"/>
                </a:solidFill>
              </a:rPr>
              <a:t>Swelling at IV site</a:t>
            </a:r>
          </a:p>
          <a:p>
            <a:pPr lvl="1" eaLnBrk="1" hangingPunct="1">
              <a:lnSpc>
                <a:spcPct val="80000"/>
              </a:lnSpc>
              <a:spcBef>
                <a:spcPts val="500"/>
              </a:spcBef>
            </a:pPr>
            <a:r>
              <a:rPr lang="en-US" sz="2000" smtClean="0">
                <a:solidFill>
                  <a:schemeClr val="bg1"/>
                </a:solidFill>
              </a:rPr>
              <a:t>With or without pain</a:t>
            </a:r>
          </a:p>
          <a:p>
            <a:pPr eaLnBrk="1" hangingPunct="1">
              <a:lnSpc>
                <a:spcPct val="80000"/>
              </a:lnSpc>
              <a:spcBef>
                <a:spcPts val="500"/>
              </a:spcBef>
            </a:pPr>
            <a:endParaRPr lang="en-US" sz="2400" smtClean="0">
              <a:solidFill>
                <a:schemeClr val="bg1"/>
              </a:solidFill>
            </a:endParaRPr>
          </a:p>
          <a:p>
            <a:pPr eaLnBrk="1" hangingPunct="1">
              <a:lnSpc>
                <a:spcPct val="80000"/>
              </a:lnSpc>
              <a:spcBef>
                <a:spcPts val="500"/>
              </a:spcBef>
            </a:pPr>
            <a:r>
              <a:rPr lang="en-US" sz="2400" smtClean="0">
                <a:solidFill>
                  <a:schemeClr val="bg1"/>
                </a:solidFill>
              </a:rPr>
              <a:t>Sluggish or absent flow </a:t>
            </a:r>
          </a:p>
          <a:p>
            <a:pPr eaLnBrk="1" hangingPunct="1">
              <a:lnSpc>
                <a:spcPct val="80000"/>
              </a:lnSpc>
              <a:spcBef>
                <a:spcPts val="500"/>
              </a:spcBef>
            </a:pPr>
            <a:endParaRPr lang="en-US" sz="2400" smtClean="0">
              <a:solidFill>
                <a:schemeClr val="bg1"/>
              </a:solidFill>
            </a:endParaRPr>
          </a:p>
          <a:p>
            <a:pPr eaLnBrk="1" hangingPunct="1">
              <a:lnSpc>
                <a:spcPct val="80000"/>
              </a:lnSpc>
              <a:spcBef>
                <a:spcPts val="500"/>
              </a:spcBef>
            </a:pPr>
            <a:r>
              <a:rPr lang="en-US" sz="2400" smtClean="0">
                <a:solidFill>
                  <a:schemeClr val="bg1"/>
                </a:solidFill>
              </a:rPr>
              <a:t>Infusion flows when pressure is applied to vein above tip of cannula</a:t>
            </a:r>
          </a:p>
          <a:p>
            <a:pPr eaLnBrk="1" hangingPunct="1">
              <a:lnSpc>
                <a:spcPct val="80000"/>
              </a:lnSpc>
              <a:spcBef>
                <a:spcPts val="500"/>
              </a:spcBef>
            </a:pPr>
            <a:endParaRPr lang="en-US" sz="2400" smtClean="0">
              <a:solidFill>
                <a:schemeClr val="bg1"/>
              </a:solidFill>
            </a:endParaRPr>
          </a:p>
          <a:p>
            <a:pPr eaLnBrk="1" hangingPunct="1">
              <a:lnSpc>
                <a:spcPct val="80000"/>
              </a:lnSpc>
              <a:spcBef>
                <a:spcPts val="500"/>
              </a:spcBef>
            </a:pPr>
            <a:r>
              <a:rPr lang="en-US" sz="2400" smtClean="0">
                <a:solidFill>
                  <a:schemeClr val="bg1"/>
                </a:solidFill>
              </a:rPr>
              <a:t>No backflow of blood into IV tubing when clamp is fully opened and solution container is lowered below IV site</a:t>
            </a:r>
          </a:p>
        </p:txBody>
      </p:sp>
      <p:sp>
        <p:nvSpPr>
          <p:cNvPr id="5222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3251" name="Content Placeholder 3" descr="extrva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7400" y="2057400"/>
            <a:ext cx="4953000" cy="1752600"/>
          </a:xfrm>
        </p:spPr>
      </p:pic>
      <p:pic>
        <p:nvPicPr>
          <p:cNvPr id="53252" name="Picture 2" descr="C:\Users\user\Pictures\images (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191000"/>
            <a:ext cx="441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mtClean="0">
                <a:solidFill>
                  <a:schemeClr val="bg1"/>
                </a:solidFill>
              </a:rPr>
              <a:t>Infiltration</a:t>
            </a:r>
            <a:r>
              <a:rPr lang="en-US" smtClean="0">
                <a:solidFill>
                  <a:schemeClr val="bg1"/>
                </a:solidFill>
                <a:cs typeface="Arial" charset="0"/>
              </a:rPr>
              <a:t>—</a:t>
            </a:r>
            <a:r>
              <a:rPr lang="en-US" smtClean="0">
                <a:solidFill>
                  <a:schemeClr val="bg1"/>
                </a:solidFill>
              </a:rPr>
              <a:t>Management</a:t>
            </a:r>
          </a:p>
        </p:txBody>
      </p:sp>
      <p:sp>
        <p:nvSpPr>
          <p:cNvPr id="54275" name="Rectangle 3"/>
          <p:cNvSpPr>
            <a:spLocks noGrp="1" noChangeArrowheads="1"/>
          </p:cNvSpPr>
          <p:nvPr>
            <p:ph idx="1"/>
          </p:nvPr>
        </p:nvSpPr>
        <p:spPr/>
        <p:txBody>
          <a:bodyPr/>
          <a:lstStyle/>
          <a:p>
            <a:pPr eaLnBrk="1" hangingPunct="1">
              <a:spcBef>
                <a:spcPts val="500"/>
              </a:spcBef>
            </a:pPr>
            <a:r>
              <a:rPr lang="en-US" sz="2400" smtClean="0">
                <a:solidFill>
                  <a:schemeClr val="bg1"/>
                </a:solidFill>
              </a:rPr>
              <a:t>Lower fluid reservoir to check for presence of backflow of blood into the tubing</a:t>
            </a:r>
          </a:p>
          <a:p>
            <a:pPr lvl="1" eaLnBrk="1" hangingPunct="1">
              <a:spcBef>
                <a:spcPts val="500"/>
              </a:spcBef>
            </a:pPr>
            <a:r>
              <a:rPr lang="en-US" sz="2000" smtClean="0">
                <a:solidFill>
                  <a:schemeClr val="bg1"/>
                </a:solidFill>
              </a:rPr>
              <a:t>Absence of backflow suggests infiltration</a:t>
            </a:r>
          </a:p>
          <a:p>
            <a:pPr eaLnBrk="1" hangingPunct="1">
              <a:spcBef>
                <a:spcPts val="500"/>
              </a:spcBef>
            </a:pPr>
            <a:r>
              <a:rPr lang="en-US" sz="2400" smtClean="0">
                <a:solidFill>
                  <a:schemeClr val="bg1"/>
                </a:solidFill>
              </a:rPr>
              <a:t>Discontinue IV infusion</a:t>
            </a:r>
          </a:p>
          <a:p>
            <a:pPr eaLnBrk="1" hangingPunct="1">
              <a:spcBef>
                <a:spcPts val="500"/>
              </a:spcBef>
            </a:pPr>
            <a:r>
              <a:rPr lang="en-US" sz="2400" smtClean="0">
                <a:solidFill>
                  <a:schemeClr val="bg1"/>
                </a:solidFill>
              </a:rPr>
              <a:t>Remove needle or catheter</a:t>
            </a:r>
          </a:p>
          <a:p>
            <a:pPr eaLnBrk="1" hangingPunct="1">
              <a:spcBef>
                <a:spcPts val="500"/>
              </a:spcBef>
            </a:pPr>
            <a:r>
              <a:rPr lang="en-US" sz="2400" smtClean="0">
                <a:solidFill>
                  <a:schemeClr val="bg1"/>
                </a:solidFill>
              </a:rPr>
              <a:t>Apply a pressure dressing to the site</a:t>
            </a:r>
          </a:p>
          <a:p>
            <a:pPr eaLnBrk="1" hangingPunct="1">
              <a:spcBef>
                <a:spcPts val="500"/>
              </a:spcBef>
            </a:pPr>
            <a:r>
              <a:rPr lang="en-US" sz="2400" smtClean="0">
                <a:solidFill>
                  <a:schemeClr val="bg1"/>
                </a:solidFill>
              </a:rPr>
              <a:t>Choose new site </a:t>
            </a:r>
          </a:p>
          <a:p>
            <a:pPr eaLnBrk="1" hangingPunct="1">
              <a:spcBef>
                <a:spcPts val="500"/>
              </a:spcBef>
            </a:pPr>
            <a:r>
              <a:rPr lang="en-US" sz="2400" smtClean="0">
                <a:solidFill>
                  <a:schemeClr val="bg1"/>
                </a:solidFill>
              </a:rPr>
              <a:t>Initiate IV therapy with new equipment</a:t>
            </a:r>
          </a:p>
          <a:p>
            <a:pPr eaLnBrk="1" hangingPunct="1">
              <a:spcBef>
                <a:spcPts val="500"/>
              </a:spcBef>
            </a:pPr>
            <a:r>
              <a:rPr lang="en-US" sz="2400" smtClean="0">
                <a:solidFill>
                  <a:schemeClr val="bg1"/>
                </a:solidFill>
              </a:rPr>
              <a:t>Document </a:t>
            </a:r>
          </a:p>
        </p:txBody>
      </p:sp>
      <p:sp>
        <p:nvSpPr>
          <p:cNvPr id="5427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chemeClr val="accent2">
                    <a:lumMod val="40000"/>
                    <a:lumOff val="60000"/>
                  </a:schemeClr>
                </a:solidFill>
              </a:rPr>
              <a:t>Central Venous Access</a:t>
            </a:r>
          </a:p>
        </p:txBody>
      </p:sp>
      <p:sp>
        <p:nvSpPr>
          <p:cNvPr id="45059" name="Rectangle 3"/>
          <p:cNvSpPr>
            <a:spLocks noGrp="1" noChangeArrowheads="1"/>
          </p:cNvSpPr>
          <p:nvPr>
            <p:ph idx="1"/>
          </p:nvPr>
        </p:nvSpPr>
        <p:spPr>
          <a:xfrm>
            <a:off x="685800" y="1412875"/>
            <a:ext cx="7772400" cy="4454525"/>
          </a:xfrm>
        </p:spPr>
        <p:txBody>
          <a:bodyPr>
            <a:normAutofit lnSpcReduction="10000"/>
          </a:bodyPr>
          <a:lstStyle/>
          <a:p>
            <a:pPr eaLnBrk="1" fontAlgn="auto" hangingPunct="1">
              <a:spcBef>
                <a:spcPts val="0"/>
              </a:spcBef>
              <a:spcAft>
                <a:spcPts val="0"/>
              </a:spcAft>
              <a:buFont typeface="Wingdings 2"/>
              <a:buChar char=""/>
              <a:defRPr/>
            </a:pPr>
            <a:endParaRPr lang="en-US" dirty="0" smtClean="0">
              <a:solidFill>
                <a:schemeClr val="bg1"/>
              </a:solidFill>
            </a:endParaRPr>
          </a:p>
          <a:p>
            <a:pPr eaLnBrk="1" fontAlgn="auto" hangingPunct="1">
              <a:spcBef>
                <a:spcPts val="0"/>
              </a:spcBef>
              <a:spcAft>
                <a:spcPts val="0"/>
              </a:spcAft>
              <a:buFont typeface="Wingdings 2"/>
              <a:buChar char=""/>
              <a:defRPr/>
            </a:pPr>
            <a:r>
              <a:rPr lang="en-US" dirty="0" smtClean="0">
                <a:solidFill>
                  <a:schemeClr val="bg1"/>
                </a:solidFill>
              </a:rPr>
              <a:t>Requires special training</a:t>
            </a:r>
          </a:p>
          <a:p>
            <a:pPr eaLnBrk="1" fontAlgn="auto" hangingPunct="1">
              <a:spcBef>
                <a:spcPts val="0"/>
              </a:spcBef>
              <a:spcAft>
                <a:spcPts val="0"/>
              </a:spcAft>
              <a:buFont typeface="Wingdings 2"/>
              <a:buChar char=""/>
              <a:defRPr/>
            </a:pPr>
            <a:endParaRPr lang="en-US" dirty="0" smtClean="0">
              <a:solidFill>
                <a:schemeClr val="bg1"/>
              </a:solidFill>
            </a:endParaRPr>
          </a:p>
          <a:p>
            <a:pPr eaLnBrk="1" fontAlgn="auto" hangingPunct="1">
              <a:spcBef>
                <a:spcPts val="0"/>
              </a:spcBef>
              <a:spcAft>
                <a:spcPts val="0"/>
              </a:spcAft>
              <a:buFont typeface="Wingdings 2"/>
              <a:buChar char=""/>
              <a:defRPr/>
            </a:pPr>
            <a:r>
              <a:rPr lang="en-US" dirty="0" smtClean="0">
                <a:solidFill>
                  <a:schemeClr val="bg1"/>
                </a:solidFill>
              </a:rPr>
              <a:t>Authorization from medical direction</a:t>
            </a:r>
          </a:p>
          <a:p>
            <a:pPr eaLnBrk="1" fontAlgn="auto" hangingPunct="1">
              <a:spcBef>
                <a:spcPts val="0"/>
              </a:spcBef>
              <a:spcAft>
                <a:spcPts val="0"/>
              </a:spcAft>
              <a:buFont typeface="Wingdings 2"/>
              <a:buChar char=""/>
              <a:defRPr/>
            </a:pPr>
            <a:endParaRPr lang="en-US" dirty="0" smtClean="0">
              <a:solidFill>
                <a:schemeClr val="bg1"/>
              </a:solidFill>
            </a:endParaRPr>
          </a:p>
          <a:p>
            <a:pPr eaLnBrk="1" fontAlgn="auto" hangingPunct="1">
              <a:spcBef>
                <a:spcPts val="0"/>
              </a:spcBef>
              <a:spcAft>
                <a:spcPts val="0"/>
              </a:spcAft>
              <a:buFont typeface="Wingdings 2"/>
              <a:buChar char=""/>
              <a:defRPr/>
            </a:pPr>
            <a:r>
              <a:rPr lang="en-US" dirty="0" smtClean="0">
                <a:solidFill>
                  <a:schemeClr val="bg1"/>
                </a:solidFill>
              </a:rPr>
              <a:t>Not for rapid fluid replacement in pre-hospital setting</a:t>
            </a:r>
          </a:p>
          <a:p>
            <a:pPr eaLnBrk="1" fontAlgn="auto" hangingPunct="1">
              <a:spcBef>
                <a:spcPts val="0"/>
              </a:spcBef>
              <a:spcAft>
                <a:spcPts val="0"/>
              </a:spcAft>
              <a:buFont typeface="Wingdings 2"/>
              <a:buChar char=""/>
              <a:defRPr/>
            </a:pPr>
            <a:r>
              <a:rPr lang="en-US" dirty="0" smtClean="0">
                <a:solidFill>
                  <a:schemeClr val="bg1"/>
                </a:solidFill>
              </a:rPr>
              <a:t>Within </a:t>
            </a:r>
            <a:r>
              <a:rPr lang="en-US" dirty="0">
                <a:solidFill>
                  <a:schemeClr val="bg1"/>
                </a:solidFill>
              </a:rPr>
              <a:t>scope of paramedic practice in some EMS systems</a:t>
            </a:r>
          </a:p>
          <a:p>
            <a:pPr eaLnBrk="1" fontAlgn="auto" hangingPunct="1">
              <a:spcBef>
                <a:spcPts val="0"/>
              </a:spcBef>
              <a:spcAft>
                <a:spcPts val="0"/>
              </a:spcAft>
              <a:buFont typeface="Wingdings 2"/>
              <a:buChar char=""/>
              <a:defRPr/>
            </a:pPr>
            <a:endParaRPr lang="en-US" dirty="0" smtClean="0">
              <a:solidFill>
                <a:schemeClr val="bg1"/>
              </a:solidFill>
            </a:endParaRPr>
          </a:p>
          <a:p>
            <a:pPr eaLnBrk="1" fontAlgn="auto" hangingPunct="1">
              <a:spcBef>
                <a:spcPts val="0"/>
              </a:spcBef>
              <a:spcAft>
                <a:spcPts val="0"/>
              </a:spcAft>
              <a:buFont typeface="Wingdings 2"/>
              <a:buChar char=""/>
              <a:defRPr/>
            </a:pPr>
            <a:endParaRPr lang="en-US" dirty="0" smtClean="0">
              <a:solidFill>
                <a:schemeClr val="bg1"/>
              </a:solidFill>
            </a:endParaRPr>
          </a:p>
        </p:txBody>
      </p:sp>
      <p:sp>
        <p:nvSpPr>
          <p:cNvPr id="5530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chemeClr val="accent2">
                    <a:lumMod val="40000"/>
                    <a:lumOff val="60000"/>
                  </a:schemeClr>
                </a:solidFill>
              </a:rPr>
              <a:t>Central Venous Access</a:t>
            </a:r>
          </a:p>
        </p:txBody>
      </p:sp>
      <p:sp>
        <p:nvSpPr>
          <p:cNvPr id="56323" name="Rectangle 3"/>
          <p:cNvSpPr>
            <a:spLocks noGrp="1" noChangeArrowheads="1"/>
          </p:cNvSpPr>
          <p:nvPr>
            <p:ph idx="1"/>
          </p:nvPr>
        </p:nvSpPr>
        <p:spPr/>
        <p:txBody>
          <a:bodyPr/>
          <a:lstStyle/>
          <a:p>
            <a:pPr eaLnBrk="1" hangingPunct="1"/>
            <a:r>
              <a:rPr lang="en-US" smtClean="0">
                <a:solidFill>
                  <a:schemeClr val="bg1"/>
                </a:solidFill>
              </a:rPr>
              <a:t>Common Sites include:</a:t>
            </a:r>
          </a:p>
          <a:p>
            <a:pPr eaLnBrk="1" hangingPunct="1"/>
            <a:endParaRPr lang="en-US" smtClean="0">
              <a:solidFill>
                <a:schemeClr val="bg1"/>
              </a:solidFill>
            </a:endParaRPr>
          </a:p>
          <a:p>
            <a:pPr lvl="1" eaLnBrk="1" hangingPunct="1"/>
            <a:r>
              <a:rPr lang="en-US" smtClean="0">
                <a:solidFill>
                  <a:schemeClr val="bg1"/>
                </a:solidFill>
              </a:rPr>
              <a:t>Femoral vein</a:t>
            </a:r>
          </a:p>
          <a:p>
            <a:pPr lvl="1" eaLnBrk="1" hangingPunct="1"/>
            <a:r>
              <a:rPr lang="en-US" smtClean="0">
                <a:solidFill>
                  <a:schemeClr val="bg1"/>
                </a:solidFill>
              </a:rPr>
              <a:t>Internal jugular vein</a:t>
            </a:r>
          </a:p>
          <a:p>
            <a:pPr lvl="1" eaLnBrk="1" hangingPunct="1"/>
            <a:r>
              <a:rPr lang="en-US" smtClean="0">
                <a:solidFill>
                  <a:schemeClr val="bg1"/>
                </a:solidFill>
              </a:rPr>
              <a:t>Subclavian vein</a:t>
            </a:r>
          </a:p>
        </p:txBody>
      </p:sp>
      <p:sp>
        <p:nvSpPr>
          <p:cNvPr id="5632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t>
            </a:r>
            <a:r>
              <a:rPr lang="en-US" b="1" dirty="0" smtClean="0">
                <a:solidFill>
                  <a:srgbClr val="B0CCB0">
                    <a:lumMod val="40000"/>
                    <a:lumOff val="60000"/>
                  </a:srgbClr>
                </a:solidFill>
              </a:rPr>
              <a:t>Access</a:t>
            </a:r>
            <a:endParaRPr lang="en-US" dirty="0" smtClean="0">
              <a:solidFill>
                <a:schemeClr val="bg1"/>
              </a:solidFill>
            </a:endParaRPr>
          </a:p>
        </p:txBody>
      </p:sp>
      <p:sp>
        <p:nvSpPr>
          <p:cNvPr id="52227" name="Rectangle 3"/>
          <p:cNvSpPr>
            <a:spLocks noGrp="1" noChangeArrowheads="1"/>
          </p:cNvSpPr>
          <p:nvPr>
            <p:ph idx="1"/>
          </p:nvPr>
        </p:nvSpPr>
        <p:spPr/>
        <p:txBody>
          <a:bodyPr/>
          <a:lstStyle/>
          <a:p>
            <a:pPr eaLnBrk="1" hangingPunct="1">
              <a:defRPr/>
            </a:pPr>
            <a:r>
              <a:rPr lang="en-US" dirty="0" smtClean="0">
                <a:solidFill>
                  <a:schemeClr val="bg1"/>
                </a:solidFill>
              </a:rPr>
              <a:t>Prepare as for peripheral veins</a:t>
            </a:r>
          </a:p>
          <a:p>
            <a:pPr eaLnBrk="1" hangingPunct="1">
              <a:defRPr/>
            </a:pPr>
            <a:r>
              <a:rPr lang="en-US" b="1" dirty="0" smtClean="0">
                <a:solidFill>
                  <a:srgbClr val="FFC000"/>
                </a:solidFill>
              </a:rPr>
              <a:t>Sterile procedure</a:t>
            </a:r>
          </a:p>
          <a:p>
            <a:pPr eaLnBrk="1" hangingPunct="1">
              <a:defRPr/>
            </a:pPr>
            <a:endParaRPr lang="en-US" dirty="0" smtClean="0">
              <a:solidFill>
                <a:schemeClr val="bg1"/>
              </a:solidFill>
            </a:endParaRPr>
          </a:p>
          <a:p>
            <a:pPr eaLnBrk="1" hangingPunct="1">
              <a:defRPr/>
            </a:pPr>
            <a:r>
              <a:rPr lang="en-US" b="1" dirty="0" smtClean="0">
                <a:solidFill>
                  <a:schemeClr val="accent2">
                    <a:lumMod val="40000"/>
                    <a:lumOff val="60000"/>
                  </a:schemeClr>
                </a:solidFill>
              </a:rPr>
              <a:t>Success depends on</a:t>
            </a:r>
            <a:r>
              <a:rPr lang="en-US" dirty="0" smtClean="0">
                <a:solidFill>
                  <a:schemeClr val="bg1"/>
                </a:solidFill>
              </a:rPr>
              <a:t>:</a:t>
            </a:r>
          </a:p>
          <a:p>
            <a:pPr lvl="1" eaLnBrk="1" hangingPunct="1">
              <a:defRPr/>
            </a:pPr>
            <a:r>
              <a:rPr lang="en-US" dirty="0" smtClean="0">
                <a:solidFill>
                  <a:schemeClr val="bg1"/>
                </a:solidFill>
              </a:rPr>
              <a:t>Patient's body position</a:t>
            </a:r>
          </a:p>
          <a:p>
            <a:pPr lvl="1" eaLnBrk="1" hangingPunct="1">
              <a:defRPr/>
            </a:pPr>
            <a:r>
              <a:rPr lang="en-US" dirty="0" smtClean="0">
                <a:solidFill>
                  <a:schemeClr val="bg1"/>
                </a:solidFill>
              </a:rPr>
              <a:t>Knowledge of anatomy </a:t>
            </a:r>
          </a:p>
          <a:p>
            <a:pPr lvl="1" eaLnBrk="1" hangingPunct="1">
              <a:defRPr/>
            </a:pPr>
            <a:r>
              <a:rPr lang="en-US" dirty="0" smtClean="0">
                <a:solidFill>
                  <a:schemeClr val="bg1"/>
                </a:solidFill>
              </a:rPr>
              <a:t>Familiarity with the procedure</a:t>
            </a:r>
          </a:p>
        </p:txBody>
      </p:sp>
      <p:sp>
        <p:nvSpPr>
          <p:cNvPr id="5734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dirty="0" smtClean="0">
                <a:solidFill>
                  <a:schemeClr val="bg1"/>
                </a:solidFill>
              </a:rPr>
              <a:t>Medical Asepsis</a:t>
            </a:r>
          </a:p>
        </p:txBody>
      </p:sp>
      <p:sp>
        <p:nvSpPr>
          <p:cNvPr id="30723" name="Rectangle 3"/>
          <p:cNvSpPr>
            <a:spLocks noGrp="1" noChangeArrowheads="1"/>
          </p:cNvSpPr>
          <p:nvPr>
            <p:ph idx="1"/>
          </p:nvPr>
        </p:nvSpPr>
        <p:spPr/>
        <p:txBody>
          <a:bodyPr/>
          <a:lstStyle/>
          <a:p>
            <a:pPr eaLnBrk="1" hangingPunct="1"/>
            <a:r>
              <a:rPr lang="en-US" smtClean="0">
                <a:solidFill>
                  <a:schemeClr val="bg1"/>
                </a:solidFill>
              </a:rPr>
              <a:t>Removal or destruction of disease-causing organisms or infected material</a:t>
            </a:r>
          </a:p>
          <a:p>
            <a:pPr eaLnBrk="1" hangingPunct="1"/>
            <a:endParaRPr lang="en-US" smtClean="0">
              <a:solidFill>
                <a:schemeClr val="bg1"/>
              </a:solidFill>
            </a:endParaRPr>
          </a:p>
          <a:p>
            <a:pPr eaLnBrk="1" hangingPunct="1"/>
            <a:r>
              <a:rPr lang="en-US" smtClean="0">
                <a:solidFill>
                  <a:schemeClr val="bg1"/>
                </a:solidFill>
              </a:rPr>
              <a:t>Sterile technique (surgical asepsis) </a:t>
            </a:r>
          </a:p>
          <a:p>
            <a:pPr eaLnBrk="1" hangingPunct="1"/>
            <a:endParaRPr lang="en-US" smtClean="0">
              <a:solidFill>
                <a:schemeClr val="bg1"/>
              </a:solidFill>
            </a:endParaRPr>
          </a:p>
          <a:p>
            <a:pPr eaLnBrk="1" hangingPunct="1"/>
            <a:r>
              <a:rPr lang="en-US" smtClean="0">
                <a:solidFill>
                  <a:schemeClr val="bg1"/>
                </a:solidFill>
              </a:rPr>
              <a:t>Clean technique </a:t>
            </a:r>
          </a:p>
        </p:txBody>
      </p:sp>
      <p:sp>
        <p:nvSpPr>
          <p:cNvPr id="3072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Femoral Vein Anatomy</a:t>
            </a:r>
          </a:p>
        </p:txBody>
      </p:sp>
      <p:pic>
        <p:nvPicPr>
          <p:cNvPr id="58371" name="Picture 7" descr="A02786-18-25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71600" y="1752600"/>
            <a:ext cx="6019800" cy="3060700"/>
          </a:xfrm>
          <a:noFill/>
        </p:spPr>
      </p:pic>
      <p:sp>
        <p:nvSpPr>
          <p:cNvPr id="58372"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Femoral Vein Cannulation</a:t>
            </a:r>
          </a:p>
        </p:txBody>
      </p:sp>
      <p:pic>
        <p:nvPicPr>
          <p:cNvPr id="59395" name="Picture 7" descr="A02786-18-25B"/>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0" y="1587500"/>
            <a:ext cx="5181600" cy="3289300"/>
          </a:xfrm>
          <a:noFill/>
        </p:spPr>
      </p:pic>
      <p:sp>
        <p:nvSpPr>
          <p:cNvPr id="5939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Internal Jugular Vein Anatomy</a:t>
            </a:r>
          </a:p>
        </p:txBody>
      </p:sp>
      <p:pic>
        <p:nvPicPr>
          <p:cNvPr id="60419" name="Picture 8" descr="A02786-18-26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19200" y="1676400"/>
            <a:ext cx="6781800" cy="4495800"/>
          </a:xfrm>
          <a:noFill/>
        </p:spPr>
      </p:pic>
      <p:sp>
        <p:nvSpPr>
          <p:cNvPr id="6042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smtClean="0">
                <a:solidFill>
                  <a:schemeClr val="bg1"/>
                </a:solidFill>
              </a:rPr>
              <a:t>Internal Jugular Vein Cannulation</a:t>
            </a:r>
          </a:p>
        </p:txBody>
      </p:sp>
      <p:sp>
        <p:nvSpPr>
          <p:cNvPr id="61443" name="Rectangle 3"/>
          <p:cNvSpPr>
            <a:spLocks noGrp="1" noChangeArrowheads="1"/>
          </p:cNvSpPr>
          <p:nvPr>
            <p:ph type="body" sz="half" idx="1"/>
          </p:nvPr>
        </p:nvSpPr>
        <p:spPr/>
        <p:txBody>
          <a:bodyPr/>
          <a:lstStyle/>
          <a:p>
            <a:pPr eaLnBrk="1" hangingPunct="1"/>
            <a:r>
              <a:rPr lang="en-US" smtClean="0">
                <a:solidFill>
                  <a:schemeClr val="bg1"/>
                </a:solidFill>
              </a:rPr>
              <a:t>Posterior approach</a:t>
            </a:r>
          </a:p>
        </p:txBody>
      </p:sp>
      <p:pic>
        <p:nvPicPr>
          <p:cNvPr id="61444" name="Picture 8" descr="A02786-18-26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64100" y="1447800"/>
            <a:ext cx="3670300" cy="4876800"/>
          </a:xfrm>
          <a:noFill/>
        </p:spPr>
      </p:pic>
      <p:sp>
        <p:nvSpPr>
          <p:cNvPr id="61445"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smtClean="0">
                <a:solidFill>
                  <a:schemeClr val="bg1"/>
                </a:solidFill>
              </a:rPr>
              <a:t>Internal Jugular Vein Cannulation</a:t>
            </a:r>
          </a:p>
        </p:txBody>
      </p:sp>
      <p:sp>
        <p:nvSpPr>
          <p:cNvPr id="62467" name="Rectangle 3"/>
          <p:cNvSpPr>
            <a:spLocks noGrp="1" noChangeArrowheads="1"/>
          </p:cNvSpPr>
          <p:nvPr>
            <p:ph type="body" sz="half" idx="1"/>
          </p:nvPr>
        </p:nvSpPr>
        <p:spPr/>
        <p:txBody>
          <a:bodyPr/>
          <a:lstStyle/>
          <a:p>
            <a:pPr eaLnBrk="1" hangingPunct="1"/>
            <a:r>
              <a:rPr lang="en-US" smtClean="0">
                <a:solidFill>
                  <a:schemeClr val="bg1"/>
                </a:solidFill>
              </a:rPr>
              <a:t>Central approach</a:t>
            </a:r>
          </a:p>
        </p:txBody>
      </p:sp>
      <p:pic>
        <p:nvPicPr>
          <p:cNvPr id="62468" name="Picture 8" descr="A02786-18-26C"/>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209800" y="2209800"/>
            <a:ext cx="5638800" cy="3733800"/>
          </a:xfrm>
          <a:noFill/>
        </p:spPr>
      </p:pic>
      <p:sp>
        <p:nvSpPr>
          <p:cNvPr id="6246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z="4000" smtClean="0">
                <a:solidFill>
                  <a:schemeClr val="bg1"/>
                </a:solidFill>
              </a:rPr>
              <a:t>Internal Jugular Vein Cannulation</a:t>
            </a:r>
          </a:p>
        </p:txBody>
      </p:sp>
      <p:sp>
        <p:nvSpPr>
          <p:cNvPr id="63491" name="Rectangle 3"/>
          <p:cNvSpPr>
            <a:spLocks noGrp="1" noChangeArrowheads="1"/>
          </p:cNvSpPr>
          <p:nvPr>
            <p:ph idx="1"/>
          </p:nvPr>
        </p:nvSpPr>
        <p:spPr/>
        <p:txBody>
          <a:bodyPr/>
          <a:lstStyle/>
          <a:p>
            <a:pPr eaLnBrk="1" hangingPunct="1"/>
            <a:r>
              <a:rPr lang="en-US" smtClean="0">
                <a:solidFill>
                  <a:schemeClr val="bg1"/>
                </a:solidFill>
              </a:rPr>
              <a:t>Anterior approach</a:t>
            </a:r>
          </a:p>
        </p:txBody>
      </p:sp>
      <p:pic>
        <p:nvPicPr>
          <p:cNvPr id="634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Subclavian Vein Anatomy</a:t>
            </a:r>
          </a:p>
        </p:txBody>
      </p:sp>
      <p:pic>
        <p:nvPicPr>
          <p:cNvPr id="64515" name="Picture 7" descr="A02786-18-27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52600" y="1371600"/>
            <a:ext cx="5638800" cy="4454525"/>
          </a:xfrm>
          <a:noFill/>
        </p:spPr>
      </p:pic>
      <p:sp>
        <p:nvSpPr>
          <p:cNvPr id="6451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bg1"/>
                </a:solidFill>
              </a:rPr>
              <a:t>Subclavian Vein Cannulation</a:t>
            </a:r>
          </a:p>
        </p:txBody>
      </p:sp>
      <p:pic>
        <p:nvPicPr>
          <p:cNvPr id="65539" name="Picture 7" descr="A02786-18-27B"/>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00200" y="1752600"/>
            <a:ext cx="6553200" cy="4267200"/>
          </a:xfrm>
          <a:noFill/>
        </p:spPr>
      </p:pic>
      <p:sp>
        <p:nvSpPr>
          <p:cNvPr id="6554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9800"/>
          </a:xfrm>
        </p:spPr>
        <p:txBody>
          <a:bodyPr/>
          <a:lstStyle/>
          <a:p>
            <a:pPr algn="l">
              <a:defRPr/>
            </a:pPr>
            <a:r>
              <a:rPr lang="en-US" b="1" dirty="0">
                <a:solidFill>
                  <a:srgbClr val="B0CCB0">
                    <a:lumMod val="40000"/>
                    <a:lumOff val="60000"/>
                  </a:srgbClr>
                </a:solidFill>
              </a:rPr>
              <a:t>Central Venous Access</a:t>
            </a:r>
            <a:endParaRPr lang="en-US" dirty="0"/>
          </a:p>
        </p:txBody>
      </p:sp>
      <p:pic>
        <p:nvPicPr>
          <p:cNvPr id="66563" name="Picture 2" descr="C:\Users\user\Pictures\Triple-Lum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2132013"/>
            <a:ext cx="3505200" cy="3556000"/>
          </a:xfrm>
          <a:noFill/>
        </p:spPr>
      </p:pic>
      <p:pic>
        <p:nvPicPr>
          <p:cNvPr id="66564" name="Picture 3" descr="C:\Users\user\Pictures\download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574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t>
            </a:r>
            <a:r>
              <a:rPr lang="en-US" b="1" dirty="0" smtClean="0">
                <a:solidFill>
                  <a:srgbClr val="B0CCB0">
                    <a:lumMod val="40000"/>
                    <a:lumOff val="60000"/>
                  </a:srgbClr>
                </a:solidFill>
              </a:rPr>
              <a:t>Access</a:t>
            </a:r>
            <a:endParaRPr lang="en-US" dirty="0" smtClean="0">
              <a:solidFill>
                <a:schemeClr val="bg1"/>
              </a:solidFill>
            </a:endParaRPr>
          </a:p>
        </p:txBody>
      </p:sp>
      <p:sp>
        <p:nvSpPr>
          <p:cNvPr id="67587" name="Rectangle 3"/>
          <p:cNvSpPr>
            <a:spLocks noGrp="1" noChangeArrowheads="1"/>
          </p:cNvSpPr>
          <p:nvPr>
            <p:ph idx="1"/>
          </p:nvPr>
        </p:nvSpPr>
        <p:spPr/>
        <p:txBody>
          <a:bodyPr/>
          <a:lstStyle/>
          <a:p>
            <a:pPr eaLnBrk="1" hangingPunct="1"/>
            <a:r>
              <a:rPr lang="en-US" b="1" smtClean="0">
                <a:solidFill>
                  <a:srgbClr val="002060"/>
                </a:solidFill>
              </a:rPr>
              <a:t>Indications </a:t>
            </a:r>
          </a:p>
          <a:p>
            <a:pPr eaLnBrk="1" hangingPunct="1"/>
            <a:endParaRPr lang="en-US" b="1" smtClean="0">
              <a:solidFill>
                <a:srgbClr val="002060"/>
              </a:solidFill>
            </a:endParaRPr>
          </a:p>
          <a:p>
            <a:pPr lvl="1" eaLnBrk="1" hangingPunct="1"/>
            <a:r>
              <a:rPr lang="en-US" smtClean="0">
                <a:solidFill>
                  <a:schemeClr val="bg1"/>
                </a:solidFill>
              </a:rPr>
              <a:t>Available when peripheral vessels collapse</a:t>
            </a:r>
          </a:p>
          <a:p>
            <a:pPr lvl="1" eaLnBrk="1" hangingPunct="1"/>
            <a:r>
              <a:rPr lang="en-US" smtClean="0">
                <a:solidFill>
                  <a:schemeClr val="bg1"/>
                </a:solidFill>
              </a:rPr>
              <a:t>Access to central pressure measurements</a:t>
            </a:r>
          </a:p>
          <a:p>
            <a:pPr lvl="2" eaLnBrk="1" hangingPunct="1"/>
            <a:r>
              <a:rPr lang="en-US" smtClean="0">
                <a:solidFill>
                  <a:schemeClr val="bg1"/>
                </a:solidFill>
              </a:rPr>
              <a:t>In-hospital procedure</a:t>
            </a:r>
          </a:p>
          <a:p>
            <a:pPr lvl="1" eaLnBrk="1" hangingPunct="1"/>
            <a:r>
              <a:rPr lang="en-US" smtClean="0">
                <a:solidFill>
                  <a:schemeClr val="bg1"/>
                </a:solidFill>
              </a:rPr>
              <a:t>Safer vasopressor administration</a:t>
            </a:r>
          </a:p>
        </p:txBody>
      </p:sp>
      <p:sp>
        <p:nvSpPr>
          <p:cNvPr id="6758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b="1" dirty="0" smtClean="0">
                <a:solidFill>
                  <a:srgbClr val="FFFF00"/>
                </a:solidFill>
              </a:rPr>
              <a:t>Antiseptics</a:t>
            </a:r>
            <a:r>
              <a:rPr lang="en-US" dirty="0" smtClean="0">
                <a:solidFill>
                  <a:schemeClr val="bg1"/>
                </a:solidFill>
              </a:rPr>
              <a:t> and </a:t>
            </a:r>
            <a:r>
              <a:rPr lang="en-US" b="1" dirty="0" smtClean="0">
                <a:solidFill>
                  <a:srgbClr val="FF0000"/>
                </a:solidFill>
              </a:rPr>
              <a:t>Disinfectants</a:t>
            </a:r>
          </a:p>
        </p:txBody>
      </p:sp>
      <p:sp>
        <p:nvSpPr>
          <p:cNvPr id="31747" name="Text Placeholder 1"/>
          <p:cNvSpPr>
            <a:spLocks noGrp="1"/>
          </p:cNvSpPr>
          <p:nvPr>
            <p:ph type="body" sz="half" idx="1"/>
          </p:nvPr>
        </p:nvSpPr>
        <p:spPr/>
        <p:txBody>
          <a:bodyPr/>
          <a:lstStyle/>
          <a:p>
            <a:endParaRPr lang="en-US" smtClean="0"/>
          </a:p>
        </p:txBody>
      </p:sp>
      <p:sp>
        <p:nvSpPr>
          <p:cNvPr id="2" name="Rectangle 3"/>
          <p:cNvSpPr>
            <a:spLocks noGrp="1" noChangeArrowheads="1"/>
          </p:cNvSpPr>
          <p:nvPr>
            <p:ph sz="half" idx="2"/>
          </p:nvPr>
        </p:nvSpPr>
        <p:spPr/>
        <p:txBody>
          <a:bodyPr>
            <a:normAutofit fontScale="92500"/>
          </a:bodyPr>
          <a:lstStyle/>
          <a:p>
            <a:pPr eaLnBrk="1" hangingPunct="1">
              <a:lnSpc>
                <a:spcPct val="90000"/>
              </a:lnSpc>
              <a:defRPr/>
            </a:pPr>
            <a:r>
              <a:rPr lang="en-US" sz="2100" dirty="0" smtClean="0">
                <a:solidFill>
                  <a:schemeClr val="bg1"/>
                </a:solidFill>
              </a:rPr>
              <a:t>Chemical agents used to kill specific microorganisms</a:t>
            </a:r>
          </a:p>
          <a:p>
            <a:pPr eaLnBrk="1" hangingPunct="1">
              <a:lnSpc>
                <a:spcPct val="90000"/>
              </a:lnSpc>
              <a:defRPr/>
            </a:pPr>
            <a:endParaRPr lang="en-US" sz="2100" dirty="0" smtClean="0">
              <a:solidFill>
                <a:schemeClr val="bg1"/>
              </a:solidFill>
            </a:endParaRPr>
          </a:p>
          <a:p>
            <a:pPr eaLnBrk="1" hangingPunct="1">
              <a:lnSpc>
                <a:spcPct val="90000"/>
              </a:lnSpc>
              <a:defRPr/>
            </a:pPr>
            <a:r>
              <a:rPr lang="en-US" sz="2100" b="1" dirty="0" smtClean="0">
                <a:solidFill>
                  <a:srgbClr val="C00000"/>
                </a:solidFill>
              </a:rPr>
              <a:t>Disinfectants</a:t>
            </a:r>
          </a:p>
          <a:p>
            <a:pPr lvl="1" eaLnBrk="1" hangingPunct="1">
              <a:lnSpc>
                <a:spcPct val="90000"/>
              </a:lnSpc>
              <a:defRPr/>
            </a:pPr>
            <a:r>
              <a:rPr lang="en-US" sz="2000" dirty="0" smtClean="0">
                <a:solidFill>
                  <a:schemeClr val="bg1"/>
                </a:solidFill>
              </a:rPr>
              <a:t>Used on nonliving objects</a:t>
            </a:r>
          </a:p>
          <a:p>
            <a:pPr lvl="1" eaLnBrk="1" hangingPunct="1">
              <a:lnSpc>
                <a:spcPct val="90000"/>
              </a:lnSpc>
              <a:defRPr/>
            </a:pPr>
            <a:r>
              <a:rPr lang="en-US" sz="2000" dirty="0" smtClean="0">
                <a:solidFill>
                  <a:schemeClr val="bg1"/>
                </a:solidFill>
              </a:rPr>
              <a:t>Toxic to living tissue</a:t>
            </a:r>
          </a:p>
          <a:p>
            <a:pPr eaLnBrk="1" hangingPunct="1">
              <a:lnSpc>
                <a:spcPct val="90000"/>
              </a:lnSpc>
              <a:defRPr/>
            </a:pPr>
            <a:endParaRPr lang="en-US" sz="2200" dirty="0" smtClean="0">
              <a:solidFill>
                <a:schemeClr val="bg1"/>
              </a:solidFill>
            </a:endParaRPr>
          </a:p>
          <a:p>
            <a:pPr eaLnBrk="1" hangingPunct="1">
              <a:lnSpc>
                <a:spcPct val="90000"/>
              </a:lnSpc>
              <a:defRPr/>
            </a:pPr>
            <a:r>
              <a:rPr lang="en-US" sz="2200" b="1" dirty="0" smtClean="0">
                <a:solidFill>
                  <a:srgbClr val="FFC000"/>
                </a:solidFill>
              </a:rPr>
              <a:t>Antiseptics</a:t>
            </a:r>
          </a:p>
          <a:p>
            <a:pPr lvl="1" eaLnBrk="1" hangingPunct="1">
              <a:lnSpc>
                <a:spcPct val="90000"/>
              </a:lnSpc>
              <a:defRPr/>
            </a:pPr>
            <a:r>
              <a:rPr lang="en-US" sz="2000" dirty="0" smtClean="0">
                <a:solidFill>
                  <a:schemeClr val="bg1"/>
                </a:solidFill>
              </a:rPr>
              <a:t>Applied to living tissue</a:t>
            </a:r>
          </a:p>
          <a:p>
            <a:pPr lvl="1" eaLnBrk="1" hangingPunct="1">
              <a:lnSpc>
                <a:spcPct val="90000"/>
              </a:lnSpc>
              <a:defRPr/>
            </a:pPr>
            <a:r>
              <a:rPr lang="en-US" sz="2000" dirty="0" smtClean="0">
                <a:solidFill>
                  <a:schemeClr val="bg1"/>
                </a:solidFill>
              </a:rPr>
              <a:t>More dilute to prevent cell damage</a:t>
            </a:r>
          </a:p>
          <a:p>
            <a:pPr eaLnBrk="1" hangingPunct="1">
              <a:lnSpc>
                <a:spcPct val="90000"/>
              </a:lnSpc>
              <a:defRPr/>
            </a:pPr>
            <a:endParaRPr lang="en-US" sz="2200" dirty="0" smtClean="0">
              <a:solidFill>
                <a:schemeClr val="bg1"/>
              </a:solidFill>
            </a:endParaRPr>
          </a:p>
          <a:p>
            <a:pPr eaLnBrk="1" hangingPunct="1">
              <a:lnSpc>
                <a:spcPct val="90000"/>
              </a:lnSpc>
              <a:defRPr/>
            </a:pPr>
            <a:r>
              <a:rPr lang="en-US" sz="2200" dirty="0" smtClean="0">
                <a:solidFill>
                  <a:schemeClr val="bg1"/>
                </a:solidFill>
              </a:rPr>
              <a:t>Some chemical agents have antiseptic and disinfectant properties</a:t>
            </a:r>
          </a:p>
        </p:txBody>
      </p:sp>
      <p:sp>
        <p:nvSpPr>
          <p:cNvPr id="31749"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175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3924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114800"/>
            <a:ext cx="392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B0CCB0">
                    <a:lumMod val="40000"/>
                    <a:lumOff val="60000"/>
                  </a:srgbClr>
                </a:solidFill>
              </a:rPr>
              <a:t>Central Venous </a:t>
            </a:r>
            <a:r>
              <a:rPr lang="en-US" b="1" dirty="0" smtClean="0">
                <a:solidFill>
                  <a:srgbClr val="B0CCB0">
                    <a:lumMod val="40000"/>
                    <a:lumOff val="60000"/>
                  </a:srgbClr>
                </a:solidFill>
              </a:rPr>
              <a:t>Access</a:t>
            </a:r>
            <a:endParaRPr lang="en-US" dirty="0" smtClean="0">
              <a:solidFill>
                <a:schemeClr val="bg1"/>
              </a:solidFill>
            </a:endParaRP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3493" name="Rectangle 3"/>
          <p:cNvSpPr>
            <a:spLocks noGrp="1" noChangeArrowheads="1"/>
          </p:cNvSpPr>
          <p:nvPr>
            <p:ph sz="quarter" idx="2"/>
          </p:nvPr>
        </p:nvSpPr>
        <p:spPr/>
        <p:txBody>
          <a:bodyPr>
            <a:normAutofit lnSpcReduction="10000"/>
          </a:bodyPr>
          <a:lstStyle/>
          <a:p>
            <a:pPr eaLnBrk="1" hangingPunct="1">
              <a:lnSpc>
                <a:spcPct val="90000"/>
              </a:lnSpc>
              <a:defRPr/>
            </a:pPr>
            <a:r>
              <a:rPr lang="en-US" b="1" dirty="0" smtClean="0">
                <a:solidFill>
                  <a:srgbClr val="C00000"/>
                </a:solidFill>
              </a:rPr>
              <a:t>Disadvantages</a:t>
            </a:r>
          </a:p>
          <a:p>
            <a:pPr eaLnBrk="1" hangingPunct="1">
              <a:lnSpc>
                <a:spcPct val="90000"/>
              </a:lnSpc>
              <a:defRPr/>
            </a:pPr>
            <a:endParaRPr lang="en-US" b="1" dirty="0" smtClean="0">
              <a:solidFill>
                <a:srgbClr val="C00000"/>
              </a:solidFill>
            </a:endParaRPr>
          </a:p>
          <a:p>
            <a:pPr lvl="1" eaLnBrk="1" hangingPunct="1">
              <a:lnSpc>
                <a:spcPct val="90000"/>
              </a:lnSpc>
              <a:defRPr/>
            </a:pPr>
            <a:r>
              <a:rPr lang="en-US" dirty="0" smtClean="0">
                <a:solidFill>
                  <a:schemeClr val="bg1"/>
                </a:solidFill>
              </a:rPr>
              <a:t>Excessive time for placement</a:t>
            </a:r>
          </a:p>
          <a:p>
            <a:pPr lvl="1" eaLnBrk="1" hangingPunct="1">
              <a:lnSpc>
                <a:spcPct val="90000"/>
              </a:lnSpc>
              <a:defRPr/>
            </a:pPr>
            <a:r>
              <a:rPr lang="en-US" dirty="0" smtClean="0">
                <a:solidFill>
                  <a:schemeClr val="bg1"/>
                </a:solidFill>
              </a:rPr>
              <a:t>Sterile technique </a:t>
            </a:r>
          </a:p>
          <a:p>
            <a:pPr lvl="1" eaLnBrk="1" hangingPunct="1">
              <a:lnSpc>
                <a:spcPct val="90000"/>
              </a:lnSpc>
              <a:defRPr/>
            </a:pPr>
            <a:r>
              <a:rPr lang="en-US" dirty="0" smtClean="0">
                <a:solidFill>
                  <a:schemeClr val="bg1"/>
                </a:solidFill>
              </a:rPr>
              <a:t>Special equipment </a:t>
            </a:r>
          </a:p>
          <a:p>
            <a:pPr lvl="1" eaLnBrk="1" hangingPunct="1">
              <a:lnSpc>
                <a:spcPct val="90000"/>
              </a:lnSpc>
              <a:defRPr/>
            </a:pPr>
            <a:r>
              <a:rPr lang="en-US" dirty="0" smtClean="0">
                <a:solidFill>
                  <a:schemeClr val="bg1"/>
                </a:solidFill>
              </a:rPr>
              <a:t>Skill deterioration</a:t>
            </a:r>
          </a:p>
          <a:p>
            <a:pPr lvl="1" eaLnBrk="1" hangingPunct="1">
              <a:lnSpc>
                <a:spcPct val="90000"/>
              </a:lnSpc>
              <a:defRPr/>
            </a:pPr>
            <a:r>
              <a:rPr lang="en-US" dirty="0" smtClean="0">
                <a:solidFill>
                  <a:schemeClr val="bg1"/>
                </a:solidFill>
              </a:rPr>
              <a:t>High complication rate </a:t>
            </a:r>
          </a:p>
          <a:p>
            <a:pPr lvl="2" eaLnBrk="1" hangingPunct="1">
              <a:lnSpc>
                <a:spcPct val="90000"/>
              </a:lnSpc>
              <a:defRPr/>
            </a:pPr>
            <a:r>
              <a:rPr lang="en-US" b="1" dirty="0" smtClean="0">
                <a:solidFill>
                  <a:srgbClr val="FF0000"/>
                </a:solidFill>
              </a:rPr>
              <a:t>Pneumothorax, arterial injury, abnormal placement</a:t>
            </a:r>
          </a:p>
          <a:p>
            <a:pPr lvl="1" eaLnBrk="1" hangingPunct="1">
              <a:lnSpc>
                <a:spcPct val="90000"/>
              </a:lnSpc>
              <a:defRPr/>
            </a:pPr>
            <a:r>
              <a:rPr lang="en-US" dirty="0" smtClean="0">
                <a:solidFill>
                  <a:schemeClr val="bg1"/>
                </a:solidFill>
              </a:rPr>
              <a:t>Chest x-ray should be obtained immediately</a:t>
            </a:r>
          </a:p>
        </p:txBody>
      </p:sp>
      <p:sp>
        <p:nvSpPr>
          <p:cNvPr id="6861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68615" name="Picture 5" descr="C:\Users\user\Pictures\images (1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953000" y="1600200"/>
            <a:ext cx="3505200" cy="434340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t>
            </a:r>
            <a:r>
              <a:rPr lang="en-US" b="1" dirty="0" smtClean="0">
                <a:solidFill>
                  <a:srgbClr val="B0CCB0">
                    <a:lumMod val="40000"/>
                    <a:lumOff val="60000"/>
                  </a:srgbClr>
                </a:solidFill>
              </a:rPr>
              <a:t>Access</a:t>
            </a:r>
            <a:endParaRPr lang="en-US" dirty="0" smtClean="0">
              <a:solidFill>
                <a:schemeClr val="bg1"/>
              </a:solidFill>
            </a:endParaRPr>
          </a:p>
        </p:txBody>
      </p:sp>
      <p:sp>
        <p:nvSpPr>
          <p:cNvPr id="69635" name="Rectangle 3"/>
          <p:cNvSpPr>
            <a:spLocks noGrp="1" noChangeArrowheads="1"/>
          </p:cNvSpPr>
          <p:nvPr>
            <p:ph idx="1"/>
          </p:nvPr>
        </p:nvSpPr>
        <p:spPr/>
        <p:txBody>
          <a:bodyPr/>
          <a:lstStyle/>
          <a:p>
            <a:pPr eaLnBrk="1" hangingPunct="1"/>
            <a:r>
              <a:rPr lang="en-US" b="1" smtClean="0">
                <a:solidFill>
                  <a:srgbClr val="FF0000"/>
                </a:solidFill>
              </a:rPr>
              <a:t>Disadvantages</a:t>
            </a:r>
          </a:p>
          <a:p>
            <a:pPr eaLnBrk="1" hangingPunct="1"/>
            <a:endParaRPr lang="en-US" b="1" smtClean="0">
              <a:solidFill>
                <a:srgbClr val="FF0000"/>
              </a:solidFill>
            </a:endParaRPr>
          </a:p>
          <a:p>
            <a:pPr lvl="1" eaLnBrk="1" hangingPunct="1"/>
            <a:r>
              <a:rPr lang="en-US" smtClean="0">
                <a:solidFill>
                  <a:schemeClr val="bg1"/>
                </a:solidFill>
              </a:rPr>
              <a:t>Can’t initiate during other patient care activities </a:t>
            </a:r>
          </a:p>
          <a:p>
            <a:pPr lvl="1" eaLnBrk="1" hangingPunct="1"/>
            <a:r>
              <a:rPr lang="en-US" smtClean="0">
                <a:solidFill>
                  <a:schemeClr val="bg1"/>
                </a:solidFill>
              </a:rPr>
              <a:t>Not generally considered to be a useful prehospital technique</a:t>
            </a:r>
          </a:p>
          <a:p>
            <a:pPr lvl="1" eaLnBrk="1" hangingPunct="1"/>
            <a:r>
              <a:rPr lang="en-US" smtClean="0">
                <a:solidFill>
                  <a:schemeClr val="bg1"/>
                </a:solidFill>
              </a:rPr>
              <a:t>Lower flow rates than peripheral IV</a:t>
            </a:r>
          </a:p>
        </p:txBody>
      </p:sp>
      <p:sp>
        <p:nvSpPr>
          <p:cNvPr id="6963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smtClean="0">
                <a:solidFill>
                  <a:schemeClr val="accent2">
                    <a:lumMod val="60000"/>
                    <a:lumOff val="40000"/>
                  </a:schemeClr>
                </a:solidFill>
              </a:rPr>
              <a:t>Systemic Complications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0419" name="Rectangle 3"/>
          <p:cNvSpPr>
            <a:spLocks noGrp="1" noChangeArrowheads="1"/>
          </p:cNvSpPr>
          <p:nvPr>
            <p:ph sz="quarter" idx="2"/>
          </p:nvPr>
        </p:nvSpPr>
        <p:spPr/>
        <p:txBody>
          <a:bodyPr>
            <a:normAutofit lnSpcReduction="10000"/>
          </a:bodyPr>
          <a:lstStyle/>
          <a:p>
            <a:pPr eaLnBrk="1" fontAlgn="auto" hangingPunct="1">
              <a:spcBef>
                <a:spcPts val="500"/>
              </a:spcBef>
              <a:spcAft>
                <a:spcPts val="0"/>
              </a:spcAft>
              <a:buFont typeface="Wingdings 2"/>
              <a:buChar char=""/>
              <a:defRPr/>
            </a:pPr>
            <a:r>
              <a:rPr lang="en-US" smtClean="0">
                <a:solidFill>
                  <a:schemeClr val="bg1"/>
                </a:solidFill>
              </a:rPr>
              <a:t>Contamination and infection</a:t>
            </a:r>
          </a:p>
          <a:p>
            <a:pPr eaLnBrk="1" fontAlgn="auto" hangingPunct="1">
              <a:spcBef>
                <a:spcPts val="500"/>
              </a:spcBef>
              <a:spcAft>
                <a:spcPts val="0"/>
              </a:spcAft>
              <a:buFont typeface="Wingdings 2"/>
              <a:buChar char=""/>
              <a:defRPr/>
            </a:pPr>
            <a:endParaRPr lang="en-US" smtClean="0">
              <a:solidFill>
                <a:schemeClr val="bg1"/>
              </a:solidFill>
            </a:endParaRPr>
          </a:p>
          <a:p>
            <a:pPr eaLnBrk="1" fontAlgn="auto" hangingPunct="1">
              <a:spcBef>
                <a:spcPts val="500"/>
              </a:spcBef>
              <a:spcAft>
                <a:spcPts val="0"/>
              </a:spcAft>
              <a:buFont typeface="Wingdings 2"/>
              <a:buChar char=""/>
              <a:defRPr/>
            </a:pPr>
            <a:r>
              <a:rPr lang="en-US" smtClean="0">
                <a:solidFill>
                  <a:schemeClr val="bg1"/>
                </a:solidFill>
              </a:rPr>
              <a:t>Hypersensitivity reactions</a:t>
            </a:r>
          </a:p>
          <a:p>
            <a:pPr eaLnBrk="1" fontAlgn="auto" hangingPunct="1">
              <a:spcBef>
                <a:spcPts val="500"/>
              </a:spcBef>
              <a:spcAft>
                <a:spcPts val="0"/>
              </a:spcAft>
              <a:buFont typeface="Wingdings 2"/>
              <a:buChar char=""/>
              <a:defRPr/>
            </a:pPr>
            <a:endParaRPr lang="en-US" smtClean="0">
              <a:solidFill>
                <a:schemeClr val="bg1"/>
              </a:solidFill>
            </a:endParaRPr>
          </a:p>
          <a:p>
            <a:pPr eaLnBrk="1" fontAlgn="auto" hangingPunct="1">
              <a:spcBef>
                <a:spcPts val="500"/>
              </a:spcBef>
              <a:spcAft>
                <a:spcPts val="0"/>
              </a:spcAft>
              <a:buFont typeface="Wingdings 2"/>
              <a:buChar char=""/>
              <a:defRPr/>
            </a:pPr>
            <a:r>
              <a:rPr lang="en-US" smtClean="0">
                <a:solidFill>
                  <a:schemeClr val="bg1"/>
                </a:solidFill>
              </a:rPr>
              <a:t>Sepsis</a:t>
            </a:r>
          </a:p>
          <a:p>
            <a:pPr eaLnBrk="1" fontAlgn="auto" hangingPunct="1">
              <a:spcBef>
                <a:spcPts val="500"/>
              </a:spcBef>
              <a:spcAft>
                <a:spcPts val="0"/>
              </a:spcAft>
              <a:buFont typeface="Wingdings 2"/>
              <a:buChar char=""/>
              <a:defRPr/>
            </a:pPr>
            <a:endParaRPr lang="en-US" smtClean="0">
              <a:solidFill>
                <a:schemeClr val="bg1"/>
              </a:solidFill>
            </a:endParaRPr>
          </a:p>
          <a:p>
            <a:pPr eaLnBrk="1" fontAlgn="auto" hangingPunct="1">
              <a:spcBef>
                <a:spcPts val="500"/>
              </a:spcBef>
              <a:spcAft>
                <a:spcPts val="0"/>
              </a:spcAft>
              <a:buFont typeface="Wingdings 2"/>
              <a:buChar char=""/>
              <a:defRPr/>
            </a:pPr>
            <a:r>
              <a:rPr lang="en-US" smtClean="0">
                <a:solidFill>
                  <a:schemeClr val="bg1"/>
                </a:solidFill>
              </a:rPr>
              <a:t>Speed shock</a:t>
            </a:r>
          </a:p>
          <a:p>
            <a:pPr eaLnBrk="1" fontAlgn="auto" hangingPunct="1">
              <a:spcBef>
                <a:spcPts val="500"/>
              </a:spcBef>
              <a:spcAft>
                <a:spcPts val="0"/>
              </a:spcAft>
              <a:buFont typeface="Wingdings 2"/>
              <a:buChar char=""/>
              <a:defRPr/>
            </a:pPr>
            <a:endParaRPr lang="en-US" smtClean="0">
              <a:solidFill>
                <a:schemeClr val="bg1"/>
              </a:solidFill>
            </a:endParaRPr>
          </a:p>
          <a:p>
            <a:pPr eaLnBrk="1" fontAlgn="auto" hangingPunct="1">
              <a:spcBef>
                <a:spcPts val="500"/>
              </a:spcBef>
              <a:spcAft>
                <a:spcPts val="0"/>
              </a:spcAft>
              <a:buFont typeface="Wingdings 2"/>
              <a:buChar char=""/>
              <a:defRPr/>
            </a:pPr>
            <a:r>
              <a:rPr lang="en-US" smtClean="0">
                <a:solidFill>
                  <a:schemeClr val="bg1"/>
                </a:solidFill>
              </a:rPr>
              <a:t>Emboli (blood clot, air, and catheter)</a:t>
            </a:r>
          </a:p>
        </p:txBody>
      </p:sp>
      <p:sp>
        <p:nvSpPr>
          <p:cNvPr id="7066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0663" name="Picture 5" descr="C:\Users\user\Pictures\images (10).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800600" y="1600200"/>
            <a:ext cx="3886200" cy="44958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smtClean="0">
                <a:solidFill>
                  <a:schemeClr val="accent2">
                    <a:lumMod val="60000"/>
                    <a:lumOff val="40000"/>
                  </a:schemeClr>
                </a:solidFill>
              </a:rPr>
              <a:t>Air Embolism</a:t>
            </a:r>
          </a:p>
        </p:txBody>
      </p:sp>
      <p:sp>
        <p:nvSpPr>
          <p:cNvPr id="71685" name="Rectangle 3"/>
          <p:cNvSpPr>
            <a:spLocks noGrp="1" noChangeArrowheads="1"/>
          </p:cNvSpPr>
          <p:nvPr>
            <p:ph sz="half" idx="1"/>
          </p:nvPr>
        </p:nvSpPr>
        <p:spPr>
          <a:xfrm>
            <a:off x="457200" y="1646238"/>
            <a:ext cx="4038600" cy="4525962"/>
          </a:xfrm>
        </p:spPr>
        <p:txBody>
          <a:bodyPr>
            <a:normAutofit fontScale="92500" lnSpcReduction="20000"/>
          </a:bodyPr>
          <a:lstStyle/>
          <a:p>
            <a:pPr eaLnBrk="1" hangingPunct="1">
              <a:spcBef>
                <a:spcPts val="500"/>
              </a:spcBef>
              <a:defRPr/>
            </a:pPr>
            <a:r>
              <a:rPr lang="en-US" dirty="0" smtClean="0">
                <a:solidFill>
                  <a:schemeClr val="bg1"/>
                </a:solidFill>
              </a:rPr>
              <a:t>Uncommon but can be fatal</a:t>
            </a:r>
          </a:p>
          <a:p>
            <a:pPr eaLnBrk="1" hangingPunct="1">
              <a:spcBef>
                <a:spcPts val="500"/>
              </a:spcBef>
              <a:defRPr/>
            </a:pPr>
            <a:endParaRPr lang="en-US" dirty="0" smtClean="0">
              <a:solidFill>
                <a:schemeClr val="bg1"/>
              </a:solidFill>
            </a:endParaRPr>
          </a:p>
          <a:p>
            <a:pPr eaLnBrk="1" hangingPunct="1">
              <a:spcBef>
                <a:spcPts val="500"/>
              </a:spcBef>
              <a:defRPr/>
            </a:pPr>
            <a:r>
              <a:rPr lang="en-US" b="1" dirty="0" smtClean="0">
                <a:solidFill>
                  <a:srgbClr val="FFC000"/>
                </a:solidFill>
              </a:rPr>
              <a:t>Air enters bloodstream through catheter tubing</a:t>
            </a:r>
          </a:p>
          <a:p>
            <a:pPr eaLnBrk="1" hangingPunct="1">
              <a:spcBef>
                <a:spcPts val="500"/>
              </a:spcBef>
              <a:defRPr/>
            </a:pPr>
            <a:endParaRPr lang="en-US" dirty="0" smtClean="0">
              <a:solidFill>
                <a:schemeClr val="bg1"/>
              </a:solidFill>
            </a:endParaRPr>
          </a:p>
          <a:p>
            <a:pPr eaLnBrk="1" hangingPunct="1">
              <a:spcBef>
                <a:spcPts val="500"/>
              </a:spcBef>
              <a:defRPr/>
            </a:pPr>
            <a:r>
              <a:rPr lang="en-US" dirty="0" smtClean="0">
                <a:solidFill>
                  <a:schemeClr val="bg1"/>
                </a:solidFill>
              </a:rPr>
              <a:t>Risk greatest with catheter in central circulation</a:t>
            </a:r>
          </a:p>
          <a:p>
            <a:pPr lvl="1" eaLnBrk="1" hangingPunct="1">
              <a:spcBef>
                <a:spcPts val="500"/>
              </a:spcBef>
              <a:defRPr/>
            </a:pPr>
            <a:r>
              <a:rPr lang="en-US" b="1" dirty="0" smtClean="0">
                <a:solidFill>
                  <a:srgbClr val="FFC000"/>
                </a:solidFill>
              </a:rPr>
              <a:t>Negative pressure may pull air in</a:t>
            </a:r>
          </a:p>
        </p:txBody>
      </p:sp>
      <p:pic>
        <p:nvPicPr>
          <p:cNvPr id="71684" name="Picture 5" descr="C:\Users\user\Pictures\images (1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29200" y="1371600"/>
            <a:ext cx="3429000" cy="4572000"/>
          </a:xfrm>
          <a:noFill/>
        </p:spPr>
      </p:pic>
      <p:sp>
        <p:nvSpPr>
          <p:cNvPr id="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smtClean="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2709" name="Rectangle 3"/>
          <p:cNvSpPr>
            <a:spLocks noGrp="1" noChangeArrowheads="1"/>
          </p:cNvSpPr>
          <p:nvPr>
            <p:ph sz="quarter" idx="2"/>
          </p:nvPr>
        </p:nvSpPr>
        <p:spPr/>
        <p:txBody>
          <a:bodyPr/>
          <a:lstStyle/>
          <a:p>
            <a:pPr eaLnBrk="1" hangingPunct="1">
              <a:spcBef>
                <a:spcPts val="500"/>
              </a:spcBef>
            </a:pPr>
            <a:r>
              <a:rPr lang="en-US" smtClean="0">
                <a:solidFill>
                  <a:schemeClr val="bg1"/>
                </a:solidFill>
              </a:rPr>
              <a:t>Air can enter circulation </a:t>
            </a:r>
          </a:p>
          <a:p>
            <a:pPr lvl="1" eaLnBrk="1" hangingPunct="1">
              <a:spcBef>
                <a:spcPts val="500"/>
              </a:spcBef>
            </a:pPr>
            <a:r>
              <a:rPr lang="en-US" smtClean="0">
                <a:solidFill>
                  <a:schemeClr val="bg1"/>
                </a:solidFill>
              </a:rPr>
              <a:t>During catheter insertion</a:t>
            </a:r>
          </a:p>
          <a:p>
            <a:pPr lvl="1" eaLnBrk="1" hangingPunct="1">
              <a:spcBef>
                <a:spcPts val="500"/>
              </a:spcBef>
            </a:pPr>
            <a:r>
              <a:rPr lang="en-US" smtClean="0">
                <a:solidFill>
                  <a:schemeClr val="bg1"/>
                </a:solidFill>
              </a:rPr>
              <a:t>If tubing is disconnected</a:t>
            </a:r>
          </a:p>
          <a:p>
            <a:pPr lvl="1" eaLnBrk="1" hangingPunct="1">
              <a:spcBef>
                <a:spcPts val="500"/>
              </a:spcBef>
            </a:pPr>
            <a:endParaRPr lang="en-US" smtClean="0">
              <a:solidFill>
                <a:schemeClr val="bg1"/>
              </a:solidFill>
            </a:endParaRPr>
          </a:p>
          <a:p>
            <a:pPr eaLnBrk="1" hangingPunct="1">
              <a:spcBef>
                <a:spcPts val="500"/>
              </a:spcBef>
            </a:pPr>
            <a:r>
              <a:rPr lang="en-US" smtClean="0">
                <a:solidFill>
                  <a:schemeClr val="bg1"/>
                </a:solidFill>
              </a:rPr>
              <a:t>If enough air enters the heart chamber:</a:t>
            </a:r>
          </a:p>
          <a:p>
            <a:pPr lvl="1" eaLnBrk="1" hangingPunct="1">
              <a:spcBef>
                <a:spcPts val="500"/>
              </a:spcBef>
            </a:pPr>
            <a:r>
              <a:rPr lang="en-US" b="1" smtClean="0">
                <a:solidFill>
                  <a:srgbClr val="C00000"/>
                </a:solidFill>
              </a:rPr>
              <a:t>Blood flow is impeded </a:t>
            </a:r>
          </a:p>
          <a:p>
            <a:pPr lvl="1" eaLnBrk="1" hangingPunct="1">
              <a:spcBef>
                <a:spcPts val="500"/>
              </a:spcBef>
            </a:pPr>
            <a:r>
              <a:rPr lang="en-US" b="1" smtClean="0">
                <a:solidFill>
                  <a:srgbClr val="C00000"/>
                </a:solidFill>
              </a:rPr>
              <a:t>Shock develops</a:t>
            </a:r>
          </a:p>
          <a:p>
            <a:pPr lvl="1" eaLnBrk="1" hangingPunct="1">
              <a:spcBef>
                <a:spcPts val="500"/>
              </a:spcBef>
            </a:pPr>
            <a:endParaRPr lang="en-US" b="1" smtClean="0">
              <a:solidFill>
                <a:srgbClr val="C00000"/>
              </a:solidFill>
            </a:endParaRPr>
          </a:p>
        </p:txBody>
      </p:sp>
      <p:sp>
        <p:nvSpPr>
          <p:cNvPr id="7271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2711" name="Picture 5" descr="C:\Users\user\Pictures\AIR EMB.pn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694238" y="2362200"/>
            <a:ext cx="3943350" cy="3941763"/>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smtClean="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3733" name="Rectangle 3"/>
          <p:cNvSpPr>
            <a:spLocks noGrp="1" noChangeArrowheads="1"/>
          </p:cNvSpPr>
          <p:nvPr>
            <p:ph sz="quarter" idx="2"/>
          </p:nvPr>
        </p:nvSpPr>
        <p:spPr/>
        <p:txBody>
          <a:bodyPr/>
          <a:lstStyle/>
          <a:p>
            <a:pPr eaLnBrk="1" hangingPunct="1">
              <a:spcBef>
                <a:spcPts val="500"/>
              </a:spcBef>
            </a:pPr>
            <a:r>
              <a:rPr lang="en-US" b="1" smtClean="0">
                <a:solidFill>
                  <a:srgbClr val="C00000"/>
                </a:solidFill>
              </a:rPr>
              <a:t>Signs and symptoms</a:t>
            </a:r>
          </a:p>
          <a:p>
            <a:pPr lvl="1" eaLnBrk="1" hangingPunct="1">
              <a:spcBef>
                <a:spcPts val="500"/>
              </a:spcBef>
            </a:pPr>
            <a:r>
              <a:rPr lang="en-US" smtClean="0">
                <a:solidFill>
                  <a:schemeClr val="bg1"/>
                </a:solidFill>
              </a:rPr>
              <a:t>Hypotension</a:t>
            </a:r>
          </a:p>
          <a:p>
            <a:pPr lvl="1" eaLnBrk="1" hangingPunct="1">
              <a:spcBef>
                <a:spcPts val="500"/>
              </a:spcBef>
            </a:pPr>
            <a:r>
              <a:rPr lang="en-US" smtClean="0">
                <a:solidFill>
                  <a:schemeClr val="bg1"/>
                </a:solidFill>
              </a:rPr>
              <a:t>Cyanosis</a:t>
            </a:r>
          </a:p>
          <a:p>
            <a:pPr lvl="1" eaLnBrk="1" hangingPunct="1">
              <a:spcBef>
                <a:spcPts val="500"/>
              </a:spcBef>
            </a:pPr>
            <a:r>
              <a:rPr lang="en-US" smtClean="0">
                <a:solidFill>
                  <a:schemeClr val="bg1"/>
                </a:solidFill>
              </a:rPr>
              <a:t>Weak and rapid pulse</a:t>
            </a:r>
          </a:p>
          <a:p>
            <a:pPr lvl="1" eaLnBrk="1" hangingPunct="1">
              <a:spcBef>
                <a:spcPts val="500"/>
              </a:spcBef>
            </a:pPr>
            <a:r>
              <a:rPr lang="en-US" smtClean="0">
                <a:solidFill>
                  <a:schemeClr val="bg1"/>
                </a:solidFill>
              </a:rPr>
              <a:t>Loss of consciousness</a:t>
            </a:r>
          </a:p>
        </p:txBody>
      </p:sp>
      <p:sp>
        <p:nvSpPr>
          <p:cNvPr id="7373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3735" name="Picture 5" descr="C:\Users\user\Pictures\images (16).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267200" y="1600200"/>
            <a:ext cx="4648200" cy="43434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A8CDD7">
                    <a:lumMod val="60000"/>
                    <a:lumOff val="40000"/>
                  </a:srgbClr>
                </a:solidFill>
              </a:rPr>
              <a:t>Air </a:t>
            </a:r>
            <a:r>
              <a:rPr lang="en-US" b="1" dirty="0" smtClean="0">
                <a:solidFill>
                  <a:srgbClr val="A8CDD7">
                    <a:lumMod val="60000"/>
                    <a:lumOff val="40000"/>
                  </a:srgbClr>
                </a:solidFill>
              </a:rPr>
              <a:t>Embolism</a:t>
            </a:r>
            <a:endParaRPr lang="en-US" dirty="0" smtClean="0">
              <a:solidFill>
                <a:schemeClr val="bg1"/>
              </a:solidFill>
            </a:endParaRP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4757" name="Rectangle 3"/>
          <p:cNvSpPr>
            <a:spLocks noGrp="1" noChangeArrowheads="1"/>
          </p:cNvSpPr>
          <p:nvPr>
            <p:ph sz="quarter" idx="2"/>
          </p:nvPr>
        </p:nvSpPr>
        <p:spPr/>
        <p:txBody>
          <a:bodyPr/>
          <a:lstStyle/>
          <a:p>
            <a:pPr eaLnBrk="1" hangingPunct="1">
              <a:spcBef>
                <a:spcPts val="500"/>
              </a:spcBef>
              <a:defRPr/>
            </a:pPr>
            <a:r>
              <a:rPr lang="en-US" dirty="0" smtClean="0">
                <a:solidFill>
                  <a:schemeClr val="bg1"/>
                </a:solidFill>
              </a:rPr>
              <a:t>Management</a:t>
            </a:r>
          </a:p>
          <a:p>
            <a:pPr lvl="1" eaLnBrk="1" hangingPunct="1">
              <a:spcBef>
                <a:spcPts val="500"/>
              </a:spcBef>
              <a:defRPr/>
            </a:pPr>
            <a:r>
              <a:rPr lang="en-US" dirty="0" smtClean="0">
                <a:solidFill>
                  <a:schemeClr val="bg1"/>
                </a:solidFill>
              </a:rPr>
              <a:t>Close the tubing</a:t>
            </a:r>
          </a:p>
          <a:p>
            <a:pPr lvl="1" eaLnBrk="1" hangingPunct="1">
              <a:spcBef>
                <a:spcPts val="500"/>
              </a:spcBef>
              <a:defRPr/>
            </a:pPr>
            <a:r>
              <a:rPr lang="en-US" b="1" dirty="0" smtClean="0">
                <a:solidFill>
                  <a:schemeClr val="accent3">
                    <a:lumMod val="60000"/>
                    <a:lumOff val="40000"/>
                  </a:schemeClr>
                </a:solidFill>
              </a:rPr>
              <a:t>Turn patient on left side with head down</a:t>
            </a:r>
          </a:p>
          <a:p>
            <a:pPr lvl="1" eaLnBrk="1" hangingPunct="1">
              <a:spcBef>
                <a:spcPts val="500"/>
              </a:spcBef>
              <a:defRPr/>
            </a:pPr>
            <a:r>
              <a:rPr lang="en-US" dirty="0" smtClean="0">
                <a:solidFill>
                  <a:schemeClr val="bg1"/>
                </a:solidFill>
              </a:rPr>
              <a:t>Check tubing for leaks</a:t>
            </a:r>
          </a:p>
          <a:p>
            <a:pPr lvl="1" eaLnBrk="1" hangingPunct="1">
              <a:spcBef>
                <a:spcPts val="500"/>
              </a:spcBef>
              <a:defRPr/>
            </a:pPr>
            <a:r>
              <a:rPr lang="en-US" dirty="0" smtClean="0">
                <a:solidFill>
                  <a:schemeClr val="bg1"/>
                </a:solidFill>
              </a:rPr>
              <a:t>Administer100% Oxygen</a:t>
            </a:r>
          </a:p>
          <a:p>
            <a:pPr lvl="1" eaLnBrk="1" hangingPunct="1">
              <a:spcBef>
                <a:spcPts val="500"/>
              </a:spcBef>
              <a:defRPr/>
            </a:pPr>
            <a:r>
              <a:rPr lang="en-US" dirty="0" smtClean="0">
                <a:solidFill>
                  <a:schemeClr val="bg1"/>
                </a:solidFill>
              </a:rPr>
              <a:t>Notify medical direction</a:t>
            </a:r>
          </a:p>
          <a:p>
            <a:pPr eaLnBrk="1" hangingPunct="1">
              <a:buFont typeface="Wingdings 2" pitchFamily="18" charset="2"/>
              <a:buNone/>
              <a:defRPr/>
            </a:pPr>
            <a:endParaRPr lang="en-US" dirty="0" smtClean="0">
              <a:solidFill>
                <a:schemeClr val="bg1"/>
              </a:solidFill>
            </a:endParaRPr>
          </a:p>
        </p:txBody>
      </p:sp>
      <p:sp>
        <p:nvSpPr>
          <p:cNvPr id="747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4759" name="Content Placeholder 8" descr="left-lateral-decubitus-position_NU101017.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5029200" y="1676400"/>
            <a:ext cx="3429000" cy="4267200"/>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smtClean="0">
                <a:solidFill>
                  <a:schemeClr val="accent3">
                    <a:lumMod val="60000"/>
                    <a:lumOff val="40000"/>
                  </a:schemeClr>
                </a:solidFill>
              </a:rPr>
              <a:t>Complications</a:t>
            </a:r>
            <a:r>
              <a:rPr lang="en-US" b="1" dirty="0" smtClean="0">
                <a:solidFill>
                  <a:schemeClr val="accent3">
                    <a:lumMod val="60000"/>
                    <a:lumOff val="40000"/>
                  </a:schemeClr>
                </a:solidFill>
                <a:cs typeface="Arial" charset="0"/>
              </a:rPr>
              <a:t>—</a:t>
            </a:r>
            <a:r>
              <a:rPr lang="en-US" b="1" dirty="0" smtClean="0">
                <a:solidFill>
                  <a:schemeClr val="accent3">
                    <a:lumMod val="60000"/>
                    <a:lumOff val="40000"/>
                  </a:schemeClr>
                </a:solidFill>
              </a:rPr>
              <a:t>Central Veins </a:t>
            </a:r>
          </a:p>
        </p:txBody>
      </p:sp>
      <p:sp>
        <p:nvSpPr>
          <p:cNvPr id="75779" name="Rectangle 3"/>
          <p:cNvSpPr>
            <a:spLocks noGrp="1" noChangeArrowheads="1"/>
          </p:cNvSpPr>
          <p:nvPr>
            <p:ph idx="1"/>
          </p:nvPr>
        </p:nvSpPr>
        <p:spPr/>
        <p:txBody>
          <a:bodyPr/>
          <a:lstStyle/>
          <a:p>
            <a:pPr eaLnBrk="1" hangingPunct="1"/>
            <a:r>
              <a:rPr lang="en-US" b="1" smtClean="0">
                <a:solidFill>
                  <a:srgbClr val="C00000"/>
                </a:solidFill>
              </a:rPr>
              <a:t>Femoral vein</a:t>
            </a:r>
          </a:p>
          <a:p>
            <a:pPr lvl="1" eaLnBrk="1" hangingPunct="1"/>
            <a:r>
              <a:rPr lang="en-US" smtClean="0">
                <a:solidFill>
                  <a:schemeClr val="bg1"/>
                </a:solidFill>
              </a:rPr>
              <a:t>Local complications</a:t>
            </a:r>
          </a:p>
          <a:p>
            <a:pPr lvl="1" eaLnBrk="1" hangingPunct="1"/>
            <a:r>
              <a:rPr lang="en-US" smtClean="0">
                <a:solidFill>
                  <a:schemeClr val="bg1"/>
                </a:solidFill>
              </a:rPr>
              <a:t>Systemic complications</a:t>
            </a:r>
          </a:p>
          <a:p>
            <a:pPr eaLnBrk="1" hangingPunct="1"/>
            <a:endParaRPr lang="en-US" smtClean="0">
              <a:solidFill>
                <a:schemeClr val="bg1"/>
              </a:solidFill>
            </a:endParaRPr>
          </a:p>
          <a:p>
            <a:pPr eaLnBrk="1" hangingPunct="1"/>
            <a:r>
              <a:rPr lang="en-US" b="1" smtClean="0">
                <a:solidFill>
                  <a:srgbClr val="C00000"/>
                </a:solidFill>
              </a:rPr>
              <a:t>Internal jugular and subclavian veins</a:t>
            </a:r>
          </a:p>
          <a:p>
            <a:pPr lvl="1" eaLnBrk="1" hangingPunct="1"/>
            <a:r>
              <a:rPr lang="en-US" smtClean="0">
                <a:solidFill>
                  <a:schemeClr val="bg1"/>
                </a:solidFill>
              </a:rPr>
              <a:t>Local complications</a:t>
            </a:r>
          </a:p>
          <a:p>
            <a:pPr lvl="1" eaLnBrk="1" hangingPunct="1"/>
            <a:r>
              <a:rPr lang="en-US" smtClean="0">
                <a:solidFill>
                  <a:schemeClr val="bg1"/>
                </a:solidFill>
              </a:rPr>
              <a:t>Systemic complications</a:t>
            </a:r>
          </a:p>
        </p:txBody>
      </p:sp>
      <p:sp>
        <p:nvSpPr>
          <p:cNvPr id="7578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smtClean="0">
                <a:solidFill>
                  <a:schemeClr val="tx1"/>
                </a:solidFill>
              </a:rPr>
              <a:t>IV Medications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9635" name="Rectangle 3"/>
          <p:cNvSpPr>
            <a:spLocks noGrp="1" noChangeArrowheads="1"/>
          </p:cNvSpPr>
          <p:nvPr>
            <p:ph sz="quarter" idx="2"/>
          </p:nvPr>
        </p:nvSpPr>
        <p:spPr/>
        <p:txBody>
          <a:bodyPr>
            <a:normAutofit fontScale="92500"/>
          </a:bodyPr>
          <a:lstStyle/>
          <a:p>
            <a:pPr eaLnBrk="1" fontAlgn="auto" hangingPunct="1">
              <a:spcBef>
                <a:spcPts val="500"/>
              </a:spcBef>
              <a:spcAft>
                <a:spcPts val="0"/>
              </a:spcAft>
              <a:buFont typeface="Wingdings 2"/>
              <a:buChar char=""/>
              <a:defRPr/>
            </a:pPr>
            <a:r>
              <a:rPr lang="en-US" smtClean="0">
                <a:solidFill>
                  <a:schemeClr val="bg1"/>
                </a:solidFill>
              </a:rPr>
              <a:t>IV injection may be given in:</a:t>
            </a:r>
          </a:p>
          <a:p>
            <a:pPr marL="640080" lvl="1" eaLnBrk="1" fontAlgn="auto" hangingPunct="1">
              <a:spcAft>
                <a:spcPts val="0"/>
              </a:spcAft>
              <a:defRPr/>
            </a:pPr>
            <a:r>
              <a:rPr lang="en-US" smtClean="0">
                <a:solidFill>
                  <a:schemeClr val="bg1"/>
                </a:solidFill>
              </a:rPr>
              <a:t>An established IV line</a:t>
            </a:r>
          </a:p>
          <a:p>
            <a:pPr marL="640080" lvl="1" eaLnBrk="1" fontAlgn="auto" hangingPunct="1">
              <a:spcAft>
                <a:spcPts val="0"/>
              </a:spcAft>
              <a:defRPr/>
            </a:pPr>
            <a:r>
              <a:rPr lang="en-US" smtClean="0">
                <a:solidFill>
                  <a:schemeClr val="bg1"/>
                </a:solidFill>
              </a:rPr>
              <a:t>Heparin or saline lock</a:t>
            </a:r>
          </a:p>
          <a:p>
            <a:pPr marL="640080" lvl="1" eaLnBrk="1" fontAlgn="auto" hangingPunct="1">
              <a:spcAft>
                <a:spcPts val="0"/>
              </a:spcAft>
              <a:defRPr/>
            </a:pPr>
            <a:r>
              <a:rPr lang="en-US" smtClean="0">
                <a:solidFill>
                  <a:schemeClr val="bg1"/>
                </a:solidFill>
              </a:rPr>
              <a:t>Implantable port </a:t>
            </a:r>
          </a:p>
          <a:p>
            <a:pPr marL="822960" lvl="2" indent="-192024" eaLnBrk="1" fontAlgn="auto" hangingPunct="1">
              <a:spcAft>
                <a:spcPts val="0"/>
              </a:spcAft>
              <a:buClr>
                <a:schemeClr val="accent3"/>
              </a:buClr>
              <a:buFont typeface="Wingdings 2"/>
              <a:buChar char=""/>
              <a:defRPr/>
            </a:pPr>
            <a:r>
              <a:rPr lang="en-US" smtClean="0">
                <a:solidFill>
                  <a:schemeClr val="bg1"/>
                </a:solidFill>
              </a:rPr>
              <a:t>Port-A-Cath, Hickman catheter</a:t>
            </a:r>
          </a:p>
          <a:p>
            <a:pPr marL="640080" lvl="1" eaLnBrk="1" fontAlgn="auto" hangingPunct="1">
              <a:spcAft>
                <a:spcPts val="0"/>
              </a:spcAft>
              <a:defRPr/>
            </a:pPr>
            <a:r>
              <a:rPr lang="en-US" smtClean="0">
                <a:solidFill>
                  <a:schemeClr val="bg1"/>
                </a:solidFill>
              </a:rPr>
              <a:t>Directly into the vein </a:t>
            </a:r>
          </a:p>
          <a:p>
            <a:pPr eaLnBrk="1" fontAlgn="auto" hangingPunct="1">
              <a:spcBef>
                <a:spcPts val="500"/>
              </a:spcBef>
              <a:spcAft>
                <a:spcPts val="0"/>
              </a:spcAft>
              <a:buFont typeface="Wingdings 2"/>
              <a:buChar char=""/>
              <a:defRPr/>
            </a:pPr>
            <a:endParaRPr lang="en-US" smtClean="0">
              <a:solidFill>
                <a:schemeClr val="bg1"/>
              </a:solidFill>
            </a:endParaRPr>
          </a:p>
          <a:p>
            <a:pPr eaLnBrk="1" fontAlgn="auto" hangingPunct="1">
              <a:spcBef>
                <a:spcPts val="500"/>
              </a:spcBef>
              <a:spcAft>
                <a:spcPts val="0"/>
              </a:spcAft>
              <a:buFont typeface="Wingdings 2"/>
              <a:buChar char=""/>
              <a:defRPr/>
            </a:pPr>
            <a:r>
              <a:rPr lang="en-US" smtClean="0">
                <a:solidFill>
                  <a:schemeClr val="bg1"/>
                </a:solidFill>
              </a:rPr>
              <a:t>IV injections generally less than 5 mL</a:t>
            </a:r>
          </a:p>
          <a:p>
            <a:pPr marL="640080" lvl="1" eaLnBrk="1" fontAlgn="auto" hangingPunct="1">
              <a:spcAft>
                <a:spcPts val="0"/>
              </a:spcAft>
              <a:defRPr/>
            </a:pPr>
            <a:r>
              <a:rPr lang="en-US" smtClean="0">
                <a:solidFill>
                  <a:schemeClr val="bg1"/>
                </a:solidFill>
              </a:rPr>
              <a:t>IV push or IV bolus medications</a:t>
            </a:r>
          </a:p>
          <a:p>
            <a:pPr marL="640080" lvl="1" eaLnBrk="1" fontAlgn="auto" hangingPunct="1">
              <a:spcAft>
                <a:spcPts val="0"/>
              </a:spcAft>
              <a:defRPr/>
            </a:pPr>
            <a:endParaRPr lang="en-US" smtClean="0">
              <a:solidFill>
                <a:schemeClr val="bg1"/>
              </a:solidFill>
            </a:endParaRPr>
          </a:p>
        </p:txBody>
      </p:sp>
      <p:sp>
        <p:nvSpPr>
          <p:cNvPr id="7680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6807" name="Picture 5" descr="C:\Users\user\Pictures\images (5).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953000" y="2286000"/>
            <a:ext cx="3733800" cy="37338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marL="54864" indent="0" algn="l" eaLnBrk="1" fontAlgn="auto" hangingPunct="1">
              <a:spcAft>
                <a:spcPts val="0"/>
              </a:spcAft>
              <a:defRPr/>
            </a:pPr>
            <a:r>
              <a:rPr lang="en-US" b="1" dirty="0" smtClean="0">
                <a:solidFill>
                  <a:schemeClr val="accent3">
                    <a:lumMod val="75000"/>
                  </a:schemeClr>
                </a:solidFill>
              </a:rPr>
              <a:t>Intravenous Therapy</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7829" name="Rectangle 3"/>
          <p:cNvSpPr>
            <a:spLocks noGrp="1" noChangeArrowheads="1"/>
          </p:cNvSpPr>
          <p:nvPr>
            <p:ph sz="quarter" idx="2"/>
          </p:nvPr>
        </p:nvSpPr>
        <p:spPr/>
        <p:txBody>
          <a:bodyPr/>
          <a:lstStyle/>
          <a:p>
            <a:pPr eaLnBrk="1" hangingPunct="1">
              <a:lnSpc>
                <a:spcPct val="90000"/>
              </a:lnSpc>
            </a:pPr>
            <a:r>
              <a:rPr lang="en-US" smtClean="0">
                <a:solidFill>
                  <a:schemeClr val="bg1"/>
                </a:solidFill>
              </a:rPr>
              <a:t>IV solution</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Infusion set</a:t>
            </a:r>
          </a:p>
          <a:p>
            <a:pPr eaLnBrk="1" hangingPunct="1">
              <a:lnSpc>
                <a:spcPct val="90000"/>
              </a:lnSpc>
            </a:pPr>
            <a:endParaRPr lang="en-US" smtClean="0">
              <a:solidFill>
                <a:schemeClr val="bg1"/>
              </a:solidFill>
            </a:endParaRPr>
          </a:p>
          <a:p>
            <a:pPr eaLnBrk="1" hangingPunct="1">
              <a:lnSpc>
                <a:spcPct val="90000"/>
              </a:lnSpc>
            </a:pPr>
            <a:r>
              <a:rPr lang="en-US" b="1" smtClean="0">
                <a:solidFill>
                  <a:srgbClr val="FFC000"/>
                </a:solidFill>
              </a:rPr>
              <a:t>Macrodrip or microdrip</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Tubing clamp</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Injection port</a:t>
            </a:r>
          </a:p>
        </p:txBody>
      </p:sp>
      <p:pic>
        <p:nvPicPr>
          <p:cNvPr id="77830" name="Content Placeholder 7" descr="images (13).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5029200" y="2209800"/>
            <a:ext cx="3048000" cy="3581400"/>
          </a:xfrm>
        </p:spPr>
      </p:pic>
      <p:sp>
        <p:nvSpPr>
          <p:cNvPr id="77831"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solidFill>
                  <a:srgbClr val="FFFFFF"/>
                </a:solidFill>
                <a:latin typeface="Arial" charset="0"/>
              </a:rPr>
              <a:t>Copyright © 2007, 2006, 2001, 1994 by Mosby, Inc., an affiliate of Elsevier Inc.</a:t>
            </a:r>
            <a:endParaRPr lang="en-GB">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algn="l" eaLnBrk="1" fontAlgn="auto" hangingPunct="1">
              <a:spcAft>
                <a:spcPts val="0"/>
              </a:spcAft>
              <a:defRPr/>
            </a:pPr>
            <a:r>
              <a:rPr lang="en-US" dirty="0" smtClean="0">
                <a:solidFill>
                  <a:schemeClr val="bg1"/>
                </a:solidFill>
              </a:rPr>
              <a:t>Universal Precautions</a:t>
            </a:r>
          </a:p>
        </p:txBody>
      </p:sp>
      <p:sp>
        <p:nvSpPr>
          <p:cNvPr id="5" name="Text Placeholder 4"/>
          <p:cNvSpPr>
            <a:spLocks noGrp="1"/>
          </p:cNvSpPr>
          <p:nvPr>
            <p:ph type="body" idx="1"/>
          </p:nvPr>
        </p:nvSpPr>
        <p:spPr>
          <a:xfrm>
            <a:off x="457200" y="1600200"/>
            <a:ext cx="4152900" cy="1752600"/>
          </a:xfrm>
        </p:spPr>
        <p:txBody>
          <a:bodyPr>
            <a:normAutofit/>
          </a:bodyPr>
          <a:lstStyle/>
          <a:p>
            <a:pPr eaLnBrk="1" fontAlgn="auto" hangingPunct="1">
              <a:spcAft>
                <a:spcPts val="0"/>
              </a:spcAft>
              <a:defRPr/>
            </a:pPr>
            <a:r>
              <a:rPr lang="en-US" b="1" cap="none" dirty="0" smtClean="0">
                <a:solidFill>
                  <a:srgbClr val="FFFF00"/>
                </a:solidFill>
              </a:rPr>
              <a:t>Universal standard precautions on every patient </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2773" name="Rectangle 3"/>
          <p:cNvSpPr>
            <a:spLocks noGrp="1" noChangeArrowheads="1"/>
          </p:cNvSpPr>
          <p:nvPr>
            <p:ph sz="quarter" idx="2"/>
          </p:nvPr>
        </p:nvSpPr>
        <p:spPr>
          <a:xfrm>
            <a:off x="457200" y="3429000"/>
            <a:ext cx="4040188" cy="2874963"/>
          </a:xfrm>
        </p:spPr>
        <p:txBody>
          <a:bodyPr/>
          <a:lstStyle/>
          <a:p>
            <a:pPr lvl="1" eaLnBrk="1" hangingPunct="1">
              <a:defRPr/>
            </a:pPr>
            <a:r>
              <a:rPr lang="en-US" dirty="0" smtClean="0">
                <a:solidFill>
                  <a:schemeClr val="bg1"/>
                </a:solidFill>
              </a:rPr>
              <a:t>Observe </a:t>
            </a:r>
            <a:r>
              <a:rPr lang="en-US" dirty="0" smtClean="0">
                <a:solidFill>
                  <a:srgbClr val="FFFF00"/>
                </a:solidFill>
              </a:rPr>
              <a:t>hand washing </a:t>
            </a:r>
            <a:r>
              <a:rPr lang="en-US" dirty="0" smtClean="0">
                <a:solidFill>
                  <a:schemeClr val="bg1"/>
                </a:solidFill>
              </a:rPr>
              <a:t>and gloving procedures</a:t>
            </a:r>
          </a:p>
          <a:p>
            <a:pPr marL="411163" lvl="1" indent="0" eaLnBrk="1" hangingPunct="1">
              <a:buFontTx/>
              <a:buNone/>
              <a:defRPr/>
            </a:pPr>
            <a:endParaRPr lang="en-US" dirty="0" smtClean="0">
              <a:solidFill>
                <a:schemeClr val="bg1"/>
              </a:solidFill>
            </a:endParaRPr>
          </a:p>
          <a:p>
            <a:pPr lvl="1" eaLnBrk="1" hangingPunct="1">
              <a:defRPr/>
            </a:pPr>
            <a:r>
              <a:rPr lang="en-US" dirty="0" smtClean="0">
                <a:solidFill>
                  <a:srgbClr val="FFFF00"/>
                </a:solidFill>
              </a:rPr>
              <a:t>Face shields </a:t>
            </a:r>
            <a:r>
              <a:rPr lang="en-US" dirty="0" smtClean="0">
                <a:solidFill>
                  <a:schemeClr val="bg1"/>
                </a:solidFill>
              </a:rPr>
              <a:t>indicated during </a:t>
            </a:r>
            <a:r>
              <a:rPr lang="en-US" dirty="0">
                <a:solidFill>
                  <a:schemeClr val="bg1"/>
                </a:solidFill>
              </a:rPr>
              <a:t> </a:t>
            </a:r>
            <a:r>
              <a:rPr lang="en-US" dirty="0" smtClean="0">
                <a:solidFill>
                  <a:schemeClr val="bg1"/>
                </a:solidFill>
              </a:rPr>
              <a:t>clean  procedures</a:t>
            </a:r>
          </a:p>
          <a:p>
            <a:pPr lvl="1" eaLnBrk="1" hangingPunct="1">
              <a:defRPr/>
            </a:pPr>
            <a:endParaRPr lang="en-US" dirty="0" smtClean="0">
              <a:solidFill>
                <a:schemeClr val="bg1"/>
              </a:solidFill>
            </a:endParaRPr>
          </a:p>
          <a:p>
            <a:pPr lvl="1" eaLnBrk="1" hangingPunct="1">
              <a:defRPr/>
            </a:pPr>
            <a:r>
              <a:rPr lang="en-US" dirty="0" smtClean="0">
                <a:solidFill>
                  <a:srgbClr val="FFFF00"/>
                </a:solidFill>
              </a:rPr>
              <a:t>Sterile gowns </a:t>
            </a:r>
            <a:r>
              <a:rPr lang="en-US" dirty="0" smtClean="0">
                <a:solidFill>
                  <a:schemeClr val="bg1"/>
                </a:solidFill>
              </a:rPr>
              <a:t>plus above all for sterile procedures.</a:t>
            </a:r>
          </a:p>
        </p:txBody>
      </p:sp>
      <p:sp>
        <p:nvSpPr>
          <p:cNvPr id="3277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2775" name="Picture 5" descr="C:\Users\user\Pictures\images (17).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610100" y="1597025"/>
            <a:ext cx="4152900" cy="457517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Intermittent Infusion</a:t>
            </a:r>
          </a:p>
        </p:txBody>
      </p:sp>
      <p:sp>
        <p:nvSpPr>
          <p:cNvPr id="78851" name="Rectangle 3"/>
          <p:cNvSpPr>
            <a:spLocks noGrp="1" noChangeArrowheads="1"/>
          </p:cNvSpPr>
          <p:nvPr>
            <p:ph type="body" sz="half" idx="1"/>
          </p:nvPr>
        </p:nvSpPr>
        <p:spPr/>
        <p:txBody>
          <a:bodyPr/>
          <a:lstStyle/>
          <a:p>
            <a:pPr eaLnBrk="1" hangingPunct="1"/>
            <a:r>
              <a:rPr lang="en-US" sz="2400" smtClean="0">
                <a:solidFill>
                  <a:schemeClr val="bg1"/>
                </a:solidFill>
              </a:rPr>
              <a:t>IV piggybacks</a:t>
            </a:r>
          </a:p>
          <a:p>
            <a:pPr eaLnBrk="1" hangingPunct="1"/>
            <a:endParaRPr lang="en-US" sz="2400" smtClean="0">
              <a:solidFill>
                <a:schemeClr val="bg1"/>
              </a:solidFill>
            </a:endParaRPr>
          </a:p>
          <a:p>
            <a:pPr eaLnBrk="1" hangingPunct="1"/>
            <a:r>
              <a:rPr lang="en-US" sz="2400" smtClean="0">
                <a:solidFill>
                  <a:schemeClr val="bg1"/>
                </a:solidFill>
              </a:rPr>
              <a:t>Setup is secondary to primary IV infusion</a:t>
            </a:r>
          </a:p>
          <a:p>
            <a:pPr eaLnBrk="1" hangingPunct="1">
              <a:buFont typeface="Wingdings 2" pitchFamily="18" charset="2"/>
              <a:buNone/>
            </a:pPr>
            <a:endParaRPr lang="en-US" sz="2400" smtClean="0">
              <a:solidFill>
                <a:schemeClr val="bg1"/>
              </a:solidFill>
            </a:endParaRPr>
          </a:p>
          <a:p>
            <a:pPr eaLnBrk="1" hangingPunct="1"/>
            <a:r>
              <a:rPr lang="en-US" sz="2400" smtClean="0">
                <a:solidFill>
                  <a:srgbClr val="FFC000"/>
                </a:solidFill>
              </a:rPr>
              <a:t>Piggyback medication </a:t>
            </a:r>
            <a:r>
              <a:rPr lang="en-US" sz="2400" smtClean="0">
                <a:solidFill>
                  <a:schemeClr val="bg1"/>
                </a:solidFill>
              </a:rPr>
              <a:t>hung in tandem and connected to primary setup</a:t>
            </a:r>
          </a:p>
        </p:txBody>
      </p:sp>
      <p:sp>
        <p:nvSpPr>
          <p:cNvPr id="78852"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8853" name="Picture 6" descr="C:\Users\user\Pictures\images.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76800" y="1524000"/>
            <a:ext cx="3505200" cy="44196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066800"/>
          </a:xfrm>
        </p:spPr>
        <p:txBody>
          <a:bodyPr/>
          <a:lstStyle/>
          <a:p>
            <a:pPr marL="54864" indent="0" eaLnBrk="1" fontAlgn="auto" hangingPunct="1">
              <a:spcAft>
                <a:spcPts val="0"/>
              </a:spcAft>
              <a:defRPr/>
            </a:pPr>
            <a:r>
              <a:rPr lang="en-US" smtClean="0">
                <a:solidFill>
                  <a:schemeClr val="bg1"/>
                </a:solidFill>
              </a:rPr>
              <a:t>Intermittent Infusion</a:t>
            </a:r>
          </a:p>
        </p:txBody>
      </p:sp>
      <p:sp>
        <p:nvSpPr>
          <p:cNvPr id="79875" name="Rectangle 3"/>
          <p:cNvSpPr>
            <a:spLocks noGrp="1" noChangeArrowheads="1"/>
          </p:cNvSpPr>
          <p:nvPr>
            <p:ph idx="1"/>
          </p:nvPr>
        </p:nvSpPr>
        <p:spPr>
          <a:xfrm>
            <a:off x="762000" y="1447800"/>
            <a:ext cx="7772400" cy="4454525"/>
          </a:xfrm>
        </p:spPr>
        <p:txBody>
          <a:bodyPr/>
          <a:lstStyle/>
          <a:p>
            <a:pPr eaLnBrk="1" hangingPunct="1">
              <a:lnSpc>
                <a:spcPct val="90000"/>
              </a:lnSpc>
            </a:pPr>
            <a:r>
              <a:rPr lang="en-US" smtClean="0">
                <a:solidFill>
                  <a:schemeClr val="bg1"/>
                </a:solidFill>
              </a:rPr>
              <a:t>Calculate rate of secondary infusion </a:t>
            </a:r>
          </a:p>
          <a:p>
            <a:pPr lvl="1" eaLnBrk="1" hangingPunct="1">
              <a:lnSpc>
                <a:spcPct val="90000"/>
              </a:lnSpc>
            </a:pPr>
            <a:r>
              <a:rPr lang="en-US" smtClean="0">
                <a:solidFill>
                  <a:schemeClr val="bg1"/>
                </a:solidFill>
              </a:rPr>
              <a:t>Drops per minute</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Lower primary infusion reservoir</a:t>
            </a:r>
          </a:p>
          <a:p>
            <a:pPr lvl="1" eaLnBrk="1" hangingPunct="1">
              <a:lnSpc>
                <a:spcPct val="90000"/>
              </a:lnSpc>
            </a:pPr>
            <a:r>
              <a:rPr lang="en-US" smtClean="0">
                <a:solidFill>
                  <a:schemeClr val="bg1"/>
                </a:solidFill>
              </a:rPr>
              <a:t>Center of gravity lower than secondary infusion reservoir</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Open piggyback line flow clamp</a:t>
            </a:r>
          </a:p>
          <a:p>
            <a:pPr eaLnBrk="1" hangingPunct="1">
              <a:lnSpc>
                <a:spcPct val="90000"/>
              </a:lnSpc>
            </a:pPr>
            <a:endParaRPr lang="en-US" smtClean="0">
              <a:solidFill>
                <a:schemeClr val="bg1"/>
              </a:solidFill>
            </a:endParaRPr>
          </a:p>
          <a:p>
            <a:pPr eaLnBrk="1" hangingPunct="1">
              <a:lnSpc>
                <a:spcPct val="90000"/>
              </a:lnSpc>
            </a:pPr>
            <a:r>
              <a:rPr lang="en-US" smtClean="0">
                <a:solidFill>
                  <a:schemeClr val="bg1"/>
                </a:solidFill>
              </a:rPr>
              <a:t>Adjust flow rate </a:t>
            </a:r>
          </a:p>
        </p:txBody>
      </p:sp>
      <p:sp>
        <p:nvSpPr>
          <p:cNvPr id="7987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Volume-Control IV Devices</a:t>
            </a:r>
          </a:p>
        </p:txBody>
      </p:sp>
      <p:sp>
        <p:nvSpPr>
          <p:cNvPr id="80899" name="Rectangle 3"/>
          <p:cNvSpPr>
            <a:spLocks noGrp="1" noChangeArrowheads="1"/>
          </p:cNvSpPr>
          <p:nvPr>
            <p:ph type="body" sz="half" idx="1"/>
          </p:nvPr>
        </p:nvSpPr>
        <p:spPr>
          <a:xfrm>
            <a:off x="381000" y="1641475"/>
            <a:ext cx="4572000" cy="4454525"/>
          </a:xfrm>
        </p:spPr>
        <p:txBody>
          <a:bodyPr/>
          <a:lstStyle/>
          <a:p>
            <a:pPr eaLnBrk="1" hangingPunct="1">
              <a:lnSpc>
                <a:spcPct val="90000"/>
              </a:lnSpc>
            </a:pPr>
            <a:r>
              <a:rPr lang="en-US" sz="2400" smtClean="0">
                <a:solidFill>
                  <a:schemeClr val="bg1"/>
                </a:solidFill>
              </a:rPr>
              <a:t>Permit accurate delivery of IV medications</a:t>
            </a:r>
          </a:p>
          <a:p>
            <a:pPr eaLnBrk="1" hangingPunct="1">
              <a:lnSpc>
                <a:spcPct val="90000"/>
              </a:lnSpc>
            </a:pPr>
            <a:endParaRPr lang="en-US" sz="2400" smtClean="0">
              <a:solidFill>
                <a:schemeClr val="bg1"/>
              </a:solidFill>
            </a:endParaRPr>
          </a:p>
          <a:p>
            <a:pPr eaLnBrk="1" hangingPunct="1">
              <a:lnSpc>
                <a:spcPct val="90000"/>
              </a:lnSpc>
            </a:pPr>
            <a:r>
              <a:rPr lang="en-US" sz="2400" smtClean="0">
                <a:solidFill>
                  <a:schemeClr val="bg1"/>
                </a:solidFill>
              </a:rPr>
              <a:t>Electronic flow-rate regulators</a:t>
            </a:r>
          </a:p>
          <a:p>
            <a:pPr lvl="1" eaLnBrk="1" hangingPunct="1">
              <a:lnSpc>
                <a:spcPct val="90000"/>
              </a:lnSpc>
            </a:pPr>
            <a:r>
              <a:rPr lang="en-US" sz="2000" smtClean="0">
                <a:solidFill>
                  <a:schemeClr val="bg1"/>
                </a:solidFill>
              </a:rPr>
              <a:t>Regulate precise doses of drugs that can cause toxicity</a:t>
            </a:r>
          </a:p>
          <a:p>
            <a:pPr lvl="2" eaLnBrk="1" hangingPunct="1">
              <a:lnSpc>
                <a:spcPct val="90000"/>
              </a:lnSpc>
            </a:pPr>
            <a:r>
              <a:rPr lang="en-US" sz="1800" smtClean="0">
                <a:solidFill>
                  <a:schemeClr val="bg1"/>
                </a:solidFill>
              </a:rPr>
              <a:t>Vasopressors</a:t>
            </a:r>
          </a:p>
          <a:p>
            <a:pPr lvl="2" eaLnBrk="1" hangingPunct="1">
              <a:lnSpc>
                <a:spcPct val="90000"/>
              </a:lnSpc>
            </a:pPr>
            <a:r>
              <a:rPr lang="en-US" sz="1800" smtClean="0">
                <a:solidFill>
                  <a:schemeClr val="bg1"/>
                </a:solidFill>
              </a:rPr>
              <a:t>Antidysrhythmics</a:t>
            </a:r>
          </a:p>
          <a:p>
            <a:pPr eaLnBrk="1" hangingPunct="1">
              <a:lnSpc>
                <a:spcPct val="90000"/>
              </a:lnSpc>
            </a:pPr>
            <a:endParaRPr lang="en-US" sz="2400" smtClean="0">
              <a:solidFill>
                <a:schemeClr val="bg1"/>
              </a:solidFill>
            </a:endParaRPr>
          </a:p>
          <a:p>
            <a:pPr eaLnBrk="1" hangingPunct="1">
              <a:lnSpc>
                <a:spcPct val="90000"/>
              </a:lnSpc>
            </a:pPr>
            <a:r>
              <a:rPr lang="en-US" sz="2400" smtClean="0">
                <a:solidFill>
                  <a:schemeClr val="bg1"/>
                </a:solidFill>
              </a:rPr>
              <a:t>Follow manufacturer’s instructions</a:t>
            </a:r>
          </a:p>
        </p:txBody>
      </p:sp>
      <p:pic>
        <p:nvPicPr>
          <p:cNvPr id="80900" name="Picture 8" descr="A02786-18-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600200"/>
            <a:ext cx="3543300" cy="4191000"/>
          </a:xfrm>
          <a:noFill/>
        </p:spPr>
      </p:pic>
      <p:sp>
        <p:nvSpPr>
          <p:cNvPr id="80901"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4864" indent="0" algn="l" eaLnBrk="1" fontAlgn="auto" hangingPunct="1">
              <a:spcAft>
                <a:spcPts val="0"/>
              </a:spcAft>
              <a:defRPr/>
            </a:pPr>
            <a:r>
              <a:rPr lang="en-US" dirty="0" smtClean="0">
                <a:solidFill>
                  <a:schemeClr val="bg1"/>
                </a:solidFill>
              </a:rPr>
              <a:t>Drug Pump</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83971" name="Rectangle 3"/>
          <p:cNvSpPr>
            <a:spLocks noGrp="1" noChangeArrowheads="1"/>
          </p:cNvSpPr>
          <p:nvPr>
            <p:ph sz="quarter" idx="2"/>
          </p:nvPr>
        </p:nvSpPr>
        <p:spPr/>
        <p:txBody>
          <a:bodyPr>
            <a:normAutofit fontScale="92500" lnSpcReduction="20000"/>
          </a:bodyPr>
          <a:lstStyle/>
          <a:p>
            <a:pPr eaLnBrk="1" fontAlgn="auto" hangingPunct="1">
              <a:spcBef>
                <a:spcPts val="0"/>
              </a:spcBef>
              <a:spcAft>
                <a:spcPts val="0"/>
              </a:spcAft>
              <a:buFont typeface="Wingdings 2"/>
              <a:buChar char=""/>
              <a:defRPr/>
            </a:pPr>
            <a:r>
              <a:rPr lang="en-US" sz="2400" smtClean="0">
                <a:solidFill>
                  <a:schemeClr val="bg1"/>
                </a:solidFill>
              </a:rPr>
              <a:t>Slow injection of medication </a:t>
            </a:r>
          </a:p>
          <a:p>
            <a:pPr eaLnBrk="1" fontAlgn="auto" hangingPunct="1">
              <a:spcBef>
                <a:spcPts val="0"/>
              </a:spcBef>
              <a:spcAft>
                <a:spcPts val="0"/>
              </a:spcAft>
              <a:buFont typeface="Wingdings 2"/>
              <a:buChar char=""/>
              <a:defRPr/>
            </a:pPr>
            <a:endParaRPr lang="en-US" sz="2400" smtClean="0">
              <a:solidFill>
                <a:schemeClr val="bg1"/>
              </a:solidFill>
            </a:endParaRPr>
          </a:p>
          <a:p>
            <a:pPr eaLnBrk="1" fontAlgn="auto" hangingPunct="1">
              <a:spcBef>
                <a:spcPts val="0"/>
              </a:spcBef>
              <a:spcAft>
                <a:spcPts val="0"/>
              </a:spcAft>
              <a:buFont typeface="Wingdings 2"/>
              <a:buChar char=""/>
              <a:defRPr/>
            </a:pPr>
            <a:r>
              <a:rPr lang="en-US" sz="2400" smtClean="0">
                <a:solidFill>
                  <a:schemeClr val="bg1"/>
                </a:solidFill>
              </a:rPr>
              <a:t>Syringe with battery attachment that regulates injection of medication</a:t>
            </a:r>
          </a:p>
          <a:p>
            <a:pPr eaLnBrk="1" fontAlgn="auto" hangingPunct="1">
              <a:spcBef>
                <a:spcPts val="0"/>
              </a:spcBef>
              <a:spcAft>
                <a:spcPts val="0"/>
              </a:spcAft>
              <a:buFont typeface="Wingdings 2"/>
              <a:buChar char=""/>
              <a:defRPr/>
            </a:pPr>
            <a:endParaRPr lang="en-US" sz="2400" smtClean="0">
              <a:solidFill>
                <a:schemeClr val="bg1"/>
              </a:solidFill>
            </a:endParaRPr>
          </a:p>
          <a:p>
            <a:pPr eaLnBrk="1" fontAlgn="auto" hangingPunct="1">
              <a:spcBef>
                <a:spcPts val="0"/>
              </a:spcBef>
              <a:spcAft>
                <a:spcPts val="0"/>
              </a:spcAft>
              <a:buFont typeface="Wingdings 2"/>
              <a:buChar char=""/>
              <a:defRPr/>
            </a:pPr>
            <a:r>
              <a:rPr lang="en-US" sz="2400" smtClean="0">
                <a:solidFill>
                  <a:schemeClr val="bg1"/>
                </a:solidFill>
              </a:rPr>
              <a:t>To administer medication SC</a:t>
            </a:r>
          </a:p>
          <a:p>
            <a:pPr eaLnBrk="1" fontAlgn="auto" hangingPunct="1">
              <a:spcBef>
                <a:spcPts val="0"/>
              </a:spcBef>
              <a:spcAft>
                <a:spcPts val="0"/>
              </a:spcAft>
              <a:buFont typeface="Wingdings 2"/>
              <a:buChar char=""/>
              <a:defRPr/>
            </a:pPr>
            <a:endParaRPr lang="en-US" sz="2400" smtClean="0">
              <a:solidFill>
                <a:schemeClr val="bg1"/>
              </a:solidFill>
            </a:endParaRPr>
          </a:p>
          <a:p>
            <a:pPr eaLnBrk="1" fontAlgn="auto" hangingPunct="1">
              <a:spcBef>
                <a:spcPts val="0"/>
              </a:spcBef>
              <a:spcAft>
                <a:spcPts val="0"/>
              </a:spcAft>
              <a:buFont typeface="Wingdings 2"/>
              <a:buChar char=""/>
              <a:defRPr/>
            </a:pPr>
            <a:r>
              <a:rPr lang="en-US" sz="2400" smtClean="0">
                <a:solidFill>
                  <a:schemeClr val="bg1"/>
                </a:solidFill>
              </a:rPr>
              <a:t>Can attach to indwelling vascular devices</a:t>
            </a:r>
          </a:p>
          <a:p>
            <a:pPr marL="640080" lvl="1" eaLnBrk="1" fontAlgn="auto" hangingPunct="1">
              <a:spcAft>
                <a:spcPts val="0"/>
              </a:spcAft>
              <a:defRPr/>
            </a:pPr>
            <a:r>
              <a:rPr lang="en-US" smtClean="0">
                <a:solidFill>
                  <a:schemeClr val="bg1"/>
                </a:solidFill>
              </a:rPr>
              <a:t>Port-A-Cath</a:t>
            </a:r>
          </a:p>
          <a:p>
            <a:pPr marL="640080" lvl="1" eaLnBrk="1" fontAlgn="auto" hangingPunct="1">
              <a:spcAft>
                <a:spcPts val="0"/>
              </a:spcAft>
              <a:defRPr/>
            </a:pPr>
            <a:r>
              <a:rPr lang="en-US" smtClean="0">
                <a:solidFill>
                  <a:schemeClr val="bg1"/>
                </a:solidFill>
              </a:rPr>
              <a:t>Hickman catheter</a:t>
            </a:r>
          </a:p>
        </p:txBody>
      </p:sp>
      <p:sp>
        <p:nvSpPr>
          <p:cNvPr id="8192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81927" name="Picture 5" descr="C:\Users\user\Pictures\images (4).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495800" y="1600200"/>
            <a:ext cx="4114800" cy="44196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Indwelling Vascular Devices </a:t>
            </a:r>
          </a:p>
        </p:txBody>
      </p:sp>
      <p:sp>
        <p:nvSpPr>
          <p:cNvPr id="82947" name="Rectangle 3"/>
          <p:cNvSpPr>
            <a:spLocks noGrp="1" noChangeArrowheads="1"/>
          </p:cNvSpPr>
          <p:nvPr>
            <p:ph type="body" sz="half" idx="1"/>
          </p:nvPr>
        </p:nvSpPr>
        <p:spPr/>
        <p:txBody>
          <a:bodyPr/>
          <a:lstStyle/>
          <a:p>
            <a:pPr eaLnBrk="1" hangingPunct="1"/>
            <a:r>
              <a:rPr lang="en-US" smtClean="0">
                <a:solidFill>
                  <a:schemeClr val="bg1"/>
                </a:solidFill>
              </a:rPr>
              <a:t>Heparin or saline lock</a:t>
            </a:r>
          </a:p>
        </p:txBody>
      </p:sp>
      <p:pic>
        <p:nvPicPr>
          <p:cNvPr id="82948" name="Picture 8" descr="A02786-18-3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905000" y="2133600"/>
            <a:ext cx="5618163" cy="3733800"/>
          </a:xfrm>
          <a:noFill/>
        </p:spPr>
      </p:pic>
      <p:sp>
        <p:nvSpPr>
          <p:cNvPr id="8294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Indwelling Vascular Devices</a:t>
            </a:r>
          </a:p>
        </p:txBody>
      </p:sp>
      <p:sp>
        <p:nvSpPr>
          <p:cNvPr id="83971" name="Rectangle 3"/>
          <p:cNvSpPr>
            <a:spLocks noGrp="1" noChangeArrowheads="1"/>
          </p:cNvSpPr>
          <p:nvPr>
            <p:ph type="body" sz="half" idx="1"/>
          </p:nvPr>
        </p:nvSpPr>
        <p:spPr/>
        <p:txBody>
          <a:bodyPr/>
          <a:lstStyle/>
          <a:p>
            <a:pPr eaLnBrk="1" hangingPunct="1"/>
            <a:r>
              <a:rPr lang="en-US" sz="2400" smtClean="0">
                <a:solidFill>
                  <a:schemeClr val="bg1"/>
                </a:solidFill>
              </a:rPr>
              <a:t>Single-, dual-, and triple-lumen catheters</a:t>
            </a:r>
          </a:p>
        </p:txBody>
      </p:sp>
      <p:pic>
        <p:nvPicPr>
          <p:cNvPr id="83972" name="Picture 8" descr="A02786-18-3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438400" y="2362200"/>
            <a:ext cx="4038600" cy="2466975"/>
          </a:xfrm>
          <a:noFill/>
        </p:spPr>
      </p:pic>
      <p:sp>
        <p:nvSpPr>
          <p:cNvPr id="8397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smtClean="0"/>
              <a:t>Ultrasound guided IV  insertion</a:t>
            </a:r>
            <a:endParaRPr lang="en-US" dirty="0"/>
          </a:p>
        </p:txBody>
      </p:sp>
      <p:pic>
        <p:nvPicPr>
          <p:cNvPr id="84995" name="Content Placeholder 3" descr="usiv-1.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16163" y="1646238"/>
            <a:ext cx="4511675" cy="4525962"/>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smtClean="0"/>
              <a:t>Ultrasound guided CVC insertion</a:t>
            </a:r>
            <a:endParaRPr lang="en-US" dirty="0"/>
          </a:p>
        </p:txBody>
      </p:sp>
      <p:pic>
        <p:nvPicPr>
          <p:cNvPr id="86019" name="Content Placeholder 4" descr="download (3).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28700" y="2590800"/>
            <a:ext cx="4116388" cy="3124200"/>
          </a:xfrm>
        </p:spPr>
      </p:pic>
      <p:pic>
        <p:nvPicPr>
          <p:cNvPr id="86020" name="Content Placeholder 5" descr="download (4).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43538" y="2667000"/>
            <a:ext cx="2938462" cy="2971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smtClean="0">
                <a:solidFill>
                  <a:srgbClr val="FF0000"/>
                </a:solidFill>
              </a:rPr>
              <a:t>Arterial Line Placement</a:t>
            </a:r>
            <a:endParaRPr lang="en-US" b="1" dirty="0">
              <a:solidFill>
                <a:srgbClr val="FF0000"/>
              </a:solidFill>
            </a:endParaRPr>
          </a:p>
        </p:txBody>
      </p:sp>
      <p:sp>
        <p:nvSpPr>
          <p:cNvPr id="87043" name="Content Placeholder 2"/>
          <p:cNvSpPr>
            <a:spLocks noGrp="1"/>
          </p:cNvSpPr>
          <p:nvPr>
            <p:ph sz="half" idx="1"/>
          </p:nvPr>
        </p:nvSpPr>
        <p:spPr>
          <a:xfrm>
            <a:off x="457200" y="1646238"/>
            <a:ext cx="4038600" cy="4525962"/>
          </a:xfrm>
        </p:spPr>
        <p:txBody>
          <a:bodyPr/>
          <a:lstStyle/>
          <a:p>
            <a:r>
              <a:rPr lang="en-US" smtClean="0"/>
              <a:t>Provide continuous blood pressure (BP) monitoring </a:t>
            </a:r>
          </a:p>
          <a:p>
            <a:endParaRPr lang="en-US" smtClean="0"/>
          </a:p>
          <a:p>
            <a:endParaRPr lang="en-US" smtClean="0"/>
          </a:p>
          <a:p>
            <a:endParaRPr lang="en-US" smtClean="0"/>
          </a:p>
          <a:p>
            <a:r>
              <a:rPr lang="en-US" smtClean="0"/>
              <a:t>Arterial blood sampling</a:t>
            </a:r>
          </a:p>
        </p:txBody>
      </p:sp>
      <p:pic>
        <p:nvPicPr>
          <p:cNvPr id="8704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752600"/>
            <a:ext cx="41148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8100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smtClean="0">
                <a:solidFill>
                  <a:srgbClr val="FF0000"/>
                </a:solidFill>
              </a:rPr>
              <a:t>Arterial line placement </a:t>
            </a:r>
            <a:br>
              <a:rPr lang="en-US" b="1" dirty="0" smtClean="0">
                <a:solidFill>
                  <a:srgbClr val="FF0000"/>
                </a:solidFill>
              </a:rPr>
            </a:br>
            <a:r>
              <a:rPr lang="en-US" b="1" dirty="0">
                <a:solidFill>
                  <a:srgbClr val="FF0000"/>
                </a:solidFill>
              </a:rPr>
              <a:t>Indications </a:t>
            </a:r>
          </a:p>
        </p:txBody>
      </p:sp>
      <p:sp>
        <p:nvSpPr>
          <p:cNvPr id="88067" name="Content Placeholder 2"/>
          <p:cNvSpPr>
            <a:spLocks noGrp="1"/>
          </p:cNvSpPr>
          <p:nvPr>
            <p:ph idx="1"/>
          </p:nvPr>
        </p:nvSpPr>
        <p:spPr/>
        <p:txBody>
          <a:bodyPr/>
          <a:lstStyle/>
          <a:p>
            <a:r>
              <a:rPr lang="en-US" smtClean="0"/>
              <a:t>Continuous arterial BP monitoring - more accurate than sphygmomanometric BP</a:t>
            </a:r>
          </a:p>
          <a:p>
            <a:r>
              <a:rPr lang="en-US" smtClean="0"/>
              <a:t>Inability to use indirect BP monitoring (eg, in patients with severe burns or morbid obesity)</a:t>
            </a:r>
          </a:p>
          <a:p>
            <a:r>
              <a:rPr lang="en-US" smtClean="0"/>
              <a:t>Frequent blood sampling</a:t>
            </a:r>
          </a:p>
          <a:p>
            <a:r>
              <a:rPr lang="en-US" smtClean="0"/>
              <a:t>Frequent arterial blood gas sampling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Types of IV Catheters</a:t>
            </a:r>
          </a:p>
        </p:txBody>
      </p:sp>
      <p:sp>
        <p:nvSpPr>
          <p:cNvPr id="33795" name="Rectangle 3"/>
          <p:cNvSpPr>
            <a:spLocks noGrp="1" noChangeArrowheads="1"/>
          </p:cNvSpPr>
          <p:nvPr>
            <p:ph type="body" sz="half" idx="1"/>
          </p:nvPr>
        </p:nvSpPr>
        <p:spPr>
          <a:xfrm>
            <a:off x="381000" y="1641475"/>
            <a:ext cx="4419600" cy="4454525"/>
          </a:xfrm>
        </p:spPr>
        <p:txBody>
          <a:bodyPr/>
          <a:lstStyle/>
          <a:p>
            <a:pPr eaLnBrk="1" hangingPunct="1"/>
            <a:r>
              <a:rPr lang="en-US" sz="2400" b="1" smtClean="0">
                <a:solidFill>
                  <a:srgbClr val="FF0000"/>
                </a:solidFill>
              </a:rPr>
              <a:t>Hollow needles</a:t>
            </a:r>
          </a:p>
          <a:p>
            <a:pPr lvl="1" eaLnBrk="1" hangingPunct="1"/>
            <a:r>
              <a:rPr lang="en-US" sz="2000" smtClean="0">
                <a:solidFill>
                  <a:schemeClr val="bg1"/>
                </a:solidFill>
              </a:rPr>
              <a:t>Butterfly type</a:t>
            </a:r>
          </a:p>
          <a:p>
            <a:pPr eaLnBrk="1" hangingPunct="1"/>
            <a:endParaRPr lang="en-US" sz="2400" smtClean="0">
              <a:solidFill>
                <a:schemeClr val="bg1"/>
              </a:solidFill>
            </a:endParaRPr>
          </a:p>
          <a:p>
            <a:pPr eaLnBrk="1" hangingPunct="1"/>
            <a:r>
              <a:rPr lang="en-US" sz="2400" b="1" smtClean="0">
                <a:solidFill>
                  <a:srgbClr val="FFC000"/>
                </a:solidFill>
              </a:rPr>
              <a:t>Indwelling plastic catheter over hollow needle</a:t>
            </a:r>
          </a:p>
          <a:p>
            <a:pPr eaLnBrk="1" hangingPunct="1"/>
            <a:endParaRPr lang="en-US" sz="2400" smtClean="0">
              <a:solidFill>
                <a:schemeClr val="bg1"/>
              </a:solidFill>
            </a:endParaRPr>
          </a:p>
          <a:p>
            <a:pPr eaLnBrk="1" hangingPunct="1"/>
            <a:r>
              <a:rPr lang="en-US" sz="2400" smtClean="0">
                <a:solidFill>
                  <a:schemeClr val="bg1"/>
                </a:solidFill>
              </a:rPr>
              <a:t>Indwelling plastic catheter inserted through a hollow needle</a:t>
            </a:r>
          </a:p>
          <a:p>
            <a:pPr lvl="1" eaLnBrk="1" hangingPunct="1"/>
            <a:r>
              <a:rPr lang="en-US" sz="2000" smtClean="0">
                <a:solidFill>
                  <a:schemeClr val="bg1"/>
                </a:solidFill>
              </a:rPr>
              <a:t>Intracath</a:t>
            </a:r>
          </a:p>
        </p:txBody>
      </p:sp>
      <p:pic>
        <p:nvPicPr>
          <p:cNvPr id="33796" name="Picture 8" descr="A02786-18-19"/>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5400" y="1752600"/>
            <a:ext cx="3543300" cy="3314700"/>
          </a:xfrm>
          <a:noFill/>
        </p:spPr>
      </p:pic>
      <p:sp>
        <p:nvSpPr>
          <p:cNvPr id="33797"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Contraindications </a:t>
            </a:r>
            <a:r>
              <a:rPr lang="en-US" dirty="0"/>
              <a:t>for arterial line placement </a:t>
            </a:r>
          </a:p>
        </p:txBody>
      </p:sp>
      <p:sp>
        <p:nvSpPr>
          <p:cNvPr id="3" name="Text Placeholder 2"/>
          <p:cNvSpPr>
            <a:spLocks noGrp="1"/>
          </p:cNvSpPr>
          <p:nvPr>
            <p:ph type="body" idx="1"/>
          </p:nvPr>
        </p:nvSpPr>
        <p:spPr/>
        <p:txBody>
          <a:bodyPr/>
          <a:lstStyle/>
          <a:p>
            <a:pPr>
              <a:defRPr/>
            </a:pPr>
            <a:r>
              <a:rPr lang="en-US" dirty="0">
                <a:solidFill>
                  <a:srgbClr val="FF0000"/>
                </a:solidFill>
              </a:rPr>
              <a:t>Absolute</a:t>
            </a:r>
          </a:p>
        </p:txBody>
      </p:sp>
      <p:sp>
        <p:nvSpPr>
          <p:cNvPr id="4" name="Text Placeholder 3"/>
          <p:cNvSpPr>
            <a:spLocks noGrp="1"/>
          </p:cNvSpPr>
          <p:nvPr>
            <p:ph type="body" sz="half" idx="3"/>
          </p:nvPr>
        </p:nvSpPr>
        <p:spPr/>
        <p:txBody>
          <a:bodyPr/>
          <a:lstStyle/>
          <a:p>
            <a:pPr>
              <a:defRPr/>
            </a:pPr>
            <a:r>
              <a:rPr lang="en-US" dirty="0">
                <a:solidFill>
                  <a:srgbClr val="FFFF00"/>
                </a:solidFill>
              </a:rPr>
              <a:t>Relative</a:t>
            </a:r>
          </a:p>
        </p:txBody>
      </p:sp>
      <p:sp>
        <p:nvSpPr>
          <p:cNvPr id="5" name="Content Placeholder 4"/>
          <p:cNvSpPr>
            <a:spLocks noGrp="1"/>
          </p:cNvSpPr>
          <p:nvPr>
            <p:ph sz="quarter" idx="2"/>
          </p:nvPr>
        </p:nvSpPr>
        <p:spPr/>
        <p:txBody>
          <a:bodyPr/>
          <a:lstStyle/>
          <a:p>
            <a:pPr marL="0" indent="0">
              <a:buFont typeface="Wingdings 2" pitchFamily="18" charset="2"/>
              <a:buNone/>
              <a:defRPr/>
            </a:pPr>
            <a:endParaRPr lang="en-US" dirty="0"/>
          </a:p>
          <a:p>
            <a:pPr>
              <a:defRPr/>
            </a:pPr>
            <a:r>
              <a:rPr lang="en-US" b="1" dirty="0"/>
              <a:t>Absent pulse</a:t>
            </a:r>
          </a:p>
          <a:p>
            <a:pPr>
              <a:defRPr/>
            </a:pPr>
            <a:r>
              <a:rPr lang="en-US" b="1" dirty="0" err="1"/>
              <a:t>Thromboangiitis</a:t>
            </a:r>
            <a:r>
              <a:rPr lang="en-US" b="1" dirty="0"/>
              <a:t> </a:t>
            </a:r>
            <a:r>
              <a:rPr lang="en-US" b="1" dirty="0" err="1"/>
              <a:t>obliterans</a:t>
            </a:r>
            <a:r>
              <a:rPr lang="en-US" b="1" dirty="0"/>
              <a:t> (</a:t>
            </a:r>
            <a:r>
              <a:rPr lang="en-US" b="1" dirty="0" err="1"/>
              <a:t>Buerger</a:t>
            </a:r>
            <a:r>
              <a:rPr lang="en-US" b="1" dirty="0"/>
              <a:t> disease)</a:t>
            </a:r>
          </a:p>
          <a:p>
            <a:pPr>
              <a:defRPr/>
            </a:pPr>
            <a:r>
              <a:rPr lang="en-US" b="1" dirty="0"/>
              <a:t>Full-thickness burns over the </a:t>
            </a:r>
            <a:r>
              <a:rPr lang="en-US" b="1" dirty="0" err="1"/>
              <a:t>cannulation</a:t>
            </a:r>
            <a:r>
              <a:rPr lang="en-US" b="1" dirty="0"/>
              <a:t> site</a:t>
            </a:r>
          </a:p>
          <a:p>
            <a:pPr>
              <a:defRPr/>
            </a:pPr>
            <a:r>
              <a:rPr lang="en-US" b="1" dirty="0"/>
              <a:t>Inadequate circulation to the extremity</a:t>
            </a:r>
          </a:p>
          <a:p>
            <a:pPr>
              <a:defRPr/>
            </a:pPr>
            <a:r>
              <a:rPr lang="en-US" b="1" dirty="0"/>
              <a:t>Raynaud syndrome</a:t>
            </a:r>
          </a:p>
        </p:txBody>
      </p:sp>
      <p:sp>
        <p:nvSpPr>
          <p:cNvPr id="89094" name="Content Placeholder 5"/>
          <p:cNvSpPr>
            <a:spLocks noGrp="1"/>
          </p:cNvSpPr>
          <p:nvPr>
            <p:ph sz="quarter" idx="4"/>
          </p:nvPr>
        </p:nvSpPr>
        <p:spPr/>
        <p:txBody>
          <a:bodyPr/>
          <a:lstStyle/>
          <a:p>
            <a:r>
              <a:rPr lang="en-US" smtClean="0">
                <a:solidFill>
                  <a:srgbClr val="FFC000"/>
                </a:solidFill>
              </a:rPr>
              <a:t>Anticoagulation</a:t>
            </a:r>
          </a:p>
          <a:p>
            <a:r>
              <a:rPr lang="en-US" smtClean="0">
                <a:solidFill>
                  <a:srgbClr val="FFC000"/>
                </a:solidFill>
              </a:rPr>
              <a:t>Atherosclerosis</a:t>
            </a:r>
          </a:p>
          <a:p>
            <a:r>
              <a:rPr lang="en-US" smtClean="0">
                <a:solidFill>
                  <a:srgbClr val="FFC000"/>
                </a:solidFill>
              </a:rPr>
              <a:t>Coagulopathy</a:t>
            </a:r>
          </a:p>
          <a:p>
            <a:r>
              <a:rPr lang="en-US" smtClean="0">
                <a:solidFill>
                  <a:srgbClr val="FFC000"/>
                </a:solidFill>
              </a:rPr>
              <a:t>Inadequate collateral flow</a:t>
            </a:r>
          </a:p>
          <a:p>
            <a:r>
              <a:rPr lang="en-US" smtClean="0">
                <a:solidFill>
                  <a:srgbClr val="FFC000"/>
                </a:solidFill>
              </a:rPr>
              <a:t>Infection at the cannulation site</a:t>
            </a:r>
          </a:p>
          <a:p>
            <a:r>
              <a:rPr lang="en-US" smtClean="0">
                <a:solidFill>
                  <a:srgbClr val="FFC000"/>
                </a:solidFill>
              </a:rPr>
              <a:t>Partial-thickness burn at the cannulation site</a:t>
            </a:r>
          </a:p>
          <a:p>
            <a:r>
              <a:rPr lang="en-US" smtClean="0">
                <a:solidFill>
                  <a:srgbClr val="FFC000"/>
                </a:solidFill>
              </a:rPr>
              <a:t>Previous surgery in the area</a:t>
            </a:r>
          </a:p>
          <a:p>
            <a:r>
              <a:rPr lang="en-US" smtClean="0">
                <a:solidFill>
                  <a:srgbClr val="FFC000"/>
                </a:solidFill>
              </a:rPr>
              <a:t>Synthetic vascular graft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Technical Considerations</a:t>
            </a:r>
            <a:endParaRPr lang="en-US" dirty="0"/>
          </a:p>
        </p:txBody>
      </p:sp>
      <p:sp>
        <p:nvSpPr>
          <p:cNvPr id="8" name="Content Placeholder 7"/>
          <p:cNvSpPr>
            <a:spLocks noGrp="1"/>
          </p:cNvSpPr>
          <p:nvPr>
            <p:ph sz="half" idx="1"/>
          </p:nvPr>
        </p:nvSpPr>
        <p:spPr>
          <a:xfrm>
            <a:off x="457200" y="1646238"/>
            <a:ext cx="4038600" cy="4525962"/>
          </a:xfrm>
        </p:spPr>
        <p:txBody>
          <a:bodyPr>
            <a:normAutofit fontScale="92500"/>
          </a:bodyPr>
          <a:lstStyle/>
          <a:p>
            <a:pPr>
              <a:defRPr/>
            </a:pPr>
            <a:r>
              <a:rPr lang="en-US" dirty="0" smtClean="0"/>
              <a:t> Not </a:t>
            </a:r>
            <a:r>
              <a:rPr lang="en-US" dirty="0"/>
              <a:t>entirely without risks, </a:t>
            </a:r>
          </a:p>
          <a:p>
            <a:pPr>
              <a:defRPr/>
            </a:pPr>
            <a:r>
              <a:rPr lang="en-US" dirty="0" smtClean="0"/>
              <a:t> </a:t>
            </a:r>
            <a:r>
              <a:rPr lang="en-US" dirty="0" smtClean="0">
                <a:solidFill>
                  <a:srgbClr val="C00000"/>
                </a:solidFill>
              </a:rPr>
              <a:t>Requires </a:t>
            </a:r>
            <a:r>
              <a:rPr lang="en-US" dirty="0"/>
              <a:t>appropriate </a:t>
            </a:r>
            <a:r>
              <a:rPr lang="en-US" dirty="0">
                <a:solidFill>
                  <a:srgbClr val="FFC000"/>
                </a:solidFill>
              </a:rPr>
              <a:t>knowledge of the anatomy </a:t>
            </a:r>
            <a:r>
              <a:rPr lang="en-US" dirty="0"/>
              <a:t>and </a:t>
            </a:r>
            <a:r>
              <a:rPr lang="en-US" dirty="0">
                <a:solidFill>
                  <a:srgbClr val="FF0000"/>
                </a:solidFill>
              </a:rPr>
              <a:t>procedural skills</a:t>
            </a:r>
            <a:r>
              <a:rPr lang="en-US" dirty="0" smtClean="0"/>
              <a:t>.</a:t>
            </a:r>
          </a:p>
          <a:p>
            <a:pPr>
              <a:defRPr/>
            </a:pPr>
            <a:r>
              <a:rPr lang="en-US" dirty="0" smtClean="0"/>
              <a:t>Arterial </a:t>
            </a:r>
            <a:r>
              <a:rPr lang="en-US" dirty="0"/>
              <a:t>line placement is considered a </a:t>
            </a:r>
            <a:r>
              <a:rPr lang="en-US" dirty="0" smtClean="0"/>
              <a:t>safe-  major </a:t>
            </a:r>
            <a:r>
              <a:rPr lang="en-US" dirty="0"/>
              <a:t>complications that is below 1%.</a:t>
            </a:r>
          </a:p>
        </p:txBody>
      </p:sp>
      <p:sp>
        <p:nvSpPr>
          <p:cNvPr id="90116" name="Content Placeholder 8"/>
          <p:cNvSpPr>
            <a:spLocks noGrp="1"/>
          </p:cNvSpPr>
          <p:nvPr>
            <p:ph sz="half" idx="2"/>
          </p:nvPr>
        </p:nvSpPr>
        <p:spPr>
          <a:xfrm>
            <a:off x="4648200" y="1646238"/>
            <a:ext cx="4038600" cy="4525962"/>
          </a:xfrm>
        </p:spPr>
        <p:txBody>
          <a:bodyPr/>
          <a:lstStyle/>
          <a:p>
            <a:r>
              <a:rPr lang="en-US" b="1" smtClean="0">
                <a:solidFill>
                  <a:srgbClr val="FFC000"/>
                </a:solidFill>
              </a:rPr>
              <a:t>Common site of cannulation</a:t>
            </a:r>
          </a:p>
          <a:p>
            <a:r>
              <a:rPr lang="en-US" smtClean="0"/>
              <a:t>radial, ulnar, brachial, axillary, posterior tibial, femoral, and dorsalis pedis arteries.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smtClean="0">
                <a:solidFill>
                  <a:srgbClr val="FFC000"/>
                </a:solidFill>
              </a:rPr>
              <a:t>Allen test </a:t>
            </a:r>
            <a:endParaRPr lang="en-US" b="1" dirty="0">
              <a:solidFill>
                <a:srgbClr val="FFC000"/>
              </a:solidFill>
            </a:endParaRPr>
          </a:p>
        </p:txBody>
      </p:sp>
      <p:sp>
        <p:nvSpPr>
          <p:cNvPr id="91139" name="Content Placeholder 2"/>
          <p:cNvSpPr>
            <a:spLocks noGrp="1"/>
          </p:cNvSpPr>
          <p:nvPr>
            <p:ph idx="1"/>
          </p:nvPr>
        </p:nvSpPr>
        <p:spPr/>
        <p:txBody>
          <a:bodyPr/>
          <a:lstStyle/>
          <a:p>
            <a:r>
              <a:rPr lang="en-US" smtClean="0"/>
              <a:t>The Allen test is a worldwide used test to determine </a:t>
            </a:r>
            <a:r>
              <a:rPr lang="en-US" smtClean="0">
                <a:solidFill>
                  <a:srgbClr val="FFC000"/>
                </a:solidFill>
              </a:rPr>
              <a:t>whether the patency of the radial or ulnar artery is normal</a:t>
            </a:r>
            <a:r>
              <a:rPr lang="en-US" smtClean="0"/>
              <a:t>. It is performed prior to radial cannulation or catheterisation. </a:t>
            </a:r>
          </a:p>
          <a:p>
            <a:r>
              <a:rPr lang="en-US" smtClean="0"/>
              <a:t>The test is used to reduce the risk of ischemia to the hand.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a:solidFill>
                  <a:srgbClr val="FFC000"/>
                </a:solidFill>
                <a:effectLst/>
                <a:ea typeface="+mn-ea"/>
                <a:cs typeface="+mn-cs"/>
              </a:rPr>
              <a:t>Allen test</a:t>
            </a:r>
            <a:endParaRPr lang="en-US" sz="3600" b="1" dirty="0">
              <a:solidFill>
                <a:srgbClr val="FFC000"/>
              </a:solidFill>
            </a:endParaRPr>
          </a:p>
        </p:txBody>
      </p:sp>
      <p:sp>
        <p:nvSpPr>
          <p:cNvPr id="3" name="Content Placeholder 2"/>
          <p:cNvSpPr>
            <a:spLocks noGrp="1"/>
          </p:cNvSpPr>
          <p:nvPr>
            <p:ph sz="half" idx="1"/>
          </p:nvPr>
        </p:nvSpPr>
        <p:spPr>
          <a:xfrm>
            <a:off x="457200" y="1646238"/>
            <a:ext cx="4038600" cy="4525962"/>
          </a:xfrm>
        </p:spPr>
        <p:txBody>
          <a:bodyPr>
            <a:normAutofit fontScale="70000" lnSpcReduction="20000"/>
          </a:bodyPr>
          <a:lstStyle/>
          <a:p>
            <a:pPr>
              <a:defRPr/>
            </a:pPr>
            <a:r>
              <a:rPr lang="en-US" dirty="0"/>
              <a:t>Instruct the patient to clench his or her </a:t>
            </a:r>
            <a:r>
              <a:rPr lang="en-US" dirty="0" smtClean="0"/>
              <a:t>fist OR  hand </a:t>
            </a:r>
            <a:r>
              <a:rPr lang="en-US" dirty="0"/>
              <a:t>tightly.</a:t>
            </a:r>
          </a:p>
          <a:p>
            <a:pPr>
              <a:defRPr/>
            </a:pPr>
            <a:r>
              <a:rPr lang="en-US" dirty="0">
                <a:solidFill>
                  <a:srgbClr val="FFC000"/>
                </a:solidFill>
              </a:rPr>
              <a:t>Using your fingers, apply occlusive pressure to both the ulnar and radial arteries, to obstruct blood flow to the hand.</a:t>
            </a:r>
          </a:p>
          <a:p>
            <a:pPr>
              <a:defRPr/>
            </a:pPr>
            <a:r>
              <a:rPr lang="en-US" dirty="0"/>
              <a:t>While applying occlusive pressure to both arteries, have the patient relax his or her hand, and check whether the palm and fingers have blanched. If this is not the case, you have not completely occluded the arteries with your fingers.</a:t>
            </a:r>
          </a:p>
        </p:txBody>
      </p:sp>
      <p:pic>
        <p:nvPicPr>
          <p:cNvPr id="9216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447800"/>
            <a:ext cx="40386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290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defRPr/>
            </a:pPr>
            <a:r>
              <a:rPr lang="en-US" sz="3600" b="1" dirty="0" smtClean="0">
                <a:solidFill>
                  <a:srgbClr val="FFC000"/>
                </a:solidFill>
                <a:effectLst/>
              </a:rPr>
              <a:t> Modified Allen </a:t>
            </a:r>
            <a:r>
              <a:rPr lang="en-US" sz="3600" b="1" dirty="0">
                <a:solidFill>
                  <a:srgbClr val="FFC000"/>
                </a:solidFill>
                <a:effectLst/>
              </a:rPr>
              <a:t>test</a:t>
            </a:r>
            <a:endParaRPr lang="en-US" dirty="0"/>
          </a:p>
        </p:txBody>
      </p:sp>
      <p:sp>
        <p:nvSpPr>
          <p:cNvPr id="6" name="Text Placeholder 5"/>
          <p:cNvSpPr>
            <a:spLocks noGrp="1"/>
          </p:cNvSpPr>
          <p:nvPr>
            <p:ph type="body" idx="1"/>
          </p:nvPr>
        </p:nvSpPr>
        <p:spPr/>
        <p:txBody>
          <a:bodyPr/>
          <a:lstStyle/>
          <a:p>
            <a:pPr>
              <a:defRPr/>
            </a:pPr>
            <a:r>
              <a:rPr lang="en-US" b="1" dirty="0" smtClean="0">
                <a:solidFill>
                  <a:srgbClr val="C00000"/>
                </a:solidFill>
              </a:rPr>
              <a:t>POSITIVE test</a:t>
            </a:r>
          </a:p>
        </p:txBody>
      </p:sp>
      <p:sp>
        <p:nvSpPr>
          <p:cNvPr id="7" name="Text Placeholder 6"/>
          <p:cNvSpPr>
            <a:spLocks noGrp="1"/>
          </p:cNvSpPr>
          <p:nvPr>
            <p:ph type="body" sz="half" idx="3"/>
          </p:nvPr>
        </p:nvSpPr>
        <p:spPr>
          <a:xfrm>
            <a:off x="4645025" y="1752599"/>
            <a:ext cx="4041775" cy="422275"/>
          </a:xfrm>
        </p:spPr>
        <p:txBody>
          <a:bodyPr/>
          <a:lstStyle/>
          <a:p>
            <a:pPr>
              <a:defRPr/>
            </a:pPr>
            <a:r>
              <a:rPr lang="en-US" b="1" dirty="0" smtClean="0">
                <a:solidFill>
                  <a:srgbClr val="92D050"/>
                </a:solidFill>
              </a:rPr>
              <a:t>Negative test</a:t>
            </a:r>
          </a:p>
          <a:p>
            <a:pPr>
              <a:defRPr/>
            </a:pPr>
            <a:endParaRPr lang="en-US" b="1" dirty="0">
              <a:solidFill>
                <a:srgbClr val="C00000"/>
              </a:solidFill>
            </a:endParaRPr>
          </a:p>
        </p:txBody>
      </p:sp>
      <p:pic>
        <p:nvPicPr>
          <p:cNvPr id="93189"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4727575" y="2363788"/>
            <a:ext cx="3876675" cy="3938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 y="2209800"/>
            <a:ext cx="4040188" cy="4038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3600" b="1" dirty="0">
                <a:solidFill>
                  <a:srgbClr val="FFC000"/>
                </a:solidFill>
                <a:effectLst/>
              </a:rPr>
              <a:t>Allen </a:t>
            </a:r>
            <a:r>
              <a:rPr lang="en-US" sz="3600" b="1" dirty="0" smtClean="0">
                <a:solidFill>
                  <a:srgbClr val="FFC000"/>
                </a:solidFill>
                <a:effectLst/>
              </a:rPr>
              <a:t>test- </a:t>
            </a:r>
            <a:r>
              <a:rPr lang="en-US" sz="3600" b="1" dirty="0" smtClean="0">
                <a:solidFill>
                  <a:srgbClr val="00B0F0"/>
                </a:solidFill>
                <a:effectLst/>
              </a:rPr>
              <a:t>Release the occlusive pressure on the ulnar artery</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defRPr/>
            </a:pPr>
            <a:r>
              <a:rPr lang="en-US" b="1" dirty="0" smtClean="0">
                <a:solidFill>
                  <a:srgbClr val="FFC000"/>
                </a:solidFill>
              </a:rPr>
              <a:t>Positive modified Allen test </a:t>
            </a:r>
            <a:r>
              <a:rPr lang="en-US" dirty="0" smtClean="0"/>
              <a:t>– </a:t>
            </a:r>
            <a:r>
              <a:rPr lang="en-US" dirty="0" smtClean="0">
                <a:solidFill>
                  <a:srgbClr val="FFFF00"/>
                </a:solidFill>
              </a:rPr>
              <a:t>hand flushes within 5-15 seconds</a:t>
            </a:r>
            <a:r>
              <a:rPr lang="en-US" dirty="0" smtClean="0"/>
              <a:t> it indicates that the ulnar artery has good blood flow; this normal flushing of the hand is considered to be a </a:t>
            </a:r>
            <a:r>
              <a:rPr lang="en-US" dirty="0" smtClean="0">
                <a:solidFill>
                  <a:srgbClr val="FFFF00"/>
                </a:solidFill>
              </a:rPr>
              <a:t>positive test.</a:t>
            </a:r>
          </a:p>
          <a:p>
            <a:pPr>
              <a:defRPr/>
            </a:pPr>
            <a:r>
              <a:rPr lang="en-US" b="1" dirty="0" smtClean="0">
                <a:solidFill>
                  <a:srgbClr val="C00000"/>
                </a:solidFill>
              </a:rPr>
              <a:t>Negative modified Allen test </a:t>
            </a:r>
            <a:r>
              <a:rPr lang="en-US" dirty="0" smtClean="0"/>
              <a:t>– </a:t>
            </a:r>
            <a:r>
              <a:rPr lang="en-US" dirty="0" smtClean="0">
                <a:solidFill>
                  <a:srgbClr val="FFFF00"/>
                </a:solidFill>
              </a:rPr>
              <a:t>If the hand does not flush within 5-15 seconds, </a:t>
            </a:r>
            <a:r>
              <a:rPr lang="en-US" dirty="0" smtClean="0"/>
              <a:t>it indicates that ulnar circulation is inadequate or nonexistent; in this situation, the radial artery supplying arterial blood to that hand should not be punctured.</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defRPr/>
            </a:pPr>
            <a:r>
              <a:rPr lang="en-US" dirty="0">
                <a:solidFill>
                  <a:srgbClr val="C00000"/>
                </a:solidFill>
              </a:rPr>
              <a:t>R</a:t>
            </a:r>
            <a:r>
              <a:rPr lang="en-US" dirty="0" smtClean="0">
                <a:solidFill>
                  <a:srgbClr val="C00000"/>
                </a:solidFill>
              </a:rPr>
              <a:t>adial artery</a:t>
            </a:r>
            <a:r>
              <a:rPr lang="en-US" dirty="0" smtClean="0"/>
              <a:t/>
            </a:r>
            <a:br>
              <a:rPr lang="en-US" dirty="0" smtClean="0"/>
            </a:br>
            <a:r>
              <a:rPr lang="en-US" dirty="0" err="1" smtClean="0"/>
              <a:t>Aatomic</a:t>
            </a:r>
            <a:r>
              <a:rPr lang="en-US" dirty="0" smtClean="0"/>
              <a:t> consideration</a:t>
            </a:r>
            <a:endParaRPr lang="en-US" dirty="0"/>
          </a:p>
        </p:txBody>
      </p:sp>
      <p:sp>
        <p:nvSpPr>
          <p:cNvPr id="95235" name="Content Placeholder 7"/>
          <p:cNvSpPr>
            <a:spLocks noGrp="1"/>
          </p:cNvSpPr>
          <p:nvPr>
            <p:ph sz="half" idx="1"/>
          </p:nvPr>
        </p:nvSpPr>
        <p:spPr>
          <a:xfrm>
            <a:off x="457200" y="1646238"/>
            <a:ext cx="4038600" cy="4525962"/>
          </a:xfrm>
        </p:spPr>
        <p:txBody>
          <a:bodyPr/>
          <a:lstStyle/>
          <a:p>
            <a:r>
              <a:rPr lang="en-US" smtClean="0">
                <a:solidFill>
                  <a:srgbClr val="C00000"/>
                </a:solidFill>
              </a:rPr>
              <a:t>Originates in the cubital fossa from the brachial artery </a:t>
            </a:r>
          </a:p>
          <a:p>
            <a:r>
              <a:rPr lang="en-US" smtClean="0">
                <a:solidFill>
                  <a:srgbClr val="FFC000"/>
                </a:solidFill>
              </a:rPr>
              <a:t>At the wrist, the radial artery sits proximal and medial to the radial styloid process and just lateral to the flexor carpi radialis tendon</a:t>
            </a:r>
            <a:r>
              <a:rPr lang="en-US" smtClean="0"/>
              <a:t>.</a:t>
            </a:r>
          </a:p>
        </p:txBody>
      </p:sp>
      <p:pic>
        <p:nvPicPr>
          <p:cNvPr id="9523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524000"/>
            <a:ext cx="4038600" cy="4314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solidFill>
                  <a:srgbClr val="C00000"/>
                </a:solidFill>
              </a:rPr>
              <a:t>Femoral  artery</a:t>
            </a:r>
            <a:r>
              <a:rPr lang="en-US" dirty="0" smtClean="0"/>
              <a:t/>
            </a:r>
            <a:br>
              <a:rPr lang="en-US" dirty="0" smtClean="0"/>
            </a:br>
            <a:r>
              <a:rPr lang="en-US" dirty="0" smtClean="0"/>
              <a:t>Anatomic consideration</a:t>
            </a:r>
            <a:endParaRPr lang="en-US" dirty="0"/>
          </a:p>
        </p:txBody>
      </p:sp>
      <p:sp>
        <p:nvSpPr>
          <p:cNvPr id="96259" name="Content Placeholder 2"/>
          <p:cNvSpPr>
            <a:spLocks noGrp="1"/>
          </p:cNvSpPr>
          <p:nvPr>
            <p:ph sz="half" idx="1"/>
          </p:nvPr>
        </p:nvSpPr>
        <p:spPr>
          <a:xfrm>
            <a:off x="457200" y="1646238"/>
            <a:ext cx="4038600" cy="4525962"/>
          </a:xfrm>
        </p:spPr>
        <p:txBody>
          <a:bodyPr/>
          <a:lstStyle/>
          <a:p>
            <a:r>
              <a:rPr lang="en-US" smtClean="0"/>
              <a:t> Originates at the inguinal ligament from the external iliac artery</a:t>
            </a:r>
          </a:p>
          <a:p>
            <a:r>
              <a:rPr lang="en-US" smtClean="0"/>
              <a:t> </a:t>
            </a:r>
            <a:r>
              <a:rPr lang="en-US" smtClean="0">
                <a:solidFill>
                  <a:srgbClr val="FF0000"/>
                </a:solidFill>
              </a:rPr>
              <a:t>Medial</a:t>
            </a:r>
            <a:r>
              <a:rPr lang="en-US" smtClean="0"/>
              <a:t> to the </a:t>
            </a:r>
            <a:r>
              <a:rPr lang="en-US" smtClean="0">
                <a:solidFill>
                  <a:srgbClr val="FFC000"/>
                </a:solidFill>
              </a:rPr>
              <a:t>femoral nerve </a:t>
            </a:r>
            <a:r>
              <a:rPr lang="en-US" smtClean="0"/>
              <a:t>and </a:t>
            </a:r>
            <a:r>
              <a:rPr lang="en-US" smtClean="0">
                <a:solidFill>
                  <a:srgbClr val="FFFF00"/>
                </a:solidFill>
              </a:rPr>
              <a:t>lateral</a:t>
            </a:r>
            <a:r>
              <a:rPr lang="en-US" smtClean="0"/>
              <a:t> to the </a:t>
            </a:r>
            <a:r>
              <a:rPr lang="en-US" smtClean="0">
                <a:solidFill>
                  <a:srgbClr val="002060"/>
                </a:solidFill>
              </a:rPr>
              <a:t>femoral vein </a:t>
            </a:r>
            <a:r>
              <a:rPr lang="en-US" smtClean="0"/>
              <a:t>and lymphatics.</a:t>
            </a:r>
          </a:p>
        </p:txBody>
      </p:sp>
      <p:pic>
        <p:nvPicPr>
          <p:cNvPr id="9626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752600"/>
            <a:ext cx="40386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Arterial Line Placement</a:t>
            </a:r>
            <a:br>
              <a:rPr lang="en-US" dirty="0" smtClean="0"/>
            </a:br>
            <a:r>
              <a:rPr lang="en-US" dirty="0" smtClean="0">
                <a:solidFill>
                  <a:srgbClr val="FFC000"/>
                </a:solidFill>
              </a:rPr>
              <a:t>Equipment</a:t>
            </a:r>
            <a:endParaRPr lang="en-US" dirty="0">
              <a:solidFill>
                <a:srgbClr val="FFC000"/>
              </a:solidFill>
            </a:endParaRPr>
          </a:p>
        </p:txBody>
      </p:sp>
      <p:sp>
        <p:nvSpPr>
          <p:cNvPr id="97283" name="Content Placeholder 2"/>
          <p:cNvSpPr>
            <a:spLocks noGrp="1"/>
          </p:cNvSpPr>
          <p:nvPr>
            <p:ph sz="half" idx="1"/>
          </p:nvPr>
        </p:nvSpPr>
        <p:spPr>
          <a:xfrm>
            <a:off x="457200" y="1646238"/>
            <a:ext cx="4038600" cy="4525962"/>
          </a:xfrm>
        </p:spPr>
        <p:txBody>
          <a:bodyPr/>
          <a:lstStyle/>
          <a:p>
            <a:r>
              <a:rPr lang="en-US" sz="1600" smtClean="0">
                <a:solidFill>
                  <a:srgbClr val="FFC000"/>
                </a:solidFill>
              </a:rPr>
              <a:t>Sterile gloves</a:t>
            </a:r>
          </a:p>
          <a:p>
            <a:r>
              <a:rPr lang="en-US" sz="1600" smtClean="0">
                <a:solidFill>
                  <a:srgbClr val="FFC000"/>
                </a:solidFill>
              </a:rPr>
              <a:t>Sterile gauze </a:t>
            </a:r>
          </a:p>
          <a:p>
            <a:r>
              <a:rPr lang="en-US" sz="1600" smtClean="0">
                <a:solidFill>
                  <a:srgbClr val="FFC000"/>
                </a:solidFill>
              </a:rPr>
              <a:t>Sterile towels</a:t>
            </a:r>
          </a:p>
          <a:p>
            <a:r>
              <a:rPr lang="en-US" sz="1600" smtClean="0">
                <a:solidFill>
                  <a:srgbClr val="FFC000"/>
                </a:solidFill>
              </a:rPr>
              <a:t>Chlorhexidine or povidone-iodine skin preparation solution</a:t>
            </a:r>
          </a:p>
          <a:p>
            <a:r>
              <a:rPr lang="en-US" sz="1600" smtClean="0">
                <a:solidFill>
                  <a:srgbClr val="FFC000"/>
                </a:solidFill>
              </a:rPr>
              <a:t>1% Lidocaine needle</a:t>
            </a:r>
          </a:p>
          <a:p>
            <a:r>
              <a:rPr lang="en-US" sz="1600" smtClean="0">
                <a:solidFill>
                  <a:srgbClr val="FFC000"/>
                </a:solidFill>
              </a:rPr>
              <a:t>5-mL syringe </a:t>
            </a:r>
          </a:p>
          <a:p>
            <a:r>
              <a:rPr lang="en-US" sz="1600" smtClean="0">
                <a:solidFill>
                  <a:srgbClr val="FFC000"/>
                </a:solidFill>
              </a:rPr>
              <a:t>Appropriate-sized cannula for artery</a:t>
            </a:r>
          </a:p>
          <a:p>
            <a:r>
              <a:rPr lang="en-US" sz="1600" smtClean="0">
                <a:solidFill>
                  <a:srgbClr val="FFC000"/>
                </a:solidFill>
              </a:rPr>
              <a:t>Scalpel (No. 11 blade)</a:t>
            </a:r>
          </a:p>
          <a:p>
            <a:r>
              <a:rPr lang="en-US" sz="1600" smtClean="0">
                <a:solidFill>
                  <a:srgbClr val="FFC000"/>
                </a:solidFill>
              </a:rPr>
              <a:t>Nonabsorbable suture (3-0 to 4-0)</a:t>
            </a:r>
          </a:p>
          <a:p>
            <a:r>
              <a:rPr lang="en-US" sz="1600" smtClean="0">
                <a:solidFill>
                  <a:srgbClr val="FFC000"/>
                </a:solidFill>
              </a:rPr>
              <a:t>Adhesive tape or strips</a:t>
            </a:r>
          </a:p>
          <a:p>
            <a:r>
              <a:rPr lang="en-US" sz="1600" smtClean="0">
                <a:solidFill>
                  <a:srgbClr val="FFC000"/>
                </a:solidFill>
              </a:rPr>
              <a:t>Sterile nonabsorbable dressing</a:t>
            </a:r>
          </a:p>
          <a:p>
            <a:r>
              <a:rPr lang="en-US" sz="1600" smtClean="0">
                <a:solidFill>
                  <a:srgbClr val="FFC000"/>
                </a:solidFill>
              </a:rPr>
              <a:t>Three-way stopcock</a:t>
            </a:r>
          </a:p>
          <a:p>
            <a:r>
              <a:rPr lang="en-US" sz="1600" smtClean="0">
                <a:solidFill>
                  <a:srgbClr val="FFC000"/>
                </a:solidFill>
              </a:rPr>
              <a:t>Pressure transducer kit</a:t>
            </a:r>
          </a:p>
          <a:p>
            <a:r>
              <a:rPr lang="en-US" sz="1600" smtClean="0">
                <a:solidFill>
                  <a:srgbClr val="FFC000"/>
                </a:solidFill>
              </a:rPr>
              <a:t>Pressure tubing</a:t>
            </a:r>
          </a:p>
          <a:p>
            <a:r>
              <a:rPr lang="en-US" sz="1600" smtClean="0">
                <a:solidFill>
                  <a:srgbClr val="FFC000"/>
                </a:solidFill>
              </a:rPr>
              <a:t>Arm board of appropriate size for the patient (eg, neonate, pediatric, adult)</a:t>
            </a:r>
          </a:p>
          <a:p>
            <a:r>
              <a:rPr lang="en-US" sz="1600" smtClean="0">
                <a:solidFill>
                  <a:srgbClr val="FFC000"/>
                </a:solidFill>
              </a:rPr>
              <a:t>Needle holder</a:t>
            </a:r>
          </a:p>
          <a:p>
            <a:r>
              <a:rPr lang="en-US" sz="1600" smtClean="0">
                <a:solidFill>
                  <a:srgbClr val="FFC000"/>
                </a:solidFill>
              </a:rPr>
              <a:t>Intravenous (IV) tubing T-connector</a:t>
            </a:r>
          </a:p>
        </p:txBody>
      </p:sp>
      <p:pic>
        <p:nvPicPr>
          <p:cNvPr id="9728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447800"/>
            <a:ext cx="40386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648200"/>
            <a:ext cx="426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Arterial Line Placement</a:t>
            </a:r>
            <a:br>
              <a:rPr lang="en-US" dirty="0" smtClean="0"/>
            </a:br>
            <a:r>
              <a:rPr lang="en-US" dirty="0" smtClean="0"/>
              <a:t>Patient Preparation</a:t>
            </a:r>
            <a:endParaRPr lang="en-US" dirty="0"/>
          </a:p>
        </p:txBody>
      </p:sp>
      <p:sp>
        <p:nvSpPr>
          <p:cNvPr id="3" name="Content Placeholder 2"/>
          <p:cNvSpPr>
            <a:spLocks noGrp="1"/>
          </p:cNvSpPr>
          <p:nvPr>
            <p:ph idx="1"/>
          </p:nvPr>
        </p:nvSpPr>
        <p:spPr/>
        <p:txBody>
          <a:bodyPr/>
          <a:lstStyle/>
          <a:p>
            <a:pPr>
              <a:defRPr/>
            </a:pPr>
            <a:r>
              <a:rPr lang="en-US" sz="2400" dirty="0" smtClean="0">
                <a:solidFill>
                  <a:srgbClr val="C00000"/>
                </a:solidFill>
              </a:rPr>
              <a:t>UNCOSCIOS PATIENT</a:t>
            </a:r>
          </a:p>
          <a:p>
            <a:pPr marL="0" indent="0">
              <a:buFont typeface="Wingdings 2" pitchFamily="18" charset="2"/>
              <a:buNone/>
              <a:defRPr/>
            </a:pPr>
            <a:r>
              <a:rPr lang="en-US" sz="2400" dirty="0" smtClean="0"/>
              <a:t>	Anesthesia/ Sedation </a:t>
            </a:r>
            <a:r>
              <a:rPr lang="en-US" sz="2400" dirty="0"/>
              <a:t>is </a:t>
            </a:r>
            <a:r>
              <a:rPr lang="en-US" sz="2400" dirty="0" smtClean="0"/>
              <a:t>not required.</a:t>
            </a:r>
          </a:p>
          <a:p>
            <a:pPr marL="0" indent="0">
              <a:buFont typeface="Wingdings 2" pitchFamily="18" charset="2"/>
              <a:buNone/>
              <a:defRPr/>
            </a:pPr>
            <a:endParaRPr lang="en-US" dirty="0" smtClean="0"/>
          </a:p>
          <a:p>
            <a:pPr>
              <a:defRPr/>
            </a:pPr>
            <a:r>
              <a:rPr lang="en-US" sz="2400" dirty="0" smtClean="0">
                <a:solidFill>
                  <a:srgbClr val="C00000"/>
                </a:solidFill>
              </a:rPr>
              <a:t>CONSCIOUS PATIENT</a:t>
            </a:r>
          </a:p>
          <a:p>
            <a:pPr marL="0" indent="0">
              <a:buFont typeface="Wingdings 2" pitchFamily="18" charset="2"/>
              <a:buNone/>
              <a:defRPr/>
            </a:pPr>
            <a:r>
              <a:rPr lang="en-US" sz="2400" dirty="0" smtClean="0">
                <a:solidFill>
                  <a:srgbClr val="C00000"/>
                </a:solidFill>
              </a:rPr>
              <a:t>	 </a:t>
            </a:r>
            <a:r>
              <a:rPr lang="en-US" sz="2000" dirty="0" smtClean="0"/>
              <a:t>provided LA -</a:t>
            </a:r>
            <a:r>
              <a:rPr lang="en-US" sz="2000" dirty="0" err="1" smtClean="0"/>
              <a:t>lidocaine</a:t>
            </a:r>
            <a:r>
              <a:rPr lang="en-US" sz="2000" dirty="0" smtClean="0"/>
              <a:t> </a:t>
            </a:r>
            <a:r>
              <a:rPr lang="en-US" sz="2000" dirty="0"/>
              <a:t>1</a:t>
            </a:r>
            <a:r>
              <a:rPr lang="en-US" sz="2000" dirty="0" smtClean="0"/>
              <a:t>%</a:t>
            </a:r>
          </a:p>
          <a:p>
            <a:pPr>
              <a:defRPr/>
            </a:pPr>
            <a:endParaRPr lang="en-US" sz="2000" dirty="0" smtClean="0"/>
          </a:p>
          <a:p>
            <a:pPr>
              <a:defRPr/>
            </a:pPr>
            <a:r>
              <a:rPr lang="en-US" sz="2400" dirty="0" smtClean="0">
                <a:solidFill>
                  <a:srgbClr val="C00000"/>
                </a:solidFill>
              </a:rPr>
              <a:t>UNCOPERATIVE  PATIENT</a:t>
            </a:r>
          </a:p>
          <a:p>
            <a:pPr>
              <a:defRPr/>
            </a:pPr>
            <a:endParaRPr lang="en-US" sz="2400" dirty="0" smtClean="0">
              <a:solidFill>
                <a:srgbClr val="C00000"/>
              </a:solidFill>
            </a:endParaRPr>
          </a:p>
          <a:p>
            <a:pPr marL="0" indent="0">
              <a:buFont typeface="Wingdings 2" pitchFamily="18" charset="2"/>
              <a:buNone/>
              <a:defRPr/>
            </a:pPr>
            <a:r>
              <a:rPr lang="en-US" sz="2400" dirty="0" smtClean="0"/>
              <a:t> 	sedation or general anesthesia may be required.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Needles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4821" name="Rectangle 3"/>
          <p:cNvSpPr>
            <a:spLocks noGrp="1" noChangeArrowheads="1"/>
          </p:cNvSpPr>
          <p:nvPr>
            <p:ph sz="quarter" idx="2"/>
          </p:nvPr>
        </p:nvSpPr>
        <p:spPr/>
        <p:txBody>
          <a:bodyPr/>
          <a:lstStyle/>
          <a:p>
            <a:pPr eaLnBrk="1" hangingPunct="1"/>
            <a:r>
              <a:rPr lang="en-US" sz="2800" smtClean="0">
                <a:solidFill>
                  <a:schemeClr val="bg1"/>
                </a:solidFill>
              </a:rPr>
              <a:t>Vary in length and gauge </a:t>
            </a:r>
          </a:p>
          <a:p>
            <a:pPr lvl="1" eaLnBrk="1" hangingPunct="1"/>
            <a:r>
              <a:rPr lang="en-US" sz="2800" b="1" smtClean="0">
                <a:solidFill>
                  <a:srgbClr val="FF0000"/>
                </a:solidFill>
              </a:rPr>
              <a:t>Larger gauge means a smaller needle</a:t>
            </a:r>
          </a:p>
          <a:p>
            <a:pPr eaLnBrk="1" hangingPunct="1"/>
            <a:endParaRPr lang="en-US" sz="2400" smtClean="0">
              <a:solidFill>
                <a:schemeClr val="bg1"/>
              </a:solidFill>
            </a:endParaRPr>
          </a:p>
        </p:txBody>
      </p:sp>
      <p:pic>
        <p:nvPicPr>
          <p:cNvPr id="34822" name="Content Placeholder 7" descr="catheter_made_of_ptfe_and_latex_free_material_softens_once_inserted_in_body.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348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Arterial Line Placement</a:t>
            </a:r>
            <a:br>
              <a:rPr lang="en-US" dirty="0" smtClean="0"/>
            </a:br>
            <a:r>
              <a:rPr lang="en-US" dirty="0" smtClean="0"/>
              <a:t>Positioning</a:t>
            </a:r>
            <a:endParaRPr lang="en-US" dirty="0"/>
          </a:p>
        </p:txBody>
      </p:sp>
      <p:sp>
        <p:nvSpPr>
          <p:cNvPr id="3" name="Content Placeholder 2"/>
          <p:cNvSpPr>
            <a:spLocks noGrp="1"/>
          </p:cNvSpPr>
          <p:nvPr>
            <p:ph sz="half" idx="1"/>
          </p:nvPr>
        </p:nvSpPr>
        <p:spPr>
          <a:xfrm>
            <a:off x="457200" y="1646238"/>
            <a:ext cx="4038600" cy="4525962"/>
          </a:xfrm>
        </p:spPr>
        <p:txBody>
          <a:bodyPr>
            <a:normAutofit fontScale="85000" lnSpcReduction="10000"/>
          </a:bodyPr>
          <a:lstStyle/>
          <a:p>
            <a:pPr>
              <a:defRPr/>
            </a:pPr>
            <a:r>
              <a:rPr lang="en-US" dirty="0" smtClean="0">
                <a:solidFill>
                  <a:srgbClr val="FF0000"/>
                </a:solidFill>
              </a:rPr>
              <a:t>The </a:t>
            </a:r>
            <a:r>
              <a:rPr lang="en-US" dirty="0">
                <a:solidFill>
                  <a:srgbClr val="FF0000"/>
                </a:solidFill>
              </a:rPr>
              <a:t>patient is placed in the supine position</a:t>
            </a:r>
            <a:r>
              <a:rPr lang="en-US" dirty="0"/>
              <a:t>. </a:t>
            </a:r>
            <a:endParaRPr lang="en-US" dirty="0" smtClean="0"/>
          </a:p>
          <a:p>
            <a:pPr>
              <a:defRPr/>
            </a:pPr>
            <a:r>
              <a:rPr lang="en-US" dirty="0" smtClean="0">
                <a:solidFill>
                  <a:srgbClr val="FFC000"/>
                </a:solidFill>
              </a:rPr>
              <a:t>The </a:t>
            </a:r>
            <a:r>
              <a:rPr lang="en-US" dirty="0">
                <a:solidFill>
                  <a:srgbClr val="FFC000"/>
                </a:solidFill>
              </a:rPr>
              <a:t>arm is placed up on a flat surface in neutral position, with the palm up and the wrist adequately exposed</a:t>
            </a:r>
            <a:r>
              <a:rPr lang="en-US" dirty="0"/>
              <a:t>. </a:t>
            </a:r>
            <a:endParaRPr lang="en-US" dirty="0" smtClean="0"/>
          </a:p>
          <a:p>
            <a:pPr>
              <a:defRPr/>
            </a:pPr>
            <a:r>
              <a:rPr lang="en-US" dirty="0" smtClean="0"/>
              <a:t>The </a:t>
            </a:r>
            <a:r>
              <a:rPr lang="en-US" dirty="0"/>
              <a:t>wrist is </a:t>
            </a:r>
            <a:r>
              <a:rPr lang="en-US" dirty="0" err="1"/>
              <a:t>dorsiflexed</a:t>
            </a:r>
            <a:r>
              <a:rPr lang="en-US" dirty="0"/>
              <a:t> to 30-45° and supported in this position with a towel or gauze under its dorsal aspect </a:t>
            </a:r>
          </a:p>
        </p:txBody>
      </p:sp>
      <p:pic>
        <p:nvPicPr>
          <p:cNvPr id="9933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371600"/>
            <a:ext cx="40386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Arterial Line Placement</a:t>
            </a:r>
            <a:endParaRPr lang="en-US" dirty="0"/>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The most commonly used </a:t>
            </a:r>
            <a:r>
              <a:rPr lang="en-US" dirty="0" smtClean="0"/>
              <a:t>methods</a:t>
            </a:r>
          </a:p>
          <a:p>
            <a:pPr marL="0" indent="0">
              <a:buFont typeface="Wingdings 2" pitchFamily="18" charset="2"/>
              <a:buNone/>
              <a:defRPr/>
            </a:pPr>
            <a:endParaRPr lang="en-US" dirty="0"/>
          </a:p>
          <a:p>
            <a:pPr>
              <a:defRPr/>
            </a:pPr>
            <a:r>
              <a:rPr lang="en-US" b="1" dirty="0">
                <a:solidFill>
                  <a:srgbClr val="C00000"/>
                </a:solidFill>
              </a:rPr>
              <a:t>Catheter over </a:t>
            </a:r>
            <a:r>
              <a:rPr lang="en-US" b="1" dirty="0" smtClean="0">
                <a:solidFill>
                  <a:srgbClr val="C00000"/>
                </a:solidFill>
              </a:rPr>
              <a:t>needle</a:t>
            </a:r>
          </a:p>
          <a:p>
            <a:pPr marL="0" indent="0">
              <a:buFont typeface="Wingdings 2" pitchFamily="18" charset="2"/>
              <a:buNone/>
              <a:defRPr/>
            </a:pPr>
            <a:endParaRPr lang="en-US" b="1" dirty="0">
              <a:solidFill>
                <a:srgbClr val="C00000"/>
              </a:solidFill>
            </a:endParaRPr>
          </a:p>
          <a:p>
            <a:pPr>
              <a:defRPr/>
            </a:pPr>
            <a:r>
              <a:rPr lang="en-US" dirty="0">
                <a:solidFill>
                  <a:srgbClr val="FFC000"/>
                </a:solidFill>
              </a:rPr>
              <a:t>Catheter over wire (including direct </a:t>
            </a:r>
            <a:r>
              <a:rPr lang="en-US" dirty="0" err="1">
                <a:solidFill>
                  <a:srgbClr val="FFC000"/>
                </a:solidFill>
              </a:rPr>
              <a:t>Seldinger</a:t>
            </a:r>
            <a:r>
              <a:rPr lang="en-US" dirty="0">
                <a:solidFill>
                  <a:srgbClr val="FFC000"/>
                </a:solidFill>
              </a:rPr>
              <a:t> and modified </a:t>
            </a:r>
            <a:r>
              <a:rPr lang="en-US" dirty="0" err="1">
                <a:solidFill>
                  <a:srgbClr val="FFC000"/>
                </a:solidFill>
              </a:rPr>
              <a:t>Seldinger</a:t>
            </a:r>
            <a:r>
              <a:rPr lang="en-US" dirty="0">
                <a:solidFill>
                  <a:srgbClr val="FFC000"/>
                </a:solidFill>
              </a:rPr>
              <a:t> techniques)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Catheter over needle technique</a:t>
            </a:r>
            <a:br>
              <a:rPr lang="en-US" dirty="0" smtClean="0"/>
            </a:br>
            <a:endParaRPr lang="en-US" dirty="0"/>
          </a:p>
        </p:txBody>
      </p:sp>
      <p:pic>
        <p:nvPicPr>
          <p:cNvPr id="10137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600200"/>
            <a:ext cx="4038600" cy="198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81400"/>
            <a:ext cx="4114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48200" y="1524000"/>
            <a:ext cx="4038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733800"/>
            <a:ext cx="41148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t>Catheter over needle technique</a:t>
            </a:r>
            <a:endParaRPr lang="en-US" dirty="0"/>
          </a:p>
        </p:txBody>
      </p:sp>
      <p:pic>
        <p:nvPicPr>
          <p:cNvPr id="102403"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smtClean="0"/>
              <a:t>Radial artery </a:t>
            </a:r>
            <a:r>
              <a:rPr lang="en-US" sz="3200" dirty="0" err="1" smtClean="0"/>
              <a:t>cannulation</a:t>
            </a:r>
            <a:r>
              <a:rPr lang="en-US" sz="3200" dirty="0" smtClean="0"/>
              <a:t> (</a:t>
            </a:r>
            <a:r>
              <a:rPr lang="en-US" sz="3200" dirty="0" err="1" smtClean="0"/>
              <a:t>Seldinger</a:t>
            </a:r>
            <a:r>
              <a:rPr lang="en-US" sz="3200" dirty="0" smtClean="0"/>
              <a:t>). Advancement of catheter over guide wire.</a:t>
            </a:r>
            <a:endParaRPr lang="en-US" sz="3200" dirty="0"/>
          </a:p>
        </p:txBody>
      </p:sp>
      <p:pic>
        <p:nvPicPr>
          <p:cNvPr id="103427"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66750" y="1676400"/>
            <a:ext cx="36195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828800"/>
            <a:ext cx="4038600" cy="3589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Complications of arterial line placement </a:t>
            </a:r>
            <a:endParaRPr lang="en-US" dirty="0"/>
          </a:p>
        </p:txBody>
      </p:sp>
      <p:sp>
        <p:nvSpPr>
          <p:cNvPr id="4" name="Text Placeholder 3"/>
          <p:cNvSpPr>
            <a:spLocks noGrp="1"/>
          </p:cNvSpPr>
          <p:nvPr>
            <p:ph type="body" idx="1"/>
          </p:nvPr>
        </p:nvSpPr>
        <p:spPr/>
        <p:txBody>
          <a:bodyPr/>
          <a:lstStyle/>
          <a:p>
            <a:pPr>
              <a:defRPr/>
            </a:pPr>
            <a:r>
              <a:rPr lang="en-US" b="1" dirty="0">
                <a:solidFill>
                  <a:srgbClr val="FF0000"/>
                </a:solidFill>
              </a:rPr>
              <a:t>Common</a:t>
            </a:r>
          </a:p>
        </p:txBody>
      </p:sp>
      <p:sp>
        <p:nvSpPr>
          <p:cNvPr id="5" name="Text Placeholder 4"/>
          <p:cNvSpPr>
            <a:spLocks noGrp="1"/>
          </p:cNvSpPr>
          <p:nvPr>
            <p:ph type="body" sz="half" idx="3"/>
          </p:nvPr>
        </p:nvSpPr>
        <p:spPr/>
        <p:txBody>
          <a:bodyPr/>
          <a:lstStyle/>
          <a:p>
            <a:pPr>
              <a:defRPr/>
            </a:pPr>
            <a:r>
              <a:rPr lang="en-US" b="1" dirty="0">
                <a:solidFill>
                  <a:srgbClr val="FFC000"/>
                </a:solidFill>
              </a:rPr>
              <a:t>Less common </a:t>
            </a:r>
          </a:p>
        </p:txBody>
      </p:sp>
      <p:sp>
        <p:nvSpPr>
          <p:cNvPr id="3" name="Content Placeholder 2"/>
          <p:cNvSpPr>
            <a:spLocks noGrp="1"/>
          </p:cNvSpPr>
          <p:nvPr>
            <p:ph sz="quarter" idx="2"/>
          </p:nvPr>
        </p:nvSpPr>
        <p:spPr/>
        <p:txBody>
          <a:bodyPr/>
          <a:lstStyle/>
          <a:p>
            <a:pPr>
              <a:defRPr/>
            </a:pPr>
            <a:endParaRPr lang="en-US" dirty="0" smtClean="0">
              <a:solidFill>
                <a:srgbClr val="C00000"/>
              </a:solidFill>
            </a:endParaRPr>
          </a:p>
          <a:p>
            <a:pPr>
              <a:defRPr/>
            </a:pPr>
            <a:r>
              <a:rPr lang="en-US" dirty="0" smtClean="0">
                <a:solidFill>
                  <a:srgbClr val="C00000"/>
                </a:solidFill>
              </a:rPr>
              <a:t>Temporary radial artery occlusion (19.7%)</a:t>
            </a:r>
          </a:p>
          <a:p>
            <a:pPr marL="0" indent="0">
              <a:buFont typeface="Wingdings 2" pitchFamily="18" charset="2"/>
              <a:buNone/>
              <a:defRPr/>
            </a:pPr>
            <a:endParaRPr lang="en-US" dirty="0" smtClean="0">
              <a:solidFill>
                <a:srgbClr val="C00000"/>
              </a:solidFill>
            </a:endParaRPr>
          </a:p>
          <a:p>
            <a:pPr>
              <a:defRPr/>
            </a:pPr>
            <a:r>
              <a:rPr lang="en-US" dirty="0" smtClean="0">
                <a:solidFill>
                  <a:srgbClr val="C00000"/>
                </a:solidFill>
              </a:rPr>
              <a:t>Hematoma/bleeding (14.4%)</a:t>
            </a:r>
            <a:endParaRPr lang="en-US" dirty="0">
              <a:solidFill>
                <a:srgbClr val="C00000"/>
              </a:solidFill>
            </a:endParaRPr>
          </a:p>
        </p:txBody>
      </p:sp>
      <p:sp>
        <p:nvSpPr>
          <p:cNvPr id="104454" name="Content Placeholder 5"/>
          <p:cNvSpPr>
            <a:spLocks noGrp="1"/>
          </p:cNvSpPr>
          <p:nvPr>
            <p:ph sz="quarter" idx="4"/>
          </p:nvPr>
        </p:nvSpPr>
        <p:spPr/>
        <p:txBody>
          <a:bodyPr/>
          <a:lstStyle/>
          <a:p>
            <a:endParaRPr lang="en-US" smtClean="0"/>
          </a:p>
          <a:p>
            <a:r>
              <a:rPr lang="en-US" smtClean="0">
                <a:solidFill>
                  <a:srgbClr val="FFFF00"/>
                </a:solidFill>
              </a:rPr>
              <a:t>Localized catheter site infection (0.72%) - The risk increases with the length of time the catheter is in place </a:t>
            </a:r>
          </a:p>
          <a:p>
            <a:r>
              <a:rPr lang="en-US" smtClean="0">
                <a:solidFill>
                  <a:srgbClr val="FFFF00"/>
                </a:solidFill>
              </a:rPr>
              <a:t>Hemorrhage (0.53%)</a:t>
            </a:r>
          </a:p>
          <a:p>
            <a:r>
              <a:rPr lang="en-US" smtClean="0">
                <a:solidFill>
                  <a:srgbClr val="FFFF00"/>
                </a:solidFill>
              </a:rPr>
              <a:t>Sepsis (0.13%)</a:t>
            </a:r>
          </a:p>
          <a:p>
            <a:r>
              <a:rPr lang="en-US" smtClean="0">
                <a:solidFill>
                  <a:srgbClr val="FFFF00"/>
                </a:solidFill>
              </a:rPr>
              <a:t>Permanent ischemic damage (0.09%)</a:t>
            </a:r>
          </a:p>
          <a:p>
            <a:r>
              <a:rPr lang="en-US" smtClean="0">
                <a:solidFill>
                  <a:srgbClr val="FFFF00"/>
                </a:solidFill>
              </a:rPr>
              <a:t>Pseudoaneurysm formation (0.09%)</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54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4582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143000"/>
          </a:xfrm>
        </p:spPr>
        <p:txBody>
          <a:bodyPr>
            <a:normAutofit fontScale="90000"/>
          </a:bodyPr>
          <a:lstStyle/>
          <a:p>
            <a:pPr marL="54864" indent="0" algn="l" eaLnBrk="1" fontAlgn="auto" hangingPunct="1">
              <a:spcAft>
                <a:spcPts val="0"/>
              </a:spcAft>
              <a:defRPr/>
            </a:pPr>
            <a:r>
              <a:rPr lang="en-US" b="1" dirty="0" smtClean="0">
                <a:solidFill>
                  <a:schemeClr val="bg1"/>
                </a:solidFill>
                <a:effectLst>
                  <a:outerShdw blurRad="38100" dist="38100" dir="2700000" algn="tl">
                    <a:srgbClr val="000000">
                      <a:alpha val="43137"/>
                    </a:srgbClr>
                  </a:outerShdw>
                </a:effectLst>
                <a:latin typeface="Century Gothic"/>
                <a:cs typeface="Century Gothic"/>
              </a:rPr>
              <a:t/>
            </a:r>
            <a:br>
              <a:rPr lang="en-US" b="1" dirty="0" smtClean="0">
                <a:solidFill>
                  <a:schemeClr val="bg1"/>
                </a:solidFill>
                <a:effectLst>
                  <a:outerShdw blurRad="38100" dist="38100" dir="2700000" algn="tl">
                    <a:srgbClr val="000000">
                      <a:alpha val="43137"/>
                    </a:srgbClr>
                  </a:outerShdw>
                </a:effectLst>
                <a:latin typeface="Century Gothic"/>
                <a:cs typeface="Century Gothic"/>
              </a:rPr>
            </a:br>
            <a:r>
              <a:rPr lang="en-US" b="1" dirty="0" smtClean="0">
                <a:solidFill>
                  <a:schemeClr val="bg1"/>
                </a:solidFill>
                <a:effectLst>
                  <a:outerShdw blurRad="38100" dist="38100" dir="2700000" algn="tl">
                    <a:srgbClr val="000000">
                      <a:alpha val="43137"/>
                    </a:srgbClr>
                  </a:outerShdw>
                </a:effectLst>
                <a:latin typeface="Century Gothic"/>
                <a:cs typeface="Century Gothic"/>
              </a:rPr>
              <a:t>Reference book and the relevant page numbers..</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1676400"/>
            <a:ext cx="7772400" cy="1143000"/>
          </a:xfrm>
        </p:spPr>
        <p:txBody>
          <a:bodyPr/>
          <a:lstStyle/>
          <a:p>
            <a:pPr indent="0" eaLnBrk="1" fontAlgn="auto" hangingPunct="1">
              <a:spcAft>
                <a:spcPts val="0"/>
              </a:spcAft>
              <a:defRPr/>
            </a:pPr>
            <a:r>
              <a:rPr lang="en-US" smtClean="0">
                <a:solidFill>
                  <a:schemeClr val="bg1"/>
                </a:solidFill>
              </a:rPr>
              <a:t>Questions?</a:t>
            </a:r>
          </a:p>
        </p:txBody>
      </p:sp>
      <p:sp>
        <p:nvSpPr>
          <p:cNvPr id="1075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solidFill>
                  <a:srgbClr val="FFFFFF"/>
                </a:solidFill>
                <a:latin typeface="Arial" charset="0"/>
              </a:rPr>
              <a:t>Copyright © 2007, 2006, 2001, 1994 by Mosby, Inc., an affiliate of Elsevier Inc.</a:t>
            </a:r>
            <a:endParaRPr lang="en-GB">
              <a:solidFill>
                <a:srgbClr val="FFFFFF"/>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90600" y="762000"/>
            <a:ext cx="9296400" cy="1905000"/>
          </a:xfrm>
        </p:spPr>
        <p:txBody>
          <a:bodyPr>
            <a:noAutofit/>
          </a:bodyPr>
          <a:lstStyle/>
          <a:p>
            <a:pPr indent="0" eaLnBrk="1" fontAlgn="auto" hangingPunct="1">
              <a:spcAft>
                <a:spcPts val="0"/>
              </a:spcAft>
              <a:defRPr/>
            </a:pPr>
            <a:r>
              <a:rPr lang="en-US" sz="11500" b="1" u="sng" dirty="0">
                <a:solidFill>
                  <a:schemeClr val="bg1">
                    <a:lumMod val="75000"/>
                  </a:schemeClr>
                </a:solidFill>
                <a:effectLst>
                  <a:outerShdw blurRad="38100" dist="38100" dir="2700000" algn="tl">
                    <a:srgbClr val="000000">
                      <a:alpha val="43137"/>
                    </a:srgbClr>
                  </a:outerShdw>
                </a:effectLst>
                <a:latin typeface="Century Gothic"/>
                <a:cs typeface="Century Gothic"/>
              </a:rPr>
              <a:t>T</a:t>
            </a:r>
            <a:r>
              <a:rPr lang="en-US" sz="6600" b="1" dirty="0" smtClean="0">
                <a:solidFill>
                  <a:schemeClr val="bg1">
                    <a:lumMod val="75000"/>
                  </a:schemeClr>
                </a:solidFill>
                <a:effectLst>
                  <a:outerShdw blurRad="38100" dist="38100" dir="2700000" algn="tl">
                    <a:srgbClr val="000000">
                      <a:alpha val="43137"/>
                    </a:srgbClr>
                  </a:outerShdw>
                </a:effectLst>
                <a:latin typeface="Century Gothic"/>
                <a:cs typeface="Century Gothic"/>
              </a:rPr>
              <a:t>hank You </a:t>
            </a:r>
            <a:r>
              <a:rPr lang="en-US" sz="6600" b="1" dirty="0" smtClean="0">
                <a:solidFill>
                  <a:schemeClr val="bg1">
                    <a:lumMod val="75000"/>
                  </a:schemeClr>
                </a:solidFill>
                <a:effectLst>
                  <a:outerShdw blurRad="38100" dist="38100" dir="2700000" algn="tl">
                    <a:srgbClr val="000000">
                      <a:alpha val="43137"/>
                    </a:srgbClr>
                  </a:outerShdw>
                </a:effectLst>
                <a:latin typeface="Century Gothic"/>
                <a:cs typeface="Century Gothic"/>
                <a:sym typeface="Wingdings"/>
              </a:rPr>
              <a:t></a:t>
            </a:r>
            <a:r>
              <a:rPr lang="en-US" sz="6600" b="1" dirty="0" smtClean="0">
                <a:solidFill>
                  <a:schemeClr val="bg1">
                    <a:lumMod val="75000"/>
                  </a:schemeClr>
                </a:solidFill>
                <a:effectLst>
                  <a:outerShdw blurRad="38100" dist="38100" dir="2700000" algn="tl">
                    <a:srgbClr val="000000">
                      <a:alpha val="43137"/>
                    </a:srgbClr>
                  </a:outerShdw>
                </a:effectLst>
                <a:latin typeface="Century Gothic"/>
                <a:cs typeface="Century Gothic"/>
              </a:rPr>
              <a:t/>
            </a:r>
            <a:br>
              <a:rPr lang="en-US" sz="6600" b="1" dirty="0" smtClean="0">
                <a:solidFill>
                  <a:schemeClr val="bg1">
                    <a:lumMod val="75000"/>
                  </a:schemeClr>
                </a:solidFill>
                <a:effectLst>
                  <a:outerShdw blurRad="38100" dist="38100" dir="2700000" algn="tl">
                    <a:srgbClr val="000000">
                      <a:alpha val="43137"/>
                    </a:srgbClr>
                  </a:outerShdw>
                </a:effectLst>
                <a:latin typeface="Century Gothic"/>
                <a:cs typeface="Century Gothic"/>
              </a:rPr>
            </a:br>
            <a:endPar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endParaRPr>
          </a:p>
        </p:txBody>
      </p:sp>
      <p:sp>
        <p:nvSpPr>
          <p:cNvPr id="3" name="Subtitle 2"/>
          <p:cNvSpPr>
            <a:spLocks noGrp="1"/>
          </p:cNvSpPr>
          <p:nvPr>
            <p:ph type="subTitle" idx="1"/>
          </p:nvPr>
        </p:nvSpPr>
        <p:spPr>
          <a:xfrm>
            <a:off x="228600" y="4038600"/>
            <a:ext cx="6400800" cy="1752600"/>
          </a:xfrm>
        </p:spPr>
        <p:txBody>
          <a:bodyPr>
            <a:normAutofit/>
          </a:bodyPr>
          <a:lstStyle/>
          <a:p>
            <a:pPr algn="l" eaLnBrk="1" fontAlgn="auto" hangingPunct="1">
              <a:spcAft>
                <a:spcPts val="0"/>
              </a:spcAft>
              <a:buFont typeface="Wingdings 2"/>
              <a:buNone/>
              <a:defRPr/>
            </a:pPr>
            <a:r>
              <a:rPr lang="en-US" b="1" u="sng" dirty="0" smtClean="0">
                <a:solidFill>
                  <a:srgbClr val="BFBFBF"/>
                </a:solidFill>
                <a:effectLst>
                  <a:outerShdw blurRad="38100" dist="38100" dir="2700000" algn="tl">
                    <a:srgbClr val="000000">
                      <a:alpha val="43137"/>
                    </a:srgbClr>
                  </a:outerShdw>
                </a:effectLst>
              </a:rPr>
              <a:t>Dr</a:t>
            </a:r>
            <a:r>
              <a:rPr lang="en-US" b="1" dirty="0" smtClean="0">
                <a:solidFill>
                  <a:srgbClr val="BFBFBF"/>
                </a:solidFill>
                <a:effectLst>
                  <a:outerShdw blurRad="38100" dist="38100" dir="2700000" algn="tl">
                    <a:srgbClr val="000000">
                      <a:alpha val="43137"/>
                    </a:srgbClr>
                  </a:outerShdw>
                </a:effectLst>
              </a:rPr>
              <a:t>. </a:t>
            </a:r>
          </a:p>
          <a:p>
            <a:pPr algn="l" eaLnBrk="1" fontAlgn="auto" hangingPunct="1">
              <a:spcAft>
                <a:spcPts val="0"/>
              </a:spcAft>
              <a:buFont typeface="Wingdings 2"/>
              <a:buNone/>
              <a:defRPr/>
            </a:pPr>
            <a:endParaRPr lang="en-US" b="1" dirty="0" smtClean="0">
              <a:solidFill>
                <a:srgbClr val="BFBFBF"/>
              </a:solidFill>
              <a:effectLst>
                <a:outerShdw blurRad="38100" dist="38100" dir="2700000" algn="tl">
                  <a:srgbClr val="000000">
                    <a:alpha val="43137"/>
                  </a:srgbClr>
                </a:outerShdw>
              </a:effectLst>
            </a:endParaRPr>
          </a:p>
          <a:p>
            <a:pPr algn="l" eaLnBrk="1" fontAlgn="auto" hangingPunct="1">
              <a:spcAft>
                <a:spcPts val="0"/>
              </a:spcAft>
              <a:buFont typeface="Wingdings 2"/>
              <a:buNone/>
              <a:defRPr/>
            </a:pPr>
            <a:r>
              <a:rPr lang="en-US" b="1" smtClean="0">
                <a:solidFill>
                  <a:srgbClr val="BFBFBF"/>
                </a:solidFill>
                <a:effectLst>
                  <a:outerShdw blurRad="38100" dist="38100" dir="2700000" algn="tl">
                    <a:srgbClr val="000000">
                      <a:alpha val="43137"/>
                    </a:srgbClr>
                  </a:outerShdw>
                </a:effectLst>
              </a:rPr>
              <a:t>Date: </a:t>
            </a:r>
            <a:endParaRPr lang="en-US" b="1" dirty="0" smtClean="0">
              <a:solidFill>
                <a:srgbClr val="BFBFBF"/>
              </a:solidFill>
              <a:effectLst>
                <a:outerShdw blurRad="38100" dist="38100" dir="2700000" algn="tl">
                  <a:srgbClr val="000000">
                    <a:alpha val="43137"/>
                  </a:srgbClr>
                </a:outerShdw>
              </a:effectLst>
            </a:endParaRPr>
          </a:p>
          <a:p>
            <a:pPr eaLnBrk="1" fontAlgn="auto" hangingPunct="1">
              <a:spcAft>
                <a:spcPts val="0"/>
              </a:spcAft>
              <a:buFont typeface="Wingdings 2"/>
              <a:buNone/>
              <a:defRPr/>
            </a:pPr>
            <a:endParaRPr lang="en-US" dirty="0" smtClean="0">
              <a:solidFill>
                <a:srgbClr val="D9D9D9"/>
              </a:solidFill>
            </a:endParaRPr>
          </a:p>
          <a:p>
            <a:pPr eaLnBrk="1" fontAlgn="auto" hangingPunct="1">
              <a:spcAft>
                <a:spcPts val="0"/>
              </a:spcAft>
              <a:buFont typeface="Wingdings 2"/>
              <a:buNone/>
              <a:defRPr/>
            </a:pPr>
            <a:endParaRPr lang="en-US" dirty="0" smtClean="0">
              <a:solidFill>
                <a:srgbClr val="D9D9D9"/>
              </a:solidFill>
            </a:endParaRPr>
          </a:p>
          <a:p>
            <a:pPr eaLnBrk="1" fontAlgn="auto" hangingPunct="1">
              <a:spcAft>
                <a:spcPts val="0"/>
              </a:spcAft>
              <a:buFont typeface="Wingdings 2"/>
              <a:buNone/>
              <a:defRPr/>
            </a:pPr>
            <a:endParaRPr lang="en-US" dirty="0"/>
          </a:p>
        </p:txBody>
      </p:sp>
      <p:sp>
        <p:nvSpPr>
          <p:cNvPr id="5" name="TextBox 4"/>
          <p:cNvSpPr txBox="1"/>
          <p:nvPr/>
        </p:nvSpPr>
        <p:spPr>
          <a:xfrm>
            <a:off x="4114800" y="2743200"/>
            <a:ext cx="4114800" cy="461963"/>
          </a:xfrm>
          <a:prstGeom prst="rect">
            <a:avLst/>
          </a:prstGeom>
          <a:noFill/>
        </p:spPr>
        <p:txBody>
          <a:bodyPr>
            <a:spAutoFit/>
          </a:bodyPr>
          <a:lstStyle/>
          <a:p>
            <a:pPr>
              <a:defRPr/>
            </a:pPr>
            <a:endParaRPr lang="en-US" dirty="0">
              <a:solidFill>
                <a:srgbClr val="0D0D0D"/>
              </a:solidFill>
              <a:effectLst>
                <a:outerShdw blurRad="38100" dist="38100" dir="2700000" algn="tl">
                  <a:srgbClr val="000000">
                    <a:alpha val="43137"/>
                  </a:srgbClr>
                </a:outerShdw>
              </a:effectLst>
              <a:latin typeface="Century Gothic"/>
              <a:cs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bg1"/>
                </a:solidFill>
              </a:rPr>
              <a:t>Peripheral IV Insertion</a:t>
            </a:r>
          </a:p>
        </p:txBody>
      </p:sp>
      <p:sp>
        <p:nvSpPr>
          <p:cNvPr id="35843" name="Rectangle 3"/>
          <p:cNvSpPr>
            <a:spLocks noGrp="1" noChangeArrowheads="1"/>
          </p:cNvSpPr>
          <p:nvPr>
            <p:ph type="body" sz="half" idx="1"/>
          </p:nvPr>
        </p:nvSpPr>
        <p:spPr>
          <a:xfrm>
            <a:off x="685800" y="1524000"/>
            <a:ext cx="7772400" cy="1254125"/>
          </a:xfrm>
        </p:spPr>
        <p:txBody>
          <a:bodyPr/>
          <a:lstStyle/>
          <a:p>
            <a:pPr eaLnBrk="1" hangingPunct="1"/>
            <a:r>
              <a:rPr lang="en-US" sz="2400" smtClean="0">
                <a:solidFill>
                  <a:schemeClr val="bg1"/>
                </a:solidFill>
              </a:rPr>
              <a:t>Common sites:</a:t>
            </a:r>
          </a:p>
          <a:p>
            <a:pPr lvl="1" eaLnBrk="1" hangingPunct="1"/>
            <a:r>
              <a:rPr lang="en-US" sz="2000" smtClean="0">
                <a:solidFill>
                  <a:schemeClr val="bg1"/>
                </a:solidFill>
              </a:rPr>
              <a:t>Hands and arms</a:t>
            </a:r>
          </a:p>
          <a:p>
            <a:pPr lvl="1" eaLnBrk="1" hangingPunct="1"/>
            <a:r>
              <a:rPr lang="en-US" sz="2000" smtClean="0">
                <a:solidFill>
                  <a:schemeClr val="bg1"/>
                </a:solidFill>
              </a:rPr>
              <a:t>Antecubital fossa (AC space)</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95600"/>
            <a:ext cx="5029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smtClean="0">
                <a:solidFill>
                  <a:srgbClr val="00B0F0"/>
                </a:solidFill>
              </a:rPr>
              <a:t>Peripheral IV Insertion</a:t>
            </a:r>
          </a:p>
        </p:txBody>
      </p:sp>
      <p:sp>
        <p:nvSpPr>
          <p:cNvPr id="36867" name="Rectangle 3"/>
          <p:cNvSpPr>
            <a:spLocks noGrp="1" noChangeArrowheads="1"/>
          </p:cNvSpPr>
          <p:nvPr>
            <p:ph idx="1"/>
          </p:nvPr>
        </p:nvSpPr>
        <p:spPr/>
        <p:txBody>
          <a:bodyPr/>
          <a:lstStyle/>
          <a:p>
            <a:pPr eaLnBrk="1" hangingPunct="1"/>
            <a:r>
              <a:rPr lang="en-US" sz="2400" b="1" smtClean="0">
                <a:solidFill>
                  <a:srgbClr val="FF0000"/>
                </a:solidFill>
              </a:rPr>
              <a:t>Alternate sites:</a:t>
            </a:r>
          </a:p>
          <a:p>
            <a:pPr lvl="1" eaLnBrk="1" hangingPunct="1"/>
            <a:r>
              <a:rPr lang="en-US" sz="2000" smtClean="0">
                <a:solidFill>
                  <a:schemeClr val="bg1"/>
                </a:solidFill>
              </a:rPr>
              <a:t>Long saphenous veins</a:t>
            </a:r>
          </a:p>
          <a:p>
            <a:pPr lvl="1" eaLnBrk="1" hangingPunct="1"/>
            <a:r>
              <a:rPr lang="en-US" sz="2000" smtClean="0">
                <a:solidFill>
                  <a:schemeClr val="bg1"/>
                </a:solidFill>
              </a:rPr>
              <a:t>External jugular veins</a:t>
            </a:r>
          </a:p>
          <a:p>
            <a:pPr eaLnBrk="1" hangingPunct="1"/>
            <a:r>
              <a:rPr lang="en-US" sz="2400" smtClean="0">
                <a:solidFill>
                  <a:schemeClr val="bg1"/>
                </a:solidFill>
              </a:rPr>
              <a:t>Embolism and infection rates higher </a:t>
            </a:r>
          </a:p>
        </p:txBody>
      </p:sp>
      <p:pic>
        <p:nvPicPr>
          <p:cNvPr id="368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352800"/>
            <a:ext cx="4114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352800"/>
            <a:ext cx="3962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1221</TotalTime>
  <Words>2994</Words>
  <Application>Microsoft Office PowerPoint</Application>
  <PresentationFormat>On-screen Show (4:3)</PresentationFormat>
  <Paragraphs>568</Paragraphs>
  <Slides>79</Slides>
  <Notes>53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79</vt:i4>
      </vt:variant>
    </vt:vector>
  </HeadingPairs>
  <TitlesOfParts>
    <vt:vector size="88" baseType="lpstr">
      <vt:lpstr>Arial</vt:lpstr>
      <vt:lpstr>Century Gothic</vt:lpstr>
      <vt:lpstr>Rockwell</vt:lpstr>
      <vt:lpstr>Times New Roman</vt:lpstr>
      <vt:lpstr>Wingdings</vt:lpstr>
      <vt:lpstr>Wingdings 2</vt:lpstr>
      <vt:lpstr>Foundry</vt:lpstr>
      <vt:lpstr>1_Foundry</vt:lpstr>
      <vt:lpstr>2_Foundry</vt:lpstr>
      <vt:lpstr> Vascular Access</vt:lpstr>
      <vt:lpstr>Lecture Objectives.. </vt:lpstr>
      <vt:lpstr>Medical Asepsis</vt:lpstr>
      <vt:lpstr>Antiseptics and Disinfectants</vt:lpstr>
      <vt:lpstr>Universal Precautions</vt:lpstr>
      <vt:lpstr>Types of IV Catheters</vt:lpstr>
      <vt:lpstr>Needles</vt:lpstr>
      <vt:lpstr>Peripheral IV Insertion</vt:lpstr>
      <vt:lpstr>Peripheral IV Insertion</vt:lpstr>
      <vt:lpstr>Peripheral IV Insertion</vt:lpstr>
      <vt:lpstr>Peripheral IV Procedure</vt:lpstr>
      <vt:lpstr>Peripheral IV Procedure</vt:lpstr>
      <vt:lpstr>Peripheral IV Procedure</vt:lpstr>
      <vt:lpstr>Peripheral IV Procedure</vt:lpstr>
      <vt:lpstr>Peripheral IV Procedure</vt:lpstr>
      <vt:lpstr>Peripheral IV Insertion</vt:lpstr>
      <vt:lpstr>Peripheral IV Procedure</vt:lpstr>
      <vt:lpstr>Peripheral IV Procedure</vt:lpstr>
      <vt:lpstr>Peripheral IV Procedure</vt:lpstr>
      <vt:lpstr>Peripheral IV Procedure</vt:lpstr>
      <vt:lpstr>Peripheral IV Procedure</vt:lpstr>
      <vt:lpstr>Local Complications </vt:lpstr>
      <vt:lpstr>Infiltration—Causes</vt:lpstr>
      <vt:lpstr>Infiltration—Signs &amp; Symptoms</vt:lpstr>
      <vt:lpstr>PowerPoint Presentation</vt:lpstr>
      <vt:lpstr>Infiltration—Management</vt:lpstr>
      <vt:lpstr>Central Venous Access</vt:lpstr>
      <vt:lpstr>Central Venous Access</vt:lpstr>
      <vt:lpstr>Central Venous Access</vt:lpstr>
      <vt:lpstr>Femoral Vein Anatomy</vt:lpstr>
      <vt:lpstr>Femoral Vein Cannulation</vt:lpstr>
      <vt:lpstr>Internal Jugular Vein Anatomy</vt:lpstr>
      <vt:lpstr>Internal Jugular Vein Cannulation</vt:lpstr>
      <vt:lpstr>Internal Jugular Vein Cannulation</vt:lpstr>
      <vt:lpstr>Internal Jugular Vein Cannulation</vt:lpstr>
      <vt:lpstr>Subclavian Vein Anatomy</vt:lpstr>
      <vt:lpstr>Subclavian Vein Cannulation</vt:lpstr>
      <vt:lpstr>Central Venous Access</vt:lpstr>
      <vt:lpstr>Central Venous Access</vt:lpstr>
      <vt:lpstr>Central Venous Access</vt:lpstr>
      <vt:lpstr>Central Venous Access</vt:lpstr>
      <vt:lpstr>Systemic Complications</vt:lpstr>
      <vt:lpstr>Air Embolism</vt:lpstr>
      <vt:lpstr>Air Embolism</vt:lpstr>
      <vt:lpstr>Air Embolism</vt:lpstr>
      <vt:lpstr>Air Embolism</vt:lpstr>
      <vt:lpstr>Complications—Central Veins </vt:lpstr>
      <vt:lpstr>IV Medications</vt:lpstr>
      <vt:lpstr>Intravenous Therapy</vt:lpstr>
      <vt:lpstr>Intermittent Infusion</vt:lpstr>
      <vt:lpstr>Intermittent Infusion</vt:lpstr>
      <vt:lpstr>Volume-Control IV Devices</vt:lpstr>
      <vt:lpstr>Drug Pump</vt:lpstr>
      <vt:lpstr>Indwelling Vascular Devices </vt:lpstr>
      <vt:lpstr>Indwelling Vascular Devices</vt:lpstr>
      <vt:lpstr>Ultrasound guided IV  insertion</vt:lpstr>
      <vt:lpstr>Ultrasound guided CVC insertion</vt:lpstr>
      <vt:lpstr>Arterial Line Placement</vt:lpstr>
      <vt:lpstr>Arterial line placement  Indications </vt:lpstr>
      <vt:lpstr>Contraindications for arterial line placement </vt:lpstr>
      <vt:lpstr>Technical Considerations</vt:lpstr>
      <vt:lpstr>Allen test </vt:lpstr>
      <vt:lpstr>Allen test</vt:lpstr>
      <vt:lpstr> Modified Allen test</vt:lpstr>
      <vt:lpstr>Allen test- Release the occlusive pressure on the ulnar artery</vt:lpstr>
      <vt:lpstr>Radial artery Aatomic consideration</vt:lpstr>
      <vt:lpstr>Femoral  artery Anatomic consideration</vt:lpstr>
      <vt:lpstr>Arterial Line Placement Equipment</vt:lpstr>
      <vt:lpstr>Arterial Line Placement Patient Preparation</vt:lpstr>
      <vt:lpstr>Arterial Line Placement Positioning</vt:lpstr>
      <vt:lpstr>Arterial Line Placement</vt:lpstr>
      <vt:lpstr>Catheter over needle technique </vt:lpstr>
      <vt:lpstr>Catheter over needle technique</vt:lpstr>
      <vt:lpstr>Radial artery cannulation (Seldinger). Advancement of catheter over guide wire.</vt:lpstr>
      <vt:lpstr>Complications of arterial line placement </vt:lpstr>
      <vt:lpstr>PowerPoint Presentation</vt:lpstr>
      <vt:lpstr> Reference book and the relevant page numbers.. </vt:lpstr>
      <vt:lpstr>Questions?</vt:lpstr>
      <vt:lpstr>Thank You  </vt:lpstr>
    </vt:vector>
  </TitlesOfParts>
  <Company>REED Elsevier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Venous Access and Medication Administration</dc:title>
  <dc:creator>Linda Honeycutt</dc:creator>
  <cp:lastModifiedBy>Mueen Ullah Khan</cp:lastModifiedBy>
  <cp:revision>118</cp:revision>
  <dcterms:created xsi:type="dcterms:W3CDTF">2004-12-06T00:21:17Z</dcterms:created>
  <dcterms:modified xsi:type="dcterms:W3CDTF">2017-04-30T07:01:37Z</dcterms:modified>
</cp:coreProperties>
</file>