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376" r:id="rId3"/>
    <p:sldId id="400" r:id="rId4"/>
    <p:sldId id="356" r:id="rId5"/>
    <p:sldId id="401" r:id="rId6"/>
    <p:sldId id="380" r:id="rId7"/>
    <p:sldId id="402" r:id="rId8"/>
    <p:sldId id="386" r:id="rId9"/>
    <p:sldId id="354" r:id="rId10"/>
    <p:sldId id="260" r:id="rId11"/>
    <p:sldId id="261" r:id="rId12"/>
    <p:sldId id="378" r:id="rId13"/>
    <p:sldId id="379" r:id="rId14"/>
    <p:sldId id="262" r:id="rId15"/>
    <p:sldId id="267" r:id="rId16"/>
    <p:sldId id="269" r:id="rId17"/>
    <p:sldId id="270" r:id="rId18"/>
    <p:sldId id="384" r:id="rId19"/>
    <p:sldId id="271" r:id="rId20"/>
    <p:sldId id="389" r:id="rId21"/>
    <p:sldId id="274" r:id="rId22"/>
    <p:sldId id="275" r:id="rId23"/>
    <p:sldId id="276" r:id="rId24"/>
    <p:sldId id="272" r:id="rId25"/>
    <p:sldId id="278" r:id="rId26"/>
    <p:sldId id="388" r:id="rId27"/>
    <p:sldId id="381" r:id="rId28"/>
    <p:sldId id="382" r:id="rId29"/>
    <p:sldId id="383" r:id="rId30"/>
    <p:sldId id="277" r:id="rId31"/>
    <p:sldId id="279" r:id="rId32"/>
    <p:sldId id="390" r:id="rId33"/>
    <p:sldId id="398" r:id="rId34"/>
    <p:sldId id="391" r:id="rId35"/>
    <p:sldId id="392" r:id="rId36"/>
    <p:sldId id="394" r:id="rId37"/>
    <p:sldId id="393" r:id="rId38"/>
    <p:sldId id="395" r:id="rId39"/>
    <p:sldId id="396" r:id="rId40"/>
    <p:sldId id="397" r:id="rId41"/>
    <p:sldId id="399" r:id="rId42"/>
    <p:sldId id="283" r:id="rId43"/>
    <p:sldId id="284" r:id="rId44"/>
    <p:sldId id="286" r:id="rId45"/>
    <p:sldId id="287" r:id="rId46"/>
    <p:sldId id="290" r:id="rId47"/>
    <p:sldId id="291" r:id="rId48"/>
    <p:sldId id="292" r:id="rId49"/>
    <p:sldId id="293" r:id="rId50"/>
    <p:sldId id="403" r:id="rId51"/>
    <p:sldId id="404" r:id="rId52"/>
    <p:sldId id="405" r:id="rId53"/>
    <p:sldId id="406" r:id="rId54"/>
    <p:sldId id="407" r:id="rId55"/>
    <p:sldId id="408" r:id="rId56"/>
    <p:sldId id="409" r:id="rId57"/>
    <p:sldId id="410" r:id="rId58"/>
    <p:sldId id="411" r:id="rId59"/>
    <p:sldId id="412" r:id="rId60"/>
    <p:sldId id="413" r:id="rId61"/>
    <p:sldId id="414" r:id="rId62"/>
    <p:sldId id="415" r:id="rId63"/>
    <p:sldId id="416" r:id="rId64"/>
    <p:sldId id="417" r:id="rId65"/>
    <p:sldId id="418" r:id="rId66"/>
    <p:sldId id="377" r:id="rId6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400" kern="1200">
        <a:solidFill>
          <a:srgbClr val="FFFF00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4400" kern="1200">
        <a:solidFill>
          <a:srgbClr val="FFFF00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4400" kern="1200">
        <a:solidFill>
          <a:srgbClr val="FFFF00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4400" kern="1200">
        <a:solidFill>
          <a:srgbClr val="FFFF00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4400" kern="1200">
        <a:solidFill>
          <a:srgbClr val="FFFF00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4400" kern="1200">
        <a:solidFill>
          <a:srgbClr val="FFFF00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4400" kern="1200">
        <a:solidFill>
          <a:srgbClr val="FFFF00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4400" kern="1200">
        <a:solidFill>
          <a:srgbClr val="FFFF00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4400" kern="1200">
        <a:solidFill>
          <a:srgbClr val="FFFF00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CC0000"/>
    <a:srgbClr val="FFCC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68" autoAdjust="0"/>
    <p:restoredTop sz="86323" autoAdjust="0"/>
  </p:normalViewPr>
  <p:slideViewPr>
    <p:cSldViewPr showGuides="1">
      <p:cViewPr>
        <p:scale>
          <a:sx n="83" d="100"/>
          <a:sy n="83" d="100"/>
        </p:scale>
        <p:origin x="-71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5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8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6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6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30B1EE3-6278-4451-BFAF-2164903148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876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7BE8C9-D941-4B0C-82D8-9BEEC4E5D6F4}" type="slidenum">
              <a:rPr lang="en-US" smtClean="0">
                <a:latin typeface="Arial" pitchFamily="34" charset="0"/>
              </a:rPr>
              <a:pPr>
                <a:defRPr/>
              </a:pPr>
              <a:t>1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7516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5A2A59-715C-4ED8-A6A7-F2E979E005B8}" type="slidenum">
              <a:rPr lang="en-US" smtClean="0">
                <a:latin typeface="Arial" pitchFamily="34" charset="0"/>
              </a:rPr>
              <a:pPr>
                <a:defRPr/>
              </a:pPr>
              <a:t>10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721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F5455F-6714-42C3-BE88-6834AEF8093F}" type="slidenum">
              <a:rPr lang="en-US" smtClean="0">
                <a:latin typeface="Arial" pitchFamily="34" charset="0"/>
              </a:rPr>
              <a:pPr>
                <a:defRPr/>
              </a:pPr>
              <a:t>11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316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B3FAF3-1BAB-4986-A198-838BE73A59F1}" type="slidenum">
              <a:rPr lang="en-US" smtClean="0">
                <a:latin typeface="Arial" pitchFamily="34" charset="0"/>
              </a:rPr>
              <a:pPr>
                <a:defRPr/>
              </a:pPr>
              <a:t>12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0085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CDF34-B560-41F3-AA81-B728ADE7CB49}" type="slidenum">
              <a:rPr lang="en-US" smtClean="0">
                <a:latin typeface="Arial" pitchFamily="34" charset="0"/>
              </a:rPr>
              <a:pPr>
                <a:defRPr/>
              </a:pPr>
              <a:t>13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7943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CB20E8-21B3-4BEA-B7AE-EE3E969E6E21}" type="slidenum">
              <a:rPr lang="en-US" smtClean="0">
                <a:latin typeface="Arial" pitchFamily="34" charset="0"/>
              </a:rPr>
              <a:pPr>
                <a:defRPr/>
              </a:pPr>
              <a:t>14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7211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C3CCB6-479E-47B3-BC20-CCB81D6D5D29}" type="slidenum">
              <a:rPr lang="en-US" smtClean="0">
                <a:latin typeface="Arial" pitchFamily="34" charset="0"/>
              </a:rPr>
              <a:pPr>
                <a:defRPr/>
              </a:pPr>
              <a:t>15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5715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739142-9A73-4313-BB2D-84B1ABBB4DDD}" type="slidenum">
              <a:rPr lang="en-US" smtClean="0">
                <a:latin typeface="Arial" pitchFamily="34" charset="0"/>
              </a:rPr>
              <a:pPr>
                <a:defRPr/>
              </a:pPr>
              <a:t>16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696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BAC9B4-7E3B-453B-B94C-E7A40DC057AF}" type="slidenum">
              <a:rPr lang="en-US" smtClean="0">
                <a:latin typeface="Arial" pitchFamily="34" charset="0"/>
              </a:rPr>
              <a:pPr>
                <a:defRPr/>
              </a:pPr>
              <a:t>17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886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FEFD23-0164-4F6A-9AB7-B121871756C4}" type="slidenum">
              <a:rPr lang="en-US" smtClean="0">
                <a:latin typeface="Arial" pitchFamily="34" charset="0"/>
              </a:rPr>
              <a:pPr>
                <a:defRPr/>
              </a:pPr>
              <a:t>18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6836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EC9FD9-7C57-4BED-974B-0652CE4E62A1}" type="slidenum">
              <a:rPr lang="en-US" smtClean="0">
                <a:latin typeface="Arial" pitchFamily="34" charset="0"/>
              </a:rPr>
              <a:pPr>
                <a:defRPr/>
              </a:pPr>
              <a:t>19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643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504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17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6840A3-CB27-4F02-A974-0BE3EE8AA551}" type="slidenum">
              <a:rPr lang="en-US" smtClean="0">
                <a:latin typeface="Arial" pitchFamily="34" charset="0"/>
              </a:rPr>
              <a:pPr>
                <a:defRPr/>
              </a:pPr>
              <a:t>21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3998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54DEF0-18EC-4079-B435-88E40B5C6763}" type="slidenum">
              <a:rPr lang="en-US" smtClean="0">
                <a:latin typeface="Arial" pitchFamily="34" charset="0"/>
              </a:rPr>
              <a:pPr>
                <a:defRPr/>
              </a:pPr>
              <a:t>22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8675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1F5C68-120A-4579-A0D3-654808A72DED}" type="slidenum">
              <a:rPr lang="en-US" smtClean="0">
                <a:latin typeface="Arial" pitchFamily="34" charset="0"/>
              </a:rPr>
              <a:pPr>
                <a:defRPr/>
              </a:pPr>
              <a:t>23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1135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96B0332-D7E0-4B4B-B617-EBCA44F5DC5D}" type="slidenum">
              <a:rPr lang="en-US" smtClean="0">
                <a:latin typeface="Arial" pitchFamily="34" charset="0"/>
              </a:rPr>
              <a:pPr>
                <a:defRPr/>
              </a:pPr>
              <a:t>24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8863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C79546-2F97-49CB-9A0B-3A94E44117CA}" type="slidenum">
              <a:rPr lang="en-US" smtClean="0">
                <a:latin typeface="Arial" pitchFamily="34" charset="0"/>
              </a:rPr>
              <a:pPr>
                <a:defRPr/>
              </a:pPr>
              <a:t>25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079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333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B2F5FA-8141-4BE0-91BB-C2D7CD820AD5}" type="slidenum">
              <a:rPr lang="en-US" smtClean="0">
                <a:latin typeface="Arial" pitchFamily="34" charset="0"/>
              </a:rPr>
              <a:pPr>
                <a:defRPr/>
              </a:pPr>
              <a:t>27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3394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67CC57-2372-4D9E-9B26-8CC6B815CDE1}" type="slidenum">
              <a:rPr lang="en-US" smtClean="0">
                <a:latin typeface="Arial" pitchFamily="34" charset="0"/>
              </a:rPr>
              <a:pPr>
                <a:defRPr/>
              </a:pPr>
              <a:t>28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6985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0342297-C0AF-405B-BA21-55167FC5AB4B}" type="slidenum">
              <a:rPr lang="en-US" smtClean="0">
                <a:latin typeface="Arial" pitchFamily="34" charset="0"/>
              </a:rPr>
              <a:pPr>
                <a:defRPr/>
              </a:pPr>
              <a:t>29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803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125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91A1E2-32A4-4FFA-A202-113A11858D3E}" type="slidenum">
              <a:rPr lang="en-US" smtClean="0">
                <a:latin typeface="Arial" pitchFamily="34" charset="0"/>
              </a:rPr>
              <a:pPr>
                <a:defRPr/>
              </a:pPr>
              <a:t>30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803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F2B464-7F6D-4989-BDE4-796DE8AE5482}" type="slidenum">
              <a:rPr lang="en-US" smtClean="0">
                <a:latin typeface="Arial" pitchFamily="34" charset="0"/>
              </a:rPr>
              <a:pPr>
                <a:defRPr/>
              </a:pPr>
              <a:t>31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3576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99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002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8333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9018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751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08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6422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037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62809C-40E8-4244-A32D-E19566FAD6D5}" type="slidenum">
              <a:rPr lang="en-US" smtClean="0">
                <a:latin typeface="Arial" pitchFamily="34" charset="0"/>
              </a:rPr>
              <a:pPr>
                <a:defRPr/>
              </a:pPr>
              <a:t>4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9623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1861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244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90B2BF-038F-4586-8370-B510B133DA73}" type="slidenum">
              <a:rPr lang="en-US" smtClean="0">
                <a:latin typeface="Arial" pitchFamily="34" charset="0"/>
              </a:rPr>
              <a:pPr>
                <a:defRPr/>
              </a:pPr>
              <a:t>42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27561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FF4F99-311E-44E5-B883-04D71D43D37C}" type="slidenum">
              <a:rPr lang="en-US" smtClean="0">
                <a:latin typeface="Arial" pitchFamily="34" charset="0"/>
              </a:rPr>
              <a:pPr>
                <a:defRPr/>
              </a:pPr>
              <a:t>43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1440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1CCD3D-E136-4480-92EA-AC0798C55338}" type="slidenum">
              <a:rPr lang="en-US" smtClean="0">
                <a:latin typeface="Arial" pitchFamily="34" charset="0"/>
              </a:rPr>
              <a:pPr>
                <a:defRPr/>
              </a:pPr>
              <a:t>44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2019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EB3B48-9AB9-4A90-9EFE-88A7D2A9C96A}" type="slidenum">
              <a:rPr lang="en-US" smtClean="0">
                <a:latin typeface="Arial" pitchFamily="34" charset="0"/>
              </a:rPr>
              <a:pPr>
                <a:defRPr/>
              </a:pPr>
              <a:t>45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66793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395158-3BEA-4832-B429-CBBAE31DD042}" type="slidenum">
              <a:rPr lang="en-US" smtClean="0">
                <a:latin typeface="Arial" pitchFamily="34" charset="0"/>
              </a:rPr>
              <a:pPr>
                <a:defRPr/>
              </a:pPr>
              <a:t>46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4940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A40498-92A5-4BF5-8129-E729B0BEB250}" type="slidenum">
              <a:rPr lang="en-US" smtClean="0">
                <a:latin typeface="Arial" pitchFamily="34" charset="0"/>
              </a:rPr>
              <a:pPr>
                <a:defRPr/>
              </a:pPr>
              <a:t>47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01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9405D6-052A-4BF6-8443-BB3DBBC20088}" type="slidenum">
              <a:rPr lang="en-US" smtClean="0">
                <a:latin typeface="Arial" pitchFamily="34" charset="0"/>
              </a:rPr>
              <a:pPr>
                <a:defRPr/>
              </a:pPr>
              <a:t>48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4630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B087E-81D4-4C19-B121-9400321EB7BC}" type="slidenum">
              <a:rPr lang="en-US" smtClean="0">
                <a:latin typeface="Arial" pitchFamily="34" charset="0"/>
              </a:rPr>
              <a:pPr>
                <a:defRPr/>
              </a:pPr>
              <a:t>49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953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0951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30D6AD-E32B-4291-8AE8-2F1B1921014B}" type="slidenum">
              <a:rPr lang="en-US" smtClean="0">
                <a:latin typeface="Arial" pitchFamily="34" charset="0"/>
              </a:rPr>
              <a:pPr>
                <a:defRPr/>
              </a:pPr>
              <a:t>50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45049A-5B6B-43BE-B711-B4AB45E66953}" type="slidenum">
              <a:rPr lang="en-US" smtClean="0">
                <a:latin typeface="Arial" pitchFamily="34" charset="0"/>
              </a:rPr>
              <a:pPr>
                <a:defRPr/>
              </a:pPr>
              <a:t>51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2C5BC2-9E8F-4267-A477-209D151D18CA}" type="slidenum">
              <a:rPr lang="en-US" smtClean="0">
                <a:latin typeface="Arial" pitchFamily="34" charset="0"/>
              </a:rPr>
              <a:pPr>
                <a:defRPr/>
              </a:pPr>
              <a:t>52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EEB4EE-BBC2-4080-A831-FD620FD8F2C5}" type="slidenum">
              <a:rPr lang="en-US" smtClean="0">
                <a:latin typeface="Arial" pitchFamily="34" charset="0"/>
              </a:rPr>
              <a:pPr>
                <a:defRPr/>
              </a:pPr>
              <a:t>53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7C1229-7DE3-4F70-ABD1-7BA079969C2C}" type="slidenum">
              <a:rPr lang="en-US" smtClean="0">
                <a:latin typeface="Arial" pitchFamily="34" charset="0"/>
              </a:rPr>
              <a:pPr>
                <a:defRPr/>
              </a:pPr>
              <a:t>54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942E3E-701B-4E5E-B6E7-8D3A63D141D8}" type="slidenum">
              <a:rPr lang="en-US" smtClean="0">
                <a:latin typeface="Arial" pitchFamily="34" charset="0"/>
              </a:rPr>
              <a:pPr>
                <a:defRPr/>
              </a:pPr>
              <a:t>55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EF4AE6-C1E8-4602-98F9-0325FDA5B491}" type="slidenum">
              <a:rPr lang="en-US" smtClean="0">
                <a:latin typeface="Arial" pitchFamily="34" charset="0"/>
              </a:rPr>
              <a:pPr>
                <a:defRPr/>
              </a:pPr>
              <a:t>56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6168C2-80B0-4211-BCB5-8045B06A6CC1}" type="slidenum">
              <a:rPr lang="en-US" smtClean="0">
                <a:latin typeface="Arial" pitchFamily="34" charset="0"/>
              </a:rPr>
              <a:pPr>
                <a:defRPr/>
              </a:pPr>
              <a:t>57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534C1B-0062-4BB0-82B2-D5A8BE6C5304}" type="slidenum">
              <a:rPr lang="en-US" smtClean="0">
                <a:latin typeface="Arial" pitchFamily="34" charset="0"/>
              </a:rPr>
              <a:pPr>
                <a:defRPr/>
              </a:pPr>
              <a:t>58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454C38-8F58-41D5-AB0D-D39C3086E0F1}" type="slidenum">
              <a:rPr lang="en-US" smtClean="0">
                <a:latin typeface="Arial" pitchFamily="34" charset="0"/>
              </a:rPr>
              <a:pPr>
                <a:defRPr/>
              </a:pPr>
              <a:t>59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DD112A6-314A-4459-B969-C1B10CBEA332}" type="slidenum">
              <a:rPr lang="en-US" smtClean="0">
                <a:latin typeface="Arial" pitchFamily="34" charset="0"/>
              </a:rPr>
              <a:pPr>
                <a:defRPr/>
              </a:pPr>
              <a:t>6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92834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EE24B1-064F-4A61-8C9E-8057B003EA99}" type="slidenum">
              <a:rPr lang="en-US" smtClean="0">
                <a:latin typeface="Arial" pitchFamily="34" charset="0"/>
              </a:rPr>
              <a:pPr>
                <a:defRPr/>
              </a:pPr>
              <a:t>60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16D6FE-40F4-4B0A-8ACD-567937F6B11C}" type="slidenum">
              <a:rPr lang="en-US" smtClean="0">
                <a:latin typeface="Arial" pitchFamily="34" charset="0"/>
              </a:rPr>
              <a:pPr>
                <a:defRPr/>
              </a:pPr>
              <a:t>61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186F81-E36F-49CE-BCAD-AB80CEEB5CB1}" type="slidenum">
              <a:rPr lang="en-US" smtClean="0">
                <a:latin typeface="Arial" pitchFamily="34" charset="0"/>
              </a:rPr>
              <a:pPr>
                <a:defRPr/>
              </a:pPr>
              <a:t>62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445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D94870-1556-49F4-88E5-35608D57394C}" type="slidenum">
              <a:rPr lang="en-US" smtClean="0">
                <a:latin typeface="Arial" pitchFamily="34" charset="0"/>
              </a:rPr>
              <a:pPr>
                <a:defRPr/>
              </a:pPr>
              <a:t>63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AB8A3B-04A7-4001-B265-DDA64C1CC41E}" type="slidenum">
              <a:rPr lang="en-US" smtClean="0">
                <a:latin typeface="Arial" pitchFamily="34" charset="0"/>
              </a:rPr>
              <a:pPr>
                <a:defRPr/>
              </a:pPr>
              <a:t>64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4BAF20-542D-48F0-9218-395A65ECE2DE}" type="slidenum">
              <a:rPr lang="en-US" smtClean="0">
                <a:latin typeface="Arial" pitchFamily="34" charset="0"/>
              </a:rPr>
              <a:pPr>
                <a:defRPr/>
              </a:pPr>
              <a:t>65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043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0B1EE3-6278-4451-BFAF-2164903148F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5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83DFD-031C-4892-A7EF-27623BF9D4C5}" type="slidenum">
              <a:rPr lang="en-US" smtClean="0">
                <a:latin typeface="Arial" pitchFamily="34" charset="0"/>
              </a:rPr>
              <a:pPr>
                <a:defRPr/>
              </a:pPr>
              <a:t>9</a:t>
            </a:fld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508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A39B2-C75E-414C-BDF0-B1ADD9A7E8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94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A693A-BB3B-4CA7-86DF-C3061BBE0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690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97AF3-BEBB-4FAF-A0EF-0D4348366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70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9D163-FDB6-45B4-95F8-70B7122B33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412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78247-D11A-4FDF-9092-D15C800A60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17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0D4DA-005C-4C15-A5CB-866B8D9F3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73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0380F-A5B0-479B-AC33-247359BCBC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251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89F0C-0E71-4500-85BB-F8D3FD6A7E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23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37E70-DE86-4992-82F4-0D665AC784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412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7BE11-7BA4-4726-B4F5-209A47452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33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45EAD-E1C3-4E55-BF8A-F6B322FD9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58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0B7A207-2076-49AA-A80A-4408F29D5A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295400"/>
            <a:ext cx="8686800" cy="1924050"/>
          </a:xfrm>
        </p:spPr>
        <p:txBody>
          <a:bodyPr/>
          <a:lstStyle/>
          <a:p>
            <a:pPr algn="l">
              <a:defRPr/>
            </a:pPr>
            <a:r>
              <a:rPr lang="en-US" sz="36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Lecture Title : </a:t>
            </a:r>
            <a:r>
              <a:rPr lang="en-US" sz="36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General Anesthesia </a:t>
            </a:r>
          </a:p>
        </p:txBody>
      </p:sp>
      <p:sp>
        <p:nvSpPr>
          <p:cNvPr id="2051" name="Subtitle 3"/>
          <p:cNvSpPr>
            <a:spLocks noGrp="1"/>
          </p:cNvSpPr>
          <p:nvPr>
            <p:ph type="subTitle" idx="1"/>
          </p:nvPr>
        </p:nvSpPr>
        <p:spPr>
          <a:xfrm>
            <a:off x="152400" y="3886200"/>
            <a:ext cx="8763000" cy="1828800"/>
          </a:xfrm>
        </p:spPr>
        <p:txBody>
          <a:bodyPr/>
          <a:lstStyle/>
          <a:p>
            <a:pPr algn="l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Lecturer name: Dr Mohamed Bilal Delvi</a:t>
            </a:r>
          </a:p>
          <a:p>
            <a:pPr algn="l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en-US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defRPr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 Date: October 25, 2016</a:t>
            </a:r>
            <a:endParaRPr lang="en-US" sz="1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33400"/>
            <a:ext cx="31337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066800"/>
            <a:ext cx="89154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>
                <a:solidFill>
                  <a:schemeClr val="bg1"/>
                </a:solidFill>
                <a:latin typeface="+mn-lt"/>
              </a:rPr>
              <a:t>Preoperative anesthetic evaluation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990600" y="3725863"/>
            <a:ext cx="7239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400" dirty="0" smtClean="0">
                <a:solidFill>
                  <a:srgbClr val="FFFF00"/>
                </a:solidFill>
                <a:latin typeface="+mn-lt"/>
                <a:ea typeface="Verdana" pitchFamily="34" charset="0"/>
                <a:cs typeface="Times New Roman" pitchFamily="18" charset="0"/>
              </a:rPr>
              <a:t>Risks of Anesthesia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b="1" dirty="0" smtClean="0">
                <a:solidFill>
                  <a:schemeClr val="bg1"/>
                </a:solidFill>
                <a:latin typeface="+mn-lt"/>
              </a:rPr>
              <a:t>Physical status classification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3820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600" smtClean="0">
                <a:solidFill>
                  <a:schemeClr val="bg1"/>
                </a:solidFill>
              </a:rPr>
              <a:t>Class I:  A normal healthy patient.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600" smtClean="0">
                <a:solidFill>
                  <a:schemeClr val="bg1"/>
                </a:solidFill>
              </a:rPr>
              <a:t>Class II: A patient with mild systemic disease (no functional limitation)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600" smtClean="0">
                <a:solidFill>
                  <a:schemeClr val="bg1"/>
                </a:solidFill>
              </a:rPr>
              <a:t>Class III: A patient with severe systemic disease (some functional limitation)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600" smtClean="0">
                <a:solidFill>
                  <a:schemeClr val="bg1"/>
                </a:solidFill>
              </a:rPr>
              <a:t>Class IV: A patient with severe systemic disease that is a constant threat to life (functionality incapacitated)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600" smtClean="0">
                <a:solidFill>
                  <a:schemeClr val="bg1"/>
                </a:solidFill>
              </a:rPr>
              <a:t>Class V:  A moribund patient who is not expected to survive with or without the operation.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600" smtClean="0">
                <a:solidFill>
                  <a:schemeClr val="bg1"/>
                </a:solidFill>
              </a:rPr>
              <a:t>Class VI: A brain-dead patient whose organs are being removed for donor purposes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600" smtClean="0">
                <a:solidFill>
                  <a:schemeClr val="bg1"/>
                </a:solidFill>
              </a:rPr>
              <a:t>Class E:  Emergent procedure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airway-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5791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1752600" y="152400"/>
            <a:ext cx="56388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400" dirty="0" smtClean="0">
                <a:latin typeface="+mn-lt"/>
              </a:rPr>
              <a:t> </a:t>
            </a:r>
            <a:r>
              <a:rPr lang="en-US" altLang="en-US" sz="4000" b="1" dirty="0" smtClean="0">
                <a:solidFill>
                  <a:srgbClr val="FFFF00"/>
                </a:solidFill>
                <a:latin typeface="+mn-lt"/>
              </a:rPr>
              <a:t>Airway examination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 err="1" smtClean="0">
                <a:solidFill>
                  <a:schemeClr val="bg1"/>
                </a:solidFill>
                <a:latin typeface="+mn-lt"/>
              </a:rPr>
              <a:t>Mallampati</a:t>
            </a:r>
            <a:r>
              <a:rPr lang="en-US" altLang="en-US" dirty="0" smtClean="0">
                <a:solidFill>
                  <a:schemeClr val="bg1"/>
                </a:solidFill>
                <a:latin typeface="+mn-lt"/>
              </a:rPr>
              <a:t> classification</a:t>
            </a:r>
          </a:p>
        </p:txBody>
      </p:sp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6324600" y="1371600"/>
            <a:ext cx="23622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u="sng" dirty="0" smtClean="0">
                <a:solidFill>
                  <a:schemeClr val="bg1"/>
                </a:solidFill>
                <a:latin typeface="+mn-lt"/>
              </a:rPr>
              <a:t>Class I:</a:t>
            </a:r>
            <a:r>
              <a:rPr lang="en-US" altLang="en-US" sz="2000" dirty="0" smtClean="0">
                <a:solidFill>
                  <a:schemeClr val="bg1"/>
                </a:solidFill>
                <a:latin typeface="+mn-lt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 smtClean="0">
                <a:solidFill>
                  <a:schemeClr val="bg1"/>
                </a:solidFill>
                <a:latin typeface="+mn-lt"/>
              </a:rPr>
              <a:t>uvula, </a:t>
            </a:r>
            <a:r>
              <a:rPr lang="en-US" altLang="en-US" sz="2000" dirty="0" err="1" smtClean="0">
                <a:solidFill>
                  <a:schemeClr val="bg1"/>
                </a:solidFill>
                <a:latin typeface="+mn-lt"/>
              </a:rPr>
              <a:t>faucial</a:t>
            </a:r>
            <a:r>
              <a:rPr lang="en-US" altLang="en-US" sz="2000" dirty="0" smtClean="0">
                <a:solidFill>
                  <a:schemeClr val="bg1"/>
                </a:solidFill>
                <a:latin typeface="+mn-lt"/>
              </a:rPr>
              <a:t> pillars, soft and hard palate visible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0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u="sng" dirty="0" smtClean="0">
                <a:solidFill>
                  <a:schemeClr val="bg1"/>
                </a:solidFill>
                <a:latin typeface="+mn-lt"/>
              </a:rPr>
              <a:t>Class II: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 err="1" smtClean="0">
                <a:solidFill>
                  <a:schemeClr val="bg1"/>
                </a:solidFill>
                <a:latin typeface="+mn-lt"/>
              </a:rPr>
              <a:t>faucial</a:t>
            </a:r>
            <a:r>
              <a:rPr lang="en-US" altLang="en-US" sz="2000" dirty="0" smtClean="0">
                <a:solidFill>
                  <a:schemeClr val="bg1"/>
                </a:solidFill>
                <a:latin typeface="+mn-lt"/>
              </a:rPr>
              <a:t> pillars, soft and hard palate visible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0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u="sng" dirty="0" smtClean="0">
                <a:solidFill>
                  <a:schemeClr val="bg1"/>
                </a:solidFill>
                <a:latin typeface="+mn-lt"/>
              </a:rPr>
              <a:t>Class III: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 smtClean="0">
                <a:solidFill>
                  <a:schemeClr val="bg1"/>
                </a:solidFill>
                <a:latin typeface="+mn-lt"/>
              </a:rPr>
              <a:t>soft and hard palate visible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0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u="sng" dirty="0" smtClean="0">
                <a:solidFill>
                  <a:schemeClr val="bg1"/>
                </a:solidFill>
                <a:latin typeface="+mn-lt"/>
              </a:rPr>
              <a:t>Class IV: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 smtClean="0">
                <a:solidFill>
                  <a:schemeClr val="bg1"/>
                </a:solidFill>
                <a:latin typeface="+mn-lt"/>
              </a:rPr>
              <a:t>hard palate visible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b="1" dirty="0" smtClean="0">
                <a:solidFill>
                  <a:schemeClr val="bg1"/>
                </a:solidFill>
                <a:latin typeface="+mn-lt"/>
              </a:rPr>
              <a:t>NPO status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938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solidFill>
                  <a:schemeClr val="bg1"/>
                </a:solidFill>
              </a:rPr>
              <a:t>NPO, Nil Per Os, means nothing by mouth</a:t>
            </a:r>
          </a:p>
          <a:p>
            <a:pPr eaLnBrk="1" hangingPunct="1"/>
            <a:r>
              <a:rPr lang="en-US" altLang="en-US" sz="2800" smtClean="0">
                <a:solidFill>
                  <a:schemeClr val="bg1"/>
                </a:solidFill>
              </a:rPr>
              <a:t>Solid food: 8 hrs before induction</a:t>
            </a:r>
          </a:p>
          <a:p>
            <a:pPr eaLnBrk="1" hangingPunct="1"/>
            <a:r>
              <a:rPr lang="en-US" altLang="en-US" sz="2800" smtClean="0">
                <a:solidFill>
                  <a:schemeClr val="bg1"/>
                </a:solidFill>
              </a:rPr>
              <a:t>Liquid: 4 hrs before induction</a:t>
            </a:r>
          </a:p>
          <a:p>
            <a:pPr eaLnBrk="1" hangingPunct="1"/>
            <a:r>
              <a:rPr lang="en-US" altLang="en-US" sz="2800" smtClean="0">
                <a:solidFill>
                  <a:schemeClr val="bg1"/>
                </a:solidFill>
              </a:rPr>
              <a:t>Clear water: 2 hrs before induction</a:t>
            </a:r>
          </a:p>
          <a:p>
            <a:pPr eaLnBrk="1" hangingPunct="1"/>
            <a:r>
              <a:rPr lang="en-US" altLang="en-US" sz="2800" smtClean="0">
                <a:solidFill>
                  <a:schemeClr val="bg1"/>
                </a:solidFill>
              </a:rPr>
              <a:t>Pediatrics: stop breast milk feeding 4 hrs before induction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2554288" y="228600"/>
            <a:ext cx="40036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Anesthetic plan</a:t>
            </a:r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109538" y="582613"/>
            <a:ext cx="8763000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dirty="0" smtClean="0">
                <a:solidFill>
                  <a:srgbClr val="FFCC00"/>
                </a:solidFill>
                <a:latin typeface="+mn-lt"/>
              </a:rPr>
              <a:t>Premed   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2800" dirty="0" smtClean="0">
              <a:solidFill>
                <a:srgbClr val="FFCC0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dirty="0" err="1" smtClean="0">
                <a:solidFill>
                  <a:srgbClr val="FFCC00"/>
                </a:solidFill>
                <a:latin typeface="+mn-lt"/>
              </a:rPr>
              <a:t>Intraop</a:t>
            </a:r>
            <a:r>
              <a:rPr lang="en-US" altLang="en-US" sz="2800" dirty="0" smtClean="0">
                <a:solidFill>
                  <a:srgbClr val="FFCC00"/>
                </a:solidFill>
                <a:latin typeface="+mn-lt"/>
              </a:rPr>
              <a:t>. management                Postop. management</a:t>
            </a:r>
            <a:r>
              <a:rPr lang="en-US" altLang="en-US" sz="2800" dirty="0" smtClean="0">
                <a:solidFill>
                  <a:schemeClr val="bg1"/>
                </a:solidFill>
                <a:latin typeface="+mn-lt"/>
              </a:rPr>
              <a:t>       </a:t>
            </a:r>
            <a:endParaRPr lang="en-US" altLang="en-US" sz="2800" dirty="0" smtClean="0">
              <a:solidFill>
                <a:srgbClr val="FFCC0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n-lt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+mn-lt"/>
              </a:rPr>
              <a:t>General</a:t>
            </a:r>
            <a:r>
              <a:rPr lang="en-US" altLang="en-US" sz="2800" dirty="0" smtClean="0">
                <a:solidFill>
                  <a:schemeClr val="bg1"/>
                </a:solidFill>
                <a:latin typeface="+mn-lt"/>
              </a:rPr>
              <a:t>                </a:t>
            </a:r>
            <a:r>
              <a:rPr lang="en-US" altLang="en-US" sz="2400" dirty="0" smtClean="0">
                <a:solidFill>
                  <a:schemeClr val="bg1"/>
                </a:solidFill>
                <a:latin typeface="+mn-lt"/>
              </a:rPr>
              <a:t>Monitoring </a:t>
            </a:r>
            <a:r>
              <a:rPr lang="en-US" altLang="en-US" sz="2800" dirty="0" smtClean="0">
                <a:solidFill>
                  <a:schemeClr val="bg1"/>
                </a:solidFill>
                <a:latin typeface="+mn-lt"/>
              </a:rPr>
              <a:t>                   </a:t>
            </a:r>
            <a:r>
              <a:rPr lang="en-US" altLang="en-US" sz="2400" dirty="0" smtClean="0">
                <a:solidFill>
                  <a:schemeClr val="bg1"/>
                </a:solidFill>
                <a:latin typeface="+mn-lt"/>
              </a:rPr>
              <a:t>Pain control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+mn-lt"/>
              </a:rPr>
              <a:t>                                                           </a:t>
            </a:r>
            <a:r>
              <a:rPr lang="en-US" altLang="en-US" sz="2400" dirty="0" smtClean="0">
                <a:solidFill>
                  <a:schemeClr val="bg1"/>
                </a:solidFill>
                <a:latin typeface="+mn-lt"/>
              </a:rPr>
              <a:t>   PONV</a:t>
            </a:r>
            <a:endParaRPr lang="en-US" altLang="en-US" sz="24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 smtClean="0">
                <a:solidFill>
                  <a:schemeClr val="bg1"/>
                </a:solidFill>
                <a:latin typeface="+mn-lt"/>
              </a:rPr>
              <a:t>Airway Management</a:t>
            </a:r>
            <a:r>
              <a:rPr lang="en-US" altLang="en-US" sz="24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+mn-lt"/>
              </a:rPr>
              <a:t>    </a:t>
            </a:r>
            <a:r>
              <a:rPr lang="en-US" altLang="en-US" sz="2400" dirty="0" smtClean="0">
                <a:solidFill>
                  <a:schemeClr val="bg1"/>
                </a:solidFill>
                <a:latin typeface="+mn-lt"/>
              </a:rPr>
              <a:t>Positioning</a:t>
            </a:r>
            <a:r>
              <a:rPr lang="en-US" altLang="en-US" sz="2800" dirty="0" smtClean="0">
                <a:solidFill>
                  <a:schemeClr val="bg1"/>
                </a:solidFill>
                <a:latin typeface="+mn-lt"/>
              </a:rPr>
              <a:t>                  </a:t>
            </a:r>
            <a:r>
              <a:rPr lang="en-US" altLang="en-US" sz="2400" dirty="0" smtClean="0">
                <a:solidFill>
                  <a:schemeClr val="bg1"/>
                </a:solidFill>
                <a:latin typeface="+mn-lt"/>
              </a:rPr>
              <a:t>Complications</a:t>
            </a:r>
            <a:r>
              <a:rPr lang="en-US" altLang="en-US" sz="2800" dirty="0" smtClean="0">
                <a:solidFill>
                  <a:schemeClr val="bg1"/>
                </a:solidFill>
                <a:latin typeface="+mn-lt"/>
              </a:rPr>
              <a:t>                                                 </a:t>
            </a:r>
            <a:r>
              <a:rPr lang="en-US" altLang="en-US" sz="2000" dirty="0" smtClean="0">
                <a:solidFill>
                  <a:schemeClr val="bg1"/>
                </a:solidFill>
                <a:latin typeface="+mn-lt"/>
              </a:rPr>
              <a:t>Induction</a:t>
            </a:r>
            <a:r>
              <a:rPr lang="en-US" altLang="en-US" sz="2800" dirty="0" smtClean="0">
                <a:solidFill>
                  <a:schemeClr val="bg1"/>
                </a:solidFill>
                <a:latin typeface="+mn-lt"/>
              </a:rPr>
              <a:t>                  </a:t>
            </a:r>
            <a:r>
              <a:rPr lang="en-US" altLang="en-US" sz="2400" dirty="0" smtClean="0">
                <a:solidFill>
                  <a:schemeClr val="bg1"/>
                </a:solidFill>
                <a:latin typeface="+mn-lt"/>
              </a:rPr>
              <a:t>Fluid management</a:t>
            </a:r>
            <a:r>
              <a:rPr lang="en-US" altLang="en-US" sz="2800" dirty="0" smtClean="0">
                <a:solidFill>
                  <a:schemeClr val="bg1"/>
                </a:solidFill>
                <a:latin typeface="+mn-lt"/>
              </a:rPr>
              <a:t>       </a:t>
            </a:r>
            <a:r>
              <a:rPr lang="en-US" altLang="en-US" sz="2000" dirty="0" err="1" smtClean="0">
                <a:solidFill>
                  <a:schemeClr val="bg1"/>
                </a:solidFill>
                <a:latin typeface="+mn-lt"/>
              </a:rPr>
              <a:t>postop.ventilation</a:t>
            </a:r>
            <a:r>
              <a:rPr lang="en-US" altLang="en-US" sz="2800" dirty="0" smtClean="0">
                <a:solidFill>
                  <a:schemeClr val="bg1"/>
                </a:solidFill>
                <a:latin typeface="+mn-lt"/>
              </a:rPr>
              <a:t>                                </a:t>
            </a:r>
            <a:r>
              <a:rPr lang="en-US" altLang="en-US" sz="2000" dirty="0" smtClean="0">
                <a:solidFill>
                  <a:schemeClr val="bg1"/>
                </a:solidFill>
                <a:latin typeface="+mn-lt"/>
              </a:rPr>
              <a:t>Maintenance                   </a:t>
            </a:r>
            <a:r>
              <a:rPr lang="en-US" altLang="en-US" sz="2400" dirty="0" smtClean="0">
                <a:solidFill>
                  <a:schemeClr val="bg1"/>
                </a:solidFill>
                <a:latin typeface="+mn-lt"/>
              </a:rPr>
              <a:t>Special techniques</a:t>
            </a:r>
            <a:r>
              <a:rPr lang="en-US" altLang="en-US" sz="2000" dirty="0" smtClean="0">
                <a:solidFill>
                  <a:schemeClr val="bg1"/>
                </a:solidFill>
                <a:latin typeface="+mn-lt"/>
              </a:rPr>
              <a:t>          Hemodynamic </a:t>
            </a:r>
            <a:r>
              <a:rPr lang="en-US" altLang="en-US" sz="2000" dirty="0" err="1" smtClean="0">
                <a:solidFill>
                  <a:schemeClr val="bg1"/>
                </a:solidFill>
                <a:latin typeface="+mn-lt"/>
              </a:rPr>
              <a:t>mont.</a:t>
            </a:r>
            <a:r>
              <a:rPr lang="en-US" altLang="en-US" sz="2000" dirty="0" smtClean="0">
                <a:solidFill>
                  <a:schemeClr val="bg1"/>
                </a:solidFill>
                <a:latin typeface="+mn-lt"/>
              </a:rPr>
              <a:t>                                                 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 smtClean="0">
                <a:solidFill>
                  <a:schemeClr val="bg1"/>
                </a:solidFill>
                <a:latin typeface="+mn-lt"/>
              </a:rPr>
              <a:t>Muscle relaxation</a:t>
            </a:r>
            <a:r>
              <a:rPr lang="en-US" altLang="en-US" sz="2800" dirty="0" smtClean="0">
                <a:solidFill>
                  <a:schemeClr val="bg1"/>
                </a:solidFill>
                <a:latin typeface="+mn-lt"/>
              </a:rPr>
              <a:t>                                     </a:t>
            </a:r>
            <a:r>
              <a:rPr lang="en-US" altLang="en-US" sz="20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+mn-lt"/>
              </a:rPr>
              <a:t>                                                                                                                   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dirty="0" smtClean="0">
                <a:latin typeface="+mn-lt"/>
              </a:rPr>
              <a:t>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chemeClr val="bg1"/>
                </a:solidFill>
                <a:latin typeface="+mn-lt"/>
              </a:rPr>
              <a:t>General Anesthesia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4525963"/>
          </a:xfrm>
        </p:spPr>
        <p:txBody>
          <a:bodyPr/>
          <a:lstStyle/>
          <a:p>
            <a:pPr marL="514350" indent="-51435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800" smtClean="0">
                <a:solidFill>
                  <a:schemeClr val="bg1"/>
                </a:solidFill>
              </a:rPr>
              <a:t>Monitor</a:t>
            </a:r>
          </a:p>
          <a:p>
            <a:pPr marL="514350" indent="-51435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800" smtClean="0">
                <a:solidFill>
                  <a:schemeClr val="bg1"/>
                </a:solidFill>
              </a:rPr>
              <a:t>Pre-oxygenation</a:t>
            </a:r>
          </a:p>
          <a:p>
            <a:pPr marL="514350" indent="-51435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800" smtClean="0">
                <a:solidFill>
                  <a:schemeClr val="bg1"/>
                </a:solidFill>
              </a:rPr>
              <a:t>Induction ( including RSI &amp; cricoid pressure)</a:t>
            </a:r>
          </a:p>
          <a:p>
            <a:pPr marL="514350" indent="-51435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800" smtClean="0">
                <a:solidFill>
                  <a:schemeClr val="bg1"/>
                </a:solidFill>
              </a:rPr>
              <a:t>Mask ventilation</a:t>
            </a:r>
          </a:p>
          <a:p>
            <a:pPr marL="514350" indent="-51435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800" smtClean="0">
                <a:solidFill>
                  <a:schemeClr val="bg1"/>
                </a:solidFill>
              </a:rPr>
              <a:t> Muscle relaxants</a:t>
            </a:r>
          </a:p>
          <a:p>
            <a:pPr marL="514350" indent="-51435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800" smtClean="0">
                <a:solidFill>
                  <a:schemeClr val="bg1"/>
                </a:solidFill>
              </a:rPr>
              <a:t>Intubation &amp; ETT position confirmation</a:t>
            </a:r>
          </a:p>
          <a:p>
            <a:pPr marL="514350" indent="-51435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800" smtClean="0">
                <a:solidFill>
                  <a:schemeClr val="bg1"/>
                </a:solidFill>
              </a:rPr>
              <a:t>Maintenance</a:t>
            </a:r>
          </a:p>
          <a:p>
            <a:pPr marL="514350" indent="-51435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2800" smtClean="0">
                <a:solidFill>
                  <a:schemeClr val="bg1"/>
                </a:solidFill>
              </a:rPr>
              <a:t>Emergence</a:t>
            </a:r>
          </a:p>
          <a:p>
            <a:pPr marL="514350" indent="-514350" eaLnBrk="1" hangingPunct="1">
              <a:lnSpc>
                <a:spcPct val="90000"/>
              </a:lnSpc>
              <a:buFontTx/>
              <a:buNone/>
            </a:pPr>
            <a:endParaRPr lang="en-US" altLang="en-US" sz="2800" smtClean="0">
              <a:solidFill>
                <a:schemeClr val="bg1"/>
              </a:solidFill>
            </a:endParaRPr>
          </a:p>
          <a:p>
            <a:pPr marL="514350" indent="-514350" eaLnBrk="1" hangingPunct="1">
              <a:lnSpc>
                <a:spcPct val="90000"/>
              </a:lnSpc>
            </a:pPr>
            <a:endParaRPr lang="en-US" altLang="en-US" sz="2800" smtClean="0">
              <a:solidFill>
                <a:schemeClr val="bg1"/>
              </a:solidFill>
            </a:endParaRPr>
          </a:p>
          <a:p>
            <a:pPr marL="514350" indent="-514350" eaLnBrk="1" hangingPunct="1">
              <a:lnSpc>
                <a:spcPct val="90000"/>
              </a:lnSpc>
            </a:pPr>
            <a:endParaRPr lang="en-US" altLang="en-US" sz="2800" smtClean="0">
              <a:solidFill>
                <a:schemeClr val="bg1"/>
              </a:solidFill>
            </a:endParaRPr>
          </a:p>
          <a:p>
            <a:pPr marL="514350" indent="-514350" eaLnBrk="1" hangingPunct="1">
              <a:lnSpc>
                <a:spcPct val="90000"/>
              </a:lnSpc>
            </a:pPr>
            <a:endParaRPr lang="en-US" altLang="en-US" sz="2800" smtClean="0">
              <a:solidFill>
                <a:schemeClr val="bg1"/>
              </a:solidFill>
            </a:endParaRPr>
          </a:p>
          <a:p>
            <a:pPr marL="514350" indent="-514350" eaLnBrk="1" hangingPunct="1">
              <a:lnSpc>
                <a:spcPct val="90000"/>
              </a:lnSpc>
            </a:pPr>
            <a:endParaRPr lang="en-US" altLang="en-US" sz="28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airway-sni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7315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2209800" y="304800"/>
            <a:ext cx="46355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400" b="1" dirty="0" smtClean="0">
                <a:solidFill>
                  <a:schemeClr val="bg1"/>
                </a:solidFill>
                <a:latin typeface="+mn-lt"/>
              </a:rPr>
              <a:t>Sniffing position</a:t>
            </a:r>
          </a:p>
        </p:txBody>
      </p:sp>
      <p:sp>
        <p:nvSpPr>
          <p:cNvPr id="15364" name="Oval 3"/>
          <p:cNvSpPr>
            <a:spLocks noChangeArrowheads="1"/>
          </p:cNvSpPr>
          <p:nvPr/>
        </p:nvSpPr>
        <p:spPr bwMode="auto">
          <a:xfrm>
            <a:off x="5410200" y="2133600"/>
            <a:ext cx="685800" cy="7620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5365" name="Up Arrow 6"/>
          <p:cNvSpPr>
            <a:spLocks noChangeArrowheads="1"/>
          </p:cNvSpPr>
          <p:nvPr/>
        </p:nvSpPr>
        <p:spPr bwMode="auto">
          <a:xfrm>
            <a:off x="2895600" y="4953000"/>
            <a:ext cx="685800" cy="914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5366" name="Up Arrow 7"/>
          <p:cNvSpPr>
            <a:spLocks noChangeArrowheads="1"/>
          </p:cNvSpPr>
          <p:nvPr/>
        </p:nvSpPr>
        <p:spPr bwMode="auto">
          <a:xfrm>
            <a:off x="5257800" y="4724400"/>
            <a:ext cx="685800" cy="1066800"/>
          </a:xfrm>
          <a:prstGeom prst="upArrow">
            <a:avLst>
              <a:gd name="adj1" fmla="val 50000"/>
              <a:gd name="adj2" fmla="val 50001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airway-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350996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 descr="airway-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29000"/>
            <a:ext cx="35052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 descr="airway-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14400"/>
            <a:ext cx="42672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7"/>
          <p:cNvSpPr txBox="1">
            <a:spLocks noChangeArrowheads="1"/>
          </p:cNvSpPr>
          <p:nvPr/>
        </p:nvSpPr>
        <p:spPr bwMode="auto">
          <a:xfrm>
            <a:off x="1752600" y="228600"/>
            <a:ext cx="5629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000" b="1" dirty="0" smtClean="0">
                <a:solidFill>
                  <a:schemeClr val="bg1"/>
                </a:solidFill>
                <a:latin typeface="+mn-lt"/>
              </a:rPr>
              <a:t>Mask and airway tools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airway-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4267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 descr="airway-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33600"/>
            <a:ext cx="3886200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1560513" y="373063"/>
            <a:ext cx="60594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400" b="1" dirty="0" smtClean="0">
                <a:solidFill>
                  <a:schemeClr val="bg1"/>
                </a:solidFill>
                <a:latin typeface="+mn-lt"/>
              </a:rPr>
              <a:t>Oral and nasal airway</a:t>
            </a:r>
          </a:p>
        </p:txBody>
      </p:sp>
      <p:sp>
        <p:nvSpPr>
          <p:cNvPr id="17413" name="Curved Up Arrow 4"/>
          <p:cNvSpPr>
            <a:spLocks noChangeArrowheads="1"/>
          </p:cNvSpPr>
          <p:nvPr/>
        </p:nvSpPr>
        <p:spPr bwMode="auto">
          <a:xfrm>
            <a:off x="1676400" y="3733800"/>
            <a:ext cx="2133600" cy="1295400"/>
          </a:xfrm>
          <a:prstGeom prst="curvedUpArrow">
            <a:avLst>
              <a:gd name="adj1" fmla="val 25003"/>
              <a:gd name="adj2" fmla="val 49999"/>
              <a:gd name="adj3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7414" name="Curved Up Arrow 5"/>
          <p:cNvSpPr>
            <a:spLocks noChangeArrowheads="1"/>
          </p:cNvSpPr>
          <p:nvPr/>
        </p:nvSpPr>
        <p:spPr bwMode="auto">
          <a:xfrm>
            <a:off x="5715000" y="4267200"/>
            <a:ext cx="2133600" cy="1676400"/>
          </a:xfrm>
          <a:prstGeom prst="curvedUpArrow">
            <a:avLst>
              <a:gd name="adj1" fmla="val 24995"/>
              <a:gd name="adj2" fmla="val 50002"/>
              <a:gd name="adj3" fmla="val 25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airway-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4195763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 descr="airway-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7600"/>
            <a:ext cx="4191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6" descr="airway-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90600"/>
            <a:ext cx="3581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airway-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657600"/>
            <a:ext cx="3581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 Box 8"/>
          <p:cNvSpPr txBox="1">
            <a:spLocks noChangeArrowheads="1"/>
          </p:cNvSpPr>
          <p:nvPr/>
        </p:nvSpPr>
        <p:spPr bwMode="auto">
          <a:xfrm>
            <a:off x="609600" y="228600"/>
            <a:ext cx="784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000" b="1" dirty="0" smtClean="0">
                <a:solidFill>
                  <a:schemeClr val="bg1"/>
                </a:solidFill>
                <a:latin typeface="+mn-lt"/>
              </a:rPr>
              <a:t>Mask ventilation and intubation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algn="l">
              <a:defRPr/>
            </a:pPr>
            <a:r>
              <a:rPr lang="en-US" sz="40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/>
            </a:r>
            <a:br>
              <a:rPr lang="en-US" sz="40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</a:br>
            <a:r>
              <a:rPr lang="en-US" sz="40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Lecture Objectives..</a:t>
            </a:r>
            <a:r>
              <a:rPr lang="en-US" sz="4000" kern="1200" dirty="0" smtClean="0">
                <a:solidFill>
                  <a:schemeClr val="bg1"/>
                </a:solidFill>
              </a:rPr>
              <a:t/>
            </a:r>
            <a:br>
              <a:rPr lang="en-US" sz="4000" kern="1200" dirty="0" smtClean="0">
                <a:solidFill>
                  <a:schemeClr val="bg1"/>
                </a:solidFill>
              </a:rPr>
            </a:br>
            <a:r>
              <a:rPr lang="en-US" sz="4000" b="1" dirty="0" smtClean="0">
                <a:solidFill>
                  <a:srgbClr val="BFBFBF"/>
                </a:solidFill>
                <a:latin typeface="Century Gothic"/>
                <a:cs typeface="Century Gothic"/>
              </a:rPr>
              <a:t>Students at the end of the lecture will be able to:</a:t>
            </a:r>
            <a:endParaRPr lang="en-US" sz="4000" dirty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76200" y="2362200"/>
            <a:ext cx="8991600" cy="4267200"/>
          </a:xfrm>
        </p:spPr>
        <p:txBody>
          <a:bodyPr/>
          <a:lstStyle/>
          <a:p>
            <a:pPr marL="514350" indent="-514350" algn="just">
              <a:buFontTx/>
              <a:buAutoNum type="arabicPeriod"/>
            </a:pPr>
            <a:r>
              <a:rPr lang="en-AU" altLang="en-US" sz="2400" dirty="0" smtClean="0">
                <a:solidFill>
                  <a:schemeClr val="bg1"/>
                </a:solidFill>
              </a:rPr>
              <a:t>Define General </a:t>
            </a:r>
            <a:r>
              <a:rPr lang="en-AU" altLang="en-US" sz="2400" dirty="0" err="1" smtClean="0">
                <a:solidFill>
                  <a:schemeClr val="bg1"/>
                </a:solidFill>
              </a:rPr>
              <a:t>Anesthesia</a:t>
            </a:r>
            <a:endParaRPr lang="en-US" altLang="en-US" sz="2400" dirty="0" smtClean="0">
              <a:solidFill>
                <a:schemeClr val="bg1"/>
              </a:solidFill>
            </a:endParaRPr>
          </a:p>
          <a:p>
            <a:pPr marL="514350" indent="-514350" algn="just">
              <a:buFontTx/>
              <a:buAutoNum type="arabicPeriod"/>
            </a:pPr>
            <a:r>
              <a:rPr lang="en-AU" altLang="en-US" sz="2400" dirty="0" smtClean="0">
                <a:solidFill>
                  <a:schemeClr val="bg1"/>
                </a:solidFill>
              </a:rPr>
              <a:t>Learn about several equipment, adjuncts and agents used for induction of general </a:t>
            </a:r>
            <a:r>
              <a:rPr lang="en-AU" altLang="en-US" sz="2400" dirty="0" err="1" smtClean="0">
                <a:solidFill>
                  <a:schemeClr val="bg1"/>
                </a:solidFill>
              </a:rPr>
              <a:t>anesthesia</a:t>
            </a:r>
            <a:r>
              <a:rPr lang="en-AU" altLang="en-US" sz="2400" dirty="0" smtClean="0">
                <a:solidFill>
                  <a:schemeClr val="bg1"/>
                </a:solidFill>
              </a:rPr>
              <a:t> including intravenous agents, inhalation agents, neuromuscular blocking agents and reversal agents.  </a:t>
            </a:r>
            <a:endParaRPr lang="en-US" altLang="en-US" sz="2400" dirty="0" smtClean="0">
              <a:solidFill>
                <a:schemeClr val="bg1"/>
              </a:solidFill>
            </a:endParaRPr>
          </a:p>
          <a:p>
            <a:pPr marL="514350" indent="-514350" algn="just">
              <a:buFontTx/>
              <a:buAutoNum type="arabicPeriod"/>
            </a:pPr>
            <a:r>
              <a:rPr lang="en-AU" altLang="en-US" sz="2400" dirty="0" smtClean="0">
                <a:solidFill>
                  <a:schemeClr val="bg1"/>
                </a:solidFill>
              </a:rPr>
              <a:t>Understand basic advantages and disadvantages of these agents.</a:t>
            </a:r>
            <a:endParaRPr lang="en-US" altLang="en-US" sz="2400" dirty="0" smtClean="0">
              <a:solidFill>
                <a:schemeClr val="bg1"/>
              </a:solidFill>
            </a:endParaRPr>
          </a:p>
          <a:p>
            <a:pPr marL="514350" indent="-514350" algn="just">
              <a:buFontTx/>
              <a:buAutoNum type="arabicPeriod"/>
            </a:pPr>
            <a:r>
              <a:rPr lang="en-AU" altLang="en-US" sz="2400" dirty="0" smtClean="0">
                <a:solidFill>
                  <a:schemeClr val="bg1"/>
                </a:solidFill>
              </a:rPr>
              <a:t>Complications commonly encountered during general </a:t>
            </a:r>
            <a:r>
              <a:rPr lang="en-AU" altLang="en-US" sz="2400" dirty="0" err="1" smtClean="0">
                <a:solidFill>
                  <a:schemeClr val="bg1"/>
                </a:solidFill>
              </a:rPr>
              <a:t>anesthesia</a:t>
            </a:r>
            <a:endParaRPr lang="en-US" altLang="en-US" sz="2400" dirty="0" smtClean="0">
              <a:solidFill>
                <a:schemeClr val="bg1"/>
              </a:solidFill>
            </a:endParaRPr>
          </a:p>
          <a:p>
            <a:pPr marL="514350" indent="-514350"/>
            <a:endParaRPr lang="en-US" alt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</a:rPr>
              <a:t>Difficult BMV- MOANS 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3902"/>
            <a:ext cx="8229600" cy="4978559"/>
          </a:xfrm>
        </p:spPr>
        <p:txBody>
          <a:bodyPr/>
          <a:lstStyle/>
          <a:p>
            <a:r>
              <a:rPr lang="en-US" sz="2400" dirty="0" smtClean="0">
                <a:solidFill>
                  <a:srgbClr val="FFFF00"/>
                </a:solidFill>
              </a:rPr>
              <a:t>MASK SEAL: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mask seal requires normal anatomy, absence of facial hair, lack of interfering substances like vomitus or bleeding &amp; ability of apply mask with pressure.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OBSTRUCTION/ OBESITY:</a:t>
            </a:r>
            <a:r>
              <a:rPr lang="en-US" sz="2400" dirty="0" smtClean="0">
                <a:solidFill>
                  <a:schemeClr val="bg1"/>
                </a:solidFill>
              </a:rPr>
              <a:t> Obstruction of upper airway, obesity (BMI greater than 26) is an independent marker. Redundant upper airway tissue, chest wall weight &amp; resistance from abdominal contents impede airflow.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AGE: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General loss of elasticity &amp; increased incidence of restrictive /obstructive lung disease with increasing age.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NO THEETH: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Edentulous creates difficulty.</a:t>
            </a:r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STIFFNESS:</a:t>
            </a:r>
            <a:r>
              <a:rPr lang="en-US" sz="28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Resistance to ventilation with COPD, Asthma, Pulmonary edema.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7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airway-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38100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5" descr="airway-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838200"/>
            <a:ext cx="3810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 descr="airway-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81400"/>
            <a:ext cx="352425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3200400" y="130175"/>
            <a:ext cx="2660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000" b="1" dirty="0" smtClean="0">
                <a:solidFill>
                  <a:schemeClr val="bg1"/>
                </a:solidFill>
                <a:latin typeface="+mn-lt"/>
              </a:rPr>
              <a:t>Intubation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airway-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52600"/>
            <a:ext cx="8153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3200400" y="457200"/>
            <a:ext cx="2660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Intubation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airway-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3733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5" descr="airway-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990600"/>
            <a:ext cx="3962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 descr="airway-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581400"/>
            <a:ext cx="3962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2667000" y="228600"/>
            <a:ext cx="38623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Laryngeal 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airway-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62103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688975" y="304800"/>
            <a:ext cx="7769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Laryngeal view scoring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airway-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752600"/>
            <a:ext cx="78867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2667000" y="381000"/>
            <a:ext cx="38369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Difficult airway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LEMON Approach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FFFF00"/>
                </a:solidFill>
              </a:rPr>
              <a:t>LOOK EXTERNALLY:</a:t>
            </a:r>
            <a:r>
              <a:rPr lang="en-US" sz="2800" dirty="0" smtClean="0">
                <a:solidFill>
                  <a:schemeClr val="bg1"/>
                </a:solidFill>
              </a:rPr>
              <a:t> Abnormal facies, unusual anatomy or facial Trauma.</a:t>
            </a:r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rgbClr val="FFFF00"/>
                </a:solidFill>
              </a:rPr>
              <a:t>EVALUATE (3-3-2 rule):</a:t>
            </a:r>
            <a:r>
              <a:rPr lang="en-US" sz="2800" dirty="0" smtClean="0">
                <a:solidFill>
                  <a:schemeClr val="bg1"/>
                </a:solidFill>
              </a:rPr>
              <a:t>3 fingers between the incisors, 3 fingers along the floor of the mandible b/w the </a:t>
            </a:r>
            <a:r>
              <a:rPr lang="en-US" sz="2800" dirty="0" err="1" smtClean="0">
                <a:solidFill>
                  <a:schemeClr val="bg1"/>
                </a:solidFill>
              </a:rPr>
              <a:t>mentum</a:t>
            </a:r>
            <a:r>
              <a:rPr lang="en-US" sz="2800" dirty="0" smtClean="0">
                <a:solidFill>
                  <a:schemeClr val="bg1"/>
                </a:solidFill>
              </a:rPr>
              <a:t> and the neck mandible junction &amp; 2 fingers in the superior laryngeal notch. This predicts difficulty in visualizing the glottis.</a:t>
            </a:r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rgbClr val="FFFF00"/>
                </a:solidFill>
              </a:rPr>
              <a:t>MALLAMPATTI SCORE:</a:t>
            </a:r>
            <a:r>
              <a:rPr lang="en-US" sz="2800" dirty="0" smtClean="0">
                <a:solidFill>
                  <a:schemeClr val="bg1"/>
                </a:solidFill>
              </a:rPr>
              <a:t>III predicts difficulty and IV predicts extreme difficulty.</a:t>
            </a:r>
            <a:endParaRPr lang="en-US" sz="2800" dirty="0" smtClean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rgbClr val="FFFF00"/>
                </a:solidFill>
              </a:rPr>
              <a:t>OBSTRUCTION/ OBESITY.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NECK MOBILITY.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74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airway-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7848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3124200" y="381000"/>
            <a:ext cx="29479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Glidescope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lma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276600"/>
            <a:ext cx="5410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5" descr="airway-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00113"/>
            <a:ext cx="5105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7"/>
          <p:cNvSpPr txBox="1">
            <a:spLocks noChangeArrowheads="1"/>
          </p:cNvSpPr>
          <p:nvPr/>
        </p:nvSpPr>
        <p:spPr bwMode="auto">
          <a:xfrm>
            <a:off x="2651125" y="100013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latin typeface="Times New Roman" pitchFamily="18" charset="0"/>
            </a:endParaRPr>
          </a:p>
        </p:txBody>
      </p:sp>
      <p:sp>
        <p:nvSpPr>
          <p:cNvPr id="25605" name="Text Box 9"/>
          <p:cNvSpPr txBox="1">
            <a:spLocks noChangeArrowheads="1"/>
          </p:cNvSpPr>
          <p:nvPr/>
        </p:nvSpPr>
        <p:spPr bwMode="auto">
          <a:xfrm>
            <a:off x="7010400" y="2286000"/>
            <a:ext cx="109855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6000">
              <a:latin typeface="Times New Roman" pitchFamily="18" charset="0"/>
            </a:endParaRPr>
          </a:p>
        </p:txBody>
      </p:sp>
      <p:sp>
        <p:nvSpPr>
          <p:cNvPr id="25606" name="Text Box 10"/>
          <p:cNvSpPr txBox="1">
            <a:spLocks noChangeArrowheads="1"/>
          </p:cNvSpPr>
          <p:nvPr/>
        </p:nvSpPr>
        <p:spPr bwMode="auto">
          <a:xfrm>
            <a:off x="3886200" y="228600"/>
            <a:ext cx="1295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LMA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airway-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95400"/>
            <a:ext cx="619125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2590800" y="304800"/>
            <a:ext cx="3962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Fast track LMA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2" y="76200"/>
            <a:ext cx="9063825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828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airway-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47800"/>
            <a:ext cx="6400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1143000" y="304800"/>
            <a:ext cx="58531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    Fiberoptic intubation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airway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4114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5" descr="airway-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6400"/>
            <a:ext cx="3657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1050925" y="709613"/>
            <a:ext cx="7086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</a:rPr>
              <a:t>Trachea view      Carina 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08910"/>
            <a:ext cx="2733675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Anesthesia Machine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Anesthesia is delivered via a machine from the main gas supply to the patient.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827972"/>
            <a:ext cx="4943475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534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Anesthesia Machine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370915"/>
            <a:ext cx="3429000" cy="457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2362200"/>
            <a:ext cx="4563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Anesthesia Workstation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4135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Anesthesia Machine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876800"/>
          </a:xfrm>
        </p:spPr>
        <p:txBody>
          <a:bodyPr/>
          <a:lstStyle/>
          <a:p>
            <a:pPr marL="0" indent="0" algn="just">
              <a:buNone/>
            </a:pPr>
            <a:r>
              <a:rPr lang="en-US" sz="2800" dirty="0">
                <a:solidFill>
                  <a:schemeClr val="bg1"/>
                </a:solidFill>
              </a:rPr>
              <a:t>FUNCTIONS OF ANAESTHESIA MACHINE</a:t>
            </a:r>
          </a:p>
          <a:p>
            <a:pPr marL="0" indent="0" algn="just">
              <a:buNone/>
            </a:pPr>
            <a:r>
              <a:rPr lang="en-US" sz="2800" dirty="0">
                <a:solidFill>
                  <a:schemeClr val="bg1"/>
                </a:solidFill>
              </a:rPr>
              <a:t>The machine performs four essential functions:</a:t>
            </a:r>
          </a:p>
          <a:p>
            <a:pPr marL="0" indent="0" algn="just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1.Provides </a:t>
            </a:r>
            <a:r>
              <a:rPr lang="en-US" sz="2800" dirty="0">
                <a:solidFill>
                  <a:schemeClr val="bg1"/>
                </a:solidFill>
              </a:rPr>
              <a:t>O2,</a:t>
            </a:r>
          </a:p>
          <a:p>
            <a:pPr marL="0" indent="0" algn="just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2.Accurately </a:t>
            </a:r>
            <a:r>
              <a:rPr lang="en-US" sz="2800" dirty="0">
                <a:solidFill>
                  <a:schemeClr val="bg1"/>
                </a:solidFill>
              </a:rPr>
              <a:t>mixes </a:t>
            </a:r>
            <a:r>
              <a:rPr lang="en-US" sz="2800" dirty="0" err="1">
                <a:solidFill>
                  <a:schemeClr val="bg1"/>
                </a:solidFill>
              </a:rPr>
              <a:t>anaesthetic</a:t>
            </a:r>
            <a:r>
              <a:rPr lang="en-US" sz="2800" dirty="0">
                <a:solidFill>
                  <a:schemeClr val="bg1"/>
                </a:solidFill>
              </a:rPr>
              <a:t> gases </a:t>
            </a:r>
            <a:r>
              <a:rPr lang="en-US" sz="2800" dirty="0" smtClean="0">
                <a:solidFill>
                  <a:schemeClr val="bg1"/>
                </a:solidFill>
              </a:rPr>
              <a:t>and </a:t>
            </a:r>
            <a:r>
              <a:rPr lang="en-US" sz="2800" dirty="0" err="1" smtClean="0">
                <a:solidFill>
                  <a:schemeClr val="bg1"/>
                </a:solidFill>
              </a:rPr>
              <a:t>vapours</a:t>
            </a:r>
            <a:r>
              <a:rPr lang="en-US" sz="2800" dirty="0">
                <a:solidFill>
                  <a:schemeClr val="bg1"/>
                </a:solidFill>
              </a:rPr>
              <a:t>,</a:t>
            </a:r>
          </a:p>
          <a:p>
            <a:pPr marL="0" indent="0" algn="just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3.Enables </a:t>
            </a:r>
            <a:r>
              <a:rPr lang="en-US" sz="2800" dirty="0">
                <a:solidFill>
                  <a:schemeClr val="bg1"/>
                </a:solidFill>
              </a:rPr>
              <a:t>patient ventilation and</a:t>
            </a:r>
          </a:p>
          <a:p>
            <a:pPr marL="0" indent="0" algn="just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4.Minimises </a:t>
            </a:r>
            <a:r>
              <a:rPr lang="en-US" sz="2800" dirty="0" err="1">
                <a:solidFill>
                  <a:schemeClr val="bg1"/>
                </a:solidFill>
              </a:rPr>
              <a:t>anaesthesia</a:t>
            </a:r>
            <a:r>
              <a:rPr lang="en-US" sz="2800" dirty="0">
                <a:solidFill>
                  <a:schemeClr val="bg1"/>
                </a:solidFill>
              </a:rPr>
              <a:t> related risks to </a:t>
            </a:r>
            <a:r>
              <a:rPr lang="en-US" sz="2800" dirty="0" smtClean="0">
                <a:solidFill>
                  <a:schemeClr val="bg1"/>
                </a:solidFill>
              </a:rPr>
              <a:t>patients and </a:t>
            </a:r>
            <a:r>
              <a:rPr lang="en-US" sz="2800" dirty="0">
                <a:solidFill>
                  <a:schemeClr val="bg1"/>
                </a:solidFill>
              </a:rPr>
              <a:t>staff.</a:t>
            </a:r>
          </a:p>
        </p:txBody>
      </p:sp>
    </p:spTree>
    <p:extLst>
      <p:ext uri="{BB962C8B-B14F-4D97-AF65-F5344CB8AC3E}">
        <p14:creationId xmlns:p14="http://schemas.microsoft.com/office/powerpoint/2010/main" val="138746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Anesthesia Machine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Gas </a:t>
            </a:r>
            <a:r>
              <a:rPr lang="en-US" dirty="0">
                <a:solidFill>
                  <a:schemeClr val="bg1"/>
                </a:solidFill>
              </a:rPr>
              <a:t>supplies: From the central pipeline to the machine as well as cylinders.</a:t>
            </a:r>
          </a:p>
          <a:p>
            <a:r>
              <a:rPr lang="en-US" dirty="0">
                <a:solidFill>
                  <a:schemeClr val="bg1"/>
                </a:solidFill>
              </a:rPr>
              <a:t>Flow meters.</a:t>
            </a:r>
          </a:p>
          <a:p>
            <a:r>
              <a:rPr lang="en-US" dirty="0">
                <a:solidFill>
                  <a:schemeClr val="bg1"/>
                </a:solidFill>
              </a:rPr>
              <a:t>Vaporizers.</a:t>
            </a:r>
          </a:p>
          <a:p>
            <a:r>
              <a:rPr lang="en-US" dirty="0">
                <a:solidFill>
                  <a:schemeClr val="bg1"/>
                </a:solidFill>
              </a:rPr>
              <a:t>Fresh gas delivery: Breathing systems and ventilators.</a:t>
            </a:r>
          </a:p>
          <a:p>
            <a:r>
              <a:rPr lang="en-US" dirty="0">
                <a:solidFill>
                  <a:schemeClr val="bg1"/>
                </a:solidFill>
              </a:rPr>
              <a:t>Scavenging.</a:t>
            </a:r>
          </a:p>
          <a:p>
            <a:r>
              <a:rPr lang="en-US" dirty="0">
                <a:solidFill>
                  <a:schemeClr val="bg1"/>
                </a:solidFill>
              </a:rPr>
              <a:t>Monitoring.</a:t>
            </a:r>
          </a:p>
        </p:txBody>
      </p:sp>
    </p:spTree>
    <p:extLst>
      <p:ext uri="{BB962C8B-B14F-4D97-AF65-F5344CB8AC3E}">
        <p14:creationId xmlns:p14="http://schemas.microsoft.com/office/powerpoint/2010/main" val="379646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Diagram of Anesthesia Machine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28800"/>
            <a:ext cx="6941575" cy="478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56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Safety Features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522041"/>
            <a:ext cx="5866102" cy="200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1752600"/>
            <a:ext cx="55595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Pin Index safety system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" y="45720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490" y="4475042"/>
            <a:ext cx="3010645" cy="225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50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Safety Features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2" y="2410619"/>
            <a:ext cx="7077075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1444079"/>
            <a:ext cx="46810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Pressure Regulators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76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Safety Features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2438400"/>
            <a:ext cx="3048000" cy="222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1143000"/>
            <a:ext cx="65197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DISS safety connections</a:t>
            </a:r>
          </a:p>
          <a:p>
            <a:r>
              <a:rPr lang="en-US" sz="3600" dirty="0"/>
              <a:t>Non-interchangeable screw thread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006" y="2514599"/>
            <a:ext cx="4197594" cy="237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834" y="5166360"/>
            <a:ext cx="18288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9" y="5029200"/>
            <a:ext cx="5005276" cy="1537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928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461010" y="2590800"/>
            <a:ext cx="82296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 smtClean="0">
                <a:solidFill>
                  <a:schemeClr val="bg1"/>
                </a:solidFill>
                <a:latin typeface="+mn-lt"/>
              </a:rPr>
              <a:t>General anesthetics have been used since 1846 when Morton demonstrated the first anesthetic (using ether) on 16th of Oct 1846 in Boston, USA. 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en-US" altLang="en-US" dirty="0" smtClean="0">
              <a:solidFill>
                <a:schemeClr val="bg1"/>
              </a:solidFill>
              <a:latin typeface="+mn-lt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dirty="0" smtClean="0">
                <a:solidFill>
                  <a:schemeClr val="bg1"/>
                </a:solidFill>
                <a:latin typeface="+mn-lt"/>
              </a:rPr>
              <a:t>Local anesthetics arrived later, the first being scientifically described in1884</a:t>
            </a:r>
            <a:r>
              <a:rPr lang="en-US" altLang="en-US" sz="2800" dirty="0" smtClean="0">
                <a:solidFill>
                  <a:schemeClr val="bg1"/>
                </a:solidFill>
                <a:latin typeface="+mn-lt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en-US" altLang="en-US" sz="2800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51173"/>
            <a:ext cx="3266122" cy="2239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Safety Features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2" y="2782094"/>
            <a:ext cx="707707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00200" y="1752600"/>
            <a:ext cx="55419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Oxygen Failures device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29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Breathing Circuits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19200"/>
            <a:ext cx="3455451" cy="2693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" y="1089024"/>
            <a:ext cx="5114925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41799"/>
            <a:ext cx="21336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245609"/>
            <a:ext cx="327722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57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420938" y="381000"/>
            <a:ext cx="4284662" cy="708025"/>
          </a:xfrm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altLang="en-US" sz="4000" b="1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Induction agents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8686800" cy="4525963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Analgesics:</a:t>
            </a:r>
          </a:p>
          <a:p>
            <a:pPr eaLnBrk="1" hangingPunct="1"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Opioids </a:t>
            </a: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– </a:t>
            </a:r>
            <a:r>
              <a:rPr lang="en-US" altLang="en-US" sz="2800" dirty="0" err="1" smtClean="0">
                <a:solidFill>
                  <a:schemeClr val="bg1"/>
                </a:solidFill>
                <a:latin typeface="+mj-lt"/>
              </a:rPr>
              <a:t>Fentanyl,Sufentanyl</a:t>
            </a: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, Remifentanil</a:t>
            </a:r>
            <a:endParaRPr lang="en-US" altLang="en-US" sz="2800" dirty="0" smtClean="0">
              <a:solidFill>
                <a:schemeClr val="bg1"/>
              </a:solidFill>
              <a:latin typeface="+mj-lt"/>
            </a:endParaRPr>
          </a:p>
          <a:p>
            <a:pPr marL="0" indent="0" eaLnBrk="1" hangingPunct="1">
              <a:buNone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Induction of unconscious:</a:t>
            </a:r>
          </a:p>
          <a:p>
            <a:pPr eaLnBrk="1" hangingPunct="1">
              <a:defRPr/>
            </a:pPr>
            <a:r>
              <a:rPr lang="en-US" altLang="en-US" sz="2800" dirty="0" err="1" smtClean="0">
                <a:solidFill>
                  <a:schemeClr val="bg1"/>
                </a:solidFill>
                <a:latin typeface="+mj-lt"/>
              </a:rPr>
              <a:t>Propofol,Thiopental</a:t>
            </a: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and </a:t>
            </a: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Etomidate, Benzodiazepines</a:t>
            </a:r>
            <a:endParaRPr lang="en-US" altLang="en-US" sz="2800" dirty="0" smtClean="0">
              <a:solidFill>
                <a:schemeClr val="bg1"/>
              </a:solidFill>
              <a:latin typeface="+mj-lt"/>
            </a:endParaRPr>
          </a:p>
          <a:p>
            <a:pPr marL="0" indent="0" eaLnBrk="1" hangingPunct="1">
              <a:buNone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Muscle relaxants:</a:t>
            </a:r>
          </a:p>
          <a:p>
            <a:pPr eaLnBrk="1" hangingPunct="1"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Depolarizing </a:t>
            </a:r>
            <a:endParaRPr lang="en-US" altLang="en-US" sz="2800" dirty="0" smtClean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  </a:t>
            </a: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Non-depolarizing</a:t>
            </a:r>
            <a:endParaRPr lang="en-US" altLang="en-US" sz="2800" dirty="0" smtClean="0">
              <a:solidFill>
                <a:schemeClr val="bg1"/>
              </a:solidFill>
              <a:latin typeface="+mj-lt"/>
            </a:endParaRPr>
          </a:p>
          <a:p>
            <a:pPr eaLnBrk="1" hangingPunct="1">
              <a:buFontTx/>
              <a:buNone/>
              <a:defRPr/>
            </a:pPr>
            <a:endParaRPr lang="en-US" altLang="en-US" dirty="0" smtClean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378200" y="304800"/>
            <a:ext cx="2489200" cy="708025"/>
          </a:xfrm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altLang="en-US" sz="4000" b="1" kern="120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Induction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IV induction</a:t>
            </a:r>
          </a:p>
          <a:p>
            <a:pPr eaLnBrk="1" hangingPunct="1">
              <a:defRPr/>
            </a:pPr>
            <a:endParaRPr lang="en-US" altLang="en-US" dirty="0" smtClean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Inhalation induction</a:t>
            </a:r>
          </a:p>
          <a:p>
            <a:pPr eaLnBrk="1" hangingPunct="1">
              <a:buFontTx/>
              <a:buNone/>
              <a:defRPr/>
            </a:pPr>
            <a:endParaRPr lang="en-US" altLang="en-US" dirty="0" smtClean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381000"/>
            <a:ext cx="6884987" cy="708025"/>
          </a:xfrm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altLang="en-US" sz="4000" b="1" kern="120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Intraoperative management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5344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Maintenance </a:t>
            </a:r>
          </a:p>
          <a:p>
            <a:pPr eaLnBrk="1" hangingPunct="1">
              <a:buFontTx/>
              <a:buNone/>
              <a:defRPr/>
            </a:pP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        Inhalation agents: N</a:t>
            </a:r>
            <a:r>
              <a:rPr lang="en-US" altLang="en-US" sz="2000" dirty="0" smtClean="0">
                <a:solidFill>
                  <a:schemeClr val="bg1"/>
                </a:solidFill>
                <a:latin typeface="+mj-lt"/>
              </a:rPr>
              <a:t>2</a:t>
            </a: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O, </a:t>
            </a:r>
            <a:r>
              <a:rPr lang="en-US" altLang="en-US" dirty="0" err="1" smtClean="0">
                <a:solidFill>
                  <a:schemeClr val="bg1"/>
                </a:solidFill>
                <a:latin typeface="+mj-lt"/>
              </a:rPr>
              <a:t>Sevo</a:t>
            </a: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en-US" altLang="en-US" dirty="0" err="1" smtClean="0">
                <a:solidFill>
                  <a:schemeClr val="bg1"/>
                </a:solidFill>
                <a:latin typeface="+mj-lt"/>
              </a:rPr>
              <a:t>Deso</a:t>
            </a: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, </a:t>
            </a:r>
            <a:r>
              <a:rPr lang="en-US" altLang="en-US" dirty="0" err="1" smtClean="0">
                <a:solidFill>
                  <a:schemeClr val="bg1"/>
                </a:solidFill>
                <a:latin typeface="+mj-lt"/>
              </a:rPr>
              <a:t>Iso</a:t>
            </a: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.</a:t>
            </a:r>
          </a:p>
          <a:p>
            <a:pPr eaLnBrk="1" hangingPunct="1">
              <a:buFontTx/>
              <a:buNone/>
              <a:defRPr/>
            </a:pPr>
            <a:r>
              <a:rPr lang="en-US" altLang="en-US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   </a:t>
            </a: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   </a:t>
            </a:r>
            <a:r>
              <a:rPr lang="en-US" altLang="en-US" sz="2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Total IV agents: </a:t>
            </a:r>
            <a:r>
              <a:rPr lang="en-US" altLang="en-US" dirty="0" err="1" smtClean="0">
                <a:solidFill>
                  <a:schemeClr val="bg1"/>
                </a:solidFill>
                <a:latin typeface="+mj-lt"/>
              </a:rPr>
              <a:t>Propofol</a:t>
            </a:r>
            <a:endParaRPr lang="en-US" altLang="en-US" dirty="0" smtClean="0">
              <a:solidFill>
                <a:schemeClr val="bg1"/>
              </a:solidFill>
              <a:latin typeface="+mj-lt"/>
            </a:endParaRPr>
          </a:p>
          <a:p>
            <a:pPr eaLnBrk="1" hangingPunct="1">
              <a:buFontTx/>
              <a:buNone/>
              <a:defRPr/>
            </a:pP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        Opioids: Fentanyl, Morphine</a:t>
            </a:r>
          </a:p>
          <a:p>
            <a:pPr eaLnBrk="1" hangingPunct="1">
              <a:buFontTx/>
              <a:buNone/>
              <a:defRPr/>
            </a:pP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        Muscle relaxants</a:t>
            </a:r>
          </a:p>
          <a:p>
            <a:pPr eaLnBrk="1" hangingPunct="1">
              <a:buFontTx/>
              <a:buNone/>
              <a:defRPr/>
            </a:pP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        Balance anesthesia</a:t>
            </a:r>
          </a:p>
          <a:p>
            <a:pPr eaLnBrk="1" hangingPunct="1">
              <a:defRPr/>
            </a:pPr>
            <a:endParaRPr lang="en-US" altLang="en-US" dirty="0" smtClean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81000"/>
            <a:ext cx="6884988" cy="708025"/>
          </a:xfrm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altLang="en-US" sz="4000" b="1" kern="120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Intraoperative management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4582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Monitoring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Position –supine, lateral, prone, sitting, lithotomy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              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Fluid management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      - Crystalloid </a:t>
            </a:r>
            <a:r>
              <a:rPr lang="en-US" altLang="en-US" sz="2800" dirty="0" err="1" smtClean="0">
                <a:solidFill>
                  <a:schemeClr val="bg1"/>
                </a:solidFill>
                <a:latin typeface="+mj-lt"/>
              </a:rPr>
              <a:t>vs</a:t>
            </a: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 colloid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      - NPO fluid replacement: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800" u="sng" dirty="0" smtClean="0">
                <a:solidFill>
                  <a:schemeClr val="bg1"/>
                </a:solidFill>
                <a:latin typeface="+mj-lt"/>
              </a:rPr>
              <a:t>1</a:t>
            </a:r>
            <a:r>
              <a:rPr lang="en-US" altLang="en-US" sz="2800" u="sng" baseline="30000" dirty="0" smtClean="0">
                <a:solidFill>
                  <a:schemeClr val="bg1"/>
                </a:solidFill>
                <a:latin typeface="+mj-lt"/>
              </a:rPr>
              <a:t>st</a:t>
            </a:r>
            <a:r>
              <a:rPr lang="en-US" altLang="en-US" sz="2800" u="sng" dirty="0" smtClean="0">
                <a:solidFill>
                  <a:schemeClr val="bg1"/>
                </a:solidFill>
                <a:latin typeface="+mj-lt"/>
              </a:rPr>
              <a:t> 10kg</a:t>
            </a: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 weight-4ml/kg/</a:t>
            </a:r>
            <a:r>
              <a:rPr lang="en-US" altLang="en-US" sz="2800" dirty="0" err="1" smtClean="0">
                <a:solidFill>
                  <a:schemeClr val="bg1"/>
                </a:solidFill>
                <a:latin typeface="+mj-lt"/>
              </a:rPr>
              <a:t>hr</a:t>
            </a: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,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800" u="sng" dirty="0" smtClean="0">
                <a:solidFill>
                  <a:schemeClr val="bg1"/>
                </a:solidFill>
                <a:latin typeface="+mj-lt"/>
              </a:rPr>
              <a:t>2</a:t>
            </a:r>
            <a:r>
              <a:rPr lang="en-US" altLang="en-US" sz="2800" u="sng" baseline="30000" dirty="0" smtClean="0">
                <a:solidFill>
                  <a:schemeClr val="bg1"/>
                </a:solidFill>
                <a:latin typeface="+mj-lt"/>
              </a:rPr>
              <a:t>nd</a:t>
            </a:r>
            <a:r>
              <a:rPr lang="en-US" altLang="en-US" sz="2800" u="sng" dirty="0" smtClean="0">
                <a:solidFill>
                  <a:schemeClr val="bg1"/>
                </a:solidFill>
                <a:latin typeface="+mj-lt"/>
              </a:rPr>
              <a:t> 10kg</a:t>
            </a: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 weight-2ml/kg/</a:t>
            </a:r>
            <a:r>
              <a:rPr lang="en-US" altLang="en-US" sz="2800" dirty="0" err="1" smtClean="0">
                <a:solidFill>
                  <a:schemeClr val="bg1"/>
                </a:solidFill>
                <a:latin typeface="+mj-lt"/>
              </a:rPr>
              <a:t>hr</a:t>
            </a: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  and 1ml/kg/</a:t>
            </a:r>
            <a:r>
              <a:rPr lang="en-US" altLang="en-US" sz="2800" dirty="0" err="1" smtClean="0">
                <a:solidFill>
                  <a:schemeClr val="bg1"/>
                </a:solidFill>
                <a:latin typeface="+mj-lt"/>
              </a:rPr>
              <a:t>hr</a:t>
            </a: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 thereafter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 - Intraoperative fluid replacement: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             minor procedures 1-3ml/kg/</a:t>
            </a:r>
            <a:r>
              <a:rPr lang="en-US" altLang="en-US" sz="2800" dirty="0" err="1" smtClean="0">
                <a:solidFill>
                  <a:schemeClr val="bg1"/>
                </a:solidFill>
                <a:latin typeface="+mj-lt"/>
              </a:rPr>
              <a:t>hr</a:t>
            </a: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,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             major procedures 4-6ml/kg/</a:t>
            </a:r>
            <a:r>
              <a:rPr lang="en-US" altLang="en-US" sz="2800" dirty="0" err="1" smtClean="0">
                <a:solidFill>
                  <a:schemeClr val="bg1"/>
                </a:solidFill>
                <a:latin typeface="+mj-lt"/>
              </a:rPr>
              <a:t>hr</a:t>
            </a: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,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             major abdominal procedures 7-10ml/kg/</a:t>
            </a:r>
            <a:r>
              <a:rPr lang="en-US" altLang="en-US" sz="2800" dirty="0" err="1" smtClean="0">
                <a:solidFill>
                  <a:schemeClr val="bg1"/>
                </a:solidFill>
                <a:latin typeface="+mj-lt"/>
              </a:rPr>
              <a:t>hr</a:t>
            </a:r>
            <a:endParaRPr lang="en-US" altLang="en-US" sz="2800" dirty="0" smtClean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5177"/>
            <a:ext cx="8229600" cy="523220"/>
          </a:xfrm>
        </p:spPr>
        <p:txBody>
          <a:bodyPr wrap="square">
            <a:spAutoFit/>
          </a:bodyPr>
          <a:lstStyle/>
          <a:p>
            <a:pPr algn="l" eaLnBrk="1" hangingPunct="1">
              <a:defRPr/>
            </a:pPr>
            <a:r>
              <a:rPr lang="en-US" altLang="en-US" sz="2800" b="1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Intraoperative </a:t>
            </a:r>
            <a:r>
              <a:rPr lang="en-US" altLang="en-US" sz="2800" b="1" kern="1200" dirty="0" smtClean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M</a:t>
            </a:r>
            <a:r>
              <a:rPr lang="en-US" altLang="en-US" sz="2800" b="1" kern="1200" dirty="0" smtClean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anagement and Recovery</a:t>
            </a:r>
            <a:endParaRPr lang="en-US" altLang="en-US" sz="2800" b="1" kern="1200" dirty="0">
              <a:solidFill>
                <a:schemeClr val="bg1"/>
              </a:solidFill>
              <a:latin typeface="+mn-lt"/>
              <a:ea typeface="+mn-ea"/>
              <a:cs typeface="Arial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71600"/>
            <a:ext cx="8305800" cy="48768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Waking up is a crucial time where there is short period when the </a:t>
            </a: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patient </a:t>
            </a: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is aware of emergence without a full return to consciousness. </a:t>
            </a:r>
          </a:p>
          <a:p>
            <a:pPr eaLnBrk="1" hangingPunct="1"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Turn off the agent (inhalation or IV agents)</a:t>
            </a:r>
          </a:p>
          <a:p>
            <a:pPr eaLnBrk="1" hangingPunct="1"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Reverse the muscle relaxants</a:t>
            </a:r>
          </a:p>
          <a:p>
            <a:pPr eaLnBrk="1" hangingPunct="1"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Return to spontaneous ventilation with adequate ventilation and oxygenation </a:t>
            </a:r>
          </a:p>
          <a:p>
            <a:pPr eaLnBrk="1" hangingPunct="1"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Suction upper airway</a:t>
            </a:r>
          </a:p>
          <a:p>
            <a:pPr eaLnBrk="1" hangingPunct="1"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Wait for patient to wake up and follow command</a:t>
            </a:r>
          </a:p>
          <a:p>
            <a:pPr eaLnBrk="1" hangingPunct="1">
              <a:defRPr/>
            </a:pPr>
            <a:r>
              <a:rPr lang="en-US" altLang="en-US" sz="2800" dirty="0" smtClean="0">
                <a:solidFill>
                  <a:schemeClr val="bg1"/>
                </a:solidFill>
                <a:latin typeface="+mj-lt"/>
              </a:rPr>
              <a:t>Hemodynamically stable</a:t>
            </a:r>
          </a:p>
          <a:p>
            <a:pPr eaLnBrk="1" hangingPunct="1">
              <a:defRPr/>
            </a:pPr>
            <a:endParaRPr lang="en-US" altLang="en-US" sz="2800" dirty="0" smtClean="0">
              <a:solidFill>
                <a:schemeClr val="bg1"/>
              </a:solidFill>
              <a:latin typeface="+mj-lt"/>
            </a:endParaRPr>
          </a:p>
          <a:p>
            <a:pPr eaLnBrk="1" hangingPunct="1">
              <a:defRPr/>
            </a:pPr>
            <a:endParaRPr lang="en-US" altLang="en-US" sz="2800" dirty="0" smtClean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82575"/>
            <a:ext cx="6883400" cy="708025"/>
          </a:xfrm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altLang="en-US" sz="4000" b="1" kern="120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Postoperative management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524000"/>
            <a:ext cx="7467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Post-anesthesia care unit (PACU)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+mj-lt"/>
              </a:rPr>
              <a:t>         - Oxygen supplement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+mj-lt"/>
              </a:rPr>
              <a:t>         - Pain control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+mj-lt"/>
              </a:rPr>
              <a:t>         - Nausea and vomiting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+mj-lt"/>
              </a:rPr>
              <a:t>         - Hypertension and hypotension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+mj-lt"/>
              </a:rPr>
              <a:t>         - Agitation</a:t>
            </a: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 </a:t>
            </a:r>
          </a:p>
          <a:p>
            <a:pPr eaLnBrk="1" hangingPunct="1">
              <a:defRPr/>
            </a:pP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Surgical intensive care unit (SICU)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+mj-lt"/>
              </a:rPr>
              <a:t>          - Mechanical ventilation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+mj-lt"/>
              </a:rPr>
              <a:t>          - Hemodynamic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036763" y="184150"/>
            <a:ext cx="5099050" cy="1323975"/>
          </a:xfr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4000" b="1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General Anesthesia </a:t>
            </a:r>
            <a:br>
              <a:rPr lang="en-US" sz="4000" b="1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</a:br>
            <a:r>
              <a:rPr lang="en-US" sz="4000" b="1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Complications 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98638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Respiratory complications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+mj-lt"/>
              </a:rPr>
              <a:t>        - Aspiration – airway obstruction and pneumonia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+mj-lt"/>
              </a:rPr>
              <a:t>        - Bronchospasm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+mj-lt"/>
              </a:rPr>
              <a:t>        - Atelectasis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+mj-lt"/>
              </a:rPr>
              <a:t>        - Hypoventilation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Cardiovascular complications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+mj-lt"/>
              </a:rPr>
              <a:t>        - Hypertension and hypotension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+mj-lt"/>
              </a:rPr>
              <a:t>        - Arrhythmia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+mj-lt"/>
              </a:rPr>
              <a:t>        - Myocardial ischemia and infarction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+mj-lt"/>
              </a:rPr>
              <a:t>        - Cardiac arrest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95325" y="152400"/>
            <a:ext cx="7762875" cy="1323975"/>
          </a:xfr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en-US" sz="4000" b="1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General Anesthesia</a:t>
            </a:r>
            <a:br>
              <a:rPr lang="en-US" altLang="en-US" sz="4000" b="1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</a:br>
            <a:r>
              <a:rPr lang="en-US" altLang="en-US" sz="4000" b="1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Complication and Management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2057400"/>
            <a:ext cx="7086600" cy="3200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Neurological complications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+mj-lt"/>
              </a:rPr>
              <a:t>         - </a:t>
            </a:r>
            <a:r>
              <a:rPr lang="en-US" altLang="en-US" sz="2400" dirty="0" smtClean="0">
                <a:solidFill>
                  <a:schemeClr val="bg1"/>
                </a:solidFill>
                <a:latin typeface="+mj-lt"/>
              </a:rPr>
              <a:t>Slow recovery from anesthesia.</a:t>
            </a:r>
            <a:endParaRPr lang="en-US" altLang="en-US" sz="2400" dirty="0" smtClean="0">
              <a:solidFill>
                <a:schemeClr val="bg1"/>
              </a:solidFill>
              <a:latin typeface="+mj-lt"/>
            </a:endParaRPr>
          </a:p>
          <a:p>
            <a:pPr eaLnBrk="1" hangingPunct="1">
              <a:buFontTx/>
              <a:buNone/>
              <a:defRPr/>
            </a:pPr>
            <a:r>
              <a:rPr lang="en-US" altLang="en-US" sz="2400" dirty="0" smtClean="0">
                <a:solidFill>
                  <a:schemeClr val="bg1"/>
                </a:solidFill>
                <a:latin typeface="+mj-lt"/>
              </a:rPr>
              <a:t>         - Stroke</a:t>
            </a:r>
          </a:p>
          <a:p>
            <a:pPr eaLnBrk="1" hangingPunct="1">
              <a:defRPr/>
            </a:pPr>
            <a:r>
              <a:rPr lang="en-US" altLang="en-US" dirty="0" smtClean="0">
                <a:solidFill>
                  <a:schemeClr val="bg1"/>
                </a:solidFill>
                <a:latin typeface="+mj-lt"/>
              </a:rPr>
              <a:t>Malignant hyperthermia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532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1484313"/>
            <a:ext cx="8135937" cy="2173287"/>
          </a:xfrm>
        </p:spPr>
        <p:txBody>
          <a:bodyPr/>
          <a:lstStyle/>
          <a:p>
            <a:pPr eaLnBrk="1" hangingPunct="1"/>
            <a:r>
              <a:rPr lang="en-US" altLang="zh-TW" sz="4000" b="1" smtClean="0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  <a:t/>
            </a:r>
            <a:br>
              <a:rPr lang="en-US" altLang="zh-TW" sz="4000" b="1" smtClean="0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</a:br>
            <a:r>
              <a:rPr lang="en-US" altLang="zh-TW" sz="4800" smtClean="0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  <a:t>Case Report</a:t>
            </a:r>
            <a:r>
              <a:rPr lang="en-US" altLang="zh-TW" sz="4000" b="1" smtClean="0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  <a:t/>
            </a:r>
            <a:br>
              <a:rPr lang="en-US" altLang="zh-TW" sz="4000" b="1" smtClean="0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</a:br>
            <a:r>
              <a:rPr lang="en-US" altLang="zh-TW" sz="4000" b="1" smtClean="0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  <a:t/>
            </a:r>
            <a:br>
              <a:rPr lang="en-US" altLang="zh-TW" sz="4000" b="1" smtClean="0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</a:br>
            <a:r>
              <a:rPr lang="en-US" altLang="zh-TW" sz="4000" b="1" smtClean="0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  <a:t>Arterial oxygen desaturation following PCNL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7088" y="5084763"/>
            <a:ext cx="7561262" cy="650875"/>
          </a:xfrm>
        </p:spPr>
        <p:txBody>
          <a:bodyPr/>
          <a:lstStyle/>
          <a:p>
            <a:pPr eaLnBrk="1" hangingPunct="1"/>
            <a:endParaRPr lang="zh-TW" altLang="en-US" b="1" smtClean="0">
              <a:solidFill>
                <a:schemeClr val="bg1"/>
              </a:solidFill>
              <a:latin typeface="Arial Rounded MT Bold" pitchFamily="34" charset="0"/>
              <a:ea typeface="DFKai-SB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0861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270510" y="1417638"/>
            <a:ext cx="8382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buNone/>
            </a:pPr>
            <a:r>
              <a:rPr lang="en-US" altLang="zh-TW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Patient </a:t>
            </a:r>
            <a:r>
              <a:rPr lang="en-US" altLang="zh-TW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: </a:t>
            </a:r>
            <a:endParaRPr lang="en-US" altLang="zh-TW" dirty="0" smtClean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marL="457200" indent="-457200" eaLnBrk="1" hangingPunct="1"/>
            <a:r>
              <a:rPr lang="en-US" altLang="zh-TW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73 </a:t>
            </a:r>
            <a:r>
              <a:rPr lang="en-US" altLang="zh-TW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y/o </a:t>
            </a:r>
            <a:r>
              <a:rPr lang="en-US" altLang="zh-TW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Female BW </a:t>
            </a:r>
            <a:r>
              <a:rPr lang="en-US" altLang="zh-TW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68 kg, BH 145 cm (BMI 32)</a:t>
            </a:r>
          </a:p>
          <a:p>
            <a:pPr eaLnBrk="1" hangingPunct="1">
              <a:buFontTx/>
              <a:buNone/>
            </a:pPr>
            <a:endParaRPr lang="en-US" altLang="zh-TW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buNone/>
            </a:pPr>
            <a:r>
              <a:rPr lang="en-US" altLang="zh-TW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Chief </a:t>
            </a:r>
            <a:r>
              <a:rPr lang="en-US" altLang="zh-TW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complaint : </a:t>
            </a:r>
          </a:p>
          <a:p>
            <a:pPr marL="457200" indent="-457200" eaLnBrk="1" hangingPunct="1"/>
            <a:r>
              <a:rPr lang="en-US" altLang="zh-TW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Right flank pain (stabbing, frequent attacks)</a:t>
            </a:r>
          </a:p>
          <a:p>
            <a:pPr marL="457200" indent="-457200" eaLnBrk="1" hangingPunct="1"/>
            <a:r>
              <a:rPr lang="en-US" altLang="zh-TW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General malaise and fatigue</a:t>
            </a:r>
          </a:p>
        </p:txBody>
      </p:sp>
      <p:sp>
        <p:nvSpPr>
          <p:cNvPr id="39939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800" b="1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  <a:t>The Patient</a:t>
            </a:r>
          </a:p>
        </p:txBody>
      </p:sp>
    </p:spTree>
    <p:extLst>
      <p:ext uri="{BB962C8B-B14F-4D97-AF65-F5344CB8AC3E}">
        <p14:creationId xmlns:p14="http://schemas.microsoft.com/office/powerpoint/2010/main" val="118871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ChangeArrowheads="1"/>
          </p:cNvSpPr>
          <p:nvPr/>
        </p:nvSpPr>
        <p:spPr bwMode="auto">
          <a:xfrm>
            <a:off x="457200" y="1600200"/>
            <a:ext cx="8382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None/>
            </a:pP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H</a:t>
            </a:r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istory </a:t>
            </a: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: </a:t>
            </a:r>
            <a:endParaRPr lang="en-US" altLang="zh-TW" sz="2800" dirty="0" smtClean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marL="457200" indent="-457200" eaLnBrk="1" hangingPunct="1"/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Hypertension </a:t>
            </a: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under regular </a:t>
            </a:r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control.</a:t>
            </a:r>
          </a:p>
          <a:p>
            <a:pPr marL="457200" indent="-457200" eaLnBrk="1" hangingPunct="1"/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</a:t>
            </a: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Senile </a:t>
            </a:r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dementia.</a:t>
            </a:r>
            <a:endParaRPr lang="en-US" altLang="zh-TW" sz="28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buFontTx/>
              <a:buNone/>
            </a:pP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                               </a:t>
            </a:r>
          </a:p>
          <a:p>
            <a:pPr eaLnBrk="1" hangingPunct="1">
              <a:buNone/>
            </a:pPr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Preoperative </a:t>
            </a: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diagnosis : </a:t>
            </a:r>
            <a:endParaRPr lang="en-US" altLang="zh-TW" sz="2800" dirty="0" smtClean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marL="457200" indent="-457200" eaLnBrk="1" hangingPunct="1"/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Right </a:t>
            </a: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renal stone (3.2 </a:t>
            </a:r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cm in size)</a:t>
            </a:r>
            <a:endParaRPr lang="en-US" altLang="zh-TW" sz="28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/>
            <a:endParaRPr lang="en-US" altLang="zh-TW" sz="28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buNone/>
            </a:pPr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Operation </a:t>
            </a: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planned : </a:t>
            </a:r>
            <a:endParaRPr lang="en-US" altLang="zh-TW" sz="2800" dirty="0" smtClean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marL="457200" indent="-457200" eaLnBrk="1" hangingPunct="1"/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Right </a:t>
            </a:r>
            <a:r>
              <a:rPr lang="en-US" altLang="zh-TW" sz="2800" b="1" dirty="0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PCNL</a:t>
            </a:r>
            <a:r>
              <a:rPr lang="en-US" altLang="zh-TW" sz="2800" dirty="0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 </a:t>
            </a: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(percutaneous </a:t>
            </a:r>
            <a:r>
              <a:rPr lang="en-US" altLang="zh-TW" sz="2800" dirty="0" err="1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nephrolithotomy</a:t>
            </a: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)</a:t>
            </a:r>
          </a:p>
          <a:p>
            <a:pPr eaLnBrk="1" hangingPunct="1">
              <a:buFontTx/>
              <a:buNone/>
            </a:pP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                                  </a:t>
            </a:r>
          </a:p>
        </p:txBody>
      </p:sp>
      <p:sp>
        <p:nvSpPr>
          <p:cNvPr id="40963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800" b="1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  <a:t>The Patient</a:t>
            </a:r>
          </a:p>
        </p:txBody>
      </p:sp>
    </p:spTree>
    <p:extLst>
      <p:ext uri="{BB962C8B-B14F-4D97-AF65-F5344CB8AC3E}">
        <p14:creationId xmlns:p14="http://schemas.microsoft.com/office/powerpoint/2010/main" val="122843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6" descr="P2010345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0772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Oval 8"/>
          <p:cNvSpPr>
            <a:spLocks noChangeArrowheads="1"/>
          </p:cNvSpPr>
          <p:nvPr/>
        </p:nvSpPr>
        <p:spPr bwMode="auto">
          <a:xfrm>
            <a:off x="2362200" y="1676400"/>
            <a:ext cx="1295400" cy="12239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8610" y="965210"/>
            <a:ext cx="20874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Kidney stone</a:t>
            </a:r>
            <a:endParaRPr lang="en-US" sz="2800" dirty="0"/>
          </a:p>
        </p:txBody>
      </p:sp>
      <p:sp>
        <p:nvSpPr>
          <p:cNvPr id="3" name="Right Arrow 2"/>
          <p:cNvSpPr/>
          <p:nvPr/>
        </p:nvSpPr>
        <p:spPr bwMode="auto">
          <a:xfrm rot="2818989">
            <a:off x="2068687" y="1499402"/>
            <a:ext cx="821777" cy="48463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06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333375"/>
            <a:ext cx="7772400" cy="1038225"/>
          </a:xfrm>
        </p:spPr>
        <p:txBody>
          <a:bodyPr/>
          <a:lstStyle/>
          <a:p>
            <a:pPr algn="l" eaLnBrk="1" hangingPunct="1"/>
            <a:r>
              <a:rPr lang="en-US" altLang="zh-TW" sz="4000" smtClean="0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  <a:t>Pre-anesthetic Assessment </a:t>
            </a:r>
          </a:p>
        </p:txBody>
      </p:sp>
      <p:sp>
        <p:nvSpPr>
          <p:cNvPr id="43011" name="Rectangle 6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Lab data </a:t>
            </a: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:</a:t>
            </a:r>
          </a:p>
          <a:p>
            <a:pPr eaLnBrk="1" hangingPunct="1">
              <a:buNone/>
            </a:pP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</a:t>
            </a: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                 </a:t>
            </a:r>
            <a:r>
              <a:rPr lang="en-US" altLang="zh-TW" sz="2400" dirty="0" err="1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Hb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10.5 / </a:t>
            </a:r>
            <a:r>
              <a:rPr lang="en-US" altLang="zh-TW" sz="2400" dirty="0" err="1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Hct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33.2</a:t>
            </a:r>
          </a:p>
          <a:p>
            <a:pPr eaLnBrk="1" hangingPunct="1">
              <a:buNone/>
            </a:pP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                  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BUN 24 / Creatinine 1.1</a:t>
            </a:r>
          </a:p>
          <a:p>
            <a:pPr eaLnBrk="1" hangingPunct="1">
              <a:buNone/>
            </a:pP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                  SGOT 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14</a:t>
            </a:r>
          </a:p>
          <a:p>
            <a:pPr eaLnBrk="1" hangingPunct="1">
              <a:buNone/>
            </a:pP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	       </a:t>
            </a: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PT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, </a:t>
            </a:r>
            <a:r>
              <a:rPr lang="en-US" altLang="zh-TW" sz="2400" dirty="0" err="1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aPTT</a:t>
            </a: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normal</a:t>
            </a: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buNone/>
            </a:pPr>
            <a:endParaRPr lang="en-US" altLang="zh-TW" sz="2400" dirty="0" smtClean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/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EKG 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: Normal sinus rhythm</a:t>
            </a:r>
          </a:p>
          <a:p>
            <a:pPr eaLnBrk="1" hangingPunct="1">
              <a:buNone/>
            </a:pPr>
            <a:endParaRPr lang="en-US" altLang="zh-TW" sz="2400" dirty="0" smtClean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/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/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CXR 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: Borderline cardiomegaly &amp; tortuous aorta</a:t>
            </a:r>
          </a:p>
          <a:p>
            <a:pPr eaLnBrk="1" hangingPunct="1">
              <a:buNone/>
            </a:pP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0483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7" descr="P2010345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9600"/>
            <a:ext cx="6477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8"/>
          <p:cNvSpPr txBox="1">
            <a:spLocks noChangeArrowheads="1"/>
          </p:cNvSpPr>
          <p:nvPr/>
        </p:nvSpPr>
        <p:spPr bwMode="auto">
          <a:xfrm>
            <a:off x="7092950" y="5286375"/>
            <a:ext cx="1092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b="1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Preop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3505200" y="3848100"/>
            <a:ext cx="2903220" cy="571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1752600" y="4267200"/>
            <a:ext cx="50292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FF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4267200" y="2438400"/>
            <a:ext cx="0" cy="2438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3512820" y="2907209"/>
            <a:ext cx="5918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648200" y="2918639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082469" y="5161210"/>
            <a:ext cx="561372" cy="76944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0000"/>
                </a:solidFill>
              </a:rPr>
              <a:t>C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95400" y="5161210"/>
            <a:ext cx="23022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A+B=&gt;C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55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333375"/>
            <a:ext cx="7772400" cy="1038225"/>
          </a:xfrm>
        </p:spPr>
        <p:txBody>
          <a:bodyPr/>
          <a:lstStyle/>
          <a:p>
            <a:pPr algn="l" eaLnBrk="1" hangingPunct="1"/>
            <a:r>
              <a:rPr lang="en-US" altLang="zh-TW" sz="4000" smtClean="0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  <a:t>Anesthetic Technique</a:t>
            </a:r>
          </a:p>
        </p:txBody>
      </p:sp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457200" y="1219200"/>
            <a:ext cx="82296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None/>
            </a:pPr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General </a:t>
            </a: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anesthesia with endotracheal intubation</a:t>
            </a:r>
          </a:p>
          <a:p>
            <a:pPr eaLnBrk="1" hangingPunct="1">
              <a:buNone/>
            </a:pPr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Standard monitoring.</a:t>
            </a:r>
            <a:endParaRPr lang="en-US" altLang="zh-TW" sz="28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buNone/>
            </a:pPr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Induction </a:t>
            </a: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: Fentanyl </a:t>
            </a:r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2mcg/kg</a:t>
            </a:r>
            <a:endParaRPr lang="en-US" altLang="zh-TW" sz="28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buFontTx/>
              <a:buNone/>
            </a:pP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	        </a:t>
            </a:r>
            <a:r>
              <a:rPr lang="en-US" altLang="zh-TW" sz="2800" dirty="0" err="1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Propofol</a:t>
            </a:r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 </a:t>
            </a: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2mg/kg</a:t>
            </a:r>
          </a:p>
          <a:p>
            <a:pPr eaLnBrk="1" hangingPunct="1">
              <a:buFontTx/>
              <a:buNone/>
            </a:pP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	        Succinylcholine </a:t>
            </a:r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100mg</a:t>
            </a:r>
          </a:p>
          <a:p>
            <a:pPr eaLnBrk="1" hangingPunct="1">
              <a:buFontTx/>
              <a:buNone/>
            </a:pPr>
            <a:r>
              <a:rPr lang="es-ES" altLang="zh-TW" sz="2800" dirty="0" err="1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Endotracheal</a:t>
            </a:r>
            <a:r>
              <a:rPr lang="es-E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</a:t>
            </a:r>
            <a:r>
              <a:rPr lang="es-ES" altLang="zh-TW" sz="2800" dirty="0" err="1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tube</a:t>
            </a:r>
            <a:r>
              <a:rPr lang="es-E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(ID 7.0-mm) @ </a:t>
            </a:r>
            <a:r>
              <a:rPr lang="es-E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19cm</a:t>
            </a:r>
          </a:p>
          <a:p>
            <a:pPr eaLnBrk="1" hangingPunct="1">
              <a:buFontTx/>
              <a:buNone/>
            </a:pPr>
            <a:r>
              <a:rPr lang="es-E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</a:t>
            </a:r>
            <a:r>
              <a:rPr lang="es-E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                 </a:t>
            </a:r>
            <a:r>
              <a:rPr lang="en-US" altLang="zh-TW" sz="2800" dirty="0" err="1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Cisatracurium</a:t>
            </a:r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12mg</a:t>
            </a:r>
            <a:endParaRPr lang="en-US" altLang="zh-TW" sz="28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buNone/>
            </a:pPr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Maintenance</a:t>
            </a: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: </a:t>
            </a:r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Sevoflurane </a:t>
            </a: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2~3% in O</a:t>
            </a:r>
            <a:r>
              <a:rPr lang="en-US" altLang="zh-TW" sz="2800" b="1" baseline="-250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2</a:t>
            </a: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</a:t>
            </a:r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1.5 </a:t>
            </a: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L/min</a:t>
            </a:r>
          </a:p>
          <a:p>
            <a:pPr eaLnBrk="1" hangingPunct="1">
              <a:buNone/>
            </a:pPr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Position</a:t>
            </a: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: prone</a:t>
            </a:r>
          </a:p>
          <a:p>
            <a:pPr eaLnBrk="1" hangingPunct="1">
              <a:buNone/>
            </a:pPr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Blood </a:t>
            </a: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loss : </a:t>
            </a:r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500 </a:t>
            </a:r>
            <a:r>
              <a:rPr lang="en-US" altLang="zh-TW" sz="28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mL → </a:t>
            </a:r>
            <a:r>
              <a:rPr lang="en-US" altLang="zh-TW" sz="28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Transfused- </a:t>
            </a:r>
            <a:r>
              <a:rPr lang="en-US" altLang="zh-TW" sz="2800" dirty="0" smtClean="0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2 units </a:t>
            </a:r>
            <a:r>
              <a:rPr lang="en-US" altLang="zh-TW" sz="2800" dirty="0" err="1" smtClean="0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pRBC</a:t>
            </a:r>
            <a:endParaRPr lang="en-US" altLang="zh-TW" sz="28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3297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333375"/>
            <a:ext cx="7772400" cy="1038225"/>
          </a:xfrm>
        </p:spPr>
        <p:txBody>
          <a:bodyPr/>
          <a:lstStyle/>
          <a:p>
            <a:pPr algn="l" eaLnBrk="1" hangingPunct="1"/>
            <a:r>
              <a:rPr lang="en-US" altLang="zh-TW" sz="4000" dirty="0" smtClean="0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  <a:t>Intra-operative Events</a:t>
            </a:r>
          </a:p>
        </p:txBody>
      </p:sp>
      <p:sp>
        <p:nvSpPr>
          <p:cNvPr id="46083" name="Rectangle 6"/>
          <p:cNvSpPr>
            <a:spLocks noChangeArrowheads="1"/>
          </p:cNvSpPr>
          <p:nvPr/>
        </p:nvSpPr>
        <p:spPr bwMode="auto">
          <a:xfrm>
            <a:off x="457200" y="1600200"/>
            <a:ext cx="8382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</a:t>
            </a: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To begin with patient had stable 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hemodynamics</a:t>
            </a:r>
          </a:p>
          <a:p>
            <a:pPr eaLnBrk="1" hangingPunct="1"/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30 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minutes </a:t>
            </a: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into intra-operative period</a:t>
            </a: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buFontTx/>
              <a:buNone/>
            </a:pPr>
            <a:r>
              <a:rPr lang="en-US" altLang="zh-TW" sz="2400" u="sng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</a:t>
            </a:r>
            <a:r>
              <a:rPr lang="en-US" altLang="zh-TW" sz="2400" b="1" u="sng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Sudden Increase in airway </a:t>
            </a:r>
            <a:r>
              <a:rPr lang="en-US" altLang="zh-TW" sz="2400" b="1" u="sng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pressure </a:t>
            </a:r>
            <a:r>
              <a:rPr lang="en-US" altLang="zh-TW" sz="2400" b="1" u="sng" dirty="0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35~40 mmHg</a:t>
            </a:r>
          </a:p>
          <a:p>
            <a:pPr eaLnBrk="1" hangingPunct="1">
              <a:buFontTx/>
              <a:buNone/>
            </a:pPr>
            <a:r>
              <a:rPr lang="en-US" altLang="zh-TW" sz="2400" b="1" u="sng" dirty="0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SpO</a:t>
            </a:r>
            <a:r>
              <a:rPr lang="en-US" altLang="zh-TW" sz="2400" b="1" u="sng" baseline="-25000" dirty="0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2</a:t>
            </a:r>
            <a:r>
              <a:rPr lang="en-US" altLang="zh-TW" sz="2400" b="1" u="sng" dirty="0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 dropped </a:t>
            </a:r>
            <a:r>
              <a:rPr lang="en-US" altLang="zh-TW" sz="2400" b="1" u="sng" dirty="0" smtClean="0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from 100% to 95% and then kept falling till it reached 90%</a:t>
            </a:r>
            <a:endParaRPr lang="en-US" altLang="zh-TW" sz="2400" b="1" u="sng" dirty="0">
              <a:solidFill>
                <a:srgbClr val="FF00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/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Bilateral breathing sounds </a:t>
            </a: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equal and audible.</a:t>
            </a:r>
          </a:p>
          <a:p>
            <a:pPr eaLnBrk="1" hangingPunct="1"/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Likely Diagnosis? Differential Diagnosis?</a:t>
            </a: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/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Management </a:t>
            </a: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:100% Oxygen, increasing the depth of anesthesia .                		   </a:t>
            </a:r>
            <a:r>
              <a:rPr lang="en-US" altLang="zh-TW" sz="2400" dirty="0" err="1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Hydrocartisone</a:t>
            </a: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100 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mg IV </a:t>
            </a: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stat.</a:t>
            </a: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buFontTx/>
              <a:buNone/>
            </a:pP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                         Aminophylline 250 mg IV </a:t>
            </a: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drip.</a:t>
            </a: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buFontTx/>
              <a:buNone/>
            </a:pP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                         </a:t>
            </a:r>
            <a:r>
              <a:rPr lang="en-US" altLang="zh-TW" sz="2400" dirty="0" err="1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Bricanyl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5 mg </a:t>
            </a: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inhalation as nebulization.</a:t>
            </a: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175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333375"/>
            <a:ext cx="7772400" cy="1038225"/>
          </a:xfrm>
        </p:spPr>
        <p:txBody>
          <a:bodyPr/>
          <a:lstStyle/>
          <a:p>
            <a:pPr algn="l" eaLnBrk="1" hangingPunct="1"/>
            <a:r>
              <a:rPr lang="en-US" altLang="zh-TW" sz="4800" b="1" smtClean="0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  <a:t>Intra-operative Events</a:t>
            </a:r>
          </a:p>
        </p:txBody>
      </p:sp>
      <p:sp>
        <p:nvSpPr>
          <p:cNvPr id="47107" name="Rectangle 6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zh-TW" sz="240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</a:t>
            </a:r>
            <a:r>
              <a:rPr lang="en-US" altLang="zh-TW" sz="2400" b="1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ABG data</a:t>
            </a:r>
            <a:r>
              <a:rPr lang="en-US" altLang="zh-TW" sz="240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	</a:t>
            </a:r>
          </a:p>
        </p:txBody>
      </p:sp>
      <p:graphicFrame>
        <p:nvGraphicFramePr>
          <p:cNvPr id="269480" name="Group 1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535360"/>
              </p:ext>
            </p:extLst>
          </p:nvPr>
        </p:nvGraphicFramePr>
        <p:xfrm>
          <a:off x="2514600" y="1585913"/>
          <a:ext cx="2562225" cy="4357683"/>
        </p:xfrm>
        <a:graphic>
          <a:graphicData uri="http://schemas.openxmlformats.org/drawingml/2006/table">
            <a:tbl>
              <a:tblPr/>
              <a:tblGrid>
                <a:gridCol w="1209940"/>
                <a:gridCol w="1352285"/>
              </a:tblGrid>
              <a:tr h="48418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pH</a:t>
                      </a:r>
                      <a:endParaRPr kumimoji="1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7.2 </a:t>
                      </a:r>
                      <a:endParaRPr kumimoji="1" lang="en-US" altLang="zh-TW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18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PaO</a:t>
                      </a:r>
                      <a:r>
                        <a:rPr kumimoji="1" lang="en-US" altLang="zh-TW" sz="20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 </a:t>
                      </a:r>
                      <a:endParaRPr kumimoji="1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90.5 </a:t>
                      </a:r>
                      <a:endParaRPr kumimoji="1" lang="en-US" altLang="zh-TW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18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PaCO</a:t>
                      </a:r>
                      <a:r>
                        <a:rPr kumimoji="1" lang="en-US" altLang="zh-TW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 </a:t>
                      </a:r>
                      <a:endParaRPr kumimoji="1" lang="en-US" altLang="zh-TW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66.8 </a:t>
                      </a:r>
                      <a:endParaRPr kumimoji="1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18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HCO</a:t>
                      </a:r>
                      <a:r>
                        <a:rPr kumimoji="1" lang="en-US" altLang="zh-TW" sz="20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1" lang="en-US" altLang="zh-TW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-</a:t>
                      </a: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 </a:t>
                      </a:r>
                      <a:endParaRPr kumimoji="1" lang="en-US" altLang="zh-TW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26.0 </a:t>
                      </a:r>
                      <a:endParaRPr kumimoji="1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18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BE </a:t>
                      </a:r>
                      <a:endParaRPr kumimoji="1" lang="en-US" altLang="zh-TW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-2.4 </a:t>
                      </a:r>
                      <a:endParaRPr kumimoji="1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18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Na</a:t>
                      </a:r>
                      <a:r>
                        <a:rPr kumimoji="1" lang="en-US" altLang="zh-TW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+ </a:t>
                      </a:r>
                      <a:endParaRPr kumimoji="1" lang="en-US" altLang="zh-TW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143.0 </a:t>
                      </a:r>
                      <a:endParaRPr kumimoji="1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18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K</a:t>
                      </a:r>
                      <a:r>
                        <a:rPr kumimoji="1" lang="en-US" altLang="zh-TW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 +</a:t>
                      </a: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 </a:t>
                      </a:r>
                      <a:endParaRPr kumimoji="1" lang="en-US" altLang="zh-TW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4.0 </a:t>
                      </a:r>
                      <a:endParaRPr kumimoji="1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18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Ca</a:t>
                      </a:r>
                      <a:r>
                        <a:rPr kumimoji="1" lang="en-US" altLang="zh-TW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 +</a:t>
                      </a:r>
                      <a:endParaRPr kumimoji="1" lang="en-US" altLang="zh-TW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1.1 </a:t>
                      </a:r>
                      <a:endParaRPr kumimoji="1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18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Hb/Hct </a:t>
                      </a:r>
                      <a:endParaRPr kumimoji="1" lang="en-US" altLang="zh-TW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11.4/36.1 </a:t>
                      </a:r>
                      <a:endParaRPr kumimoji="1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322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333375"/>
            <a:ext cx="7772400" cy="1038225"/>
          </a:xfrm>
        </p:spPr>
        <p:txBody>
          <a:bodyPr/>
          <a:lstStyle/>
          <a:p>
            <a:pPr algn="l" eaLnBrk="1" hangingPunct="1"/>
            <a:r>
              <a:rPr lang="en-US" altLang="zh-TW" sz="4000" dirty="0" smtClean="0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  <a:t>Post-operative Course</a:t>
            </a: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The </a:t>
            </a: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patient was managed with stable hemodynamics but SpO2 at </a:t>
            </a:r>
            <a:r>
              <a:rPr lang="en-US" altLang="zh-TW" sz="2400" dirty="0" smtClean="0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85-94%</a:t>
            </a: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.</a:t>
            </a: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A</a:t>
            </a: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fter 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the patient was placed in the supine </a:t>
            </a: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position auscultation revealed 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diminished </a:t>
            </a: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breath sounds 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over right lower </a:t>
            </a: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lung area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zh-TW" sz="2400" dirty="0" smtClean="0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   SpO2 </a:t>
            </a:r>
            <a:r>
              <a:rPr lang="en-US" altLang="zh-TW" sz="2400" dirty="0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90~92% </a:t>
            </a:r>
          </a:p>
          <a:p>
            <a:pPr eaLnBrk="1" hangingPunct="1">
              <a:lnSpc>
                <a:spcPct val="80000"/>
              </a:lnSpc>
              <a:buNone/>
            </a:pPr>
            <a:endParaRPr lang="en-US" altLang="zh-TW" sz="2400" dirty="0" smtClean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Decided by team to transfer patient intubated ventilated to 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SICU for further care (*)   </a:t>
            </a:r>
          </a:p>
          <a:p>
            <a:pPr eaLnBrk="1" hangingPunct="1">
              <a:lnSpc>
                <a:spcPct val="80000"/>
              </a:lnSpc>
              <a:buNone/>
            </a:pPr>
            <a:endParaRPr lang="en-US" altLang="zh-TW" sz="2400" dirty="0" smtClean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Chest 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X-ray </a:t>
            </a: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taken as soon as patient arrived 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in SICU </a:t>
            </a:r>
          </a:p>
        </p:txBody>
      </p:sp>
    </p:spTree>
    <p:extLst>
      <p:ext uri="{BB962C8B-B14F-4D97-AF65-F5344CB8AC3E}">
        <p14:creationId xmlns:p14="http://schemas.microsoft.com/office/powerpoint/2010/main" val="125906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chemeClr val="bg1"/>
                </a:solidFill>
              </a:rPr>
              <a:t>Role of Anesthetists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686800" cy="5410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en-US" alt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3264"/>
            <a:ext cx="3886200" cy="2156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623021"/>
            <a:ext cx="3352800" cy="298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08808"/>
            <a:ext cx="3619500" cy="241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53" y="3783364"/>
            <a:ext cx="4004847" cy="266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7" descr="P2010345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617855"/>
            <a:ext cx="5106988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Box 8"/>
          <p:cNvSpPr txBox="1">
            <a:spLocks noChangeArrowheads="1"/>
          </p:cNvSpPr>
          <p:nvPr/>
        </p:nvSpPr>
        <p:spPr bwMode="auto">
          <a:xfrm>
            <a:off x="7092950" y="4868863"/>
            <a:ext cx="14734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b="1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In SICU</a:t>
            </a:r>
            <a:endParaRPr lang="en-US" altLang="zh-TW" sz="2800" b="1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94958" y="5945505"/>
            <a:ext cx="3133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? Differential Diagnosis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000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 descr="P2010345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3" y="765175"/>
            <a:ext cx="4279900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5" descr="P2010345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6763"/>
            <a:ext cx="429577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 Box 6"/>
          <p:cNvSpPr txBox="1">
            <a:spLocks noChangeArrowheads="1"/>
          </p:cNvSpPr>
          <p:nvPr/>
        </p:nvSpPr>
        <p:spPr bwMode="auto">
          <a:xfrm>
            <a:off x="1835150" y="5287963"/>
            <a:ext cx="11928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b="1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Before</a:t>
            </a:r>
            <a:endParaRPr lang="en-US" altLang="zh-TW" sz="2800" b="1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54465" y="5377190"/>
            <a:ext cx="1393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 SICU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9238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buNone/>
            </a:pP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Surgeon decided to insert a Pigtail catheter  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in SICU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On insertion of pigtail fluid was drained about 1 </a:t>
            </a:r>
            <a:r>
              <a:rPr lang="en-US" altLang="zh-TW" sz="2400" dirty="0" err="1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litre</a:t>
            </a: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sent for analysis the following was the result :</a:t>
            </a:r>
          </a:p>
          <a:p>
            <a:pPr marL="342900" indent="-342900" eaLnBrk="1" hangingPunct="1">
              <a:lnSpc>
                <a:spcPct val="80000"/>
              </a:lnSpc>
            </a:pP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Bloody </a:t>
            </a: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marL="342900" indent="-342900" eaLnBrk="1" hangingPunct="1">
              <a:lnSpc>
                <a:spcPct val="80000"/>
              </a:lnSpc>
            </a:pP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RBC 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numerous</a:t>
            </a:r>
          </a:p>
          <a:p>
            <a:pPr marL="342900" indent="-342900" eaLnBrk="1" hangingPunct="1">
              <a:lnSpc>
                <a:spcPct val="80000"/>
              </a:lnSpc>
            </a:pP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WBC 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7800 (</a:t>
            </a:r>
            <a:r>
              <a:rPr lang="en-US" altLang="zh-TW" sz="2400" dirty="0" err="1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Seg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94%)</a:t>
            </a:r>
          </a:p>
          <a:p>
            <a:pPr marL="342900" indent="-342900" eaLnBrk="1" hangingPunct="1">
              <a:lnSpc>
                <a:spcPct val="80000"/>
              </a:lnSpc>
            </a:pP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Gram 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stain (-)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  <a:buNone/>
            </a:pP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Impression : </a:t>
            </a:r>
            <a:r>
              <a:rPr lang="en-US" altLang="zh-TW" sz="2400" dirty="0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Right hydrothorax /</a:t>
            </a:r>
            <a:r>
              <a:rPr lang="en-US" altLang="zh-TW" sz="2400" dirty="0" err="1" smtClean="0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hemothorax</a:t>
            </a:r>
            <a:r>
              <a:rPr lang="en-US" altLang="zh-TW" sz="2400" dirty="0" smtClean="0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.</a:t>
            </a:r>
            <a:endParaRPr lang="en-US" altLang="zh-TW" sz="2400" dirty="0">
              <a:solidFill>
                <a:srgbClr val="FF00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TW" sz="2400" dirty="0">
              <a:solidFill>
                <a:srgbClr val="FF0000"/>
              </a:solidFill>
              <a:latin typeface="Times New Roman" pitchFamily="18" charset="0"/>
              <a:ea typeface="PMingLiU" pitchFamily="18" charset="-120"/>
            </a:endParaRPr>
          </a:p>
        </p:txBody>
      </p:sp>
      <p:sp>
        <p:nvSpPr>
          <p:cNvPr id="5120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68313" y="333375"/>
            <a:ext cx="7772400" cy="1038225"/>
          </a:xfrm>
        </p:spPr>
        <p:txBody>
          <a:bodyPr/>
          <a:lstStyle/>
          <a:p>
            <a:pPr algn="l" eaLnBrk="1" hangingPunct="1"/>
            <a:r>
              <a:rPr lang="en-US" altLang="zh-TW" sz="4000" smtClean="0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  <a:t>Postoperative Course</a:t>
            </a:r>
          </a:p>
        </p:txBody>
      </p:sp>
    </p:spTree>
    <p:extLst>
      <p:ext uri="{BB962C8B-B14F-4D97-AF65-F5344CB8AC3E}">
        <p14:creationId xmlns:p14="http://schemas.microsoft.com/office/powerpoint/2010/main" val="360410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6" descr="P2010345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549275"/>
            <a:ext cx="511175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41471" y="5899964"/>
            <a:ext cx="4801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Post fluid drainage by pigtail catheter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832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7" descr="P2010345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750888"/>
            <a:ext cx="428307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9" descr="P2010345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50888"/>
            <a:ext cx="42799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 Box 11"/>
          <p:cNvSpPr txBox="1">
            <a:spLocks noChangeArrowheads="1"/>
          </p:cNvSpPr>
          <p:nvPr/>
        </p:nvSpPr>
        <p:spPr bwMode="auto">
          <a:xfrm>
            <a:off x="1014413" y="5286375"/>
            <a:ext cx="24780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b="1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Immed. Postop</a:t>
            </a:r>
          </a:p>
        </p:txBody>
      </p:sp>
      <p:sp>
        <p:nvSpPr>
          <p:cNvPr id="53253" name="Text Box 12"/>
          <p:cNvSpPr txBox="1">
            <a:spLocks noChangeArrowheads="1"/>
          </p:cNvSpPr>
          <p:nvPr/>
        </p:nvSpPr>
        <p:spPr bwMode="auto">
          <a:xfrm>
            <a:off x="5867400" y="5272088"/>
            <a:ext cx="1676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b="1">
                <a:solidFill>
                  <a:srgbClr val="FF0000"/>
                </a:solidFill>
                <a:latin typeface="Times New Roman" pitchFamily="18" charset="0"/>
                <a:ea typeface="PMingLiU" pitchFamily="18" charset="-120"/>
              </a:rPr>
              <a:t>s/p pigtail</a:t>
            </a:r>
          </a:p>
        </p:txBody>
      </p:sp>
    </p:spTree>
    <p:extLst>
      <p:ext uri="{BB962C8B-B14F-4D97-AF65-F5344CB8AC3E}">
        <p14:creationId xmlns:p14="http://schemas.microsoft.com/office/powerpoint/2010/main" val="186864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</a:t>
            </a:r>
            <a:r>
              <a:rPr lang="en-US" altLang="zh-TW" sz="2400" dirty="0" err="1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Extubation</a:t>
            </a: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and transfer to </a:t>
            </a: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the floor.</a:t>
            </a: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</a:pP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TW" sz="2400" dirty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 Pigtail </a:t>
            </a:r>
            <a:r>
              <a:rPr lang="en-US" altLang="zh-TW" sz="2400" dirty="0" smtClean="0">
                <a:solidFill>
                  <a:srgbClr val="FFFF00"/>
                </a:solidFill>
                <a:latin typeface="Times New Roman" pitchFamily="18" charset="0"/>
                <a:ea typeface="PMingLiU" pitchFamily="18" charset="-120"/>
              </a:rPr>
              <a:t>removed after X ray repeated in the ward .</a:t>
            </a:r>
          </a:p>
          <a:p>
            <a:pPr eaLnBrk="1" hangingPunct="1">
              <a:lnSpc>
                <a:spcPct val="80000"/>
              </a:lnSpc>
            </a:pP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</a:pPr>
            <a:endParaRPr lang="en-US" altLang="zh-TW" sz="2400" dirty="0" smtClean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  <a:buNone/>
            </a:pP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zh-TW" sz="2400" dirty="0">
              <a:solidFill>
                <a:srgbClr val="FFFF00"/>
              </a:solidFill>
              <a:latin typeface="Times New Roman" pitchFamily="18" charset="0"/>
              <a:ea typeface="PMingLiU" pitchFamily="18" charset="-120"/>
            </a:endParaRPr>
          </a:p>
        </p:txBody>
      </p:sp>
      <p:sp>
        <p:nvSpPr>
          <p:cNvPr id="54275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68313" y="333375"/>
            <a:ext cx="7772400" cy="1038225"/>
          </a:xfrm>
        </p:spPr>
        <p:txBody>
          <a:bodyPr/>
          <a:lstStyle/>
          <a:p>
            <a:pPr algn="l" eaLnBrk="1" hangingPunct="1"/>
            <a:r>
              <a:rPr lang="en-US" altLang="zh-TW" sz="4000" smtClean="0">
                <a:solidFill>
                  <a:schemeClr val="bg1"/>
                </a:solidFill>
                <a:latin typeface="Times New Roman" pitchFamily="18" charset="0"/>
                <a:ea typeface="PMingLiU" pitchFamily="18" charset="-120"/>
              </a:rPr>
              <a:t>Postoperative Course</a:t>
            </a:r>
          </a:p>
        </p:txBody>
      </p:sp>
    </p:spTree>
    <p:extLst>
      <p:ext uri="{BB962C8B-B14F-4D97-AF65-F5344CB8AC3E}">
        <p14:creationId xmlns:p14="http://schemas.microsoft.com/office/powerpoint/2010/main" val="231634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67200" y="2819400"/>
            <a:ext cx="411480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D0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 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04800" y="457200"/>
            <a:ext cx="8458200" cy="3124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88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Century Gothic"/>
              </a:rPr>
              <a:t>T</a:t>
            </a:r>
            <a:r>
              <a:rPr lang="en-US" sz="88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cs typeface="Century Gothic"/>
              </a:rPr>
              <a:t>hank You</a:t>
            </a:r>
            <a:endParaRPr lang="en-US" sz="88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anose="020B0903060703020204" pitchFamily="34" charset="0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598"/>
            <a:ext cx="9144000" cy="646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290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General Anesthesia Goals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886200" y="1371600"/>
            <a:ext cx="4800600" cy="4754563"/>
          </a:xfrm>
        </p:spPr>
        <p:txBody>
          <a:bodyPr/>
          <a:lstStyle/>
          <a:p>
            <a:pPr marL="0" indent="0" algn="just">
              <a:buNone/>
            </a:pPr>
            <a:r>
              <a:rPr lang="en-US" sz="2000" dirty="0" smtClean="0">
                <a:solidFill>
                  <a:srgbClr val="FFFF00"/>
                </a:solidFill>
              </a:rPr>
              <a:t>Primary goal: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000" dirty="0" smtClean="0">
                <a:solidFill>
                  <a:srgbClr val="FFFF00"/>
                </a:solidFill>
              </a:rPr>
              <a:t>Oxygenation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000" dirty="0" smtClean="0">
                <a:solidFill>
                  <a:srgbClr val="FFFF00"/>
                </a:solidFill>
              </a:rPr>
              <a:t>Ventilation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000" dirty="0" smtClean="0">
                <a:solidFill>
                  <a:srgbClr val="FFFF00"/>
                </a:solidFill>
              </a:rPr>
              <a:t>Monitoring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000" dirty="0" smtClean="0">
                <a:solidFill>
                  <a:srgbClr val="FFFF00"/>
                </a:solidFill>
              </a:rPr>
              <a:t>Amnesia: patient should forget any unpleasant feeling.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000" dirty="0" smtClean="0">
                <a:solidFill>
                  <a:srgbClr val="FFFF00"/>
                </a:solidFill>
              </a:rPr>
              <a:t>Hypnosis: Unconscious state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000" dirty="0" smtClean="0">
                <a:solidFill>
                  <a:srgbClr val="FFFF00"/>
                </a:solidFill>
              </a:rPr>
              <a:t>Analgesia: No pain sensation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000" dirty="0" smtClean="0">
                <a:solidFill>
                  <a:srgbClr val="FFFF00"/>
                </a:solidFill>
              </a:rPr>
              <a:t>Autonomic Block: Reflexes blocked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000" dirty="0" smtClean="0">
                <a:solidFill>
                  <a:srgbClr val="FFFF00"/>
                </a:solidFill>
              </a:rPr>
              <a:t>Optimal conditions: all the above </a:t>
            </a:r>
            <a:r>
              <a:rPr lang="en-US" sz="2000" dirty="0" smtClean="0">
                <a:solidFill>
                  <a:srgbClr val="FF0000"/>
                </a:solidFill>
              </a:rPr>
              <a:t>along</a:t>
            </a:r>
            <a:r>
              <a:rPr lang="en-US" sz="2000" dirty="0" smtClean="0">
                <a:solidFill>
                  <a:srgbClr val="FFFF00"/>
                </a:solidFill>
              </a:rPr>
              <a:t> with good muscle relaxation.</a:t>
            </a:r>
          </a:p>
          <a:p>
            <a:pPr marL="0" indent="0" algn="just">
              <a:buNone/>
            </a:pPr>
            <a:endParaRPr lang="en-US" sz="2000" dirty="0" smtClean="0">
              <a:solidFill>
                <a:srgbClr val="FFFF00"/>
              </a:solidFill>
            </a:endParaRPr>
          </a:p>
          <a:p>
            <a:pPr marL="0" indent="0" algn="just">
              <a:buNone/>
            </a:pPr>
            <a:r>
              <a:rPr lang="en-US" sz="2000" b="1" u="sng" dirty="0" smtClean="0">
                <a:solidFill>
                  <a:srgbClr val="FF0000"/>
                </a:solidFill>
              </a:rPr>
              <a:t>SAFETY AND PATIENT CARE IS THE PRIORITY</a:t>
            </a:r>
            <a:endParaRPr lang="en-US" sz="2000" b="1" u="sng" dirty="0">
              <a:solidFill>
                <a:srgbClr val="FF0000"/>
              </a:solidFill>
            </a:endParaRPr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3581400" cy="478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672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chemeClr val="bg1"/>
                </a:solidFill>
              </a:rPr>
              <a:t>General Anesthesia</a:t>
            </a:r>
            <a:endParaRPr lang="en-US" altLang="en-US" sz="4000" smtClean="0">
              <a:solidFill>
                <a:schemeClr val="bg1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3810000" cy="41148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 Assessment 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 Planning I: Monitors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 Planning II: Drugs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 Planning III: Fluids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 Planning IV: Airway</a:t>
            </a:r>
            <a:br>
              <a:rPr lang="en-US" altLang="en-US" smtClean="0">
                <a:solidFill>
                  <a:schemeClr val="bg1"/>
                </a:solidFill>
              </a:rPr>
            </a:br>
            <a:r>
              <a:rPr lang="en-US" altLang="en-US" smtClean="0">
                <a:solidFill>
                  <a:schemeClr val="bg1"/>
                </a:solidFill>
              </a:rPr>
              <a:t> Management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00600" y="2362200"/>
            <a:ext cx="3810000" cy="30480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 smtClean="0">
                <a:solidFill>
                  <a:schemeClr val="bg1"/>
                </a:solidFill>
              </a:rPr>
              <a:t>Process of Anesthesia</a:t>
            </a:r>
          </a:p>
          <a:p>
            <a:pPr eaLnBrk="1" hangingPunct="1"/>
            <a:r>
              <a:rPr lang="en-US" altLang="en-US" dirty="0" smtClean="0">
                <a:solidFill>
                  <a:srgbClr val="FFFF00"/>
                </a:solidFill>
              </a:rPr>
              <a:t> Premedication</a:t>
            </a:r>
          </a:p>
          <a:p>
            <a:pPr eaLnBrk="1" hangingPunct="1"/>
            <a:r>
              <a:rPr lang="en-US" altLang="en-US" dirty="0" smtClean="0">
                <a:solidFill>
                  <a:srgbClr val="FFFF00"/>
                </a:solidFill>
              </a:rPr>
              <a:t> Induction</a:t>
            </a:r>
          </a:p>
          <a:p>
            <a:pPr eaLnBrk="1" hangingPunct="1"/>
            <a:r>
              <a:rPr lang="en-US" altLang="en-US" dirty="0" smtClean="0">
                <a:solidFill>
                  <a:srgbClr val="FFFF00"/>
                </a:solidFill>
              </a:rPr>
              <a:t> Maintenance</a:t>
            </a:r>
          </a:p>
          <a:p>
            <a:pPr eaLnBrk="1" hangingPunct="1"/>
            <a:r>
              <a:rPr lang="en-US" altLang="en-US" dirty="0" smtClean="0">
                <a:solidFill>
                  <a:srgbClr val="FFFF00"/>
                </a:solidFill>
              </a:rPr>
              <a:t> Emergence</a:t>
            </a:r>
          </a:p>
          <a:p>
            <a:pPr eaLnBrk="1" hangingPunct="1"/>
            <a:r>
              <a:rPr lang="en-US" altLang="en-US" dirty="0" smtClean="0">
                <a:solidFill>
                  <a:srgbClr val="FFFF00"/>
                </a:solidFill>
              </a:rPr>
              <a:t> Postoperative care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2797</TotalTime>
  <Words>1503</Words>
  <Application>Microsoft Office PowerPoint</Application>
  <PresentationFormat>On-screen Show (4:3)</PresentationFormat>
  <Paragraphs>387</Paragraphs>
  <Slides>66</Slides>
  <Notes>66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Default Design</vt:lpstr>
      <vt:lpstr>Lecture Title : General Anesthesia </vt:lpstr>
      <vt:lpstr> Lecture Objectives.. Students at the end of the lecture will be able to:</vt:lpstr>
      <vt:lpstr>PowerPoint Presentation</vt:lpstr>
      <vt:lpstr>PowerPoint Presentation</vt:lpstr>
      <vt:lpstr>PowerPoint Presentation</vt:lpstr>
      <vt:lpstr>Role of Anesthetists</vt:lpstr>
      <vt:lpstr>PowerPoint Presentation</vt:lpstr>
      <vt:lpstr>General Anesthesia Goals</vt:lpstr>
      <vt:lpstr>General Anesthesia</vt:lpstr>
      <vt:lpstr>Preoperative anesthetic evaluation</vt:lpstr>
      <vt:lpstr>Physical status classification</vt:lpstr>
      <vt:lpstr>PowerPoint Presentation</vt:lpstr>
      <vt:lpstr>NPO status</vt:lpstr>
      <vt:lpstr>PowerPoint Presentation</vt:lpstr>
      <vt:lpstr>General Anesthesia</vt:lpstr>
      <vt:lpstr>PowerPoint Presentation</vt:lpstr>
      <vt:lpstr>PowerPoint Presentation</vt:lpstr>
      <vt:lpstr>PowerPoint Presentation</vt:lpstr>
      <vt:lpstr>PowerPoint Presentation</vt:lpstr>
      <vt:lpstr>Difficult BMV- MOANS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LEMON Approach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Anesthesia Machine</vt:lpstr>
      <vt:lpstr>Anesthesia Machine</vt:lpstr>
      <vt:lpstr>Anesthesia Machine</vt:lpstr>
      <vt:lpstr>Anesthesia Machine</vt:lpstr>
      <vt:lpstr>Diagram of Anesthesia Machine</vt:lpstr>
      <vt:lpstr>Safety Features</vt:lpstr>
      <vt:lpstr>Safety Features</vt:lpstr>
      <vt:lpstr>Safety Features</vt:lpstr>
      <vt:lpstr>Safety Features</vt:lpstr>
      <vt:lpstr>Breathing Circuits</vt:lpstr>
      <vt:lpstr>Induction agents</vt:lpstr>
      <vt:lpstr>Induction</vt:lpstr>
      <vt:lpstr>Intraoperative management</vt:lpstr>
      <vt:lpstr>Intraoperative management</vt:lpstr>
      <vt:lpstr>Intraoperative Management and Recovery</vt:lpstr>
      <vt:lpstr>Postoperative management</vt:lpstr>
      <vt:lpstr>General Anesthesia  Complications </vt:lpstr>
      <vt:lpstr>General Anesthesia Complication and Management</vt:lpstr>
      <vt:lpstr> Case Report  Arterial oxygen desaturation following PCNL</vt:lpstr>
      <vt:lpstr>PowerPoint Presentation</vt:lpstr>
      <vt:lpstr>PowerPoint Presentation</vt:lpstr>
      <vt:lpstr>PowerPoint Presentation</vt:lpstr>
      <vt:lpstr>Pre-anesthetic Assessment </vt:lpstr>
      <vt:lpstr>PowerPoint Presentation</vt:lpstr>
      <vt:lpstr>Anesthetic Technique</vt:lpstr>
      <vt:lpstr>Intra-operative Events</vt:lpstr>
      <vt:lpstr>Intra-operative Events</vt:lpstr>
      <vt:lpstr>Post-operative Course</vt:lpstr>
      <vt:lpstr>PowerPoint Presentation</vt:lpstr>
      <vt:lpstr>PowerPoint Presentation</vt:lpstr>
      <vt:lpstr>Postoperative Course</vt:lpstr>
      <vt:lpstr>PowerPoint Presentation</vt:lpstr>
      <vt:lpstr>PowerPoint Presentation</vt:lpstr>
      <vt:lpstr>Postoperative Course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Clinical Anesthesia</dc:title>
  <dc:creator>JUNYI LI</dc:creator>
  <cp:lastModifiedBy>DR BILAL</cp:lastModifiedBy>
  <cp:revision>144</cp:revision>
  <dcterms:created xsi:type="dcterms:W3CDTF">2009-02-26T04:36:41Z</dcterms:created>
  <dcterms:modified xsi:type="dcterms:W3CDTF">2016-10-22T20:08:03Z</dcterms:modified>
</cp:coreProperties>
</file>