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89"/>
  </p:notesMasterIdLst>
  <p:handoutMasterIdLst>
    <p:handoutMasterId r:id="rId90"/>
  </p:handoutMasterIdLst>
  <p:sldIdLst>
    <p:sldId id="256" r:id="rId2"/>
    <p:sldId id="420" r:id="rId3"/>
    <p:sldId id="277" r:id="rId4"/>
    <p:sldId id="285" r:id="rId5"/>
    <p:sldId id="335" r:id="rId6"/>
    <p:sldId id="350" r:id="rId7"/>
    <p:sldId id="336" r:id="rId8"/>
    <p:sldId id="371" r:id="rId9"/>
    <p:sldId id="260" r:id="rId10"/>
    <p:sldId id="346" r:id="rId11"/>
    <p:sldId id="352" r:id="rId12"/>
    <p:sldId id="297" r:id="rId13"/>
    <p:sldId id="353" r:id="rId14"/>
    <p:sldId id="289" r:id="rId15"/>
    <p:sldId id="377" r:id="rId16"/>
    <p:sldId id="317" r:id="rId17"/>
    <p:sldId id="320" r:id="rId18"/>
    <p:sldId id="344" r:id="rId19"/>
    <p:sldId id="318" r:id="rId20"/>
    <p:sldId id="322" r:id="rId21"/>
    <p:sldId id="376" r:id="rId22"/>
    <p:sldId id="261" r:id="rId23"/>
    <p:sldId id="339" r:id="rId24"/>
    <p:sldId id="286" r:id="rId25"/>
    <p:sldId id="300" r:id="rId26"/>
    <p:sldId id="301" r:id="rId27"/>
    <p:sldId id="302" r:id="rId28"/>
    <p:sldId id="276" r:id="rId29"/>
    <p:sldId id="258" r:id="rId30"/>
    <p:sldId id="372" r:id="rId31"/>
    <p:sldId id="304" r:id="rId32"/>
    <p:sldId id="305" r:id="rId33"/>
    <p:sldId id="307" r:id="rId34"/>
    <p:sldId id="308" r:id="rId35"/>
    <p:sldId id="311" r:id="rId36"/>
    <p:sldId id="385" r:id="rId37"/>
    <p:sldId id="309" r:id="rId38"/>
    <p:sldId id="374" r:id="rId39"/>
    <p:sldId id="373" r:id="rId40"/>
    <p:sldId id="375" r:id="rId41"/>
    <p:sldId id="379" r:id="rId42"/>
    <p:sldId id="365" r:id="rId43"/>
    <p:sldId id="387" r:id="rId44"/>
    <p:sldId id="383" r:id="rId45"/>
    <p:sldId id="364" r:id="rId46"/>
    <p:sldId id="380" r:id="rId47"/>
    <p:sldId id="378" r:id="rId48"/>
    <p:sldId id="388" r:id="rId49"/>
    <p:sldId id="389" r:id="rId50"/>
    <p:sldId id="396" r:id="rId51"/>
    <p:sldId id="394" r:id="rId52"/>
    <p:sldId id="393" r:id="rId53"/>
    <p:sldId id="395" r:id="rId54"/>
    <p:sldId id="386" r:id="rId55"/>
    <p:sldId id="382" r:id="rId56"/>
    <p:sldId id="359" r:id="rId57"/>
    <p:sldId id="390" r:id="rId58"/>
    <p:sldId id="416" r:id="rId59"/>
    <p:sldId id="413" r:id="rId60"/>
    <p:sldId id="414" r:id="rId61"/>
    <p:sldId id="362" r:id="rId62"/>
    <p:sldId id="361" r:id="rId63"/>
    <p:sldId id="363" r:id="rId64"/>
    <p:sldId id="370" r:id="rId65"/>
    <p:sldId id="419" r:id="rId66"/>
    <p:sldId id="369" r:id="rId67"/>
    <p:sldId id="391" r:id="rId68"/>
    <p:sldId id="399" r:id="rId69"/>
    <p:sldId id="392" r:id="rId70"/>
    <p:sldId id="398" r:id="rId71"/>
    <p:sldId id="401" r:id="rId72"/>
    <p:sldId id="397" r:id="rId73"/>
    <p:sldId id="404" r:id="rId74"/>
    <p:sldId id="405" r:id="rId75"/>
    <p:sldId id="400" r:id="rId76"/>
    <p:sldId id="402" r:id="rId77"/>
    <p:sldId id="408" r:id="rId78"/>
    <p:sldId id="407" r:id="rId79"/>
    <p:sldId id="418" r:id="rId80"/>
    <p:sldId id="360" r:id="rId81"/>
    <p:sldId id="358" r:id="rId82"/>
    <p:sldId id="357" r:id="rId83"/>
    <p:sldId id="410" r:id="rId84"/>
    <p:sldId id="409" r:id="rId85"/>
    <p:sldId id="411" r:id="rId86"/>
    <p:sldId id="412" r:id="rId87"/>
    <p:sldId id="356" r:id="rId8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10/19/2016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12</a:t>
            </a:fld>
            <a:endParaRPr lang="en-US"/>
          </a:p>
        </p:txBody>
      </p:sp>
    </p:spTree>
    <p:extLst>
      <p:ext uri="{BB962C8B-B14F-4D97-AF65-F5344CB8AC3E}">
        <p14:creationId xmlns:p14="http://schemas.microsoft.com/office/powerpoint/2010/main" val="3869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13</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16</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17</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22</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23</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31</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32</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37</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41</a:t>
            </a:fld>
            <a:endParaRPr lang="ar-SA" smtClean="0"/>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October 19, 2016</a:t>
            </a:fld>
            <a:endParaRPr lang="ar-SA" smtClean="0"/>
          </a:p>
        </p:txBody>
      </p:sp>
    </p:spTree>
    <p:extLst>
      <p:ext uri="{BB962C8B-B14F-4D97-AF65-F5344CB8AC3E}">
        <p14:creationId xmlns:p14="http://schemas.microsoft.com/office/powerpoint/2010/main" val="51423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87</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5</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9</a:t>
            </a:fld>
            <a:endParaRPr lang="en-US"/>
          </a:p>
        </p:txBody>
      </p:sp>
    </p:spTree>
    <p:extLst>
      <p:ext uri="{BB962C8B-B14F-4D97-AF65-F5344CB8AC3E}">
        <p14:creationId xmlns:p14="http://schemas.microsoft.com/office/powerpoint/2010/main" val="30411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36277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smtClean="0"/>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a:bodyPr>
          <a:lstStyle/>
          <a:p>
            <a:r>
              <a:rPr lang="en-US" sz="2800" dirty="0" smtClean="0"/>
              <a:t>Dr: Ahmed </a:t>
            </a:r>
            <a:r>
              <a:rPr lang="en-US" sz="2800" dirty="0" err="1" smtClean="0"/>
              <a:t>Thallaj</a:t>
            </a:r>
            <a:endParaRPr lang="en-US" sz="2800" dirty="0" smtClean="0"/>
          </a:p>
          <a:p>
            <a:r>
              <a:rPr lang="en-US" sz="2800" dirty="0" smtClean="0"/>
              <a:t>Associate Professor, college of medicine, KSU</a:t>
            </a:r>
          </a:p>
          <a:p>
            <a:r>
              <a:rPr lang="en-US" sz="2800" dirty="0" smtClean="0"/>
              <a:t>Head of regional Anesthesia division</a:t>
            </a:r>
          </a:p>
        </p:txBody>
      </p:sp>
      <p:pic>
        <p:nvPicPr>
          <p:cNvPr id="4" name="Content Placeholder 6"/>
          <p:cNvPicPr>
            <a:picLocks noChangeAspect="1"/>
          </p:cNvPicPr>
          <p:nvPr/>
        </p:nvPicPr>
        <p:blipFill>
          <a:blip r:embed="rId3" cstate="print"/>
          <a:srcRect/>
          <a:stretch>
            <a:fillRect/>
          </a:stretch>
        </p:blipFill>
        <p:spPr>
          <a:xfrm>
            <a:off x="5105400" y="1524000"/>
            <a:ext cx="4038600" cy="289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smtClean="0">
                <a:solidFill>
                  <a:schemeClr val="bg1"/>
                </a:solidFill>
              </a:rPr>
              <a:t>L 2</a:t>
            </a:r>
            <a:endParaRPr lang="en-US" dirty="0">
              <a:solidFill>
                <a:schemeClr val="bg1"/>
              </a:solidFill>
            </a:endParaRP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smtClean="0">
                <a:solidFill>
                  <a:schemeClr val="bg1"/>
                </a:solidFill>
              </a:rPr>
              <a:t>L 5</a:t>
            </a:r>
            <a:endParaRPr lang="en-US" dirty="0">
              <a:solidFill>
                <a:schemeClr val="bg1"/>
              </a:solidFill>
            </a:endParaRP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smtClean="0"/>
              <a:t>Interlaminar spaces are larger in the lower lumbar region.  If an anesthesia provider finds it challenging at one level it is important to remember that moving down one space may provide a larger space.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Ligaments are identified by tactile sensation (feel)</a:t>
            </a:r>
            <a:endParaRPr lang="en-US" dirty="0"/>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smtClean="0"/>
              <a:t>Dorsal ligaments transversed during neuraxial blockade.  With experience the anesthesia provider will be able to identify anatomical structures by “feel”.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smtClean="0"/>
              <a:t>Termination of Spinal Cord</a:t>
            </a:r>
            <a:endParaRPr lang="en-US" sz="4000" dirty="0"/>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smtClean="0"/>
              <a:t>In adults usually ends at L1.</a:t>
            </a:r>
          </a:p>
          <a:p>
            <a:endParaRPr lang="en-US" dirty="0" smtClean="0"/>
          </a:p>
          <a:p>
            <a:r>
              <a:rPr lang="en-US" dirty="0" smtClean="0"/>
              <a:t>Infants L3</a:t>
            </a:r>
          </a:p>
          <a:p>
            <a:endParaRPr lang="en-US" dirty="0" smtClean="0"/>
          </a:p>
          <a:p>
            <a:r>
              <a:rPr lang="en-US" dirty="0" smtClean="0"/>
              <a:t>There are anatomical variations.  For most adults it is generally safe to place a spinal needle below L2.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Relevant anatomy and surface landmark for </a:t>
            </a:r>
            <a:r>
              <a:rPr lang="en-US" dirty="0" err="1" smtClean="0"/>
              <a:t>Neuraxial</a:t>
            </a:r>
            <a:r>
              <a:rPr lang="en-US" dirty="0" smtClean="0"/>
              <a:t> block.</a:t>
            </a:r>
          </a:p>
          <a:p>
            <a:r>
              <a:rPr lang="en-US" dirty="0" smtClean="0"/>
              <a:t>Differences between spinal and epidural.</a:t>
            </a:r>
          </a:p>
          <a:p>
            <a:r>
              <a:rPr lang="en-US" dirty="0" smtClean="0"/>
              <a:t> Equipment and local anesthetics.</a:t>
            </a:r>
          </a:p>
          <a:p>
            <a:r>
              <a:rPr lang="en-US" dirty="0" smtClean="0"/>
              <a:t>Indication and contraindication.</a:t>
            </a:r>
          </a:p>
          <a:p>
            <a:r>
              <a:rPr lang="en-US" dirty="0" smtClean="0"/>
              <a:t>Side effects, complications and treatment.</a:t>
            </a:r>
          </a:p>
          <a:p>
            <a:r>
              <a:rPr lang="en-US" dirty="0" smtClean="0"/>
              <a:t>LAST</a:t>
            </a:r>
          </a:p>
          <a:p>
            <a:endParaRPr lang="en-US" dirty="0"/>
          </a:p>
        </p:txBody>
      </p:sp>
    </p:spTree>
    <p:extLst>
      <p:ext uri="{BB962C8B-B14F-4D97-AF65-F5344CB8AC3E}">
        <p14:creationId xmlns:p14="http://schemas.microsoft.com/office/powerpoint/2010/main" val="331703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a:t>
            </a:r>
            <a:r>
              <a:rPr lang="en-US" dirty="0" smtClean="0"/>
              <a:t>cord &amp; nerves</a:t>
            </a:r>
            <a:endParaRPr lang="en-US" dirty="0"/>
          </a:p>
          <a:p>
            <a:pPr>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a:t>
            </a:r>
            <a:r>
              <a:rPr lang="en-US" dirty="0" smtClean="0"/>
              <a:t>~100-150 ml (2 ml/kg)</a:t>
            </a:r>
            <a:endParaRPr lang="en-US" dirty="0"/>
          </a:p>
          <a:p>
            <a:r>
              <a:rPr lang="en-US" dirty="0"/>
              <a:t>Volume found in the subarachnoid space is </a:t>
            </a:r>
            <a:r>
              <a:rPr lang="en-US" dirty="0" smtClean="0"/>
              <a:t>~35-45 ml</a:t>
            </a:r>
            <a:endParaRPr lang="en-US" dirty="0"/>
          </a:p>
          <a:p>
            <a:r>
              <a:rPr lang="en-US" dirty="0"/>
              <a:t>Continually produced at a rate of 450 ml per 24 hour period replacing itself 3-4 times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smtClean="0"/>
              <a:t>villi</a:t>
            </a:r>
            <a:r>
              <a:rPr lang="en-US" sz="2800" dirty="0"/>
              <a:t>.</a:t>
            </a:r>
          </a:p>
          <a:p>
            <a:pPr>
              <a:lnSpc>
                <a:spcPct val="80000"/>
              </a:lnSpc>
            </a:pPr>
            <a:r>
              <a:rPr lang="en-US" sz="2800" dirty="0"/>
              <a:t>Specific gravity is between </a:t>
            </a:r>
            <a:r>
              <a:rPr lang="en-US" sz="2800" dirty="0" smtClean="0">
                <a:solidFill>
                  <a:srgbClr val="00B050"/>
                </a:solidFill>
              </a:rPr>
              <a:t>1.003-1.007</a:t>
            </a:r>
            <a:r>
              <a:rPr lang="en-US" sz="2800" dirty="0" smtClean="0"/>
              <a:t> </a:t>
            </a:r>
            <a:r>
              <a:rPr lang="en-US" sz="2800" dirty="0"/>
              <a:t>(this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a:t>
            </a:r>
            <a:r>
              <a:rPr lang="en-US" sz="2800" dirty="0" smtClean="0"/>
              <a:t>coccyx ( </a:t>
            </a:r>
            <a:r>
              <a:rPr lang="en-US" sz="2800" dirty="0" err="1" smtClean="0"/>
              <a:t>Filum</a:t>
            </a:r>
            <a:r>
              <a:rPr lang="en-US" sz="2800" dirty="0" smtClean="0"/>
              <a:t> </a:t>
            </a:r>
            <a:r>
              <a:rPr lang="en-US" sz="2800" dirty="0" err="1" smtClean="0"/>
              <a:t>terminalis</a:t>
            </a:r>
            <a:r>
              <a:rPr lang="en-US" sz="2800" dirty="0" smtClean="0"/>
              <a:t>)</a:t>
            </a:r>
            <a:endParaRPr lang="en-US" sz="2800" dirty="0"/>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a:t>
            </a:r>
            <a:r>
              <a:rPr lang="en-US" sz="2800" dirty="0" smtClean="0"/>
              <a:t>CSF.</a:t>
            </a:r>
            <a:endParaRPr lang="en-US" sz="2800" dirty="0"/>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a:t>
            </a:r>
            <a:r>
              <a:rPr lang="en-US" sz="2800" dirty="0" smtClean="0"/>
              <a:t>S2.</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smtClean="0"/>
              <a:t>An extension of the pia mater that attaches to the periosteum of the coccyx.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smtClean="0"/>
              <a:t>7 cervical vertebrae</a:t>
            </a:r>
          </a:p>
          <a:p>
            <a:r>
              <a:rPr lang="en-US" dirty="0" smtClean="0"/>
              <a:t>12 thoracic vertebrae</a:t>
            </a:r>
          </a:p>
          <a:p>
            <a:r>
              <a:rPr lang="en-US" dirty="0" smtClean="0"/>
              <a:t>5 lumbar vertebrae</a:t>
            </a:r>
          </a:p>
          <a:p>
            <a:r>
              <a:rPr lang="en-US" dirty="0" smtClean="0"/>
              <a:t>Sacrum</a:t>
            </a:r>
          </a:p>
          <a:p>
            <a:r>
              <a:rPr lang="en-US" dirty="0" smtClean="0"/>
              <a:t>Coccyx</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a:t>
            </a:r>
            <a:r>
              <a:rPr lang="en-US" dirty="0" smtClean="0"/>
              <a:t>hiatus</a:t>
            </a:r>
          </a:p>
          <a:p>
            <a:r>
              <a:rPr lang="en-US" dirty="0" smtClean="0"/>
              <a:t>Distance from skin to ligament varies from 3-8 cm in the lumbar area.  It is 4 cm in 50% of the patients and 4-6 cm in 80% of the patients.</a:t>
            </a:r>
          </a:p>
          <a:p>
            <a:r>
              <a:rPr lang="en-US" dirty="0" smtClean="0"/>
              <a:t>Thickness of the </a:t>
            </a:r>
            <a:r>
              <a:rPr lang="en-US" dirty="0" err="1" smtClean="0"/>
              <a:t>ligamentum</a:t>
            </a:r>
            <a:r>
              <a:rPr lang="en-US" dirty="0" smtClean="0"/>
              <a:t> </a:t>
            </a:r>
            <a:r>
              <a:rPr lang="en-US" dirty="0" err="1" smtClean="0"/>
              <a:t>flavum</a:t>
            </a:r>
            <a:r>
              <a:rPr lang="en-US" dirty="0" smtClean="0"/>
              <a:t> also varies.  In the thoracic area it can range from 3-5 mm and in the lumbar it can range from 5-6 mm</a:t>
            </a:r>
            <a:endParaRPr lang="en-US" dirty="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a:t>
            </a:r>
            <a:r>
              <a:rPr lang="en-US" dirty="0" smtClean="0"/>
              <a:t>Batson </a:t>
            </a:r>
            <a:r>
              <a:rPr lang="en-US" dirty="0"/>
              <a:t>venous plexus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5" name="Rectangle 4"/>
          <p:cNvSpPr/>
          <p:nvPr/>
        </p:nvSpPr>
        <p:spPr>
          <a:xfrm>
            <a:off x="4495800" y="1981200"/>
            <a:ext cx="15240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7" name="Rectangle 6"/>
          <p:cNvSpPr/>
          <p:nvPr/>
        </p:nvSpPr>
        <p:spPr>
          <a:xfrm>
            <a:off x="4495800" y="457200"/>
            <a:ext cx="1524000" cy="646331"/>
          </a:xfrm>
          <a:prstGeom prst="rect">
            <a:avLst/>
          </a:prstGeom>
        </p:spPr>
        <p:txBody>
          <a:bodyPr wrap="square">
            <a:spAutoFit/>
          </a:bodyPr>
          <a:lstStyle/>
          <a:p>
            <a:r>
              <a:rPr lang="en-US" dirty="0" smtClean="0">
                <a:solidFill>
                  <a:schemeClr val="bg1"/>
                </a:solidFill>
              </a:rPr>
              <a:t>Cervical</a:t>
            </a:r>
          </a:p>
          <a:p>
            <a:r>
              <a:rPr lang="en-US" dirty="0" smtClean="0">
                <a:solidFill>
                  <a:schemeClr val="bg1"/>
                </a:solidFill>
              </a:rPr>
              <a:t>Vertebrae</a:t>
            </a:r>
            <a:endParaRPr lang="en-US" dirty="0">
              <a:solidFill>
                <a:schemeClr val="bg1"/>
              </a:solidFill>
            </a:endParaRP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smtClean="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smtClean="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smtClean="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smtClean="0">
                <a:ea typeface="+mn-ea"/>
                <a:cs typeface="Times New Roman" pitchFamily="18" charset="0"/>
              </a:rPr>
              <a:t> </a:t>
            </a:r>
            <a:r>
              <a:rPr lang="en-US" sz="2800" dirty="0" smtClean="0">
                <a:solidFill>
                  <a:schemeClr val="tx1">
                    <a:lumMod val="95000"/>
                    <a:lumOff val="5000"/>
                  </a:schemeClr>
                </a:solidFill>
                <a:cs typeface="Times New Roman" pitchFamily="18" charset="0"/>
              </a:rPr>
              <a:t>I</a:t>
            </a:r>
            <a:r>
              <a:rPr lang="en-US" sz="2800" dirty="0" smtClean="0">
                <a:solidFill>
                  <a:schemeClr val="tx1">
                    <a:lumMod val="95000"/>
                    <a:lumOff val="5000"/>
                  </a:schemeClr>
                </a:solidFill>
                <a:ea typeface="+mn-ea"/>
                <a:cs typeface="Times New Roman" pitchFamily="18" charset="0"/>
              </a:rPr>
              <a:t>njection of small amounts ( 2-3 ml) of local </a:t>
            </a:r>
            <a:r>
              <a:rPr lang="en-US" sz="2800" dirty="0" err="1" smtClean="0">
                <a:solidFill>
                  <a:schemeClr val="tx1">
                    <a:lumMod val="95000"/>
                    <a:lumOff val="5000"/>
                  </a:schemeClr>
                </a:solidFill>
                <a:ea typeface="+mn-ea"/>
                <a:cs typeface="Times New Roman" pitchFamily="18" charset="0"/>
              </a:rPr>
              <a:t>anaesthetics</a:t>
            </a:r>
            <a:r>
              <a:rPr lang="en-US" sz="2800" dirty="0" smtClean="0">
                <a:solidFill>
                  <a:schemeClr val="tx1">
                    <a:lumMod val="95000"/>
                    <a:lumOff val="5000"/>
                  </a:schemeClr>
                </a:solidFill>
                <a:ea typeface="+mn-ea"/>
                <a:cs typeface="Times New Roman" pitchFamily="18" charset="0"/>
              </a:rPr>
              <a:t> into the  CSF at the level </a:t>
            </a:r>
            <a:r>
              <a:rPr lang="en-US" sz="2800" u="sng" dirty="0" smtClean="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smtClean="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smtClean="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smtClean="0">
                <a:solidFill>
                  <a:schemeClr val="tx1">
                    <a:lumMod val="95000"/>
                    <a:lumOff val="5000"/>
                  </a:schemeClr>
                </a:solidFill>
                <a:cs typeface="Times New Roman" pitchFamily="18" charset="0"/>
              </a:rPr>
              <a:t>                </a:t>
            </a:r>
            <a:r>
              <a:rPr lang="en-US" sz="3200" b="1" smtClean="0">
                <a:solidFill>
                  <a:srgbClr val="C00000"/>
                </a:solidFill>
                <a:cs typeface="Times New Roman" pitchFamily="18" charset="0"/>
              </a:rPr>
              <a:t>Indication</a:t>
            </a:r>
            <a:endParaRPr lang="en-US" sz="3200" b="1" dirty="0" smtClean="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smtClean="0">
                <a:latin typeface="+mj-lt"/>
                <a:cs typeface="Times New Roman" pitchFamily="18" charset="0"/>
              </a:rPr>
              <a:t>Operations below the umbilicus: hernia repairs,        </a:t>
            </a:r>
            <a:r>
              <a:rPr lang="en-US" sz="2800" dirty="0" err="1" smtClean="0">
                <a:latin typeface="+mj-lt"/>
                <a:cs typeface="Times New Roman" pitchFamily="18" charset="0"/>
              </a:rPr>
              <a:t>gynaecological</a:t>
            </a:r>
            <a:r>
              <a:rPr lang="en-US" sz="2800" dirty="0" smtClean="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smtClean="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smtClean="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smtClean="0"/>
              <a:t>Contraindications</a:t>
            </a:r>
          </a:p>
          <a:p>
            <a:pPr lvl="1"/>
            <a:r>
              <a:rPr lang="en-US" dirty="0" smtClean="0"/>
              <a:t>Absolute:</a:t>
            </a:r>
          </a:p>
          <a:p>
            <a:pPr lvl="2"/>
            <a:r>
              <a:rPr lang="en-US" dirty="0" smtClean="0"/>
              <a:t>Refusal</a:t>
            </a:r>
          </a:p>
          <a:p>
            <a:pPr lvl="2"/>
            <a:r>
              <a:rPr lang="en-US" dirty="0" smtClean="0"/>
              <a:t>Infection</a:t>
            </a:r>
          </a:p>
          <a:p>
            <a:pPr lvl="2"/>
            <a:r>
              <a:rPr lang="en-US" dirty="0" err="1" smtClean="0"/>
              <a:t>Coagulopathy</a:t>
            </a:r>
            <a:r>
              <a:rPr lang="en-US" dirty="0" smtClean="0"/>
              <a:t> &amp; </a:t>
            </a:r>
            <a:r>
              <a:rPr lang="en-US" dirty="0" err="1" smtClean="0"/>
              <a:t>anticoagulated</a:t>
            </a:r>
            <a:r>
              <a:rPr lang="en-US" dirty="0" smtClean="0"/>
              <a:t> patient</a:t>
            </a:r>
          </a:p>
          <a:p>
            <a:pPr lvl="2"/>
            <a:r>
              <a:rPr lang="en-US" dirty="0" smtClean="0"/>
              <a:t>Severe </a:t>
            </a:r>
            <a:r>
              <a:rPr lang="en-US" dirty="0" err="1" smtClean="0"/>
              <a:t>hypovolemia</a:t>
            </a:r>
            <a:endParaRPr lang="en-US" dirty="0" smtClean="0"/>
          </a:p>
          <a:p>
            <a:pPr lvl="2"/>
            <a:r>
              <a:rPr lang="en-US" dirty="0" smtClean="0"/>
              <a:t>Increased intracranial pressure</a:t>
            </a:r>
          </a:p>
          <a:p>
            <a:pPr lvl="2"/>
            <a:r>
              <a:rPr lang="en-US" dirty="0" smtClean="0"/>
              <a:t>Severe aortic or mitral </a:t>
            </a:r>
            <a:r>
              <a:rPr lang="en-US" dirty="0" err="1" smtClean="0"/>
              <a:t>stenosis</a:t>
            </a:r>
            <a:endParaRPr lang="en-US" dirty="0" smtClean="0"/>
          </a:p>
          <a:p>
            <a:pPr lvl="1"/>
            <a:r>
              <a:rPr lang="en-US" dirty="0" smtClean="0"/>
              <a:t>Relative:</a:t>
            </a:r>
          </a:p>
          <a:p>
            <a:pPr lvl="2"/>
            <a:r>
              <a:rPr lang="en-US" dirty="0" smtClean="0"/>
              <a:t>Use your best judgment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rPr>
              <a:t>Sterility</a:t>
            </a:r>
            <a:endParaRPr lang="en-US" sz="4400" b="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Sitting Vs. Lateral </a:t>
            </a:r>
            <a:r>
              <a:rPr lang="en-US" sz="2800" dirty="0" err="1" smtClean="0">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smtClean="0"/>
              <a:t>Midline Approach</a:t>
            </a:r>
          </a:p>
          <a:p>
            <a:pPr lvl="1"/>
            <a:r>
              <a:rPr lang="en-US" dirty="0" smtClean="0"/>
              <a:t>Skin</a:t>
            </a:r>
          </a:p>
          <a:p>
            <a:pPr lvl="1"/>
            <a:r>
              <a:rPr lang="en-US" dirty="0" smtClean="0"/>
              <a:t>Subcutaneous tissue</a:t>
            </a:r>
          </a:p>
          <a:p>
            <a:pPr lvl="1"/>
            <a:r>
              <a:rPr lang="en-US" dirty="0" err="1" smtClean="0"/>
              <a:t>Supraspinous</a:t>
            </a:r>
            <a:r>
              <a:rPr lang="en-US" dirty="0" smtClean="0"/>
              <a:t> ligament</a:t>
            </a:r>
          </a:p>
          <a:p>
            <a:pPr lvl="1"/>
            <a:r>
              <a:rPr lang="en-US" dirty="0" err="1" smtClean="0"/>
              <a:t>Interspinous</a:t>
            </a:r>
            <a:r>
              <a:rPr lang="en-US" dirty="0" smtClean="0"/>
              <a:t> ligament</a:t>
            </a:r>
          </a:p>
          <a:p>
            <a:pPr lvl="1"/>
            <a:r>
              <a:rPr lang="en-US" dirty="0" err="1" smtClean="0"/>
              <a:t>Ligamentum</a:t>
            </a:r>
            <a:r>
              <a:rPr lang="en-US" dirty="0" smtClean="0"/>
              <a:t> </a:t>
            </a:r>
            <a:r>
              <a:rPr lang="en-US" dirty="0" err="1" smtClean="0"/>
              <a:t>flavum</a:t>
            </a:r>
            <a:endParaRPr lang="en-US" dirty="0" smtClean="0"/>
          </a:p>
          <a:p>
            <a:pPr lvl="1"/>
            <a:r>
              <a:rPr lang="en-US" dirty="0" smtClean="0"/>
              <a:t>Epidural space</a:t>
            </a:r>
          </a:p>
          <a:p>
            <a:pPr lvl="1"/>
            <a:r>
              <a:rPr lang="en-US" dirty="0" smtClean="0"/>
              <a:t>Dura mater</a:t>
            </a:r>
          </a:p>
          <a:p>
            <a:pPr lvl="1"/>
            <a:r>
              <a:rPr lang="en-US" dirty="0" err="1" smtClean="0"/>
              <a:t>Arachnoid</a:t>
            </a:r>
            <a:r>
              <a:rPr lang="en-US" dirty="0" smtClean="0"/>
              <a:t> mater</a:t>
            </a:r>
          </a:p>
          <a:p>
            <a:r>
              <a:rPr lang="en-US" dirty="0" err="1" smtClean="0"/>
              <a:t>Paramedian</a:t>
            </a:r>
            <a:r>
              <a:rPr lang="en-US" dirty="0" smtClean="0"/>
              <a:t> or Lateral Approach</a:t>
            </a:r>
          </a:p>
          <a:p>
            <a:pPr lvl="1"/>
            <a:r>
              <a:rPr lang="en-US" dirty="0" smtClean="0"/>
              <a:t>Same as midline excluding </a:t>
            </a:r>
            <a:r>
              <a:rPr lang="en-US" dirty="0" err="1" smtClean="0"/>
              <a:t>supraspinous</a:t>
            </a:r>
            <a:r>
              <a:rPr lang="en-US" dirty="0" smtClean="0"/>
              <a:t> &amp; </a:t>
            </a:r>
            <a:r>
              <a:rPr lang="en-US" dirty="0" err="1" smtClean="0"/>
              <a:t>interspinous</a:t>
            </a:r>
            <a:r>
              <a:rPr lang="en-US" dirty="0" smtClean="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Spinal needles type</a:t>
            </a:r>
            <a:endParaRPr lang="en-US" sz="3200" b="1"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smtClean="0"/>
              <a:t>Individual Vertebral </a:t>
            </a:r>
            <a:r>
              <a:rPr lang="en-US" dirty="0"/>
              <a:t>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a:t>
            </a: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Develop 12-48 hours after spinal anesthesia.</a:t>
            </a:r>
          </a:p>
          <a:p>
            <a:r>
              <a:rPr lang="en-US" dirty="0" smtClean="0"/>
              <a:t>Headache improve when lying supine.</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 Treatment</a:t>
            </a:r>
            <a:endParaRPr lang="en-US" dirty="0"/>
          </a:p>
        </p:txBody>
      </p:sp>
      <p:sp>
        <p:nvSpPr>
          <p:cNvPr id="3" name="Content Placeholder 2"/>
          <p:cNvSpPr>
            <a:spLocks noGrp="1"/>
          </p:cNvSpPr>
          <p:nvPr>
            <p:ph sz="quarter" idx="1"/>
          </p:nvPr>
        </p:nvSpPr>
        <p:spPr/>
        <p:txBody>
          <a:bodyPr/>
          <a:lstStyle/>
          <a:p>
            <a:r>
              <a:rPr lang="en-US" dirty="0" smtClean="0"/>
              <a:t>Conservative.</a:t>
            </a:r>
          </a:p>
          <a:p>
            <a:r>
              <a:rPr lang="en-US" dirty="0" smtClean="0"/>
              <a:t>Epidural blood patch.</a:t>
            </a:r>
            <a:endParaRPr lang="en-US" dirty="0"/>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Spinal anesthesia; single shot technique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Baricity</a:t>
            </a:r>
            <a:r>
              <a:rPr lang="en-US" dirty="0" smtClean="0"/>
              <a:t>( a concern only in spinal anesthesia)</a:t>
            </a:r>
            <a:endParaRPr lang="en-US" dirty="0"/>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smtClean="0"/>
              <a:t>Hyperbaric</a:t>
            </a:r>
          </a:p>
          <a:p>
            <a:pPr lvl="1">
              <a:lnSpc>
                <a:spcPct val="90000"/>
              </a:lnSpc>
            </a:pPr>
            <a:r>
              <a:rPr lang="en-US" dirty="0" smtClean="0"/>
              <a:t>Typically prepared by mixing local with dextrose</a:t>
            </a:r>
          </a:p>
          <a:p>
            <a:pPr lvl="1">
              <a:lnSpc>
                <a:spcPct val="90000"/>
              </a:lnSpc>
            </a:pPr>
            <a:r>
              <a:rPr lang="en-US" dirty="0" smtClean="0"/>
              <a:t>Flow is to most dependent area due to gravity</a:t>
            </a:r>
          </a:p>
          <a:p>
            <a:pPr lvl="1">
              <a:lnSpc>
                <a:spcPct val="90000"/>
              </a:lnSpc>
            </a:pPr>
            <a:r>
              <a:rPr lang="en-US" dirty="0" smtClean="0"/>
              <a:t>Very predictable spread</a:t>
            </a:r>
          </a:p>
          <a:p>
            <a:pPr>
              <a:lnSpc>
                <a:spcPct val="90000"/>
              </a:lnSpc>
            </a:pPr>
            <a:r>
              <a:rPr lang="en-US" dirty="0" smtClean="0"/>
              <a:t>Hypobaric</a:t>
            </a:r>
          </a:p>
          <a:p>
            <a:pPr lvl="1">
              <a:lnSpc>
                <a:spcPct val="90000"/>
              </a:lnSpc>
            </a:pPr>
            <a:r>
              <a:rPr lang="en-US" dirty="0" smtClean="0"/>
              <a:t>Prepared by mixing local with sterile water</a:t>
            </a:r>
          </a:p>
          <a:p>
            <a:pPr lvl="1">
              <a:lnSpc>
                <a:spcPct val="90000"/>
              </a:lnSpc>
            </a:pPr>
            <a:r>
              <a:rPr lang="en-US" dirty="0" smtClean="0"/>
              <a:t>Flow is to highest part of CSF column</a:t>
            </a:r>
          </a:p>
          <a:p>
            <a:pPr>
              <a:lnSpc>
                <a:spcPct val="90000"/>
              </a:lnSpc>
            </a:pPr>
            <a:r>
              <a:rPr lang="en-US" dirty="0" smtClean="0"/>
              <a:t>Isobaric</a:t>
            </a:r>
          </a:p>
          <a:p>
            <a:pPr lvl="1">
              <a:lnSpc>
                <a:spcPct val="90000"/>
              </a:lnSpc>
            </a:pPr>
            <a:r>
              <a:rPr lang="en-US" dirty="0" smtClean="0"/>
              <a:t>Neutral flow that can be manipulated by positioning</a:t>
            </a:r>
          </a:p>
          <a:p>
            <a:pPr lvl="1">
              <a:lnSpc>
                <a:spcPct val="90000"/>
              </a:lnSpc>
            </a:pPr>
            <a:r>
              <a:rPr lang="en-US" dirty="0" smtClean="0"/>
              <a:t>Increased dose has more effect on duration than </a:t>
            </a:r>
            <a:r>
              <a:rPr lang="en-US" dirty="0" err="1" smtClean="0"/>
              <a:t>dermatomal</a:t>
            </a:r>
            <a:r>
              <a:rPr lang="en-US" dirty="0" smtClean="0"/>
              <a:t> spread</a:t>
            </a:r>
          </a:p>
          <a:p>
            <a:pPr>
              <a:lnSpc>
                <a:spcPct val="90000"/>
              </a:lnSpc>
            </a:pPr>
            <a:r>
              <a:rPr lang="en-US" dirty="0" smtClean="0"/>
              <a:t>Note:  Be cognizant of high &amp; low regions of spinal column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smtClean="0"/>
              <a:t>Hyperbaric bupivacaine is prepared by mixing it with dextrose</a:t>
            </a:r>
            <a:endParaRPr lang="en-US" dirty="0"/>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Sterile, clear </a:t>
            </a:r>
          </a:p>
          <a:p>
            <a:pPr algn="ctr"/>
            <a:r>
              <a:rPr lang="en-US" sz="3600" b="1" dirty="0" smtClean="0">
                <a:solidFill>
                  <a:srgbClr val="C00000"/>
                </a:solidFill>
              </a:rPr>
              <a:t>Preservative free</a:t>
            </a:r>
          </a:p>
          <a:p>
            <a:pPr algn="ctr"/>
            <a:r>
              <a:rPr lang="en-US" sz="3600" b="1" dirty="0" smtClean="0">
                <a:solidFill>
                  <a:srgbClr val="C00000"/>
                </a:solidFill>
              </a:rPr>
              <a:t> 3 ml ampoules</a:t>
            </a:r>
          </a:p>
          <a:p>
            <a:pPr algn="ctr"/>
            <a:r>
              <a:rPr lang="en-US" sz="3600" b="1" dirty="0" smtClean="0">
                <a:solidFill>
                  <a:srgbClr val="C00000"/>
                </a:solidFill>
              </a:rPr>
              <a:t>See the expiry date</a:t>
            </a:r>
          </a:p>
          <a:p>
            <a:pPr algn="ctr"/>
            <a:r>
              <a:rPr lang="en-US" sz="3600" b="1" dirty="0" smtClean="0">
                <a:solidFill>
                  <a:srgbClr val="C00000"/>
                </a:solidFill>
              </a:rPr>
              <a:t>Be sure it is bupivacaine??</a:t>
            </a:r>
            <a:endParaRPr lang="en-US" sz="3600" b="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Anatomy- Top View</a:t>
            </a:r>
            <a:endParaRPr lang="en-US" dirty="0"/>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smtClean="0"/>
              <a:t>Transverse Process</a:t>
            </a:r>
            <a:endParaRPr lang="en-US" dirty="0"/>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smtClean="0"/>
              <a:t>Vertebral Body</a:t>
            </a:r>
            <a:endParaRPr lang="en-US" dirty="0"/>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smtClean="0"/>
              <a:t>Spinal Canal</a:t>
            </a:r>
            <a:endParaRPr lang="en-US" dirty="0"/>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smtClean="0"/>
              <a:t>Spinous Process</a:t>
            </a:r>
            <a:endParaRPr lang="en-US" dirty="0"/>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smtClean="0"/>
              <a:t>Lamina</a:t>
            </a:r>
            <a:endParaRPr lang="en-US" dirty="0"/>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smtClean="0"/>
              <a:t>Spinal Injection</a:t>
            </a:r>
          </a:p>
          <a:p>
            <a:pPr lvl="1"/>
            <a:r>
              <a:rPr lang="en-US" dirty="0" smtClean="0"/>
              <a:t>Sympathetic block is 2 dermatomes higher than sensory block</a:t>
            </a:r>
          </a:p>
          <a:p>
            <a:pPr lvl="1"/>
            <a:r>
              <a:rPr lang="en-US" dirty="0" smtClean="0"/>
              <a:t>Motor block is 2 dermatomes lower than sensory block</a:t>
            </a:r>
          </a:p>
          <a:p>
            <a:pPr lvl="1"/>
            <a:r>
              <a:rPr lang="en-US" dirty="0" smtClean="0"/>
              <a:t>Detect the sensory level by cold sensation test,</a:t>
            </a:r>
          </a:p>
          <a:p>
            <a:pPr lvl="1">
              <a:buNone/>
            </a:pPr>
            <a:r>
              <a:rPr lang="en-US" dirty="0" smtClean="0"/>
              <a:t>       ( Ice cubes).</a:t>
            </a:r>
          </a:p>
          <a:p>
            <a:pPr lvl="1">
              <a:buNone/>
            </a:pPr>
            <a:r>
              <a:rPr lang="en-US" dirty="0" smtClean="0"/>
              <a:t>Block order B&gt; C=A delta&gt; A beta&gt;A </a:t>
            </a:r>
            <a:r>
              <a:rPr lang="en-US" dirty="0" err="1" smtClean="0"/>
              <a:t>alfa</a:t>
            </a:r>
            <a:endParaRPr lang="en-US" dirty="0" smtClean="0"/>
          </a:p>
          <a:p>
            <a:endParaRPr lang="en-US"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smtClean="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Failed block</a:t>
            </a:r>
          </a:p>
          <a:p>
            <a:pPr lvl="1"/>
            <a:r>
              <a:rPr lang="en-US" dirty="0" smtClean="0"/>
              <a:t>Back pain (most common)</a:t>
            </a:r>
          </a:p>
          <a:p>
            <a:pPr lvl="1"/>
            <a:r>
              <a:rPr lang="en-US" dirty="0" smtClean="0"/>
              <a:t>Spinal head ache</a:t>
            </a:r>
          </a:p>
          <a:p>
            <a:pPr lvl="2"/>
            <a:r>
              <a:rPr lang="en-US" dirty="0" smtClean="0"/>
              <a:t>More common in women ages 13-40</a:t>
            </a:r>
          </a:p>
          <a:p>
            <a:pPr lvl="2"/>
            <a:r>
              <a:rPr lang="en-US" dirty="0" smtClean="0"/>
              <a:t>Larger needle size increase severity</a:t>
            </a:r>
          </a:p>
          <a:p>
            <a:pPr lvl="2"/>
            <a:r>
              <a:rPr lang="en-US" dirty="0" smtClean="0"/>
              <a:t>Onset typically occurs first or second day post-op</a:t>
            </a:r>
          </a:p>
          <a:p>
            <a:pPr lvl="2"/>
            <a:r>
              <a:rPr lang="en-US" dirty="0" smtClean="0"/>
              <a:t>Treatment:</a:t>
            </a:r>
          </a:p>
          <a:p>
            <a:pPr lvl="3"/>
            <a:r>
              <a:rPr lang="en-US" dirty="0" smtClean="0"/>
              <a:t>Bed rest</a:t>
            </a:r>
          </a:p>
          <a:p>
            <a:pPr lvl="3"/>
            <a:r>
              <a:rPr lang="en-US" dirty="0" smtClean="0"/>
              <a:t>Fluids</a:t>
            </a:r>
          </a:p>
          <a:p>
            <a:pPr lvl="3"/>
            <a:r>
              <a:rPr lang="en-US" dirty="0" smtClean="0"/>
              <a:t>Caffeine</a:t>
            </a:r>
          </a:p>
          <a:p>
            <a:pPr lvl="3"/>
            <a:r>
              <a:rPr lang="en-US" dirty="0" smtClean="0"/>
              <a:t>Blood patch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Epidural hematoma</a:t>
            </a:r>
          </a:p>
          <a:p>
            <a:pPr lvl="1"/>
            <a:r>
              <a:rPr lang="en-US" dirty="0" smtClean="0"/>
              <a:t>Epidural abscess</a:t>
            </a:r>
          </a:p>
          <a:p>
            <a:pPr lvl="1"/>
            <a:r>
              <a:rPr lang="en-US" dirty="0" smtClean="0"/>
              <a:t>Meningitis</a:t>
            </a:r>
          </a:p>
          <a:p>
            <a:pPr lvl="1"/>
            <a:r>
              <a:rPr lang="en-US" dirty="0" err="1" smtClean="0"/>
              <a:t>Cauda</a:t>
            </a:r>
            <a:r>
              <a:rPr lang="en-US" dirty="0" smtClean="0"/>
              <a:t> </a:t>
            </a:r>
            <a:r>
              <a:rPr lang="en-US" dirty="0" err="1" smtClean="0"/>
              <a:t>equina</a:t>
            </a:r>
            <a:endParaRPr lang="en-US" dirty="0" smtClean="0"/>
          </a:p>
          <a:p>
            <a:pPr lvl="1"/>
            <a:r>
              <a:rPr lang="en-US" dirty="0" smtClean="0"/>
              <a:t>Neurological deficit</a:t>
            </a:r>
          </a:p>
          <a:p>
            <a:pPr lvl="1"/>
            <a:r>
              <a:rPr lang="en-US" dirty="0" smtClean="0"/>
              <a:t>TNS</a:t>
            </a:r>
          </a:p>
          <a:p>
            <a:pPr lvl="1"/>
            <a:r>
              <a:rPr lang="en-US" dirty="0" err="1" smtClean="0"/>
              <a:t>Bradycardia</a:t>
            </a:r>
            <a:r>
              <a:rPr lang="en-US" dirty="0" smtClean="0"/>
              <a:t>--- Cardiac arrest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smtClean="0">
                <a:solidFill>
                  <a:schemeClr val="accent1">
                    <a:tint val="88000"/>
                    <a:satMod val="150000"/>
                  </a:schemeClr>
                </a:solidFill>
              </a:rPr>
              <a:t>Hypotension</a:t>
            </a:r>
            <a:endParaRPr lang="en-US" dirty="0" smtClean="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smtClean="0"/>
              <a:t>Treatment</a:t>
            </a:r>
          </a:p>
          <a:p>
            <a:pPr lvl="1">
              <a:lnSpc>
                <a:spcPct val="90000"/>
              </a:lnSpc>
            </a:pPr>
            <a:r>
              <a:rPr lang="en-US" dirty="0" smtClean="0"/>
              <a:t>Best way to treat is physiologic not pharmacologic</a:t>
            </a:r>
          </a:p>
          <a:p>
            <a:pPr lvl="1">
              <a:lnSpc>
                <a:spcPct val="90000"/>
              </a:lnSpc>
            </a:pPr>
            <a:r>
              <a:rPr lang="en-US" dirty="0" smtClean="0"/>
              <a:t>Primary Treatment</a:t>
            </a:r>
          </a:p>
          <a:p>
            <a:pPr lvl="2">
              <a:lnSpc>
                <a:spcPct val="90000"/>
              </a:lnSpc>
            </a:pPr>
            <a:r>
              <a:rPr lang="en-US" dirty="0" smtClean="0"/>
              <a:t>Increase the cardiac preload</a:t>
            </a:r>
          </a:p>
          <a:p>
            <a:pPr lvl="3">
              <a:lnSpc>
                <a:spcPct val="90000"/>
              </a:lnSpc>
            </a:pPr>
            <a:r>
              <a:rPr lang="en-US" dirty="0" smtClean="0"/>
              <a:t>Large IV fluid bolus within 30 minutes prior to spinal placement, minimum 1 liter of crystalloids</a:t>
            </a:r>
          </a:p>
          <a:p>
            <a:pPr lvl="1">
              <a:lnSpc>
                <a:spcPct val="90000"/>
              </a:lnSpc>
            </a:pPr>
            <a:r>
              <a:rPr lang="en-US" dirty="0" smtClean="0"/>
              <a:t>Secondary Treatment</a:t>
            </a:r>
          </a:p>
          <a:p>
            <a:pPr lvl="2">
              <a:lnSpc>
                <a:spcPct val="90000"/>
              </a:lnSpc>
            </a:pPr>
            <a:r>
              <a:rPr lang="en-US" dirty="0" smtClean="0"/>
              <a:t>Pharmacologic</a:t>
            </a:r>
          </a:p>
          <a:p>
            <a:pPr lvl="3">
              <a:lnSpc>
                <a:spcPct val="90000"/>
              </a:lnSpc>
            </a:pPr>
            <a:r>
              <a:rPr lang="en-US" dirty="0" smtClean="0"/>
              <a:t>Ephedrine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smtClean="0"/>
              <a:t>EPIDURAL ANESTHESIA</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4400" dirty="0" smtClean="0"/>
              <a:t>EPIDURAL ANESTHESIA</a:t>
            </a:r>
          </a:p>
          <a:p>
            <a:endParaRPr lang="en-US" sz="4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smtClean="0"/>
              <a:t>Epidural anesthesia; catheter technique</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smtClean="0"/>
              <a:t>Isobaric bupivacaine (20 ml)</a:t>
            </a:r>
            <a:endParaRPr lang="en-US" dirty="0"/>
          </a:p>
        </p:txBody>
      </p:sp>
      <p:sp>
        <p:nvSpPr>
          <p:cNvPr id="4" name="Chart Placeholder 3"/>
          <p:cNvSpPr>
            <a:spLocks noGrp="1"/>
          </p:cNvSpPr>
          <p:nvPr>
            <p:ph type="chart" idx="1"/>
          </p:nvPr>
        </p:nvSpPr>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smtClean="0"/>
              <a:t>Slow onset (30 min), less dense block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smtClean="0"/>
              <a:t>Touhy</a:t>
            </a:r>
            <a:r>
              <a:rPr lang="en-US" dirty="0" smtClean="0"/>
              <a:t> needle</a:t>
            </a:r>
            <a:br>
              <a:rPr lang="en-US" dirty="0" smtClean="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smtClean="0"/>
              <a:t>Loss of resistance technique</a:t>
            </a:r>
            <a:endParaRPr lang="en-US" dirty="0"/>
          </a:p>
        </p:txBody>
      </p:sp>
      <p:sp>
        <p:nvSpPr>
          <p:cNvPr id="4" name="Chart Placeholder 3"/>
          <p:cNvSpPr>
            <a:spLocks noGrp="1"/>
          </p:cNvSpPr>
          <p:nvPr>
            <p:ph type="chart" idx="1"/>
          </p:nvPr>
        </p:nvSpPr>
        <p:spPr>
          <a:xfrm>
            <a:off x="685800" y="2362200"/>
            <a:ext cx="7772400" cy="4114800"/>
          </a:xfrm>
        </p:spPr>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smtClean="0"/>
              <a:t>Catheter technique</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Epidural Test dose</a:t>
            </a:r>
            <a:endParaRPr lang="en-US" dirty="0"/>
          </a:p>
        </p:txBody>
      </p:sp>
      <p:sp>
        <p:nvSpPr>
          <p:cNvPr id="4" name="Content Placeholder 3"/>
          <p:cNvSpPr>
            <a:spLocks noGrp="1"/>
          </p:cNvSpPr>
          <p:nvPr>
            <p:ph sz="quarter" idx="1"/>
          </p:nvPr>
        </p:nvSpPr>
        <p:spPr/>
        <p:txBody>
          <a:bodyPr/>
          <a:lstStyle/>
          <a:p>
            <a:r>
              <a:rPr lang="en-US" dirty="0" smtClean="0"/>
              <a:t>After checking the catheter</a:t>
            </a:r>
          </a:p>
          <a:p>
            <a:r>
              <a:rPr lang="en-US" dirty="0" smtClean="0"/>
              <a:t>Careful aspiration, </a:t>
            </a:r>
            <a:r>
              <a:rPr lang="en-US" smtClean="0"/>
              <a:t>NO blood or CSF</a:t>
            </a:r>
            <a:endParaRPr lang="en-US" dirty="0" smtClean="0"/>
          </a:p>
          <a:p>
            <a:r>
              <a:rPr lang="en-US" dirty="0" smtClean="0"/>
              <a:t>3 ml </a:t>
            </a:r>
            <a:r>
              <a:rPr lang="en-US" dirty="0" err="1" smtClean="0"/>
              <a:t>Lidocaine</a:t>
            </a:r>
            <a:r>
              <a:rPr lang="en-US" dirty="0" smtClean="0"/>
              <a:t> 1.5% mixed with epinephrine 5 </a:t>
            </a:r>
            <a:r>
              <a:rPr lang="en-US" dirty="0" err="1" smtClean="0"/>
              <a:t>micg</a:t>
            </a:r>
            <a:r>
              <a:rPr lang="en-US" dirty="0" smtClean="0"/>
              <a:t>/ml</a:t>
            </a:r>
          </a:p>
          <a:p>
            <a:r>
              <a:rPr lang="en-US" dirty="0" smtClean="0"/>
              <a:t>With careful monitoring, give the epidural injection15-20 ml bupivacaine in allequete.</a:t>
            </a:r>
          </a:p>
          <a:p>
            <a:endParaRPr lang="en-US" dirty="0" smtClean="0"/>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anesthetics</a:t>
            </a:r>
            <a:endParaRPr lang="en-US" dirty="0"/>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smtClean="0"/>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smtClean="0"/>
              <a:t>Duration of Action</a:t>
            </a:r>
          </a:p>
          <a:p>
            <a:pPr lvl="1"/>
            <a:r>
              <a:rPr lang="en-US" smtClean="0"/>
              <a:t>The degree of protein binding is the most important factor</a:t>
            </a:r>
          </a:p>
          <a:p>
            <a:pPr lvl="1"/>
            <a:r>
              <a:rPr lang="en-US" smtClean="0"/>
              <a:t>Lipid solubility is the second leading determining factor</a:t>
            </a:r>
          </a:p>
          <a:p>
            <a:pPr lvl="1"/>
            <a:r>
              <a:rPr lang="en-US" smtClean="0"/>
              <a:t>Greater protein bound + increase lipid solubility = longer duration of action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smtClean="0"/>
              <a:t>Toxicity &amp; Allergies</a:t>
            </a:r>
          </a:p>
          <a:p>
            <a:pPr lvl="1"/>
            <a:r>
              <a:rPr lang="en-US" dirty="0" smtClean="0"/>
              <a:t>Esters:  Increase risk for allergic reaction due to </a:t>
            </a:r>
            <a:r>
              <a:rPr lang="en-US" dirty="0" err="1" smtClean="0"/>
              <a:t>para-aminobenzoic</a:t>
            </a:r>
            <a:r>
              <a:rPr lang="en-US" dirty="0" smtClean="0"/>
              <a:t> acid produced through ester-</a:t>
            </a:r>
            <a:r>
              <a:rPr lang="en-US" dirty="0" err="1" smtClean="0"/>
              <a:t>hydralysis</a:t>
            </a:r>
            <a:endParaRPr lang="en-US" dirty="0" smtClean="0"/>
          </a:p>
          <a:p>
            <a:pPr lvl="1"/>
            <a:endParaRPr lang="en-US" dirty="0" smtClean="0"/>
          </a:p>
          <a:p>
            <a:pPr lvl="1"/>
            <a:r>
              <a:rPr lang="en-US" dirty="0" smtClean="0"/>
              <a:t>Amides:  Greater risk of plasma toxicity due to slower metabolism in liver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a:t>
            </a:r>
            <a:endParaRPr lang="en-US" dirty="0"/>
          </a:p>
        </p:txBody>
      </p:sp>
      <p:sp>
        <p:nvSpPr>
          <p:cNvPr id="3" name="Content Placeholder 2"/>
          <p:cNvSpPr>
            <a:spLocks noGrp="1"/>
          </p:cNvSpPr>
          <p:nvPr>
            <p:ph sz="quarter" idx="1"/>
          </p:nvPr>
        </p:nvSpPr>
        <p:spPr/>
        <p:txBody>
          <a:bodyPr/>
          <a:lstStyle/>
          <a:p>
            <a:r>
              <a:rPr lang="en-US" dirty="0" smtClean="0"/>
              <a:t>Exceeding the maximum save dose( Bupivacaine 2mg/kg), </a:t>
            </a:r>
            <a:r>
              <a:rPr lang="en-US" dirty="0" err="1" smtClean="0"/>
              <a:t>Lidocaine</a:t>
            </a:r>
            <a:r>
              <a:rPr lang="en-US" dirty="0" smtClean="0"/>
              <a:t> (5mg/kg)</a:t>
            </a:r>
          </a:p>
          <a:p>
            <a:r>
              <a:rPr lang="en-US" dirty="0" smtClean="0"/>
              <a:t>Intravascular injection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smtClean="0"/>
              <a:t>LAST(CNS)</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(CVS)</a:t>
            </a:r>
            <a:endParaRPr lang="en-US" dirty="0"/>
          </a:p>
        </p:txBody>
      </p:sp>
      <p:sp>
        <p:nvSpPr>
          <p:cNvPr id="4" name="Content Placeholder 3"/>
          <p:cNvSpPr>
            <a:spLocks noGrp="1"/>
          </p:cNvSpPr>
          <p:nvPr>
            <p:ph sz="quarter" idx="1"/>
          </p:nvPr>
        </p:nvSpPr>
        <p:spPr/>
        <p:txBody>
          <a:bodyPr/>
          <a:lstStyle/>
          <a:p>
            <a:r>
              <a:rPr lang="en-US" dirty="0" smtClean="0"/>
              <a:t>Tachycardia &amp; Hypertension</a:t>
            </a:r>
          </a:p>
          <a:p>
            <a:r>
              <a:rPr lang="en-US" dirty="0" smtClean="0"/>
              <a:t>Hypotension </a:t>
            </a:r>
          </a:p>
          <a:p>
            <a:r>
              <a:rPr lang="en-US" dirty="0" smtClean="0"/>
              <a:t>Wide QRS</a:t>
            </a:r>
          </a:p>
          <a:p>
            <a:r>
              <a:rPr lang="en-US" dirty="0" smtClean="0"/>
              <a:t>VF</a:t>
            </a:r>
          </a:p>
          <a:p>
            <a:r>
              <a:rPr lang="en-US" dirty="0" smtClean="0"/>
              <a:t>Cardiac arrest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Management</a:t>
            </a:r>
            <a:endParaRPr lang="en-US" dirty="0"/>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70000" lnSpcReduction="20000"/>
          </a:bodyPr>
          <a:lstStyle/>
          <a:p>
            <a:endParaRPr lang="en-US" dirty="0" smtClean="0"/>
          </a:p>
          <a:p>
            <a:r>
              <a:rPr lang="en-US" dirty="0" smtClean="0"/>
              <a:t>Brown, D.L. (2005).  Spinal, epidural, and caudal anesthesia.  In R.D. Miller </a:t>
            </a:r>
            <a:r>
              <a:rPr lang="en-US" i="1" dirty="0" smtClean="0"/>
              <a:t>Miller’s Anesthesia, 6</a:t>
            </a:r>
            <a:r>
              <a:rPr lang="en-US" i="1" baseline="30000" dirty="0" smtClean="0"/>
              <a:t>th</a:t>
            </a:r>
            <a:r>
              <a:rPr lang="en-US" i="1" dirty="0" smtClean="0"/>
              <a:t> edition.</a:t>
            </a:r>
            <a:r>
              <a:rPr lang="en-US" dirty="0" smtClean="0"/>
              <a:t> Philadelphia: Elsevier Churchill Livingstone.</a:t>
            </a:r>
          </a:p>
          <a:p>
            <a:endParaRPr lang="en-US" dirty="0" smtClean="0"/>
          </a:p>
          <a:p>
            <a:r>
              <a:rPr lang="en-US" dirty="0" err="1" smtClean="0"/>
              <a:t>Burkard</a:t>
            </a:r>
            <a:r>
              <a:rPr lang="en-US" dirty="0" smtClean="0"/>
              <a:t> J, Lee Olson R., </a:t>
            </a:r>
            <a:r>
              <a:rPr lang="en-US" dirty="0" err="1" smtClean="0"/>
              <a:t>Vacchiano</a:t>
            </a:r>
            <a:r>
              <a:rPr lang="en-US" dirty="0" smtClean="0"/>
              <a:t> CA.  (2005) Regional Anesthesia. In JJ </a:t>
            </a:r>
            <a:r>
              <a:rPr lang="en-US" dirty="0" err="1" smtClean="0"/>
              <a:t>Nagelhout</a:t>
            </a:r>
            <a:r>
              <a:rPr lang="en-US" dirty="0" smtClean="0"/>
              <a:t> &amp; KL </a:t>
            </a:r>
            <a:r>
              <a:rPr lang="en-US" dirty="0" err="1" smtClean="0"/>
              <a:t>Zaglaniczny</a:t>
            </a:r>
            <a:r>
              <a:rPr lang="en-US" dirty="0" smtClean="0"/>
              <a:t> (</a:t>
            </a:r>
            <a:r>
              <a:rPr lang="en-US" dirty="0" err="1" smtClean="0"/>
              <a:t>eds</a:t>
            </a:r>
            <a:r>
              <a:rPr lang="en-US" dirty="0" smtClean="0"/>
              <a:t>) Nurse Anesthesia 3</a:t>
            </a:r>
            <a:r>
              <a:rPr lang="en-US" baseline="30000" dirty="0" smtClean="0"/>
              <a:t>rd</a:t>
            </a:r>
            <a:r>
              <a:rPr lang="en-US" dirty="0" smtClean="0"/>
              <a:t> edition.  Pages 977-1030.</a:t>
            </a:r>
          </a:p>
          <a:p>
            <a:endParaRPr lang="en-US" dirty="0" smtClean="0"/>
          </a:p>
          <a:p>
            <a:r>
              <a:rPr lang="en-US" dirty="0" err="1" smtClean="0"/>
              <a:t>Kleinman</a:t>
            </a:r>
            <a:r>
              <a:rPr lang="en-US" dirty="0" smtClean="0"/>
              <a:t>, W. &amp; Mikhail, M. (2006).  Spinal, epidural, &amp; caudal blocks. In G.E. Morgan et al </a:t>
            </a:r>
            <a:r>
              <a:rPr lang="en-US" i="1" dirty="0" smtClean="0"/>
              <a:t>Clinical Anesthesiology, 4</a:t>
            </a:r>
            <a:r>
              <a:rPr lang="en-US" i="1" baseline="30000" dirty="0" smtClean="0"/>
              <a:t>th</a:t>
            </a:r>
            <a:r>
              <a:rPr lang="en-US" i="1" dirty="0" smtClean="0"/>
              <a:t> edition.</a:t>
            </a:r>
            <a:r>
              <a:rPr lang="en-US" dirty="0" smtClean="0"/>
              <a:t>  New York: Lange Medical Books.</a:t>
            </a:r>
          </a:p>
          <a:p>
            <a:endParaRPr lang="en-US" dirty="0" smtClean="0"/>
          </a:p>
          <a:p>
            <a:r>
              <a:rPr lang="en-US" dirty="0" smtClean="0"/>
              <a:t>Warren, D.T. &amp; Liu, S.S. (2008).  Neuraxial Anesthesia.  In D.E. </a:t>
            </a:r>
            <a:r>
              <a:rPr lang="en-US" dirty="0" err="1" smtClean="0"/>
              <a:t>Longnecker</a:t>
            </a:r>
            <a:r>
              <a:rPr lang="en-US" dirty="0" smtClean="0"/>
              <a:t> et al (</a:t>
            </a:r>
            <a:r>
              <a:rPr lang="en-US" dirty="0" err="1" smtClean="0"/>
              <a:t>eds</a:t>
            </a:r>
            <a:r>
              <a:rPr lang="en-US" dirty="0" smtClean="0"/>
              <a:t>) </a:t>
            </a:r>
            <a:r>
              <a:rPr lang="en-US" i="1" dirty="0" smtClean="0"/>
              <a:t>Anesthesiology.</a:t>
            </a:r>
            <a:r>
              <a:rPr lang="en-US" dirty="0" smtClean="0"/>
              <a:t>  New York: McGraw-Hill Medical.</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gional Pictures 038"/>
          <p:cNvPicPr>
            <a:picLocks noChangeAspect="1" noChangeArrowheads="1"/>
          </p:cNvPicPr>
          <p:nvPr/>
        </p:nvPicPr>
        <p:blipFill>
          <a:blip r:embed="rId3" cstate="print"/>
          <a:srcRect/>
          <a:stretch>
            <a:fillRect/>
          </a:stretch>
        </p:blipFill>
        <p:spPr bwMode="auto">
          <a:xfrm>
            <a:off x="762000" y="533400"/>
            <a:ext cx="3727449" cy="5591174"/>
          </a:xfrm>
          <a:prstGeom prst="rect">
            <a:avLst/>
          </a:prstGeom>
          <a:noFill/>
          <a:ln w="9525">
            <a:noFill/>
            <a:miter lim="800000"/>
            <a:headEnd/>
            <a:tailEnd/>
          </a:ln>
        </p:spPr>
      </p:pic>
      <p:sp>
        <p:nvSpPr>
          <p:cNvPr id="8" name="Rectangle 7"/>
          <p:cNvSpPr/>
          <p:nvPr/>
        </p:nvSpPr>
        <p:spPr>
          <a:xfrm>
            <a:off x="2819400" y="1371600"/>
            <a:ext cx="14478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9" name="Rectangle 8"/>
          <p:cNvSpPr/>
          <p:nvPr/>
        </p:nvSpPr>
        <p:spPr>
          <a:xfrm>
            <a:off x="2743200" y="3733800"/>
            <a:ext cx="1371600" cy="646331"/>
          </a:xfrm>
          <a:prstGeom prst="rect">
            <a:avLst/>
          </a:prstGeom>
        </p:spPr>
        <p:txBody>
          <a:bodyPr wrap="square">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10" name="Left Arrow 9"/>
          <p:cNvSpPr/>
          <p:nvPr/>
        </p:nvSpPr>
        <p:spPr>
          <a:xfrm>
            <a:off x="2286000" y="40386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318669">
            <a:off x="2526505" y="1832615"/>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1371600"/>
            <a:ext cx="3352800" cy="3139321"/>
          </a:xfrm>
          <a:prstGeom prst="rect">
            <a:avLst/>
          </a:prstGeom>
          <a:noFill/>
        </p:spPr>
        <p:txBody>
          <a:bodyPr wrap="square" rtlCol="0">
            <a:spAutoFit/>
          </a:bodyPr>
          <a:lstStyle/>
          <a:p>
            <a:r>
              <a:rPr lang="en-US" dirty="0" smtClean="0"/>
              <a:t>Angle of transverse process will affect how the needle is orientated for epidural anesthesia or analgesia.</a:t>
            </a:r>
          </a:p>
          <a:p>
            <a:endParaRPr lang="en-US" dirty="0" smtClean="0"/>
          </a:p>
          <a:p>
            <a:r>
              <a:rPr lang="en-US" dirty="0" smtClean="0"/>
              <a:t>With flexion the spinous process in the lumbar region is almost horizontal.  In the thoracic region the spinous process is angled in a slight caudad angle.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1212</TotalTime>
  <Words>1657</Words>
  <Application>Microsoft Office PowerPoint</Application>
  <PresentationFormat>On-screen Show (4:3)</PresentationFormat>
  <Paragraphs>290</Paragraphs>
  <Slides>87</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PowerPoint Presentation</vt:lpstr>
      <vt:lpstr>Individual Vertebral Anatomy</vt:lpstr>
      <vt:lpstr>Vertebral Anatomy- Top View</vt:lpstr>
      <vt:lpstr>PowerPoint Presentation</vt:lpstr>
      <vt:lpstr>PowerPoint Presentation</vt:lpstr>
      <vt:lpstr>PowerPoint Presentation</vt:lpstr>
      <vt:lpstr>Lumbar Extension versus Flexion</vt:lpstr>
      <vt:lpstr>PowerPoint Presentation</vt:lpstr>
      <vt:lpstr>Ligaments that support the vertebral column</vt:lpstr>
      <vt:lpstr>Ligaments are identified by tactile sensation (feel)</vt:lpstr>
      <vt:lpstr>Termination of Spinal Cord</vt:lpstr>
      <vt:lpstr>PowerPoint Presentation</vt:lpstr>
      <vt:lpstr>Surface Anatomy and Landmarks</vt:lpstr>
      <vt:lpstr>Locating prominent cervical and thoracic vertebrae</vt:lpstr>
      <vt:lpstr>Palpation of Spinous Process</vt:lpstr>
      <vt:lpstr>Spinous Processes</vt:lpstr>
      <vt:lpstr>What is Tuffier’s Line?</vt:lpstr>
      <vt:lpstr>PowerPoint Presentation</vt:lpstr>
      <vt:lpstr>PowerPoint Presentation</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PowerPoint Presentation</vt:lpstr>
      <vt:lpstr>PowerPoint Presentation</vt:lpstr>
      <vt:lpstr>Epidural Space Anatomy</vt:lpstr>
      <vt:lpstr>Epidural Space Anatomy</vt:lpstr>
      <vt:lpstr>Epidural Space Anatomy</vt:lpstr>
      <vt:lpstr>The Bounds of the Epidural Space are as follows:</vt:lpstr>
      <vt:lpstr>Ligamentum Flavum</vt:lpstr>
      <vt:lpstr>PowerPoint Presentation</vt:lpstr>
      <vt:lpstr>Contents of the Epidural Space</vt:lpstr>
      <vt:lpstr>PowerPoint Presentation</vt:lpstr>
      <vt:lpstr>PowerPoint Presentation</vt:lpstr>
      <vt:lpstr>PowerPoint Presentation</vt:lpstr>
      <vt:lpstr>Definition</vt:lpstr>
      <vt:lpstr>Spinal Anesthesia</vt:lpstr>
      <vt:lpstr>PowerPoint Presentation</vt:lpstr>
      <vt:lpstr>PowerPoint Presentation</vt:lpstr>
      <vt:lpstr>Spinal Technique</vt:lpstr>
      <vt:lpstr>PowerPoint Presentation</vt:lpstr>
      <vt:lpstr>PowerPoint Presentation</vt:lpstr>
      <vt:lpstr>PowerPoint Presentation</vt:lpstr>
      <vt:lpstr>PowerPoint Presentation</vt:lpstr>
      <vt:lpstr>PDPH</vt:lpstr>
      <vt:lpstr>PowerPoint Presentation</vt:lpstr>
      <vt:lpstr>PowerPoint Presentation</vt:lpstr>
      <vt:lpstr>PDPH; Treatment</vt:lpstr>
      <vt:lpstr>PowerPoint Presentation</vt:lpstr>
      <vt:lpstr>PowerPoint Presentation</vt:lpstr>
      <vt:lpstr>Baricity( a concern only in spinal anesthesia)</vt:lpstr>
      <vt:lpstr>Hyperbaric bupivacaine is prepared by mixing it with dextrose</vt:lpstr>
      <vt:lpstr>PowerPoint Presentation</vt:lpstr>
      <vt:lpstr>PowerPoint Presentation</vt:lpstr>
      <vt:lpstr>PowerPoint Presentation</vt:lpstr>
      <vt:lpstr>Sympathetic, Sensory &amp; Motor Blockade</vt:lpstr>
      <vt:lpstr>Dermatomes of the Body</vt:lpstr>
      <vt:lpstr>Spinal Anesthesia Levels</vt:lpstr>
      <vt:lpstr>Spinal Anesthesia</vt:lpstr>
      <vt:lpstr>Spinal Anesthesia</vt:lpstr>
      <vt:lpstr>Hypotension</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PowerPoint Presentation</vt:lpstr>
      <vt:lpstr>Local anesthetics</vt:lpstr>
      <vt:lpstr>PowerPoint Presentation</vt:lpstr>
      <vt:lpstr>PowerPoint Presentation</vt:lpstr>
      <vt:lpstr>PowerPoint Presentation</vt:lpstr>
      <vt:lpstr>Mechanism of Action</vt:lpstr>
      <vt:lpstr>PowerPoint Presentation</vt:lpstr>
      <vt:lpstr>PowerPoint Presentation</vt:lpstr>
      <vt:lpstr>LAST</vt:lpstr>
      <vt:lpstr>LAST(CNS)</vt:lpstr>
      <vt:lpstr>LAST (CVS)</vt:lpstr>
      <vt:lpstr>LAST; Management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Sony</cp:lastModifiedBy>
  <cp:revision>208</cp:revision>
  <cp:lastPrinted>1601-01-01T00:00:00Z</cp:lastPrinted>
  <dcterms:created xsi:type="dcterms:W3CDTF">2005-10-19T19:04:47Z</dcterms:created>
  <dcterms:modified xsi:type="dcterms:W3CDTF">2016-10-18T22:19:59Z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