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4" r:id="rId2"/>
  </p:sldMasterIdLst>
  <p:notesMasterIdLst>
    <p:notesMasterId r:id="rId113"/>
  </p:notesMasterIdLst>
  <p:handoutMasterIdLst>
    <p:handoutMasterId r:id="rId114"/>
  </p:handoutMasterIdLst>
  <p:sldIdLst>
    <p:sldId id="304" r:id="rId3"/>
    <p:sldId id="354" r:id="rId4"/>
    <p:sldId id="357" r:id="rId5"/>
    <p:sldId id="358" r:id="rId6"/>
    <p:sldId id="305" r:id="rId7"/>
    <p:sldId id="411" r:id="rId8"/>
    <p:sldId id="306" r:id="rId9"/>
    <p:sldId id="307" r:id="rId10"/>
    <p:sldId id="308" r:id="rId11"/>
    <p:sldId id="309" r:id="rId12"/>
    <p:sldId id="413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415" r:id="rId26"/>
    <p:sldId id="417" r:id="rId27"/>
    <p:sldId id="323" r:id="rId28"/>
    <p:sldId id="419" r:id="rId29"/>
    <p:sldId id="420" r:id="rId30"/>
    <p:sldId id="418" r:id="rId31"/>
    <p:sldId id="421" r:id="rId32"/>
    <p:sldId id="422" r:id="rId33"/>
    <p:sldId id="423" r:id="rId34"/>
    <p:sldId id="322" r:id="rId35"/>
    <p:sldId id="424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93" r:id="rId45"/>
    <p:sldId id="434" r:id="rId46"/>
    <p:sldId id="435" r:id="rId47"/>
    <p:sldId id="436" r:id="rId48"/>
    <p:sldId id="325" r:id="rId49"/>
    <p:sldId id="326" r:id="rId50"/>
    <p:sldId id="356" r:id="rId51"/>
    <p:sldId id="409" r:id="rId52"/>
    <p:sldId id="407" r:id="rId53"/>
    <p:sldId id="410" r:id="rId54"/>
    <p:sldId id="408" r:id="rId55"/>
    <p:sldId id="437" r:id="rId56"/>
    <p:sldId id="438" r:id="rId57"/>
    <p:sldId id="439" r:id="rId58"/>
    <p:sldId id="440" r:id="rId59"/>
    <p:sldId id="441" r:id="rId60"/>
    <p:sldId id="442" r:id="rId61"/>
    <p:sldId id="443" r:id="rId62"/>
    <p:sldId id="494" r:id="rId63"/>
    <p:sldId id="444" r:id="rId64"/>
    <p:sldId id="445" r:id="rId65"/>
    <p:sldId id="446" r:id="rId66"/>
    <p:sldId id="447" r:id="rId67"/>
    <p:sldId id="448" r:id="rId68"/>
    <p:sldId id="449" r:id="rId69"/>
    <p:sldId id="450" r:id="rId70"/>
    <p:sldId id="451" r:id="rId71"/>
    <p:sldId id="452" r:id="rId72"/>
    <p:sldId id="453" r:id="rId73"/>
    <p:sldId id="454" r:id="rId74"/>
    <p:sldId id="456" r:id="rId75"/>
    <p:sldId id="492" r:id="rId76"/>
    <p:sldId id="455" r:id="rId77"/>
    <p:sldId id="457" r:id="rId78"/>
    <p:sldId id="458" r:id="rId79"/>
    <p:sldId id="459" r:id="rId80"/>
    <p:sldId id="460" r:id="rId81"/>
    <p:sldId id="461" r:id="rId82"/>
    <p:sldId id="462" r:id="rId83"/>
    <p:sldId id="463" r:id="rId84"/>
    <p:sldId id="464" r:id="rId85"/>
    <p:sldId id="465" r:id="rId86"/>
    <p:sldId id="466" r:id="rId87"/>
    <p:sldId id="467" r:id="rId88"/>
    <p:sldId id="468" r:id="rId89"/>
    <p:sldId id="469" r:id="rId90"/>
    <p:sldId id="470" r:id="rId91"/>
    <p:sldId id="471" r:id="rId92"/>
    <p:sldId id="472" r:id="rId93"/>
    <p:sldId id="473" r:id="rId94"/>
    <p:sldId id="474" r:id="rId95"/>
    <p:sldId id="475" r:id="rId96"/>
    <p:sldId id="476" r:id="rId97"/>
    <p:sldId id="477" r:id="rId98"/>
    <p:sldId id="478" r:id="rId99"/>
    <p:sldId id="479" r:id="rId100"/>
    <p:sldId id="480" r:id="rId101"/>
    <p:sldId id="481" r:id="rId102"/>
    <p:sldId id="482" r:id="rId103"/>
    <p:sldId id="483" r:id="rId104"/>
    <p:sldId id="484" r:id="rId105"/>
    <p:sldId id="485" r:id="rId106"/>
    <p:sldId id="486" r:id="rId107"/>
    <p:sldId id="487" r:id="rId108"/>
    <p:sldId id="488" r:id="rId109"/>
    <p:sldId id="489" r:id="rId110"/>
    <p:sldId id="490" r:id="rId111"/>
    <p:sldId id="491" r:id="rId112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86248" autoAdjust="0"/>
  </p:normalViewPr>
  <p:slideViewPr>
    <p:cSldViewPr>
      <p:cViewPr varScale="1">
        <p:scale>
          <a:sx n="64" d="100"/>
          <a:sy n="64" d="100"/>
        </p:scale>
        <p:origin x="1290" y="6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-3345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3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viewProps" Target="view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notesMaster" Target="notesMasters/notesMaster1.xml"/><Relationship Id="rId118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handoutMaster" Target="handoutMasters/handoutMaster1.xml"/><Relationship Id="rId119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commentAuthors" Target="commentAuthor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7.xml"/><Relationship Id="rId13" Type="http://schemas.openxmlformats.org/officeDocument/2006/relationships/slide" Target="slides/slide44.xml"/><Relationship Id="rId3" Type="http://schemas.openxmlformats.org/officeDocument/2006/relationships/slide" Target="slides/slide30.xml"/><Relationship Id="rId7" Type="http://schemas.openxmlformats.org/officeDocument/2006/relationships/slide" Target="slides/slide36.xml"/><Relationship Id="rId12" Type="http://schemas.openxmlformats.org/officeDocument/2006/relationships/slide" Target="slides/slide41.xml"/><Relationship Id="rId2" Type="http://schemas.openxmlformats.org/officeDocument/2006/relationships/slide" Target="slides/slide29.xml"/><Relationship Id="rId1" Type="http://schemas.openxmlformats.org/officeDocument/2006/relationships/slide" Target="slides/slide27.xml"/><Relationship Id="rId6" Type="http://schemas.openxmlformats.org/officeDocument/2006/relationships/slide" Target="slides/slide35.xml"/><Relationship Id="rId11" Type="http://schemas.openxmlformats.org/officeDocument/2006/relationships/slide" Target="slides/slide40.xml"/><Relationship Id="rId5" Type="http://schemas.openxmlformats.org/officeDocument/2006/relationships/slide" Target="slides/slide34.xml"/><Relationship Id="rId10" Type="http://schemas.openxmlformats.org/officeDocument/2006/relationships/slide" Target="slides/slide39.xml"/><Relationship Id="rId4" Type="http://schemas.openxmlformats.org/officeDocument/2006/relationships/slide" Target="slides/slide31.xml"/><Relationship Id="rId9" Type="http://schemas.openxmlformats.org/officeDocument/2006/relationships/slide" Target="slides/slide38.xml"/><Relationship Id="rId14" Type="http://schemas.openxmlformats.org/officeDocument/2006/relationships/slide" Target="slides/slide4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03-20T23:10:55.807" idx="1">
    <p:pos x="-1" y="-1"/>
    <p:text>Subdural hematoma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698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592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6872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5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690563"/>
            <a:ext cx="5129212" cy="3421062"/>
          </a:xfrm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43400"/>
            <a:ext cx="5038725" cy="41195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7" tIns="45789" rIns="91577" bIns="45789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565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984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33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4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036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53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8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7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FF2C7-1E69-433F-B144-C0B858DC3A2D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2E0E-DFA4-478A-8456-D12EF9503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1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E38A-3ED3-432F-BC8C-78B25012CE06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4C00-B082-4B1F-80EA-D73CBA8BB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0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6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5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3374-1F63-401D-BB16-F7206FF9C735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EDB2-EAF6-4262-BD2B-93E793ACE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64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7813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00201"/>
            <a:ext cx="454342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91E6A-7B95-4C0D-B335-EEC53A40366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45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B468-B3C3-4C8D-8BEE-50370EB5D770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5A80-7BDF-4D6C-8695-1105086171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3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7543-76D4-4642-B8FF-E171770EEC5F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9D45-DD36-4D0B-95FD-72295917D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4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30216-F387-40B7-9B47-B15F950F685E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7B4C-5A13-4225-852A-82E62EDB2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8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5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1487-41B2-41DB-AB83-4455BA36BF28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43491-DB6D-4F0C-AC32-190BF56CC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39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5D19-B60B-4574-9CEA-69CB7E069E15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0FF8-FA0B-411F-B1BE-ACD400A6F7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28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1CAB-E295-464D-930C-02AF9025FC27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BC3C-D97C-4B98-921B-907B34C9A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12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610C-539A-49E5-A585-E7E966C0955F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7952E-3118-41FA-8BA5-11CA6FB2D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4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BB7D-AA1C-44D6-858F-6AD2F75964A7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C4914-A209-4E08-B6B4-9EB73EF93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91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B893E-E720-4152-88F3-C06990EBC2D9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CE26-D208-43D5-AF45-0BA45C6CCB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07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F6FD0-0A4B-45A7-B618-99F976F7806F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477D-1747-45E3-8868-D27E1AE75B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04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B74C2-ED95-4F3F-B8B0-9BFB1BAE05B5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A844-54C3-4A70-A648-151DD8D4E7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84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6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5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B07D5-1880-4C68-B7B3-470D5CA793CB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3164-DB41-4731-A53D-BC7BF47A9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03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7813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00201"/>
            <a:ext cx="454342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5A90-F2FD-4DEB-B5DC-0763E2A62F2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9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CAFB-7CAE-471F-8E87-762B7E94E33D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2C6C-3FC0-4406-96E6-900918F50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6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5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5A700-A137-4160-9EB1-DE5C50C551AB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DC6F-26D9-412C-9005-9601BC832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9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F58E-974E-4779-9222-DA95E2F6C0EF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B50F-A848-4C51-AD55-69A2E647D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50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CD808-B63E-401E-82DF-833EDBEAC26E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30D2C-C5FE-4A9C-A24A-0167BB42C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61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3C98D-58DC-44E2-A731-C144193080D4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FD72-ACE5-4427-8172-5FC4AB891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3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5FDA-7255-4395-BDB8-FC2B0B69B1DB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BBA2-3BE4-4206-8ACE-63679E39B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88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F9FF-7489-4DA9-AF57-DD015E836419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FBDC-9F06-45DC-B491-CCD53B659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1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DA0177-EF22-43AC-8F94-1E0B44785034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F386DC-029B-48BC-B67C-D7EB69FCB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B8EC9D2-FA3A-48AB-8352-5FAB38A50765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A6B3172-0080-472C-B3DB-8C89221603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ahq.org/publicationsAndServices/practiceparam.htm#bloo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743950" cy="2286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9088" y="549275"/>
            <a:ext cx="9967912" cy="3095625"/>
          </a:xfrm>
        </p:spPr>
        <p:txBody>
          <a:bodyPr rtlCol="0">
            <a:norm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Lecture Title: </a:t>
            </a:r>
            <a:r>
              <a:rPr lang="en-US" sz="5400" b="1" dirty="0" smtClean="0">
                <a:solidFill>
                  <a:srgbClr val="FF0000"/>
                </a:solidFill>
              </a:rPr>
              <a:t>PERIOPERATIVE FLUID THERAPY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9088" y="4365625"/>
            <a:ext cx="9720262" cy="164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name: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Mansoor Aqil</a:t>
            </a:r>
            <a:endParaRPr lang="en-US" sz="3600" dirty="0">
              <a:solidFill>
                <a:srgbClr val="FFFF00"/>
              </a:solidFill>
              <a:cs typeface="Arial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6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Date</a:t>
            </a:r>
            <a:r>
              <a:rPr lang="en-US" sz="3600" b="1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.05.2017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96012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Preoperative Evaluation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of Fluid Status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09625" y="1447800"/>
            <a:ext cx="8743950" cy="3733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Factors to Assess: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H/o intake and output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Blood pressure: supine </a:t>
            </a:r>
            <a:r>
              <a:rPr lang="en-US" altLang="en-US" sz="2000" i="1" dirty="0" smtClean="0">
                <a:solidFill>
                  <a:schemeClr val="bg1"/>
                </a:solidFill>
              </a:rPr>
              <a:t>and</a:t>
            </a:r>
            <a:r>
              <a:rPr lang="en-US" altLang="en-US" sz="2000" dirty="0" smtClean="0">
                <a:solidFill>
                  <a:schemeClr val="bg1"/>
                </a:solidFill>
              </a:rPr>
              <a:t> standing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Heart rate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Skin turgor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Urinary output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Serum electrolytes/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osmolarity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Mental status</a:t>
            </a:r>
          </a:p>
          <a:p>
            <a:pPr lvl="1" eaLnBrk="1" hangingPunct="1">
              <a:buFontTx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DSC00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" y="1680983"/>
            <a:ext cx="4605114" cy="344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 descr="C:\Users\HP\Desktop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676400"/>
            <a:ext cx="515778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Pre-donation or pre-deposit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rgbClr val="FFFF00"/>
                </a:solidFill>
              </a:rPr>
              <a:t>Pre-donation of patient’s own blood </a:t>
            </a:r>
            <a:r>
              <a:rPr lang="en-US" altLang="en-US" sz="2800" smtClean="0">
                <a:solidFill>
                  <a:schemeClr val="bg1"/>
                </a:solidFill>
              </a:rPr>
              <a:t>prior to elective surgery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rgbClr val="FFFF00"/>
                </a:solidFill>
              </a:rPr>
              <a:t>1 unit donated every 4 days </a:t>
            </a:r>
            <a:r>
              <a:rPr lang="en-US" altLang="en-US" sz="2800" smtClean="0">
                <a:solidFill>
                  <a:schemeClr val="bg1"/>
                </a:solidFill>
              </a:rPr>
              <a:t>(up to 3 units)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rgbClr val="FFFF00"/>
                </a:solidFill>
              </a:rPr>
              <a:t>Last unit donated at least 72 hrs </a:t>
            </a:r>
            <a:r>
              <a:rPr lang="en-US" altLang="en-US" sz="2800" smtClean="0">
                <a:solidFill>
                  <a:schemeClr val="bg1"/>
                </a:solidFill>
              </a:rPr>
              <a:t>prior to surgery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rgbClr val="FFFF00"/>
                </a:solidFill>
              </a:rPr>
              <a:t>Reduces chance of hemolytic reactions </a:t>
            </a:r>
            <a:r>
              <a:rPr lang="en-US" altLang="en-US" sz="2800" smtClean="0">
                <a:solidFill>
                  <a:schemeClr val="bg1"/>
                </a:solidFill>
              </a:rPr>
              <a:t>and transmission of blood-bourne diseases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Not desirable for compromised patients</a:t>
            </a:r>
          </a:p>
        </p:txBody>
      </p:sp>
    </p:spTree>
    <p:extLst>
      <p:ext uri="{BB962C8B-B14F-4D97-AF65-F5344CB8AC3E}">
        <p14:creationId xmlns:p14="http://schemas.microsoft.com/office/powerpoint/2010/main" val="102451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274638"/>
            <a:ext cx="945356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Intra-operative acute </a:t>
            </a:r>
            <a:r>
              <a:rPr lang="en-US" sz="3600" b="1" dirty="0" err="1" smtClean="0">
                <a:solidFill>
                  <a:srgbClr val="FF0000"/>
                </a:solidFill>
              </a:rPr>
              <a:t>normovolemic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hemodilution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rgbClr val="FFFF00"/>
                </a:solidFill>
                <a:cs typeface="Arial" charset="0"/>
              </a:rPr>
              <a:t>1-1.5L can be collected  with volume replacement 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-Blood stored in OR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-Re-infused during or after surgery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-Cheaper than pre-deposit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-Little risk of clerical error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-Suitable for elective surgery</a:t>
            </a:r>
          </a:p>
        </p:txBody>
      </p:sp>
    </p:spTree>
    <p:extLst>
      <p:ext uri="{BB962C8B-B14F-4D97-AF65-F5344CB8AC3E}">
        <p14:creationId xmlns:p14="http://schemas.microsoft.com/office/powerpoint/2010/main" val="10756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274638"/>
            <a:ext cx="92583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Intra-operative cell salvage</a:t>
            </a:r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endParaRPr lang="en-US" altLang="en-US" b="1" smtClean="0">
              <a:solidFill>
                <a:srgbClr val="FFFF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557338"/>
            <a:ext cx="7467600" cy="4679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Commonly known </a:t>
            </a:r>
            <a:r>
              <a:rPr lang="en-US" altLang="en-US" sz="2400" smtClean="0">
                <a:solidFill>
                  <a:srgbClr val="FFFF00"/>
                </a:solidFill>
              </a:rPr>
              <a:t>as </a:t>
            </a:r>
            <a:r>
              <a:rPr lang="en-US" altLang="en-US" sz="2400" b="1" smtClean="0">
                <a:solidFill>
                  <a:srgbClr val="FFFF00"/>
                </a:solidFill>
              </a:rPr>
              <a:t>“Cell-saver”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Allows collection of blood during surgery for re-administration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Shed blood is collected from surgical field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-Heparin added</a:t>
            </a:r>
            <a:endParaRPr lang="en-US" altLang="en-US" sz="1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RBC’s  washed with saline and concentrated by centrifugation.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Effective </a:t>
            </a:r>
            <a:r>
              <a:rPr lang="en-US" altLang="en-US" sz="2400" smtClean="0">
                <a:solidFill>
                  <a:srgbClr val="FF0000"/>
                </a:solidFill>
              </a:rPr>
              <a:t>when &gt; 1000ml </a:t>
            </a:r>
            <a:r>
              <a:rPr lang="en-US" altLang="en-US" sz="2400" smtClean="0">
                <a:solidFill>
                  <a:schemeClr val="bg1"/>
                </a:solidFill>
              </a:rPr>
              <a:t>are collected </a:t>
            </a:r>
          </a:p>
        </p:txBody>
      </p:sp>
      <p:pic>
        <p:nvPicPr>
          <p:cNvPr id="73732" name="Picture 5" descr="http://www.medtronic.com/wcm/groups/mdtcom_sg/@mdt/@cardio/documents/images/auto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74638"/>
            <a:ext cx="18923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Intra-operative cell salvage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Large volume could be used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-</a:t>
            </a:r>
            <a:r>
              <a:rPr lang="en-US" altLang="en-US" smtClean="0">
                <a:solidFill>
                  <a:srgbClr val="FFFF00"/>
                </a:solidFill>
              </a:rPr>
              <a:t>Platelets and clotting factors are consumed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-Suitable for cardiac surgery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-Contraindicated in contaminated surgical field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73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Blood Substitutes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268413"/>
            <a:ext cx="8743950" cy="38100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Experimental oxygen-carrying solutions</a:t>
            </a:r>
            <a:r>
              <a:rPr lang="en-US" altLang="en-US" smtClean="0">
                <a:solidFill>
                  <a:schemeClr val="bg1"/>
                </a:solidFill>
              </a:rPr>
              <a:t>: developed to decrease dependence on human blood products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Military battlefield usage initial goal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smtClean="0">
                <a:solidFill>
                  <a:schemeClr val="bg1"/>
                </a:solidFill>
              </a:rPr>
              <a:t>Multiple approaches: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Outdated human Hgb </a:t>
            </a:r>
            <a:r>
              <a:rPr lang="en-US" altLang="en-US" smtClean="0">
                <a:solidFill>
                  <a:schemeClr val="bg1"/>
                </a:solidFill>
              </a:rPr>
              <a:t>reconstituted in solution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Genetically engineered/bovine Hgb in solution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Liposome-encapsulated Hgb 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Perflurocarbons</a:t>
            </a:r>
          </a:p>
        </p:txBody>
      </p:sp>
    </p:spTree>
    <p:extLst>
      <p:ext uri="{BB962C8B-B14F-4D97-AF65-F5344CB8AC3E}">
        <p14:creationId xmlns:p14="http://schemas.microsoft.com/office/powerpoint/2010/main" val="19203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Blood Substitutes</a:t>
            </a:r>
            <a:r>
              <a:rPr lang="en-US" altLang="en-US" smtClean="0">
                <a:solidFill>
                  <a:srgbClr val="FF0000"/>
                </a:solidFill>
              </a:rPr>
              <a:t> (cont.)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196975"/>
            <a:ext cx="874395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Potential Advantages: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No cross-match requirements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Long-term shelf storage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No blood-bourne transmission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Rapid restoration of oxygen delivery in traumatized patients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Easy access to product (available on ambulances, field hospitals, hospital ships)</a:t>
            </a:r>
          </a:p>
        </p:txBody>
      </p:sp>
    </p:spTree>
    <p:extLst>
      <p:ext uri="{BB962C8B-B14F-4D97-AF65-F5344CB8AC3E}">
        <p14:creationId xmlns:p14="http://schemas.microsoft.com/office/powerpoint/2010/main" val="39796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Blood Substitutes</a:t>
            </a:r>
            <a:r>
              <a:rPr lang="en-US" altLang="en-US" smtClean="0">
                <a:solidFill>
                  <a:schemeClr val="bg1"/>
                </a:solidFill>
              </a:rPr>
              <a:t> (cont.)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557338"/>
            <a:ext cx="874395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Potential Disadvantages</a:t>
            </a:r>
            <a:r>
              <a:rPr lang="en-US" altLang="en-US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Undesirable </a:t>
            </a:r>
            <a:r>
              <a:rPr lang="en-US" altLang="en-US" u="sng" smtClean="0">
                <a:solidFill>
                  <a:srgbClr val="FFFF00"/>
                </a:solidFill>
              </a:rPr>
              <a:t>hemodynamic effects</a:t>
            </a:r>
            <a:r>
              <a:rPr lang="en-US" altLang="en-US" u="sng" smtClean="0">
                <a:solidFill>
                  <a:schemeClr val="bg1"/>
                </a:solidFill>
              </a:rPr>
              <a:t>: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Mean arterial pressure and pulmonary artery pressure increases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Short half-life in bloodstream (24 hrs)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Still in clinical trials, unproven efficacy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High cost</a:t>
            </a:r>
          </a:p>
        </p:txBody>
      </p:sp>
    </p:spTree>
    <p:extLst>
      <p:ext uri="{BB962C8B-B14F-4D97-AF65-F5344CB8AC3E}">
        <p14:creationId xmlns:p14="http://schemas.microsoft.com/office/powerpoint/2010/main" val="39989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Transfusion Therapy Summary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268413"/>
            <a:ext cx="8743950" cy="3810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Decision to transfuse involves many factors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Availability of component factors allows treatment of specific deficiency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Risks of transfusion must be understood and explained to patients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Vigilance necessary when transfusing any blood product</a:t>
            </a:r>
          </a:p>
        </p:txBody>
      </p:sp>
    </p:spTree>
    <p:extLst>
      <p:ext uri="{BB962C8B-B14F-4D97-AF65-F5344CB8AC3E}">
        <p14:creationId xmlns:p14="http://schemas.microsoft.com/office/powerpoint/2010/main" val="13926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Journal reference</a:t>
            </a:r>
            <a:endParaRPr lang="en-US" sz="2800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American Society of Anesthesiologists Task Force on Perioperative Blood Transfusion and Adjuvant Therapies. Practice guidelines for perioperative blood transfusion and adjuvant therapies</a:t>
            </a:r>
            <a:r>
              <a:rPr lang="en-US" altLang="en-US" smtClean="0"/>
              <a:t>. </a:t>
            </a:r>
            <a:r>
              <a:rPr lang="en-US" altLang="en-US" u="sng" smtClean="0">
                <a:solidFill>
                  <a:srgbClr val="00B050"/>
                </a:solidFill>
                <a:hlinkClick r:id="rId2"/>
              </a:rPr>
              <a:t>http://www.asahq.org/publicationsAndServices/practiceparam.htm#blood</a:t>
            </a:r>
            <a:r>
              <a:rPr lang="en-US" altLang="en-US" smtClean="0">
                <a:solidFill>
                  <a:schemeClr val="bg1"/>
                </a:solidFill>
              </a:rPr>
              <a:t>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73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Final Goals of Fluid resuscitation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8531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/>
              <a:t>- </a:t>
            </a:r>
            <a:r>
              <a:rPr lang="en-US" sz="2800" dirty="0" smtClean="0">
                <a:solidFill>
                  <a:schemeClr val="bg2"/>
                </a:solidFill>
              </a:rPr>
              <a:t>Achievement of </a:t>
            </a:r>
            <a:r>
              <a:rPr lang="en-US" sz="2800" dirty="0" err="1" smtClean="0">
                <a:solidFill>
                  <a:schemeClr val="bg2"/>
                </a:solidFill>
              </a:rPr>
              <a:t>normovolemia</a:t>
            </a:r>
            <a:r>
              <a:rPr lang="en-US" sz="2800" dirty="0" smtClean="0">
                <a:solidFill>
                  <a:schemeClr val="bg2"/>
                </a:solidFill>
              </a:rPr>
              <a:t> &amp; hemodynamic  stability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Correction of </a:t>
            </a:r>
            <a:r>
              <a:rPr lang="en-US" sz="2800" dirty="0" smtClean="0">
                <a:solidFill>
                  <a:srgbClr val="FFFF00"/>
                </a:solidFill>
              </a:rPr>
              <a:t>major acid-base disturbances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Compensation of </a:t>
            </a:r>
            <a:r>
              <a:rPr lang="en-US" sz="2800" dirty="0" smtClean="0">
                <a:solidFill>
                  <a:srgbClr val="FFFF00"/>
                </a:solidFill>
              </a:rPr>
              <a:t>internal fluid fluxes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Maintain an adequate gradient between </a:t>
            </a:r>
            <a:r>
              <a:rPr lang="en-US" sz="2800" dirty="0" smtClean="0">
                <a:solidFill>
                  <a:srgbClr val="FFFF00"/>
                </a:solidFill>
              </a:rPr>
              <a:t>COP &amp; PCWP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Improvement of </a:t>
            </a:r>
            <a:r>
              <a:rPr lang="en-US" sz="2800" dirty="0" smtClean="0">
                <a:solidFill>
                  <a:srgbClr val="FFFF00"/>
                </a:solidFill>
              </a:rPr>
              <a:t>microvascular blood flow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Prevention of cascade system activation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Normalization of </a:t>
            </a:r>
            <a:r>
              <a:rPr lang="en-US" sz="2800" dirty="0" smtClean="0">
                <a:solidFill>
                  <a:srgbClr val="FFFF00"/>
                </a:solidFill>
              </a:rPr>
              <a:t>O2 delivery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Prevention of </a:t>
            </a:r>
            <a:r>
              <a:rPr lang="en-US" sz="2800" dirty="0" smtClean="0">
                <a:solidFill>
                  <a:srgbClr val="FFFF00"/>
                </a:solidFill>
              </a:rPr>
              <a:t>reperfusion cellular injury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Achievement of </a:t>
            </a:r>
            <a:r>
              <a:rPr lang="en-US" sz="2800" dirty="0" smtClean="0">
                <a:solidFill>
                  <a:srgbClr val="FFFF00"/>
                </a:solidFill>
              </a:rPr>
              <a:t>adequate urine output 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67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114425" y="762000"/>
            <a:ext cx="1045845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hank You 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  <a:sym typeface="Wingdings"/>
              </a:rPr>
              <a:t>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endParaRPr lang="en-US" sz="6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50" y="4005263"/>
            <a:ext cx="95758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</a:t>
            </a: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29150" y="2743200"/>
            <a:ext cx="46291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9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Orthostatic Hypotension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smtClean="0">
                <a:solidFill>
                  <a:srgbClr val="FF0000"/>
                </a:solidFill>
              </a:rPr>
              <a:t>Systolic blood pressure </a:t>
            </a:r>
            <a:r>
              <a:rPr lang="en-US" altLang="en-US" sz="2800" i="1" smtClean="0">
                <a:solidFill>
                  <a:srgbClr val="FF0000"/>
                </a:solidFill>
              </a:rPr>
              <a:t>decrease</a:t>
            </a:r>
            <a:r>
              <a:rPr lang="en-US" altLang="en-US" sz="2800" smtClean="0">
                <a:solidFill>
                  <a:srgbClr val="FF0000"/>
                </a:solidFill>
              </a:rPr>
              <a:t> of greater than </a:t>
            </a:r>
            <a:r>
              <a:rPr lang="en-US" altLang="en-US" sz="2800" b="1" u="sng" smtClean="0">
                <a:solidFill>
                  <a:srgbClr val="FF0000"/>
                </a:solidFill>
              </a:rPr>
              <a:t>20mmHg</a:t>
            </a:r>
            <a:r>
              <a:rPr lang="en-US" altLang="en-US" sz="2800" smtClean="0">
                <a:solidFill>
                  <a:srgbClr val="FF0000"/>
                </a:solidFill>
              </a:rPr>
              <a:t> from supine to standing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Indicates fluid </a:t>
            </a:r>
            <a:r>
              <a:rPr lang="en-US" altLang="en-US" sz="2800" i="1" smtClean="0">
                <a:solidFill>
                  <a:schemeClr val="bg1"/>
                </a:solidFill>
              </a:rPr>
              <a:t>deficit</a:t>
            </a:r>
            <a:r>
              <a:rPr lang="en-US" altLang="en-US" sz="2800" smtClean="0">
                <a:solidFill>
                  <a:schemeClr val="bg1"/>
                </a:solidFill>
              </a:rPr>
              <a:t> of </a:t>
            </a:r>
            <a:r>
              <a:rPr lang="en-US" altLang="en-US" sz="2800" b="1" u="sng" smtClean="0">
                <a:solidFill>
                  <a:srgbClr val="FFFF00"/>
                </a:solidFill>
              </a:rPr>
              <a:t>6-8%</a:t>
            </a:r>
            <a:r>
              <a:rPr lang="en-US" altLang="en-US" sz="2800" smtClean="0">
                <a:solidFill>
                  <a:schemeClr val="bg1"/>
                </a:solidFill>
              </a:rPr>
              <a:t> body weight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-  </a:t>
            </a:r>
            <a:r>
              <a:rPr lang="en-US" altLang="en-US" sz="2400" smtClean="0">
                <a:solidFill>
                  <a:srgbClr val="FFC000"/>
                </a:solidFill>
              </a:rPr>
              <a:t>Heart rate should increase </a:t>
            </a:r>
            <a:r>
              <a:rPr lang="en-US" altLang="en-US" sz="2400" smtClean="0">
                <a:solidFill>
                  <a:schemeClr val="bg1"/>
                </a:solidFill>
              </a:rPr>
              <a:t>as a compensatory measure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i="1" u="sng" smtClean="0">
                <a:solidFill>
                  <a:schemeClr val="bg1"/>
                </a:solidFill>
              </a:rPr>
              <a:t>-  </a:t>
            </a:r>
            <a:r>
              <a:rPr lang="en-US" altLang="en-US" sz="2400" i="1" u="sng" smtClean="0">
                <a:solidFill>
                  <a:srgbClr val="FFFF00"/>
                </a:solidFill>
              </a:rPr>
              <a:t>If no increase in heart rate</a:t>
            </a:r>
            <a:r>
              <a:rPr lang="en-US" altLang="en-US" sz="2400" i="1" u="sng" smtClean="0">
                <a:solidFill>
                  <a:schemeClr val="bg1"/>
                </a:solidFill>
              </a:rPr>
              <a:t>, may indicate autonomic dysfunction or antihypertensive drug therapy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Perioperative Fluid Requirements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23938" y="1417638"/>
            <a:ext cx="8743950" cy="3959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i="1" u="sng" smtClean="0">
                <a:solidFill>
                  <a:srgbClr val="FF0000"/>
                </a:solidFill>
              </a:rPr>
              <a:t>The following factors must be taken into account:</a:t>
            </a:r>
            <a:endParaRPr lang="en-US" altLang="en-US" b="1" u="sng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1- </a:t>
            </a:r>
            <a:r>
              <a:rPr lang="en-US" altLang="en-US" b="1" smtClean="0">
                <a:solidFill>
                  <a:srgbClr val="FFFF00"/>
                </a:solidFill>
              </a:rPr>
              <a:t>M</a:t>
            </a:r>
            <a:r>
              <a:rPr lang="en-US" altLang="en-US" smtClean="0">
                <a:solidFill>
                  <a:srgbClr val="FFFF00"/>
                </a:solidFill>
              </a:rPr>
              <a:t>aintenance</a:t>
            </a:r>
            <a:r>
              <a:rPr lang="en-US" altLang="en-US" smtClean="0">
                <a:solidFill>
                  <a:schemeClr val="bg1"/>
                </a:solidFill>
              </a:rPr>
              <a:t> fluid requirements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2- </a:t>
            </a:r>
            <a:r>
              <a:rPr lang="en-US" altLang="en-US" b="1" smtClean="0">
                <a:solidFill>
                  <a:srgbClr val="FFFF00"/>
                </a:solidFill>
              </a:rPr>
              <a:t>NPO</a:t>
            </a:r>
            <a:r>
              <a:rPr lang="en-US" altLang="en-US" smtClean="0">
                <a:solidFill>
                  <a:schemeClr val="bg1"/>
                </a:solidFill>
              </a:rPr>
              <a:t> and other deficits: NG suction, bowel prep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3- </a:t>
            </a:r>
            <a:r>
              <a:rPr lang="en-US" altLang="en-US" b="1" smtClean="0">
                <a:solidFill>
                  <a:srgbClr val="FFFF00"/>
                </a:solidFill>
              </a:rPr>
              <a:t>T</a:t>
            </a:r>
            <a:r>
              <a:rPr lang="en-US" altLang="en-US" smtClean="0">
                <a:solidFill>
                  <a:srgbClr val="FFFF00"/>
                </a:solidFill>
              </a:rPr>
              <a:t>hird space losses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4- </a:t>
            </a:r>
            <a:r>
              <a:rPr lang="en-US" altLang="en-US" b="1" smtClean="0">
                <a:solidFill>
                  <a:srgbClr val="FFFF00"/>
                </a:solidFill>
              </a:rPr>
              <a:t>R</a:t>
            </a:r>
            <a:r>
              <a:rPr lang="en-US" altLang="en-US" smtClean="0">
                <a:solidFill>
                  <a:srgbClr val="FFFF00"/>
                </a:solidFill>
              </a:rPr>
              <a:t>eplacement of blood loss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5- </a:t>
            </a:r>
            <a:r>
              <a:rPr lang="en-US" altLang="en-US" smtClean="0">
                <a:solidFill>
                  <a:srgbClr val="FFFF00"/>
                </a:solidFill>
              </a:rPr>
              <a:t>Special additional losses</a:t>
            </a:r>
            <a:r>
              <a:rPr lang="en-US" altLang="en-US" smtClean="0">
                <a:solidFill>
                  <a:schemeClr val="bg1"/>
                </a:solidFill>
              </a:rPr>
              <a:t>: diarrhea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06680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</a:rPr>
              <a:t>1- Maintenance Fluid Requirements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295400"/>
            <a:ext cx="8743950" cy="4784725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Insensible losses </a:t>
            </a:r>
            <a:r>
              <a:rPr lang="en-US" altLang="en-US" sz="2400" dirty="0" smtClean="0">
                <a:solidFill>
                  <a:schemeClr val="bg1"/>
                </a:solidFill>
              </a:rPr>
              <a:t>such as evaporation of water from respiratory tract, sweat, feces, urinary excretion.</a:t>
            </a:r>
            <a:r>
              <a:rPr lang="en-US" altLang="en-US" sz="2400" i="1" dirty="0" smtClean="0">
                <a:solidFill>
                  <a:schemeClr val="bg1"/>
                </a:solidFill>
              </a:rPr>
              <a:t>  Occurs continually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 smtClean="0">
                <a:solidFill>
                  <a:srgbClr val="FFFF00"/>
                </a:solidFill>
              </a:rPr>
              <a:t>“4-2-1 Rule”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</a:t>
            </a:r>
            <a:r>
              <a:rPr lang="en-US" altLang="en-US" dirty="0" smtClean="0">
                <a:solidFill>
                  <a:srgbClr val="FFFF00"/>
                </a:solidFill>
              </a:rPr>
              <a:t>4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r>
              <a:rPr lang="en-US" altLang="en-US" dirty="0" smtClean="0">
                <a:solidFill>
                  <a:srgbClr val="FFFF00"/>
                </a:solidFill>
              </a:rPr>
              <a:t> for the first 10 kg </a:t>
            </a:r>
            <a:r>
              <a:rPr lang="en-US" altLang="en-US" dirty="0" smtClean="0">
                <a:solidFill>
                  <a:schemeClr val="bg1"/>
                </a:solidFill>
              </a:rPr>
              <a:t>of body weight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</a:t>
            </a:r>
            <a:r>
              <a:rPr lang="en-US" altLang="en-US" dirty="0" smtClean="0">
                <a:solidFill>
                  <a:srgbClr val="FFFF00"/>
                </a:solidFill>
              </a:rPr>
              <a:t>2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r>
              <a:rPr lang="en-US" altLang="en-US" dirty="0" smtClean="0">
                <a:solidFill>
                  <a:srgbClr val="FFFF00"/>
                </a:solidFill>
              </a:rPr>
              <a:t> for the second 10 kg </a:t>
            </a:r>
            <a:r>
              <a:rPr lang="en-US" altLang="en-US" dirty="0" smtClean="0">
                <a:solidFill>
                  <a:schemeClr val="bg1"/>
                </a:solidFill>
              </a:rPr>
              <a:t>body weight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</a:t>
            </a:r>
            <a:r>
              <a:rPr lang="en-US" altLang="en-US" dirty="0" smtClean="0">
                <a:solidFill>
                  <a:srgbClr val="FFFF00"/>
                </a:solidFill>
              </a:rPr>
              <a:t>1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r>
              <a:rPr lang="en-US" altLang="en-US" dirty="0" smtClean="0">
                <a:solidFill>
                  <a:srgbClr val="FFFF00"/>
                </a:solidFill>
              </a:rPr>
              <a:t> subsequent kg </a:t>
            </a:r>
            <a:r>
              <a:rPr lang="en-US" altLang="en-US" dirty="0" smtClean="0">
                <a:solidFill>
                  <a:schemeClr val="bg1"/>
                </a:solidFill>
              </a:rPr>
              <a:t>body weight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Extra fluid for fever, tracheotomy, denuded surfaces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2- NPO and other deficits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2895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NPO deficit = number of hours NPO x maintenance fluid requirement.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Bowel prep may result in up to 1 L fluid loss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Measurable fluid losses, e.g. </a:t>
            </a:r>
            <a:r>
              <a:rPr lang="en-US" altLang="en-US" dirty="0" smtClean="0">
                <a:solidFill>
                  <a:srgbClr val="FFFF00"/>
                </a:solidFill>
              </a:rPr>
              <a:t>NG suctioning, vomiting, ostomy output, biliary fistula and tube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3- Third Space Losses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47800"/>
            <a:ext cx="8743950" cy="3276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Isotonic transfer of ECF from </a:t>
            </a:r>
            <a:r>
              <a:rPr lang="en-US" altLang="en-US" i="1" dirty="0" smtClean="0">
                <a:solidFill>
                  <a:srgbClr val="FF0000"/>
                </a:solidFill>
              </a:rPr>
              <a:t>functional</a:t>
            </a:r>
            <a:r>
              <a:rPr lang="en-US" altLang="en-US" dirty="0" smtClean="0">
                <a:solidFill>
                  <a:srgbClr val="FF0000"/>
                </a:solidFill>
              </a:rPr>
              <a:t> body fluid compartments to </a:t>
            </a:r>
            <a:r>
              <a:rPr lang="en-US" altLang="en-US" i="1" dirty="0" smtClean="0">
                <a:solidFill>
                  <a:srgbClr val="FF0000"/>
                </a:solidFill>
              </a:rPr>
              <a:t>non-functional</a:t>
            </a:r>
            <a:r>
              <a:rPr lang="en-US" altLang="en-US" dirty="0" smtClean="0">
                <a:solidFill>
                  <a:srgbClr val="FF0000"/>
                </a:solidFill>
              </a:rPr>
              <a:t> compartments.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Depends on 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Location</a:t>
            </a:r>
            <a:r>
              <a:rPr lang="en-US" altLang="en-US" sz="2400" dirty="0" smtClean="0">
                <a:solidFill>
                  <a:schemeClr val="bg1"/>
                </a:solidFill>
              </a:rPr>
              <a:t> and </a:t>
            </a:r>
            <a:r>
              <a:rPr lang="en-US" altLang="en-US" sz="2400" dirty="0" smtClean="0">
                <a:solidFill>
                  <a:srgbClr val="FFFF00"/>
                </a:solidFill>
              </a:rPr>
              <a:t>duration</a:t>
            </a:r>
            <a:r>
              <a:rPr lang="en-US" altLang="en-US" sz="2400" dirty="0" smtClean="0">
                <a:solidFill>
                  <a:schemeClr val="bg1"/>
                </a:solidFill>
              </a:rPr>
              <a:t> of surgical procedure, 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Amount of tissue trauma</a:t>
            </a:r>
            <a:r>
              <a:rPr lang="en-US" altLang="en-US" sz="2400" dirty="0" smtClean="0">
                <a:solidFill>
                  <a:schemeClr val="bg1"/>
                </a:solidFill>
              </a:rPr>
              <a:t>, 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Ambient temperature, 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Room ventilation.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Replacing Third Space Losses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886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Superficial surgical trauma: 1-</a:t>
            </a:r>
            <a:r>
              <a:rPr lang="en-US" altLang="en-US" b="1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</a:rPr>
              <a:t> ml/kg/</a:t>
            </a:r>
            <a:r>
              <a:rPr lang="en-US" altLang="en-US" dirty="0" err="1" smtClean="0">
                <a:solidFill>
                  <a:srgbClr val="FF0000"/>
                </a:solidFill>
              </a:rPr>
              <a:t>hr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Minimal Surgical Trauma: 3-</a:t>
            </a:r>
            <a:r>
              <a:rPr lang="en-US" altLang="en-US" b="1" dirty="0" smtClean="0">
                <a:solidFill>
                  <a:srgbClr val="FFFF00"/>
                </a:solidFill>
              </a:rPr>
              <a:t>4</a:t>
            </a:r>
            <a:r>
              <a:rPr lang="en-US" altLang="en-US" dirty="0" smtClean="0">
                <a:solidFill>
                  <a:srgbClr val="FFFF00"/>
                </a:solidFill>
              </a:rPr>
              <a:t>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 lvl="1" eaLnBrk="1" hangingPunct="1">
              <a:buFont typeface="Monotype Sorts" pitchFamily="2" charset="2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head and neck, hernia, knee surgery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Moderate Surgical Trauma: 5-</a:t>
            </a:r>
            <a:r>
              <a:rPr lang="en-US" altLang="en-US" b="1" dirty="0" smtClean="0">
                <a:solidFill>
                  <a:srgbClr val="FFFF00"/>
                </a:solidFill>
              </a:rPr>
              <a:t>6</a:t>
            </a:r>
            <a:r>
              <a:rPr lang="en-US" altLang="en-US" dirty="0" smtClean="0">
                <a:solidFill>
                  <a:srgbClr val="FFFF00"/>
                </a:solidFill>
              </a:rPr>
              <a:t>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 lvl="1" eaLnBrk="1" hangingPunct="1">
              <a:buFont typeface="Monotype Sorts" pitchFamily="2" charset="2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hysterectomy, chest surgery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Severe surgical trauma: </a:t>
            </a:r>
            <a:r>
              <a:rPr lang="en-US" altLang="en-US" b="1" dirty="0" smtClean="0">
                <a:solidFill>
                  <a:srgbClr val="FFFF00"/>
                </a:solidFill>
              </a:rPr>
              <a:t>8</a:t>
            </a:r>
            <a:r>
              <a:rPr lang="en-US" altLang="en-US" dirty="0" smtClean="0">
                <a:solidFill>
                  <a:srgbClr val="FFFF00"/>
                </a:solidFill>
              </a:rPr>
              <a:t>-10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r>
              <a:rPr lang="en-US" altLang="en-US" dirty="0" smtClean="0">
                <a:solidFill>
                  <a:srgbClr val="FFFF00"/>
                </a:solidFill>
              </a:rPr>
              <a:t> (or more)</a:t>
            </a:r>
          </a:p>
          <a:p>
            <a:pPr lvl="1" eaLnBrk="1" hangingPunct="1">
              <a:buFont typeface="Monotype Sorts" pitchFamily="2" charset="2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AAA repair, </a:t>
            </a:r>
            <a:r>
              <a:rPr lang="en-US" altLang="en-US" dirty="0" err="1" smtClean="0">
                <a:solidFill>
                  <a:schemeClr val="bg1"/>
                </a:solidFill>
              </a:rPr>
              <a:t>nehprectomy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4- Blood Loss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773238"/>
            <a:ext cx="8743950" cy="2667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Replace </a:t>
            </a:r>
            <a:r>
              <a:rPr lang="en-US" altLang="en-US" b="1" i="1" smtClean="0">
                <a:solidFill>
                  <a:srgbClr val="FF0000"/>
                </a:solidFill>
              </a:rPr>
              <a:t>3 cc</a:t>
            </a:r>
            <a:r>
              <a:rPr lang="en-US" altLang="en-US" i="1" smtClean="0">
                <a:solidFill>
                  <a:srgbClr val="FF0000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</a:rPr>
              <a:t>of crystalloid solution per cc of blood </a:t>
            </a:r>
            <a:r>
              <a:rPr lang="en-US" altLang="en-US" smtClean="0">
                <a:solidFill>
                  <a:schemeClr val="bg1"/>
                </a:solidFill>
              </a:rPr>
              <a:t>loss (crystalloid solutions leave the intravascular space)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When using </a:t>
            </a:r>
            <a:r>
              <a:rPr lang="en-US" altLang="en-US" smtClean="0">
                <a:solidFill>
                  <a:srgbClr val="FFFF00"/>
                </a:solidFill>
              </a:rPr>
              <a:t>blood products or colloids replace blood loss volume per volume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5- Other additional losses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3124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Ongoing fluid losses from other sites: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Gastric drainage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Ostomy output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Diarrhea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Replace volume per volume with crystalloid solutions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Objectives..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453563" cy="52578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BFBFBF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Students at the end of the lecture will be able to know about</a:t>
            </a:r>
          </a:p>
          <a:p>
            <a:pPr algn="ctr">
              <a:buFont typeface="Arial" charset="0"/>
              <a:buNone/>
              <a:defRPr/>
            </a:pPr>
            <a:r>
              <a:rPr lang="en-AU" sz="3600" b="1" dirty="0" smtClean="0">
                <a:solidFill>
                  <a:srgbClr val="FFFF00"/>
                </a:solidFill>
              </a:rPr>
              <a:t>Fluid Requirements and Fluid Therapy</a:t>
            </a:r>
            <a:endParaRPr lang="en-US" sz="3600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What perioperative factors affect the patient’s fluid requirements?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How do you estimate maintenance fluid requirements?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What are some common conditions associated with preoperative fluid deficits?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List the potential physical and laboratory findings seen in a patient with a volume deficit.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How do you calculate the patient’s preoperative fluid deficits?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95350" y="1450975"/>
            <a:ext cx="874395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54 y/o male, 70 kg, for Laparotomy and bowel resection (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hemicolectomy</a:t>
            </a:r>
            <a:r>
              <a:rPr lang="en-US" altLang="en-US" sz="2800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NPO after 2200, surgery at  0800</a:t>
            </a:r>
            <a:r>
              <a:rPr lang="en-US" altLang="en-US" sz="2800" dirty="0" smtClean="0">
                <a:solidFill>
                  <a:schemeClr val="bg1"/>
                </a:solidFill>
              </a:rPr>
              <a:t>, </a:t>
            </a:r>
            <a:r>
              <a:rPr lang="en-US" altLang="en-US" sz="2800" dirty="0" smtClean="0">
                <a:solidFill>
                  <a:srgbClr val="FFFF00"/>
                </a:solidFill>
              </a:rPr>
              <a:t>received bowel prep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FF00"/>
                </a:solidFill>
              </a:rPr>
              <a:t>3 hr. procedure</a:t>
            </a:r>
            <a:r>
              <a:rPr lang="en-US" altLang="en-US" sz="2800" dirty="0" smtClean="0">
                <a:solidFill>
                  <a:schemeClr val="bg1"/>
                </a:solidFill>
              </a:rPr>
              <a:t>, </a:t>
            </a:r>
            <a:r>
              <a:rPr lang="en-US" altLang="en-US" sz="2800" dirty="0" smtClean="0">
                <a:solidFill>
                  <a:srgbClr val="99FF99"/>
                </a:solidFill>
              </a:rPr>
              <a:t>500 cc blood loss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What are his estimated intraoperative fluid requirements?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47800"/>
            <a:ext cx="874395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Fluid deficit (NPO)</a:t>
            </a:r>
            <a:r>
              <a:rPr lang="en-US" altLang="en-US" sz="2800" dirty="0" smtClean="0">
                <a:solidFill>
                  <a:srgbClr val="FF0000"/>
                </a:solidFill>
              </a:rPr>
              <a:t>: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“</a:t>
            </a:r>
            <a:r>
              <a:rPr lang="en-US" altLang="en-US" sz="2400" dirty="0">
                <a:solidFill>
                  <a:schemeClr val="bg1"/>
                </a:solidFill>
              </a:rPr>
              <a:t>4-2-1 Rule</a:t>
            </a:r>
            <a:r>
              <a:rPr lang="en-US" altLang="en-US" sz="2400" dirty="0" smtClean="0">
                <a:solidFill>
                  <a:schemeClr val="bg1"/>
                </a:solidFill>
              </a:rPr>
              <a:t>” for 70 Kg =110 ml/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400" dirty="0" smtClean="0">
                <a:solidFill>
                  <a:schemeClr val="bg1"/>
                </a:solidFill>
              </a:rPr>
              <a:t> x 10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hrs</a:t>
            </a:r>
            <a:r>
              <a:rPr lang="en-US" altLang="en-US" sz="2400" dirty="0" smtClean="0">
                <a:solidFill>
                  <a:schemeClr val="bg1"/>
                </a:solidFill>
              </a:rPr>
              <a:t> = 1100 ml + </a:t>
            </a:r>
            <a:r>
              <a:rPr lang="en-US" altLang="en-US" sz="2400" dirty="0" smtClean="0">
                <a:solidFill>
                  <a:srgbClr val="99FF99"/>
                </a:solidFill>
              </a:rPr>
              <a:t>1000 ml for bowel prep = 2100 ml total deficit</a:t>
            </a:r>
            <a:r>
              <a:rPr lang="en-US" altLang="en-US" sz="2400" dirty="0" smtClean="0">
                <a:solidFill>
                  <a:schemeClr val="bg1"/>
                </a:solidFill>
              </a:rPr>
              <a:t>: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(Replace 1/2 first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hr</a:t>
            </a:r>
            <a:r>
              <a:rPr lang="en-US" altLang="en-US" sz="2400" dirty="0" smtClean="0">
                <a:solidFill>
                  <a:srgbClr val="FFFF00"/>
                </a:solidFill>
              </a:rPr>
              <a:t>, 1/4 2nd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hr</a:t>
            </a:r>
            <a:r>
              <a:rPr lang="en-US" altLang="en-US" sz="2400" dirty="0" smtClean="0">
                <a:solidFill>
                  <a:srgbClr val="FFFF00"/>
                </a:solidFill>
              </a:rPr>
              <a:t>, 1/4 3rd hour).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Maintenance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:</a:t>
            </a:r>
            <a:r>
              <a:rPr lang="en-US" altLang="en-US" sz="2400" dirty="0" smtClean="0">
                <a:solidFill>
                  <a:schemeClr val="bg1"/>
                </a:solidFill>
              </a:rPr>
              <a:t>  110 ml/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400" dirty="0" smtClean="0">
                <a:solidFill>
                  <a:schemeClr val="bg1"/>
                </a:solidFill>
              </a:rPr>
              <a:t> x 3hrs = 360mls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Third Space Losses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:</a:t>
            </a:r>
            <a:r>
              <a:rPr lang="en-US" altLang="en-US" sz="2400" dirty="0" smtClean="0">
                <a:solidFill>
                  <a:schemeClr val="bg1"/>
                </a:solidFill>
              </a:rPr>
              <a:t>  6 ml/kg/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400" dirty="0" smtClean="0">
                <a:solidFill>
                  <a:schemeClr val="bg1"/>
                </a:solidFill>
              </a:rPr>
              <a:t> x 3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hrs</a:t>
            </a:r>
            <a:r>
              <a:rPr lang="en-US" altLang="en-US" sz="2400" dirty="0" smtClean="0">
                <a:solidFill>
                  <a:schemeClr val="bg1"/>
                </a:solidFill>
              </a:rPr>
              <a:t> =1440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mls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Blood Loss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:</a:t>
            </a:r>
            <a:r>
              <a:rPr lang="en-US" altLang="en-US" sz="2400" dirty="0" smtClean="0">
                <a:solidFill>
                  <a:schemeClr val="bg1"/>
                </a:solidFill>
              </a:rPr>
              <a:t>  500ml x 3 = 1500ml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u="sng" dirty="0" smtClean="0">
                <a:solidFill>
                  <a:srgbClr val="FFFF00"/>
                </a:solidFill>
              </a:rPr>
              <a:t>Total</a:t>
            </a:r>
            <a:r>
              <a:rPr lang="en-US" altLang="en-US" sz="2400" dirty="0" smtClean="0">
                <a:solidFill>
                  <a:srgbClr val="FFFF00"/>
                </a:solidFill>
              </a:rPr>
              <a:t> = 2100+360+1440+1500=5400ml</a:t>
            </a:r>
            <a:r>
              <a:rPr lang="en-US" altLang="en-US" sz="2400" dirty="0" smtClean="0">
                <a:solidFill>
                  <a:schemeClr val="bg1"/>
                </a:solidFill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Intravenous Fluids: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25908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Conventional Crystalloids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Colloids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Hypertonic Solutions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Blood/blood products and blood substitutes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Crystalloids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41052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Combination of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water and electrolytes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-  </a:t>
            </a:r>
            <a:r>
              <a:rPr lang="en-US" altLang="en-US" dirty="0" smtClean="0">
                <a:solidFill>
                  <a:srgbClr val="FFFF00"/>
                </a:solidFill>
              </a:rPr>
              <a:t>Balanced salt solution</a:t>
            </a:r>
            <a:r>
              <a:rPr lang="en-US" altLang="en-US" dirty="0" smtClean="0">
                <a:solidFill>
                  <a:schemeClr val="bg1"/>
                </a:solidFill>
              </a:rPr>
              <a:t>: electrolyte composition and osmolality similar to plasma; example: lactated Ringer’s, </a:t>
            </a:r>
            <a:r>
              <a:rPr lang="en-US" altLang="en-US" dirty="0" err="1" smtClean="0">
                <a:solidFill>
                  <a:schemeClr val="bg1"/>
                </a:solidFill>
              </a:rPr>
              <a:t>Plasmalyte</a:t>
            </a:r>
            <a:r>
              <a:rPr lang="en-US" altLang="en-US" dirty="0" smtClean="0">
                <a:solidFill>
                  <a:schemeClr val="bg1"/>
                </a:solidFill>
              </a:rPr>
              <a:t>, </a:t>
            </a:r>
            <a:r>
              <a:rPr lang="en-US" altLang="en-US" dirty="0" err="1" smtClean="0">
                <a:solidFill>
                  <a:schemeClr val="bg1"/>
                </a:solidFill>
              </a:rPr>
              <a:t>Normosol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Hypotonic salt solution</a:t>
            </a:r>
            <a:r>
              <a:rPr lang="en-US" altLang="en-US" dirty="0" smtClean="0">
                <a:solidFill>
                  <a:schemeClr val="bg1"/>
                </a:solidFill>
              </a:rPr>
              <a:t>: electrolyte composition lower than that of plasma; example: D</a:t>
            </a:r>
            <a:r>
              <a:rPr lang="en-US" altLang="en-US" sz="2900" baseline="-25000" dirty="0" smtClean="0">
                <a:solidFill>
                  <a:schemeClr val="bg1"/>
                </a:solidFill>
              </a:rPr>
              <a:t>5</a:t>
            </a:r>
            <a:r>
              <a:rPr lang="en-US" altLang="en-US" dirty="0" smtClean="0">
                <a:solidFill>
                  <a:schemeClr val="bg1"/>
                </a:solidFill>
              </a:rPr>
              <a:t>W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Hypertonic salt solution</a:t>
            </a:r>
            <a:r>
              <a:rPr lang="en-US" altLang="en-US" dirty="0" smtClean="0">
                <a:solidFill>
                  <a:schemeClr val="bg1"/>
                </a:solidFill>
              </a:rPr>
              <a:t>: 2.7% </a:t>
            </a:r>
            <a:r>
              <a:rPr lang="en-US" altLang="en-US" dirty="0" err="1" smtClean="0">
                <a:solidFill>
                  <a:schemeClr val="bg1"/>
                </a:solidFill>
              </a:rPr>
              <a:t>NaCl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</a:rPr>
              <a:t>Crystalloids in trauma</a:t>
            </a:r>
            <a:br>
              <a:rPr lang="en-US" sz="3200" b="1" smtClean="0">
                <a:solidFill>
                  <a:srgbClr val="FFFF00"/>
                </a:solidFill>
              </a:rPr>
            </a:br>
            <a:r>
              <a:rPr lang="en-US" sz="3200" b="1" smtClean="0">
                <a:solidFill>
                  <a:srgbClr val="FFFF00"/>
                </a:solidFill>
              </a:rPr>
              <a:t>Advantages: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972" y="1916832"/>
            <a:ext cx="45434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</a:rPr>
              <a:t>Balanced electrolyte solutions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-Buffering capacity (Lactate)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-Easy to administer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-No risk of adverse reactions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7412" name="Content Placeholder 6"/>
          <p:cNvSpPr>
            <a:spLocks noGrp="1"/>
          </p:cNvSpPr>
          <p:nvPr>
            <p:ph sz="half" idx="2"/>
          </p:nvPr>
        </p:nvSpPr>
        <p:spPr>
          <a:xfrm>
            <a:off x="5359524" y="1916832"/>
            <a:ext cx="4543425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No disturbance of hemostasis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-Promote diuresis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-Inexpensive</a:t>
            </a:r>
          </a:p>
          <a:p>
            <a:pPr eaLnBrk="1" hangingPunct="1">
              <a:defRPr/>
            </a:pPr>
            <a:endParaRPr lang="ar-S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</a:rPr>
              <a:t>Crystalloids   contin…</a:t>
            </a:r>
            <a:br>
              <a:rPr lang="en-US" sz="3200" b="1" smtClean="0">
                <a:solidFill>
                  <a:srgbClr val="FFFF00"/>
                </a:solidFill>
              </a:rPr>
            </a:br>
            <a:r>
              <a:rPr lang="en-US" sz="3200" b="1" smtClean="0">
                <a:solidFill>
                  <a:srgbClr val="FFFF00"/>
                </a:solidFill>
              </a:rPr>
              <a:t>Disadvantages: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600200"/>
            <a:ext cx="454342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-Poor plasma volume support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-Large quantities needed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-Risk of Hypothermia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-Reduced plasma COP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-Risk of edema</a:t>
            </a:r>
          </a:p>
        </p:txBody>
      </p:sp>
      <p:sp>
        <p:nvSpPr>
          <p:cNvPr id="18436" name="Content Placeholder 6"/>
          <p:cNvSpPr>
            <a:spLocks noGrp="1"/>
          </p:cNvSpPr>
          <p:nvPr>
            <p:ph sz="half" idx="2"/>
          </p:nvPr>
        </p:nvSpPr>
        <p:spPr>
          <a:xfrm>
            <a:off x="5229225" y="1600200"/>
            <a:ext cx="4543425" cy="4530725"/>
          </a:xfrm>
        </p:spPr>
        <p:txBody>
          <a:bodyPr/>
          <a:lstStyle/>
          <a:p>
            <a:pPr eaLnBrk="1" hangingPunct="1">
              <a:defRPr/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3460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Hypertonic Solutions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276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Fluids containing </a:t>
            </a:r>
            <a:r>
              <a:rPr lang="en-US" altLang="en-US" sz="2800" smtClean="0">
                <a:solidFill>
                  <a:srgbClr val="FF0000"/>
                </a:solidFill>
              </a:rPr>
              <a:t>sodium concentrations greater than normal saline.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Available in 1.8%, 2.7%,  3%, 5%, 7.5%, 10% solutions.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i="1" smtClean="0">
                <a:solidFill>
                  <a:srgbClr val="FFFF00"/>
                </a:solidFill>
              </a:rPr>
              <a:t>Hyperosmolarity </a:t>
            </a:r>
            <a:r>
              <a:rPr lang="en-US" altLang="en-US" sz="2800" i="1" smtClean="0">
                <a:solidFill>
                  <a:srgbClr val="FFFF00"/>
                </a:solidFill>
              </a:rPr>
              <a:t>creates a gradient that draws water out of cells; therefore, cellular dehydration is a potential problem.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Hypertonic saline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020" y="1484784"/>
            <a:ext cx="92583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Advantages: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Small volume for resuscitation.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-Osmotic effect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-Inotropic effect (</a:t>
            </a:r>
            <a:r>
              <a:rPr lang="en-US" sz="2400" dirty="0" smtClean="0">
                <a:solidFill>
                  <a:srgbClr val="FFFF00"/>
                </a:solidFill>
              </a:rPr>
              <a:t>increase calcium influx</a:t>
            </a:r>
            <a:r>
              <a:rPr lang="en-US" sz="2400" dirty="0" smtClean="0">
                <a:solidFill>
                  <a:schemeClr val="bg1"/>
                </a:solidFill>
              </a:rPr>
              <a:t> in </a:t>
            </a:r>
            <a:r>
              <a:rPr lang="en-US" sz="2400" dirty="0" err="1" smtClean="0">
                <a:solidFill>
                  <a:schemeClr val="bg1"/>
                </a:solidFill>
              </a:rPr>
              <a:t>sarculema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-Direct vasodilator effect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-Increase MAP, CO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-Increase renal, mesenteric, splanchnic, coronary blood flow.</a:t>
            </a:r>
          </a:p>
        </p:txBody>
      </p:sp>
    </p:spTree>
    <p:extLst>
      <p:ext uri="{BB962C8B-B14F-4D97-AF65-F5344CB8AC3E}">
        <p14:creationId xmlns:p14="http://schemas.microsoft.com/office/powerpoint/2010/main" val="41437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Hypertonic saline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Disadvantages: </a:t>
            </a:r>
          </a:p>
          <a:p>
            <a:pPr marL="514350" indent="-5143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Increase hemorrhage from open vessels.</a:t>
            </a:r>
          </a:p>
          <a:p>
            <a:pPr marL="514350" indent="-5143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Hypernatremia</a:t>
            </a:r>
          </a:p>
          <a:p>
            <a:pPr marL="514350" indent="-5143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Hyperchloremia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Metabolic acidosis.</a:t>
            </a:r>
            <a:endParaRPr lang="en-US" sz="2800" u="sng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54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Crystalloid solutions </a:t>
            </a:r>
            <a:r>
              <a:rPr lang="en-US" sz="3200" b="1" dirty="0" err="1" smtClean="0">
                <a:solidFill>
                  <a:srgbClr val="FFFF00"/>
                </a:solidFill>
              </a:rPr>
              <a:t>NaCl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004" y="1124744"/>
            <a:ext cx="92583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Isotonic 0.9%: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9g/l , Na 154, Cl 154,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Osmolarity</a:t>
            </a:r>
            <a:r>
              <a:rPr lang="en-US" b="1" dirty="0" smtClean="0">
                <a:solidFill>
                  <a:schemeClr val="bg1"/>
                </a:solidFill>
              </a:rPr>
              <a:t>:  </a:t>
            </a:r>
            <a:r>
              <a:rPr lang="en-US" b="1" dirty="0" smtClean="0">
                <a:solidFill>
                  <a:srgbClr val="FFFF00"/>
                </a:solidFill>
              </a:rPr>
              <a:t>304 </a:t>
            </a:r>
            <a:r>
              <a:rPr lang="en-US" b="1" dirty="0" err="1" smtClean="0">
                <a:solidFill>
                  <a:srgbClr val="FFFF00"/>
                </a:solidFill>
              </a:rPr>
              <a:t>mosmol</a:t>
            </a:r>
            <a:r>
              <a:rPr lang="en-US" b="1" dirty="0" smtClean="0">
                <a:solidFill>
                  <a:srgbClr val="FFFF00"/>
                </a:solidFill>
              </a:rPr>
              <a:t>/l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Disadvantages: Hyper-</a:t>
            </a:r>
            <a:r>
              <a:rPr lang="en-US" b="1" dirty="0" err="1" smtClean="0">
                <a:solidFill>
                  <a:schemeClr val="bg1"/>
                </a:solidFill>
              </a:rPr>
              <a:t>chloremic</a:t>
            </a:r>
            <a:r>
              <a:rPr lang="en-US" b="1" dirty="0" smtClean="0">
                <a:solidFill>
                  <a:schemeClr val="bg1"/>
                </a:solidFill>
              </a:rPr>
              <a:t> acidosis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07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 dirty="0" smtClean="0">
                <a:solidFill>
                  <a:schemeClr val="bg1"/>
                </a:solidFill>
              </a:rPr>
              <a:t/>
            </a:r>
            <a:br>
              <a:rPr lang="en-AU" altLang="en-US" b="1" dirty="0" smtClean="0">
                <a:solidFill>
                  <a:schemeClr val="bg1"/>
                </a:solidFill>
              </a:rPr>
            </a:br>
            <a:r>
              <a:rPr lang="en-AU" altLang="en-US" b="1" dirty="0" smtClean="0">
                <a:solidFill>
                  <a:srgbClr val="FFFF00"/>
                </a:solidFill>
              </a:rPr>
              <a:t>Intravenous Fluids</a:t>
            </a:r>
            <a:r>
              <a:rPr lang="en-US" altLang="en-US" dirty="0" smtClean="0">
                <a:solidFill>
                  <a:schemeClr val="bg1"/>
                </a:solidFill>
              </a:rPr>
              <a:t/>
            </a:r>
            <a:br>
              <a:rPr lang="en-US" altLang="en-US" dirty="0" smtClean="0">
                <a:solidFill>
                  <a:schemeClr val="bg1"/>
                </a:solidFill>
              </a:rPr>
            </a:b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14350" y="1196975"/>
            <a:ext cx="9258300" cy="5327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AU" altLang="en-US" sz="2400" b="1" dirty="0" smtClean="0">
                <a:solidFill>
                  <a:srgbClr val="FF0000"/>
                </a:solidFill>
              </a:rPr>
              <a:t>Crystalloids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is the difference between normal saline, and Ringer's lactate?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are the advantages and disadvantages of crystalloids?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endParaRPr lang="en-AU" altLang="en-US" sz="2400" b="1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en-AU" altLang="en-US" sz="2400" b="1" dirty="0" smtClean="0">
                <a:solidFill>
                  <a:srgbClr val="FF0000"/>
                </a:solidFill>
              </a:rPr>
              <a:t>Colloids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colloid preparations are available for clinical use?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are some advantages and potential side effects of 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hetastarch</a:t>
            </a:r>
            <a:r>
              <a:rPr lang="en-US" altLang="en-US" sz="2400" dirty="0" smtClean="0">
                <a:solidFill>
                  <a:schemeClr val="bg1"/>
                </a:solidFill>
              </a:rPr>
              <a:t>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 When to  use 5% or 25% albumin preparation in volume resuscitation?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When is plasma indicated?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Crystalloids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Lactated Ringer's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Composition: </a:t>
            </a:r>
            <a:r>
              <a:rPr lang="en-US" sz="2800" dirty="0" smtClean="0">
                <a:solidFill>
                  <a:schemeClr val="bg1"/>
                </a:solidFill>
              </a:rPr>
              <a:t>Na 130, Cl 109, K 4, ca 3, Lactate 28, </a:t>
            </a:r>
            <a:r>
              <a:rPr lang="en-US" sz="2800" dirty="0" err="1" smtClean="0">
                <a:solidFill>
                  <a:schemeClr val="bg1"/>
                </a:solidFill>
              </a:rPr>
              <a:t>Osmolarity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273mosmol/l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Sydney Ringer 1880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Hartmann added Lactate=LR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-Minor advantage over </a:t>
            </a:r>
            <a:r>
              <a:rPr lang="en-US" sz="2800" dirty="0" err="1" smtClean="0">
                <a:solidFill>
                  <a:schemeClr val="bg1"/>
                </a:solidFill>
              </a:rPr>
              <a:t>NaCl</a:t>
            </a: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Disadvantages: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-Not to be used as dilatant for blood (Ca citrate)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-Low </a:t>
            </a:r>
            <a:r>
              <a:rPr lang="en-US" sz="2800" dirty="0" err="1" smtClean="0">
                <a:solidFill>
                  <a:schemeClr val="bg1"/>
                </a:solidFill>
              </a:rPr>
              <a:t>osmolarity</a:t>
            </a:r>
            <a:r>
              <a:rPr lang="en-US" sz="2800" dirty="0" smtClean="0">
                <a:solidFill>
                  <a:schemeClr val="bg1"/>
                </a:solidFill>
              </a:rPr>
              <a:t>, can lead to high ICP</a:t>
            </a:r>
          </a:p>
        </p:txBody>
      </p:sp>
    </p:spTree>
    <p:extLst>
      <p:ext uri="{BB962C8B-B14F-4D97-AF65-F5344CB8AC3E}">
        <p14:creationId xmlns:p14="http://schemas.microsoft.com/office/powerpoint/2010/main" val="23136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</a:rPr>
              <a:t>Crystalloids</a:t>
            </a:r>
            <a:br>
              <a:rPr lang="en-US" sz="3200" b="1" smtClean="0">
                <a:solidFill>
                  <a:srgbClr val="FFFF00"/>
                </a:solidFill>
              </a:rPr>
            </a:br>
            <a:r>
              <a:rPr lang="en-US" sz="3200" b="1" smtClean="0">
                <a:solidFill>
                  <a:srgbClr val="FFFF00"/>
                </a:solidFill>
              </a:rPr>
              <a:t>Dextrose 5%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004" y="1628800"/>
            <a:ext cx="92583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Composition: 50g/l, provides 170 kcal/l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Disadvantages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-Enhance </a:t>
            </a:r>
            <a:r>
              <a:rPr lang="en-US" sz="2800" b="1" dirty="0" smtClean="0">
                <a:solidFill>
                  <a:srgbClr val="FFFF00"/>
                </a:solidFill>
              </a:rPr>
              <a:t>CO2</a:t>
            </a:r>
            <a:r>
              <a:rPr lang="en-US" sz="2800" b="1" dirty="0" smtClean="0">
                <a:solidFill>
                  <a:schemeClr val="bg1"/>
                </a:solidFill>
              </a:rPr>
              <a:t> production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-Enhance </a:t>
            </a:r>
            <a:r>
              <a:rPr lang="en-US" sz="2800" b="1" dirty="0" smtClean="0">
                <a:solidFill>
                  <a:srgbClr val="FFFF00"/>
                </a:solidFill>
              </a:rPr>
              <a:t>lactate</a:t>
            </a:r>
            <a:r>
              <a:rPr lang="en-US" sz="2800" b="1" dirty="0" smtClean="0">
                <a:solidFill>
                  <a:schemeClr val="bg1"/>
                </a:solidFill>
              </a:rPr>
              <a:t> production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-Aggravate ischemic brain injury</a:t>
            </a:r>
          </a:p>
        </p:txBody>
      </p:sp>
    </p:spTree>
    <p:extLst>
      <p:ext uri="{BB962C8B-B14F-4D97-AF65-F5344CB8AC3E}">
        <p14:creationId xmlns:p14="http://schemas.microsoft.com/office/powerpoint/2010/main" val="35589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1971675" y="0"/>
            <a:ext cx="6257925" cy="5334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Composition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2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05000" y="944563"/>
          <a:ext cx="63754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Document" r:id="rId3" imgW="7554600" imgH="6530400" progId="Word.Document.8">
                  <p:embed/>
                </p:oleObj>
              </mc:Choice>
              <mc:Fallback>
                <p:oleObj name="Document" r:id="rId3" imgW="7554600" imgH="65304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944563"/>
                        <a:ext cx="6375400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630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Colloids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3276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Fluids containing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molecules </a:t>
            </a:r>
            <a:r>
              <a:rPr lang="en-US" altLang="en-US" dirty="0" smtClean="0">
                <a:solidFill>
                  <a:srgbClr val="FF0000"/>
                </a:solidFill>
              </a:rPr>
              <a:t>sufficiently large </a:t>
            </a:r>
            <a:r>
              <a:rPr lang="en-US" altLang="en-US" dirty="0" smtClean="0">
                <a:solidFill>
                  <a:schemeClr val="bg1"/>
                </a:solidFill>
              </a:rPr>
              <a:t>enough to prevent transfer across capillary membranes.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Solutions </a:t>
            </a:r>
            <a:r>
              <a:rPr lang="en-US" altLang="en-US" dirty="0" smtClean="0">
                <a:solidFill>
                  <a:srgbClr val="FFFF00"/>
                </a:solidFill>
              </a:rPr>
              <a:t>stay in the space </a:t>
            </a:r>
            <a:r>
              <a:rPr lang="en-US" altLang="en-US" dirty="0" smtClean="0">
                <a:solidFill>
                  <a:schemeClr val="bg1"/>
                </a:solidFill>
              </a:rPr>
              <a:t>into which they are infused.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Examples: </a:t>
            </a:r>
            <a:r>
              <a:rPr lang="en-US" altLang="en-US" dirty="0" err="1">
                <a:solidFill>
                  <a:srgbClr val="FFFF00"/>
                </a:solidFill>
              </a:rPr>
              <a:t>H</a:t>
            </a:r>
            <a:r>
              <a:rPr lang="en-US" altLang="en-US" dirty="0" err="1" smtClean="0">
                <a:solidFill>
                  <a:srgbClr val="FFFF00"/>
                </a:solidFill>
              </a:rPr>
              <a:t>etastarch</a:t>
            </a:r>
            <a:r>
              <a:rPr lang="en-US" altLang="en-US" dirty="0" smtClean="0">
                <a:solidFill>
                  <a:srgbClr val="FFFF00"/>
                </a:solidFill>
              </a:rPr>
              <a:t> (</a:t>
            </a:r>
            <a:r>
              <a:rPr lang="en-US" altLang="en-US" dirty="0" err="1" smtClean="0">
                <a:solidFill>
                  <a:srgbClr val="FFFF00"/>
                </a:solidFill>
              </a:rPr>
              <a:t>Hespan</a:t>
            </a:r>
            <a:r>
              <a:rPr lang="en-US" altLang="en-US" dirty="0" smtClean="0">
                <a:solidFill>
                  <a:srgbClr val="FFFF00"/>
                </a:solidFill>
              </a:rPr>
              <a:t>), albumin, dextran, Gelatins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FF00"/>
                </a:solidFill>
              </a:rPr>
              <a:t>Colloids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Advantages: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/>
              <a:t>-</a:t>
            </a:r>
            <a:r>
              <a:rPr lang="en-US" dirty="0" smtClean="0">
                <a:solidFill>
                  <a:schemeClr val="bg1"/>
                </a:solidFill>
              </a:rPr>
              <a:t>Prolonged plasma volume support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-Moderate volume needed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-Minimal risk of tissue edema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-Enhances microvascular flow</a:t>
            </a:r>
          </a:p>
        </p:txBody>
      </p:sp>
    </p:spTree>
    <p:extLst>
      <p:ext uri="{BB962C8B-B14F-4D97-AF65-F5344CB8AC3E}">
        <p14:creationId xmlns:p14="http://schemas.microsoft.com/office/powerpoint/2010/main" val="22820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Colloids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020" y="1556792"/>
            <a:ext cx="92583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Disadvantages: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Risk of volume overload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Adverse effect on </a:t>
            </a:r>
            <a:r>
              <a:rPr lang="en-US" sz="2800" dirty="0" err="1" smtClean="0">
                <a:solidFill>
                  <a:schemeClr val="bg1"/>
                </a:solidFill>
              </a:rPr>
              <a:t>hemostasis</a:t>
            </a: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Adverse effect on renal function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Anaphylactic reaction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 Expensive</a:t>
            </a:r>
          </a:p>
        </p:txBody>
      </p:sp>
    </p:spTree>
    <p:extLst>
      <p:ext uri="{BB962C8B-B14F-4D97-AF65-F5344CB8AC3E}">
        <p14:creationId xmlns:p14="http://schemas.microsoft.com/office/powerpoint/2010/main" val="29648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FF00"/>
                </a:solidFill>
              </a:rPr>
              <a:t>Dextran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Composition: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chemeClr val="bg1"/>
                </a:solidFill>
              </a:rPr>
              <a:t>40/70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Inhibit platelet aggregation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lvl="3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Bleeding</a:t>
            </a:r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2695228" y="3356992"/>
            <a:ext cx="0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</a:rPr>
              <a:t>Gelatins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Derived from </a:t>
            </a:r>
            <a:r>
              <a:rPr lang="en-US" sz="2800" b="1" dirty="0" smtClean="0">
                <a:solidFill>
                  <a:srgbClr val="FFFF00"/>
                </a:solidFill>
              </a:rPr>
              <a:t>hydrolyzed bovine collagen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Metabolized by serum collagenase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FFC000"/>
                </a:solidFill>
              </a:rPr>
              <a:t>0.5-5hr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Histamine release </a:t>
            </a:r>
            <a:r>
              <a:rPr lang="en-US" sz="2800" b="1" dirty="0" smtClean="0">
                <a:solidFill>
                  <a:schemeClr val="bg1"/>
                </a:solidFill>
              </a:rPr>
              <a:t>(H1 blockers recommended)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Decreases Von W factor (VWF)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Bovine Spongiform Encephalopathy         </a:t>
            </a:r>
            <a:r>
              <a:rPr lang="en-US" sz="2800" b="1" dirty="0" smtClean="0">
                <a:solidFill>
                  <a:srgbClr val="FF0000"/>
                </a:solidFill>
              </a:rPr>
              <a:t>1:1,000,000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459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Albumins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980" y="1340768"/>
            <a:ext cx="92583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Heat treated preparation of human serum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</a:rPr>
              <a:t>5% (50g/l), 25% (250g/l)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Half of infused volume will stay intravascular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COP=20mmHg = plasma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99FF99"/>
                </a:solidFill>
              </a:rPr>
              <a:t>25%, COP=70mmHg, it will expand the vascular space by 4-5 times the volume infused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25% used only in case of hypo-</a:t>
            </a:r>
            <a:r>
              <a:rPr lang="en-US" sz="2800" b="1" dirty="0" err="1" smtClean="0">
                <a:solidFill>
                  <a:schemeClr val="bg1"/>
                </a:solidFill>
              </a:rPr>
              <a:t>albuminemia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427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Cochrane studies support  increased mortality following albumin infusion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 Cardiac de-compensation after rapid infusion of                 20  -   25% albumin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99FF99"/>
                </a:solidFill>
              </a:rPr>
              <a:t>Decreased  Ionized ca++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 Aggravate leak syndrome            MOF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 Enhance bleeding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 Impaired Na+ Water excretion             Renal dysfunction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V="1">
            <a:off x="7447756" y="528927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>
            <a:off x="5786438" y="5589240"/>
            <a:ext cx="728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>
            <a:off x="5218113" y="4149080"/>
            <a:ext cx="568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3550" y="549275"/>
            <a:ext cx="9258300" cy="1143000"/>
          </a:xfrm>
        </p:spPr>
        <p:txBody>
          <a:bodyPr/>
          <a:lstStyle/>
          <a:p>
            <a:r>
              <a:rPr lang="en-AU" altLang="en-US" b="1" dirty="0" smtClean="0">
                <a:solidFill>
                  <a:srgbClr val="FFFF00"/>
                </a:solidFill>
              </a:rPr>
              <a:t>Blood Products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10287000" cy="4525962"/>
          </a:xfrm>
        </p:spPr>
        <p:txBody>
          <a:bodyPr/>
          <a:lstStyle/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is the minimal acceptable hemoglobin?  What factors affect the minimal acceptable hemoglobin level?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How do you calculate the acceptable blood loss during surgery?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is the difference between autologous and banked blood?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are the routine screening tests of banked blood?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administration set do you use for red blood cell, plasma and platelet transfusion?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How much increase in Hb level do you expect from transfusing one unit of RBCs?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side effects can occur with the transfusion of blood products?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are the side-effects (potential complications) of massive or rapid blood transfusion?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is the indication for the transfusion of fresh frozen plasma, cryoprecipitate, and platelets?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</a:rPr>
              <a:t>Hetastarch 6%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Composition: </a:t>
            </a:r>
            <a:r>
              <a:rPr lang="en-US" sz="2800" dirty="0" smtClean="0">
                <a:solidFill>
                  <a:schemeClr val="bg1"/>
                </a:solidFill>
              </a:rPr>
              <a:t>synthetic colloid, 6% preparation in isotonic saline MW </a:t>
            </a:r>
            <a:r>
              <a:rPr lang="en-US" sz="2800" dirty="0" smtClean="0">
                <a:solidFill>
                  <a:srgbClr val="FFC000"/>
                </a:solidFill>
              </a:rPr>
              <a:t>240,000 D- DS 0.7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92D050"/>
                </a:solidFill>
              </a:rPr>
              <a:t>Advantages</a:t>
            </a:r>
            <a:r>
              <a:rPr lang="en-US" sz="2800" dirty="0" smtClean="0">
                <a:solidFill>
                  <a:schemeClr val="bg1"/>
                </a:solidFill>
              </a:rPr>
              <a:t>: low cost, more potent than 5% albumin </a:t>
            </a:r>
            <a:r>
              <a:rPr lang="en-US" sz="2800" dirty="0" smtClean="0">
                <a:solidFill>
                  <a:srgbClr val="FF0000"/>
                </a:solidFill>
              </a:rPr>
              <a:t>(COP 30)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Disadvantages:  </a:t>
            </a:r>
            <a:r>
              <a:rPr lang="en-US" sz="2800" dirty="0" smtClean="0">
                <a:solidFill>
                  <a:srgbClr val="FFFF00"/>
                </a:solidFill>
              </a:rPr>
              <a:t>Hyper-</a:t>
            </a:r>
            <a:r>
              <a:rPr lang="en-US" sz="2800" dirty="0" err="1" smtClean="0">
                <a:solidFill>
                  <a:srgbClr val="FFFF00"/>
                </a:solidFill>
              </a:rPr>
              <a:t>glycemia</a:t>
            </a:r>
            <a:r>
              <a:rPr lang="en-US" sz="2800" dirty="0" smtClean="0">
                <a:solidFill>
                  <a:srgbClr val="FFFF00"/>
                </a:solidFill>
              </a:rPr>
              <a:t>, allergy, coagulopathy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Dose: 15-30ml/kg/day</a:t>
            </a:r>
          </a:p>
        </p:txBody>
      </p:sp>
    </p:spTree>
    <p:extLst>
      <p:ext uri="{BB962C8B-B14F-4D97-AF65-F5344CB8AC3E}">
        <p14:creationId xmlns:p14="http://schemas.microsoft.com/office/powerpoint/2010/main" val="16252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</a:rPr>
              <a:t>Pentastarch  10%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012" y="1556792"/>
            <a:ext cx="92583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</a:rPr>
              <a:t>MW: </a:t>
            </a:r>
            <a:r>
              <a:rPr lang="en-US" sz="2400" b="1" dirty="0" smtClean="0">
                <a:solidFill>
                  <a:srgbClr val="FFFF00"/>
                </a:solidFill>
              </a:rPr>
              <a:t>200,000</a:t>
            </a:r>
            <a:r>
              <a:rPr lang="en-US" sz="2400" b="1" dirty="0" smtClean="0">
                <a:solidFill>
                  <a:schemeClr val="bg1"/>
                </a:solidFill>
              </a:rPr>
              <a:t> D- DS 0.5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-Low cost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-Extensive clinical use in sepsis, burns..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-Low permeability index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-Good clinical safety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-Decreases PMN-EC activation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-Potential to diminish vascular permeability and reduces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  tissue edema</a:t>
            </a:r>
          </a:p>
        </p:txBody>
      </p:sp>
    </p:spTree>
    <p:extLst>
      <p:ext uri="{BB962C8B-B14F-4D97-AF65-F5344CB8AC3E}">
        <p14:creationId xmlns:p14="http://schemas.microsoft.com/office/powerpoint/2010/main" val="37384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Tetrastarch (Voluven)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100" y="1700808"/>
            <a:ext cx="926465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MW 130,000 D- DS 0.4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Used for volume therapy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92D050"/>
                </a:solidFill>
              </a:rPr>
              <a:t>Dose: 50ml/kg/day</a:t>
            </a:r>
          </a:p>
        </p:txBody>
      </p:sp>
    </p:spTree>
    <p:extLst>
      <p:ext uri="{BB962C8B-B14F-4D97-AF65-F5344CB8AC3E}">
        <p14:creationId xmlns:p14="http://schemas.microsoft.com/office/powerpoint/2010/main" val="35650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Comparison of different Starch solutions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                                            </a:t>
            </a:r>
            <a:r>
              <a:rPr lang="en-US" altLang="en-US" sz="2800" dirty="0" smtClean="0">
                <a:solidFill>
                  <a:srgbClr val="FFFF00"/>
                </a:solidFill>
              </a:rPr>
              <a:t>MW 		     Max dose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err="1" smtClean="0">
                <a:solidFill>
                  <a:srgbClr val="FFFF00"/>
                </a:solidFill>
              </a:rPr>
              <a:t>Hetastarch</a:t>
            </a:r>
            <a:r>
              <a:rPr lang="en-US" altLang="en-US" sz="2800" dirty="0" smtClean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</a:rPr>
              <a:t>                     240,000    	     1,500/day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err="1" smtClean="0">
                <a:solidFill>
                  <a:srgbClr val="FFFF00"/>
                </a:solidFill>
              </a:rPr>
              <a:t>Pentastarch</a:t>
            </a:r>
            <a:r>
              <a:rPr lang="en-US" altLang="en-US" sz="2800" dirty="0" smtClean="0">
                <a:solidFill>
                  <a:schemeClr val="bg1"/>
                </a:solidFill>
              </a:rPr>
              <a:t>                    200,000     	     2,500/day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Tetra starch </a:t>
            </a:r>
            <a:r>
              <a:rPr lang="en-US" altLang="en-US" sz="2800" dirty="0" smtClean="0">
                <a:solidFill>
                  <a:schemeClr val="bg1"/>
                </a:solidFill>
              </a:rPr>
              <a:t>                    130,000     	      3,500/day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(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Voluven</a:t>
            </a:r>
            <a:r>
              <a:rPr lang="en-US" altLang="en-US" sz="2800" dirty="0" smtClean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2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3200" b="1" smtClean="0">
              <a:solidFill>
                <a:srgbClr val="FFFF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692696"/>
            <a:ext cx="9258300" cy="564949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                               </a:t>
            </a:r>
            <a:r>
              <a:rPr lang="en-US" b="1" dirty="0" smtClean="0">
                <a:solidFill>
                  <a:srgbClr val="FFFF00"/>
                </a:solidFill>
              </a:rPr>
              <a:t>Crystalloids           Colloids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IVVP                          Poor                    Good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Hemod</a:t>
            </a:r>
            <a:r>
              <a:rPr lang="en-US" sz="2800" b="1" dirty="0" smtClean="0">
                <a:solidFill>
                  <a:schemeClr val="bg1"/>
                </a:solidFill>
              </a:rPr>
              <a:t> Stability      Transient           Prolong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Infusate</a:t>
            </a:r>
            <a:r>
              <a:rPr lang="en-US" sz="2800" b="1" dirty="0" smtClean="0">
                <a:solidFill>
                  <a:schemeClr val="bg1"/>
                </a:solidFill>
              </a:rPr>
              <a:t> volume      Large                  Moderate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Plasma COP              Reduced            Maintain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Tissue edema           Obvious             Insignificant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Anaphylaxis              Non-exist           low-mod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Cost                            Inexpensive       Expensive</a:t>
            </a:r>
          </a:p>
        </p:txBody>
      </p:sp>
      <p:pic>
        <p:nvPicPr>
          <p:cNvPr id="45060" name="Picture 4" descr="dri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88" y="0"/>
            <a:ext cx="7223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SC00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1000"/>
            <a:ext cx="8915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7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Crystalloids </a:t>
            </a:r>
            <a:r>
              <a:rPr lang="en-US" smtClean="0">
                <a:solidFill>
                  <a:schemeClr val="bg1"/>
                </a:solidFill>
              </a:rPr>
              <a:t>OR</a:t>
            </a:r>
            <a:r>
              <a:rPr lang="en-US" smtClean="0">
                <a:solidFill>
                  <a:srgbClr val="FFFF00"/>
                </a:solidFill>
              </a:rPr>
              <a:t> Colloids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ACS protocol for ATLS: </a:t>
            </a:r>
            <a:r>
              <a:rPr lang="en-US" dirty="0" smtClean="0">
                <a:solidFill>
                  <a:schemeClr val="bg1"/>
                </a:solidFill>
              </a:rPr>
              <a:t>replace each ml of blood loss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with 3 ml of crystalloid fluid. 3 for 1 rule.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Patient response: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Rapid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Transient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Non-responsive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dirty="0" smtClean="0"/>
          </a:p>
        </p:txBody>
      </p:sp>
      <p:pic>
        <p:nvPicPr>
          <p:cNvPr id="47108" name="Picture 4" descr="dri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38" y="0"/>
            <a:ext cx="868362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52400"/>
            <a:ext cx="8829675" cy="12192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Clinical Evaluation of Fluid Replacement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84225" y="1628775"/>
            <a:ext cx="8829675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1. </a:t>
            </a:r>
            <a:r>
              <a:rPr lang="en-US" altLang="en-US" sz="2400" smtClean="0">
                <a:solidFill>
                  <a:srgbClr val="FF0000"/>
                </a:solidFill>
              </a:rPr>
              <a:t>Urine Output: at least 1.0 ml/kg/hr</a:t>
            </a:r>
          </a:p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2. Vital Signs:  </a:t>
            </a:r>
            <a:r>
              <a:rPr lang="en-US" altLang="en-US" sz="2400" smtClean="0">
                <a:solidFill>
                  <a:srgbClr val="FFFF00"/>
                </a:solidFill>
              </a:rPr>
              <a:t>BP and HR </a:t>
            </a:r>
            <a:r>
              <a:rPr lang="en-US" altLang="en-US" sz="2400" smtClean="0">
                <a:solidFill>
                  <a:schemeClr val="bg1"/>
                </a:solidFill>
              </a:rPr>
              <a:t>normal (How is the patient doing?)</a:t>
            </a:r>
          </a:p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3. Physical Assessment:  </a:t>
            </a:r>
            <a:r>
              <a:rPr lang="en-US" altLang="en-US" sz="2400" smtClean="0">
                <a:solidFill>
                  <a:srgbClr val="FFFF00"/>
                </a:solidFill>
              </a:rPr>
              <a:t>Skin and mucous membranes no dry</a:t>
            </a:r>
            <a:r>
              <a:rPr lang="en-US" altLang="en-US" sz="2400" smtClean="0">
                <a:solidFill>
                  <a:schemeClr val="bg1"/>
                </a:solidFill>
              </a:rPr>
              <a:t>; no thirst in an awake patient</a:t>
            </a:r>
          </a:p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4. Invasive monitoring;  </a:t>
            </a:r>
            <a:r>
              <a:rPr lang="en-US" altLang="en-US" sz="2400" smtClean="0">
                <a:solidFill>
                  <a:srgbClr val="FFFF00"/>
                </a:solidFill>
              </a:rPr>
              <a:t>CVP or PCWP </a:t>
            </a:r>
            <a:r>
              <a:rPr lang="en-US" altLang="en-US" sz="2400" smtClean="0">
                <a:solidFill>
                  <a:schemeClr val="bg1"/>
                </a:solidFill>
              </a:rPr>
              <a:t>may be used as a guide</a:t>
            </a:r>
          </a:p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5. Laboratory tests:  periodic monitoring of </a:t>
            </a:r>
            <a:r>
              <a:rPr lang="en-US" altLang="en-US" sz="2400" smtClean="0">
                <a:solidFill>
                  <a:srgbClr val="FFFF00"/>
                </a:solidFill>
              </a:rPr>
              <a:t>hemoglobin and hematocrit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74395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066800"/>
            <a:ext cx="9051925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Fluid therapy is critically important during the perioperative period.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The most important goal is to maintain hemodynamic stability and protect vital organs from hypoperfusion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All sources of fluid losses must be accounted for.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Good fluid management goes a long way toward preventing problems.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114425" y="762000"/>
            <a:ext cx="1045845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hank You 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  <a:sym typeface="Wingdings"/>
              </a:rPr>
              <a:t>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endParaRPr lang="en-US" sz="6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50" y="4005263"/>
            <a:ext cx="95758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</a:t>
            </a: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29150" y="2743200"/>
            <a:ext cx="46291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Total Body Water (TBW)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700213"/>
            <a:ext cx="8743950" cy="36004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dirty="0" smtClean="0">
                <a:solidFill>
                  <a:srgbClr val="FF0000"/>
                </a:solidFill>
              </a:rPr>
              <a:t>Varies with age, gender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dirty="0" smtClean="0">
                <a:solidFill>
                  <a:schemeClr val="bg1"/>
                </a:solidFill>
              </a:rPr>
              <a:t>55-60% body weight in males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dirty="0" smtClean="0">
                <a:solidFill>
                  <a:schemeClr val="bg1"/>
                </a:solidFill>
              </a:rPr>
              <a:t>45-50% body weight in females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dirty="0" smtClean="0">
                <a:solidFill>
                  <a:schemeClr val="bg1"/>
                </a:solidFill>
              </a:rPr>
              <a:t>80% body weight in infants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dirty="0" smtClean="0">
                <a:solidFill>
                  <a:schemeClr val="bg1"/>
                </a:solidFill>
              </a:rPr>
              <a:t>Less in obese: fat contains little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b="1" smtClean="0">
                <a:solidFill>
                  <a:srgbClr val="FF0000"/>
                </a:solidFill>
              </a:rPr>
              <a:t>PBL case discussion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895350" y="1450975"/>
            <a:ext cx="874395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62 y/o male, 80 kg, for hemicolectomy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NPO after 2200, surgery at  0800, received bowel prep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3 hr. procedure, 500 cc blood loss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What are his estimated intraoperative fluid requirements?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47800"/>
            <a:ext cx="874395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</a:rPr>
              <a:t>Fluid deficit (NPO)</a:t>
            </a:r>
            <a:r>
              <a:rPr lang="en-US" altLang="en-US" sz="2800" smtClean="0">
                <a:solidFill>
                  <a:srgbClr val="FF0000"/>
                </a:solidFill>
              </a:rPr>
              <a:t>:</a:t>
            </a:r>
            <a:r>
              <a:rPr lang="en-US" altLang="en-US" sz="28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</a:rPr>
              <a:t>Maintenance</a:t>
            </a:r>
            <a:r>
              <a:rPr lang="en-US" altLang="en-US" sz="2800" b="1" smtClean="0">
                <a:solidFill>
                  <a:srgbClr val="FF0000"/>
                </a:solidFill>
              </a:rPr>
              <a:t>:</a:t>
            </a:r>
            <a:r>
              <a:rPr lang="en-US" altLang="en-US" sz="2800" smtClean="0">
                <a:solidFill>
                  <a:schemeClr val="bg1"/>
                </a:solidFill>
              </a:rPr>
              <a:t> 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</a:rPr>
              <a:t>Third Space Losses</a:t>
            </a:r>
            <a:r>
              <a:rPr lang="en-US" altLang="en-US" sz="2800" b="1" smtClean="0">
                <a:solidFill>
                  <a:schemeClr val="bg1"/>
                </a:solidFill>
              </a:rPr>
              <a:t>:</a:t>
            </a:r>
            <a:r>
              <a:rPr lang="en-US" altLang="en-US" sz="2800" smtClean="0">
                <a:solidFill>
                  <a:schemeClr val="bg1"/>
                </a:solidFill>
              </a:rPr>
              <a:t> 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</a:rPr>
              <a:t>Blood Loss</a:t>
            </a:r>
            <a:r>
              <a:rPr lang="en-US" altLang="en-US" sz="2800" b="1" smtClean="0">
                <a:solidFill>
                  <a:schemeClr val="bg1"/>
                </a:solidFill>
              </a:rPr>
              <a:t>:</a:t>
            </a:r>
            <a:r>
              <a:rPr lang="en-US" altLang="en-US" sz="2800" smtClean="0">
                <a:solidFill>
                  <a:schemeClr val="bg1"/>
                </a:solidFill>
              </a:rPr>
              <a:t> 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FF00"/>
                </a:solidFill>
              </a:rPr>
              <a:t>Total</a:t>
            </a:r>
            <a:r>
              <a:rPr lang="en-US" altLang="en-US" sz="2800" smtClean="0">
                <a:solidFill>
                  <a:srgbClr val="FFFF00"/>
                </a:solidFill>
              </a:rPr>
              <a:t> =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47800"/>
            <a:ext cx="874395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Fluid deficit (NPO)</a:t>
            </a:r>
            <a:r>
              <a:rPr lang="en-US" altLang="en-US" sz="2800" dirty="0" smtClean="0">
                <a:solidFill>
                  <a:srgbClr val="FF0000"/>
                </a:solidFill>
              </a:rPr>
              <a:t>:</a:t>
            </a:r>
            <a:r>
              <a:rPr lang="en-US" altLang="en-US" sz="2800" dirty="0" smtClean="0">
                <a:solidFill>
                  <a:schemeClr val="bg1"/>
                </a:solidFill>
              </a:rPr>
              <a:t> 120 ml/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800" dirty="0" smtClean="0">
                <a:solidFill>
                  <a:schemeClr val="bg1"/>
                </a:solidFill>
              </a:rPr>
              <a:t> x 10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hrs</a:t>
            </a:r>
            <a:r>
              <a:rPr lang="en-US" altLang="en-US" sz="2800" dirty="0" smtClean="0">
                <a:solidFill>
                  <a:schemeClr val="bg1"/>
                </a:solidFill>
              </a:rPr>
              <a:t> = 1200 ml + 1000 ml for bowel prep = 2200 ml total deficit: (Replace 1/2 first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800" dirty="0" smtClean="0">
                <a:solidFill>
                  <a:schemeClr val="bg1"/>
                </a:solidFill>
              </a:rPr>
              <a:t>, 1/4 2nd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800" dirty="0" smtClean="0">
                <a:solidFill>
                  <a:schemeClr val="bg1"/>
                </a:solidFill>
              </a:rPr>
              <a:t>, 1/4 3rd hour).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Maintenance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:</a:t>
            </a:r>
            <a:r>
              <a:rPr lang="en-US" altLang="en-US" sz="2800" dirty="0" smtClean="0">
                <a:solidFill>
                  <a:schemeClr val="bg1"/>
                </a:solidFill>
              </a:rPr>
              <a:t>  120 ml/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800" dirty="0" smtClean="0">
                <a:solidFill>
                  <a:schemeClr val="bg1"/>
                </a:solidFill>
              </a:rPr>
              <a:t> x 3hrs = 360mls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Third Space Losses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:</a:t>
            </a:r>
            <a:r>
              <a:rPr lang="en-US" altLang="en-US" sz="2800" dirty="0" smtClean="0">
                <a:solidFill>
                  <a:schemeClr val="bg1"/>
                </a:solidFill>
              </a:rPr>
              <a:t>  6 ml/kg/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800" dirty="0" smtClean="0">
                <a:solidFill>
                  <a:schemeClr val="bg1"/>
                </a:solidFill>
              </a:rPr>
              <a:t> x 3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hrs</a:t>
            </a:r>
            <a:r>
              <a:rPr lang="en-US" altLang="en-US" sz="2800" dirty="0" smtClean="0">
                <a:solidFill>
                  <a:schemeClr val="bg1"/>
                </a:solidFill>
              </a:rPr>
              <a:t> =1440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mls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Blood Loss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:</a:t>
            </a:r>
            <a:r>
              <a:rPr lang="en-US" altLang="en-US" sz="2800" dirty="0" smtClean="0">
                <a:solidFill>
                  <a:schemeClr val="bg1"/>
                </a:solidFill>
              </a:rPr>
              <a:t>  500ml x 3 = 1500ml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dirty="0" smtClean="0">
                <a:solidFill>
                  <a:srgbClr val="FFFF00"/>
                </a:solidFill>
              </a:rPr>
              <a:t>Total</a:t>
            </a:r>
            <a:r>
              <a:rPr lang="en-US" altLang="en-US" sz="2800" dirty="0" smtClean="0">
                <a:solidFill>
                  <a:srgbClr val="FFFF00"/>
                </a:solidFill>
              </a:rPr>
              <a:t> = 2200+360+1440+1500=5500ml</a:t>
            </a:r>
            <a:r>
              <a:rPr lang="en-US" altLang="en-US" sz="2800" dirty="0" smtClean="0">
                <a:solidFill>
                  <a:schemeClr val="bg1"/>
                </a:solidFill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743950" cy="2286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9088" y="549275"/>
            <a:ext cx="9967912" cy="3095625"/>
          </a:xfrm>
        </p:spPr>
        <p:txBody>
          <a:bodyPr rtlCol="0">
            <a:norm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Lecture Title: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Transfusion of blood and Blood products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9088" y="4365625"/>
            <a:ext cx="9720262" cy="164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name: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Mansoor Aqil</a:t>
            </a:r>
            <a:endParaRPr lang="en-US" sz="3600" dirty="0">
              <a:solidFill>
                <a:srgbClr val="FFFF00"/>
              </a:solidFill>
              <a:cs typeface="Arial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6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Date: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14.02.2017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743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Transfusion Therapy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743950" cy="4114800"/>
          </a:xfrm>
        </p:spPr>
        <p:txBody>
          <a:bodyPr/>
          <a:lstStyle/>
          <a:p>
            <a:pPr lvl="1" eaLnBrk="1" hangingPunct="1">
              <a:buFont typeface="Monotype Sorts" pitchFamily="2" charset="2"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b="1" u="sng" smtClean="0">
                <a:solidFill>
                  <a:srgbClr val="FF0000"/>
                </a:solidFill>
              </a:rPr>
              <a:t>60% of transfusions occur perioperatively.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rgbClr val="FFFF00"/>
                </a:solidFill>
              </a:rPr>
              <a:t>Responsibility of transfusing </a:t>
            </a:r>
            <a:r>
              <a:rPr lang="en-US" altLang="en-US" smtClean="0">
                <a:solidFill>
                  <a:schemeClr val="bg1"/>
                </a:solidFill>
              </a:rPr>
              <a:t>perioperatively is with the anesthesiologist.</a:t>
            </a:r>
          </a:p>
        </p:txBody>
      </p:sp>
    </p:spTree>
    <p:extLst>
      <p:ext uri="{BB962C8B-B14F-4D97-AF65-F5344CB8AC3E}">
        <p14:creationId xmlns:p14="http://schemas.microsoft.com/office/powerpoint/2010/main" val="14010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Objective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46416" y="1628800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Indication of blood transfusion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Blood groups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Blood component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Blood transfusion complication &amp; treatment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Alternatives to Blood Products </a:t>
            </a:r>
          </a:p>
          <a:p>
            <a:pPr>
              <a:lnSpc>
                <a:spcPct val="15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009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Blood Transfusion</a:t>
            </a:r>
            <a:endParaRPr lang="en-US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 dirty="0" smtClean="0">
                <a:solidFill>
                  <a:schemeClr val="bg1"/>
                </a:solidFill>
              </a:rPr>
              <a:t>Up to 30% of blood volume loss can be treated with crystalloids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24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Blood Transfusion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268413"/>
            <a:ext cx="9258300" cy="452596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Why?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FFFF00"/>
                </a:solidFill>
              </a:rPr>
              <a:t>Increase oxygen carrying capacity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chemeClr val="bg1"/>
                </a:solidFill>
              </a:rPr>
              <a:t>Restoration of red cell mass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92D050"/>
                </a:solidFill>
              </a:rPr>
              <a:t>Correction of bleeding caused by platelet dysfunction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FFC000"/>
                </a:solidFill>
              </a:rPr>
              <a:t>Correction of bleeding caused by factor deficiencies</a:t>
            </a:r>
          </a:p>
        </p:txBody>
      </p:sp>
    </p:spTree>
    <p:extLst>
      <p:ext uri="{BB962C8B-B14F-4D97-AF65-F5344CB8AC3E}">
        <p14:creationId xmlns:p14="http://schemas.microsoft.com/office/powerpoint/2010/main" val="9755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When is Transfusion Necessary?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743950" cy="5076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“</a:t>
            </a:r>
            <a:r>
              <a:rPr lang="en-US" altLang="en-US" i="1" smtClean="0">
                <a:solidFill>
                  <a:srgbClr val="FF0000"/>
                </a:solidFill>
              </a:rPr>
              <a:t>Transfusion Trigger</a:t>
            </a:r>
            <a:r>
              <a:rPr lang="en-US" altLang="en-US" smtClean="0">
                <a:solidFill>
                  <a:srgbClr val="FF0000"/>
                </a:solidFill>
              </a:rPr>
              <a:t>”</a:t>
            </a:r>
            <a:r>
              <a:rPr lang="en-US" altLang="en-US" smtClean="0">
                <a:solidFill>
                  <a:schemeClr val="bg1"/>
                </a:solidFill>
              </a:rPr>
              <a:t>:  Hgb level at which transfusion should be given.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Varies with patients and procedures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Tolerance of acute anemia depends on: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Maintenance of intravascular volume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Ability to increase cardiac output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Increases in 2,3-DPG </a:t>
            </a:r>
            <a:r>
              <a:rPr lang="en-US" altLang="en-US" smtClean="0">
                <a:solidFill>
                  <a:schemeClr val="bg1"/>
                </a:solidFill>
              </a:rPr>
              <a:t>to deliver more of the carried oxygen to tissues</a:t>
            </a:r>
          </a:p>
        </p:txBody>
      </p:sp>
    </p:spTree>
    <p:extLst>
      <p:ext uri="{BB962C8B-B14F-4D97-AF65-F5344CB8AC3E}">
        <p14:creationId xmlns:p14="http://schemas.microsoft.com/office/powerpoint/2010/main" val="166214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959643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6163" y="500063"/>
            <a:ext cx="5040312" cy="11287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70 Kg Patient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60% water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70  X 0.6 = 42 Liters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3919538" y="5013325"/>
            <a:ext cx="5688012" cy="719138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40%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534988" y="2636838"/>
            <a:ext cx="3024187" cy="504825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</a:rPr>
              <a:t>Oxygen Delivery</a:t>
            </a:r>
            <a:endParaRPr lang="en-US" altLang="en-US" b="1" smtClean="0">
              <a:solidFill>
                <a:schemeClr val="bg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04942" y="1196752"/>
            <a:ext cx="8229600" cy="45561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Oxygen Delivery (DO</a:t>
            </a:r>
            <a:r>
              <a:rPr lang="en-US" altLang="en-US" sz="29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800" dirty="0" smtClean="0">
                <a:solidFill>
                  <a:schemeClr val="bg1"/>
                </a:solidFill>
              </a:rPr>
              <a:t>) is the oxygen that is delivered to the tissues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    </a:t>
            </a:r>
          </a:p>
          <a:p>
            <a:pPr eaLnBrk="1" hangingPunct="1"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</a:rPr>
              <a:t>DO</a:t>
            </a:r>
            <a:r>
              <a:rPr lang="en-US" alt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= 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CO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x </a:t>
            </a:r>
            <a:r>
              <a:rPr lang="en-US" altLang="en-US" sz="3600" b="1" dirty="0" smtClean="0">
                <a:solidFill>
                  <a:srgbClr val="00B050"/>
                </a:solidFill>
              </a:rPr>
              <a:t>CaO</a:t>
            </a:r>
            <a:r>
              <a:rPr lang="en-US" altLang="en-US" sz="3600" b="1" baseline="-25000" dirty="0" smtClean="0">
                <a:solidFill>
                  <a:srgbClr val="00B050"/>
                </a:solidFill>
              </a:rPr>
              <a:t>2</a:t>
            </a:r>
            <a:endParaRPr lang="en-US" altLang="en-US" sz="2800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FF00"/>
                </a:solidFill>
              </a:rPr>
              <a:t>Cardiac Output (CO) = HR x SV 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 smtClean="0">
                <a:solidFill>
                  <a:srgbClr val="00B050"/>
                </a:solidFill>
              </a:rPr>
              <a:t>Oxygen Content (CaO</a:t>
            </a:r>
            <a:r>
              <a:rPr lang="en-US" altLang="en-US" sz="2900" baseline="-25000" dirty="0" smtClean="0">
                <a:solidFill>
                  <a:srgbClr val="00B050"/>
                </a:solidFill>
              </a:rPr>
              <a:t>2</a:t>
            </a:r>
            <a:r>
              <a:rPr lang="en-US" altLang="en-US" sz="2800" dirty="0" smtClean="0">
                <a:solidFill>
                  <a:srgbClr val="00B050"/>
                </a:solidFill>
              </a:rPr>
              <a:t>):</a:t>
            </a:r>
          </a:p>
          <a:p>
            <a:pPr lvl="1" eaLnBrk="1" hangingPunct="1"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(</a:t>
            </a:r>
            <a:r>
              <a:rPr lang="en-US" altLang="en-US" sz="2400" b="1" dirty="0" err="1" smtClean="0">
                <a:solidFill>
                  <a:srgbClr val="99FF99"/>
                </a:solidFill>
              </a:rPr>
              <a:t>Hgb</a:t>
            </a:r>
            <a:r>
              <a:rPr lang="en-US" altLang="en-US" sz="2400" dirty="0" smtClean="0">
                <a:solidFill>
                  <a:schemeClr val="bg1"/>
                </a:solidFill>
              </a:rPr>
              <a:t> x 1.34)O</a:t>
            </a:r>
            <a:r>
              <a:rPr lang="en-US" altLang="en-US" sz="26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400" dirty="0" smtClean="0">
                <a:solidFill>
                  <a:schemeClr val="bg1"/>
                </a:solidFill>
              </a:rPr>
              <a:t> saturation + PaO</a:t>
            </a:r>
            <a:r>
              <a:rPr lang="en-US" altLang="en-US" sz="26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400" dirty="0" smtClean="0">
                <a:solidFill>
                  <a:schemeClr val="bg1"/>
                </a:solidFill>
              </a:rPr>
              <a:t>(0.003)</a:t>
            </a:r>
          </a:p>
          <a:p>
            <a:pPr lvl="1" eaLnBrk="1" hangingPunct="1">
              <a:buFontTx/>
              <a:buChar char="-"/>
            </a:pPr>
            <a:endParaRPr lang="en-US" altLang="en-US" sz="2400" dirty="0" smtClean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9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FFFF00"/>
                </a:solidFill>
                <a:ea typeface="+mn-ea"/>
                <a:cs typeface="+mn-cs"/>
              </a:rPr>
              <a:t>Oxygen Content (CaO</a:t>
            </a:r>
            <a:r>
              <a:rPr lang="en-US" altLang="en-US" sz="2900" baseline="-25000" dirty="0">
                <a:solidFill>
                  <a:srgbClr val="FFFF00"/>
                </a:solidFill>
                <a:ea typeface="+mn-ea"/>
                <a:cs typeface="+mn-cs"/>
              </a:rPr>
              <a:t>2</a:t>
            </a:r>
            <a:r>
              <a:rPr lang="en-US" altLang="en-US" sz="2800" dirty="0" smtClean="0">
                <a:solidFill>
                  <a:srgbClr val="FFFF00"/>
                </a:solidFill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None/>
            </a:pPr>
            <a:r>
              <a:rPr lang="en-US" altLang="en-US" sz="2400" dirty="0" smtClean="0">
                <a:solidFill>
                  <a:prstClr val="white"/>
                </a:solidFill>
              </a:rPr>
              <a:t>-  </a:t>
            </a:r>
            <a:r>
              <a:rPr lang="en-US" altLang="en-US" sz="2400" dirty="0">
                <a:solidFill>
                  <a:prstClr val="white"/>
                </a:solidFill>
              </a:rPr>
              <a:t>(</a:t>
            </a:r>
            <a:r>
              <a:rPr lang="en-US" altLang="en-US" sz="2400" b="1" dirty="0" err="1">
                <a:solidFill>
                  <a:srgbClr val="99FF99"/>
                </a:solidFill>
              </a:rPr>
              <a:t>Hgb</a:t>
            </a:r>
            <a:r>
              <a:rPr lang="en-US" altLang="en-US" sz="2400" dirty="0">
                <a:solidFill>
                  <a:prstClr val="white"/>
                </a:solidFill>
              </a:rPr>
              <a:t> x 1.34)O</a:t>
            </a:r>
            <a:r>
              <a:rPr lang="en-US" altLang="en-US" sz="2600" baseline="-25000" dirty="0">
                <a:solidFill>
                  <a:prstClr val="white"/>
                </a:solidFill>
              </a:rPr>
              <a:t>2</a:t>
            </a:r>
            <a:r>
              <a:rPr lang="en-US" altLang="en-US" sz="2400" dirty="0">
                <a:solidFill>
                  <a:prstClr val="white"/>
                </a:solidFill>
              </a:rPr>
              <a:t> saturation + PaO</a:t>
            </a:r>
            <a:r>
              <a:rPr lang="en-US" altLang="en-US" sz="2600" baseline="-25000" dirty="0">
                <a:solidFill>
                  <a:prstClr val="white"/>
                </a:solidFill>
              </a:rPr>
              <a:t>2</a:t>
            </a:r>
            <a:r>
              <a:rPr lang="en-US" altLang="en-US" sz="2400" dirty="0">
                <a:solidFill>
                  <a:prstClr val="white"/>
                </a:solidFill>
              </a:rPr>
              <a:t>(0.003)</a:t>
            </a:r>
          </a:p>
          <a:p>
            <a:pPr lvl="1" eaLnBrk="1" hangingPunct="1">
              <a:buFontTx/>
              <a:buChar char="-"/>
            </a:pPr>
            <a:r>
              <a:rPr lang="en-US" altLang="en-US" sz="2400" dirty="0" err="1">
                <a:solidFill>
                  <a:srgbClr val="99FF99"/>
                </a:solidFill>
              </a:rPr>
              <a:t>Hgb</a:t>
            </a:r>
            <a:r>
              <a:rPr lang="en-US" altLang="en-US" sz="2400" dirty="0">
                <a:solidFill>
                  <a:srgbClr val="99FF99"/>
                </a:solidFill>
              </a:rPr>
              <a:t> is the main determinant of oxygen content in the blood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98290"/>
              </p:ext>
            </p:extLst>
          </p:nvPr>
        </p:nvGraphicFramePr>
        <p:xfrm>
          <a:off x="1183059" y="2708920"/>
          <a:ext cx="7920882" cy="2604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4"/>
                <a:gridCol w="2640294"/>
                <a:gridCol w="2640294"/>
              </a:tblGrid>
              <a:tr h="54178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Hb</a:t>
                      </a:r>
                      <a:r>
                        <a:rPr lang="en-US" sz="2400" dirty="0" smtClean="0"/>
                        <a:t> = 14 gm /dl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Hb</a:t>
                      </a:r>
                      <a:r>
                        <a:rPr lang="en-US" sz="2400" dirty="0" smtClean="0"/>
                        <a:t>=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10 gm/dl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Hb</a:t>
                      </a:r>
                      <a:r>
                        <a:rPr lang="en-US" sz="2400" dirty="0" smtClean="0"/>
                        <a:t>= 7 gm/dl</a:t>
                      </a:r>
                      <a:endParaRPr lang="en-US" sz="2400" dirty="0"/>
                    </a:p>
                  </a:txBody>
                  <a:tcPr/>
                </a:tc>
              </a:tr>
              <a:tr h="11144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14x 1.34x 0.99+</a:t>
                      </a:r>
                      <a:r>
                        <a:rPr lang="en-US" sz="2400" baseline="0" dirty="0" smtClean="0"/>
                        <a:t> (100X0.003)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 X 1.34 x0.99 +(100X 0.003)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 X 1.34 x0.99 + (100X0.003)</a:t>
                      </a:r>
                      <a:endParaRPr lang="en-US" sz="2400" dirty="0"/>
                    </a:p>
                  </a:txBody>
                  <a:tcPr/>
                </a:tc>
              </a:tr>
              <a:tr h="9481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18.87 ml/dl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13.56 ml/dl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9.58 ml/dl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4350" y="5602943"/>
            <a:ext cx="8949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Hgb</a:t>
            </a:r>
            <a:r>
              <a:rPr lang="en-US" sz="2800" dirty="0">
                <a:solidFill>
                  <a:srgbClr val="FFFF00"/>
                </a:solidFill>
              </a:rPr>
              <a:t> is the main determinant of oxygen content in the blood</a:t>
            </a:r>
          </a:p>
        </p:txBody>
      </p:sp>
    </p:spTree>
    <p:extLst>
      <p:ext uri="{BB962C8B-B14F-4D97-AF65-F5344CB8AC3E}">
        <p14:creationId xmlns:p14="http://schemas.microsoft.com/office/powerpoint/2010/main" val="6540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Oxygen Delivery</a:t>
            </a:r>
            <a:r>
              <a:rPr lang="en-US" altLang="en-US" smtClean="0">
                <a:solidFill>
                  <a:schemeClr val="bg1"/>
                </a:solidFill>
              </a:rPr>
              <a:t>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990600"/>
            <a:ext cx="874395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Therefore: </a:t>
            </a:r>
            <a:r>
              <a:rPr lang="en-US" altLang="en-US" b="1" dirty="0" smtClean="0">
                <a:solidFill>
                  <a:srgbClr val="FF0000"/>
                </a:solidFill>
              </a:rPr>
              <a:t>DO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</a:rPr>
              <a:t> = HR x SV x Ca</a:t>
            </a:r>
            <a:r>
              <a:rPr lang="en-US" altLang="en-US" b="1" dirty="0" smtClean="0">
                <a:solidFill>
                  <a:srgbClr val="FFFF00"/>
                </a:solidFill>
              </a:rPr>
              <a:t>O</a:t>
            </a:r>
            <a:r>
              <a:rPr lang="en-US" altLang="en-US" b="1" baseline="-25000" dirty="0" smtClean="0">
                <a:solidFill>
                  <a:srgbClr val="FFFF00"/>
                </a:solidFill>
              </a:rPr>
              <a:t>2</a:t>
            </a:r>
            <a:endParaRPr lang="en-US" altLang="en-US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If HR or SV are unable to compensate, </a:t>
            </a:r>
            <a:r>
              <a:rPr lang="en-US" altLang="en-US" dirty="0" err="1" smtClean="0">
                <a:solidFill>
                  <a:srgbClr val="FFFF00"/>
                </a:solidFill>
              </a:rPr>
              <a:t>Hgb</a:t>
            </a:r>
            <a:r>
              <a:rPr lang="en-US" altLang="en-US" dirty="0" smtClean="0">
                <a:solidFill>
                  <a:srgbClr val="FFFF00"/>
                </a:solidFill>
              </a:rPr>
              <a:t> is the major determinant factor in O</a:t>
            </a:r>
            <a:r>
              <a:rPr lang="en-US" alt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altLang="en-US" dirty="0" smtClean="0">
                <a:solidFill>
                  <a:srgbClr val="FFFF00"/>
                </a:solidFill>
              </a:rPr>
              <a:t> delivery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Healthy patients can tolerate </a:t>
            </a:r>
            <a:r>
              <a:rPr lang="en-US" altLang="en-US" dirty="0" err="1" smtClean="0">
                <a:solidFill>
                  <a:schemeClr val="bg1"/>
                </a:solidFill>
              </a:rPr>
              <a:t>Hgb</a:t>
            </a:r>
            <a:r>
              <a:rPr lang="en-US" altLang="en-US" dirty="0" smtClean="0">
                <a:solidFill>
                  <a:schemeClr val="bg1"/>
                </a:solidFill>
              </a:rPr>
              <a:t> levels of 7 </a:t>
            </a:r>
            <a:r>
              <a:rPr lang="en-US" altLang="en-US" dirty="0" err="1" smtClean="0">
                <a:solidFill>
                  <a:schemeClr val="bg1"/>
                </a:solidFill>
              </a:rPr>
              <a:t>gm</a:t>
            </a:r>
            <a:r>
              <a:rPr lang="en-US" altLang="en-US" dirty="0" smtClean="0">
                <a:solidFill>
                  <a:schemeClr val="bg1"/>
                </a:solidFill>
              </a:rPr>
              <a:t>/</a:t>
            </a:r>
            <a:r>
              <a:rPr lang="en-US" altLang="en-US" dirty="0" err="1" smtClean="0">
                <a:solidFill>
                  <a:schemeClr val="bg1"/>
                </a:solidFill>
              </a:rPr>
              <a:t>dL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Compromised patients</a:t>
            </a:r>
            <a:r>
              <a:rPr lang="en-US" altLang="en-US" dirty="0" smtClean="0">
                <a:solidFill>
                  <a:schemeClr val="bg1"/>
                </a:solidFill>
              </a:rPr>
              <a:t> may require </a:t>
            </a:r>
            <a:r>
              <a:rPr lang="en-US" altLang="en-US" dirty="0" err="1" smtClean="0">
                <a:solidFill>
                  <a:schemeClr val="bg1"/>
                </a:solidFill>
              </a:rPr>
              <a:t>Hgb</a:t>
            </a:r>
            <a:r>
              <a:rPr lang="en-US" altLang="en-US" dirty="0" smtClean="0">
                <a:solidFill>
                  <a:schemeClr val="bg1"/>
                </a:solidFill>
              </a:rPr>
              <a:t> levels above 10 </a:t>
            </a:r>
            <a:r>
              <a:rPr lang="en-US" altLang="en-US" dirty="0" err="1" smtClean="0">
                <a:solidFill>
                  <a:schemeClr val="bg1"/>
                </a:solidFill>
              </a:rPr>
              <a:t>gm</a:t>
            </a:r>
            <a:r>
              <a:rPr lang="en-US" altLang="en-US" dirty="0" smtClean="0">
                <a:solidFill>
                  <a:schemeClr val="bg1"/>
                </a:solidFill>
              </a:rPr>
              <a:t>/</a:t>
            </a:r>
            <a:r>
              <a:rPr lang="en-US" altLang="en-US" dirty="0" err="1" smtClean="0">
                <a:solidFill>
                  <a:schemeClr val="bg1"/>
                </a:solidFill>
              </a:rPr>
              <a:t>dL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1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Blood Groups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183060" y="1988840"/>
            <a:ext cx="9275762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			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Antigen on	 Plasma 		   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Incidence</a:t>
            </a:r>
            <a:endParaRPr lang="en-US" altLang="en-US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u="sng" dirty="0" smtClean="0">
                <a:solidFill>
                  <a:srgbClr val="FFFF00"/>
                </a:solidFill>
              </a:rPr>
              <a:t>Blood Group</a:t>
            </a:r>
            <a:r>
              <a:rPr lang="en-US" altLang="en-US" sz="2000" dirty="0" smtClean="0">
                <a:solidFill>
                  <a:srgbClr val="FFFF00"/>
                </a:solidFill>
              </a:rPr>
              <a:t>        </a:t>
            </a:r>
            <a:r>
              <a:rPr lang="en-US" altLang="en-US" sz="2000" u="sng" dirty="0" smtClean="0">
                <a:solidFill>
                  <a:srgbClr val="FFFF00"/>
                </a:solidFill>
              </a:rPr>
              <a:t>erythrocyte	Antibodies	White	African-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FFFF00"/>
                </a:solidFill>
              </a:rPr>
              <a:t>								</a:t>
            </a:r>
            <a:r>
              <a:rPr lang="en-US" altLang="en-US" sz="2000" u="sng" dirty="0" smtClean="0">
                <a:solidFill>
                  <a:srgbClr val="FFFF00"/>
                </a:solidFill>
              </a:rPr>
              <a:t>Americans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A			A		Anti-B		40%	27%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B			B		Anti-A		11	20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AB			AB		None		4	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O			None		Anti-A		45	49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					Anti-B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Rh			Rh				42	17</a:t>
            </a:r>
            <a:endParaRPr lang="en-US" altLang="en-US" sz="20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800975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Cross Match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52475" y="827088"/>
            <a:ext cx="8582025" cy="4191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accent1"/>
              </a:buClr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Major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Donor’s erythrocytes incubated with recipients serum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Minor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Donor’s serum incubated with recipients erythrocytes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Agglutination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Occurs if either is incompatible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Type Specific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Only ABO-Rh determined; chance of hemolytic reaction is 1:10,000 with TS blood</a:t>
            </a:r>
          </a:p>
        </p:txBody>
      </p:sp>
    </p:spTree>
    <p:extLst>
      <p:ext uri="{BB962C8B-B14F-4D97-AF65-F5344CB8AC3E}">
        <p14:creationId xmlns:p14="http://schemas.microsoft.com/office/powerpoint/2010/main" val="4490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Type and Screen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628775"/>
            <a:ext cx="8743950" cy="3581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Donated blood that has been tested for ABO/Rh antigens and screened for </a:t>
            </a:r>
            <a:r>
              <a:rPr lang="en-US" altLang="en-US" u="sng" dirty="0" smtClean="0">
                <a:solidFill>
                  <a:srgbClr val="FFFF00"/>
                </a:solidFill>
              </a:rPr>
              <a:t>common antibodies </a:t>
            </a:r>
            <a:r>
              <a:rPr lang="en-US" altLang="en-US" dirty="0" smtClean="0">
                <a:solidFill>
                  <a:srgbClr val="FFFF00"/>
                </a:solidFill>
              </a:rPr>
              <a:t>(not mixed with recipient blood).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Used when usage of blood is unlikely, but needs to be available (hysterectomy).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Allows blood to available for other patients.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Chance of hemolytic reaction: 1:10,000.</a:t>
            </a:r>
          </a:p>
        </p:txBody>
      </p:sp>
    </p:spTree>
    <p:extLst>
      <p:ext uri="{BB962C8B-B14F-4D97-AF65-F5344CB8AC3E}">
        <p14:creationId xmlns:p14="http://schemas.microsoft.com/office/powerpoint/2010/main" val="264961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FFFF00"/>
                </a:solidFill>
              </a:rPr>
              <a:t>Component Therapy</a:t>
            </a:r>
            <a:endParaRPr lang="en-US" altLang="en-US" b="1" smtClean="0">
              <a:solidFill>
                <a:srgbClr val="FFFF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743950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A unit of whole blood is divided into components; Allows prolonged storage and specific treatment of underlying problem with increased efficiency:</a:t>
            </a:r>
            <a:r>
              <a:rPr lang="en-US" altLang="en-US" sz="2000" dirty="0" smtClean="0">
                <a:solidFill>
                  <a:schemeClr val="bg1"/>
                </a:solidFill>
              </a:rPr>
              <a:t>	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Packed red blood cells (</a:t>
            </a:r>
            <a:r>
              <a:rPr lang="en-US" altLang="en-US" sz="1600" dirty="0" err="1" smtClean="0">
                <a:solidFill>
                  <a:schemeClr val="bg1"/>
                </a:solidFill>
              </a:rPr>
              <a:t>pRBC’s</a:t>
            </a:r>
            <a:r>
              <a:rPr lang="en-US" altLang="en-US" sz="1600" dirty="0" smtClean="0">
                <a:solidFill>
                  <a:schemeClr val="bg1"/>
                </a:solidFill>
              </a:rPr>
              <a:t>)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Platelet concentrate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Fresh frozen plasma (contains all clotting factors)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Cryoprecipitate (contains factors VIII and fibrinogen; used in Von </a:t>
            </a:r>
            <a:r>
              <a:rPr lang="en-US" altLang="en-US" sz="1600" dirty="0" err="1" smtClean="0">
                <a:solidFill>
                  <a:schemeClr val="bg1"/>
                </a:solidFill>
              </a:rPr>
              <a:t>Willebrand’s</a:t>
            </a:r>
            <a:r>
              <a:rPr lang="en-US" altLang="en-US" sz="1600" dirty="0" smtClean="0">
                <a:solidFill>
                  <a:schemeClr val="bg1"/>
                </a:solidFill>
              </a:rPr>
              <a:t> disease)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Albumin 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Plasma protein fraction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Leukocyte poor blood 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Factor VIII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Antibody concentrates</a:t>
            </a:r>
          </a:p>
        </p:txBody>
      </p:sp>
    </p:spTree>
    <p:extLst>
      <p:ext uri="{BB962C8B-B14F-4D97-AF65-F5344CB8AC3E}">
        <p14:creationId xmlns:p14="http://schemas.microsoft.com/office/powerpoint/2010/main" val="14907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Whole Blood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Storage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° for up to 35 days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Indications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</a:rPr>
              <a:t>Massive Blood Loss/Trauma/Exchange Transfusion</a:t>
            </a: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99FF99"/>
                </a:solidFill>
              </a:rPr>
              <a:t>Considerations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Use filter as platelets and coagulation factors will not be active after 3-5 days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Donor and recipient must be ABO identical 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8829675" y="1066800"/>
            <a:ext cx="600075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Packed Red Blood Cells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989138"/>
            <a:ext cx="8743950" cy="29892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1 unit = 250 ml.  </a:t>
            </a:r>
            <a:r>
              <a:rPr lang="en-US" altLang="en-US" dirty="0" err="1" smtClean="0">
                <a:solidFill>
                  <a:srgbClr val="FF0000"/>
                </a:solidFill>
              </a:rPr>
              <a:t>Hct</a:t>
            </a:r>
            <a:r>
              <a:rPr lang="en-US" altLang="en-US" dirty="0" smtClean="0">
                <a:solidFill>
                  <a:srgbClr val="FF0000"/>
                </a:solidFill>
              </a:rPr>
              <a:t>. = 70-80%.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1 unit </a:t>
            </a:r>
            <a:r>
              <a:rPr lang="en-US" altLang="en-US" dirty="0" err="1" smtClean="0">
                <a:solidFill>
                  <a:srgbClr val="FFFF00"/>
                </a:solidFill>
              </a:rPr>
              <a:t>pRBC’s</a:t>
            </a:r>
            <a:r>
              <a:rPr lang="en-US" altLang="en-US" dirty="0" smtClean="0">
                <a:solidFill>
                  <a:srgbClr val="FFFF00"/>
                </a:solidFill>
              </a:rPr>
              <a:t> raises </a:t>
            </a:r>
            <a:r>
              <a:rPr lang="en-US" altLang="en-US" dirty="0" err="1" smtClean="0">
                <a:solidFill>
                  <a:srgbClr val="FFFF00"/>
                </a:solidFill>
              </a:rPr>
              <a:t>Hgb</a:t>
            </a:r>
            <a:r>
              <a:rPr lang="en-US" altLang="en-US" dirty="0" smtClean="0">
                <a:solidFill>
                  <a:srgbClr val="FFFF00"/>
                </a:solidFill>
              </a:rPr>
              <a:t> 1 gm/</a:t>
            </a:r>
            <a:r>
              <a:rPr lang="en-US" altLang="en-US" dirty="0" err="1" smtClean="0">
                <a:solidFill>
                  <a:srgbClr val="FFFF00"/>
                </a:solidFill>
              </a:rPr>
              <a:t>dL</a:t>
            </a:r>
            <a:r>
              <a:rPr lang="en-US" altLang="en-US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Mixed with saline:  LR has Calcium which may cause clotting if mixed with </a:t>
            </a:r>
            <a:r>
              <a:rPr lang="en-US" altLang="en-US" dirty="0" err="1" smtClean="0">
                <a:solidFill>
                  <a:schemeClr val="bg1"/>
                </a:solidFill>
              </a:rPr>
              <a:t>pRBC’s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Do NOT mix with medications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Platelet Concentrate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895350" y="1628775"/>
            <a:ext cx="8743950" cy="3733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Storage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Up to 5 days at 20-24°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Indications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Thrombocytopenia,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Plt</a:t>
            </a:r>
            <a:r>
              <a:rPr lang="en-US" altLang="en-US" sz="2400" dirty="0" smtClean="0">
                <a:solidFill>
                  <a:srgbClr val="FFFF00"/>
                </a:solidFill>
              </a:rPr>
              <a:t> &lt;15,000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Bleeding and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Plt</a:t>
            </a:r>
            <a:r>
              <a:rPr lang="en-US" altLang="en-US" sz="2400" dirty="0" smtClean="0">
                <a:solidFill>
                  <a:srgbClr val="FFFF00"/>
                </a:solidFill>
              </a:rPr>
              <a:t> &lt;50,000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Invasive procedure and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Plt</a:t>
            </a:r>
            <a:r>
              <a:rPr lang="en-US" altLang="en-US" sz="2400" dirty="0" smtClean="0">
                <a:solidFill>
                  <a:srgbClr val="FFFF00"/>
                </a:solidFill>
              </a:rPr>
              <a:t> &lt;50,000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60" y="1622361"/>
            <a:ext cx="2904035" cy="31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Body Water Compartments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989138"/>
            <a:ext cx="9196387" cy="28082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smtClean="0">
                <a:solidFill>
                  <a:schemeClr val="bg1"/>
                </a:solidFill>
              </a:rPr>
              <a:t>Intracellular water: </a:t>
            </a:r>
            <a:r>
              <a:rPr lang="en-US" altLang="en-US" b="1" smtClean="0">
                <a:solidFill>
                  <a:srgbClr val="FF0000"/>
                </a:solidFill>
              </a:rPr>
              <a:t>2/3 of TBW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smtClean="0">
                <a:solidFill>
                  <a:schemeClr val="bg1"/>
                </a:solidFill>
              </a:rPr>
              <a:t>Extracellular water: </a:t>
            </a:r>
            <a:r>
              <a:rPr lang="en-US" altLang="en-US" b="1" smtClean="0">
                <a:solidFill>
                  <a:srgbClr val="FF0000"/>
                </a:solidFill>
              </a:rPr>
              <a:t>1/3 TBW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3200" b="1" smtClean="0">
                <a:solidFill>
                  <a:schemeClr val="bg1"/>
                </a:solidFill>
              </a:rPr>
              <a:t>-  Extravascular water: </a:t>
            </a:r>
            <a:r>
              <a:rPr lang="en-US" altLang="en-US" sz="3200" b="1" smtClean="0">
                <a:solidFill>
                  <a:srgbClr val="FFFF00"/>
                </a:solidFill>
              </a:rPr>
              <a:t>3/4</a:t>
            </a:r>
            <a:r>
              <a:rPr lang="en-US" altLang="en-US" sz="3200" b="1" smtClean="0">
                <a:solidFill>
                  <a:schemeClr val="bg1"/>
                </a:solidFill>
              </a:rPr>
              <a:t> of extracellular water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3200" b="1" smtClean="0">
                <a:solidFill>
                  <a:schemeClr val="bg1"/>
                </a:solidFill>
              </a:rPr>
              <a:t>-  Intravascular water: </a:t>
            </a:r>
            <a:r>
              <a:rPr lang="en-US" altLang="en-US" sz="3200" b="1" smtClean="0">
                <a:solidFill>
                  <a:srgbClr val="FFFF00"/>
                </a:solidFill>
              </a:rPr>
              <a:t>1/4</a:t>
            </a:r>
            <a:r>
              <a:rPr lang="en-US" altLang="en-US" sz="3200" b="1" smtClean="0">
                <a:solidFill>
                  <a:schemeClr val="bg1"/>
                </a:solidFill>
              </a:rPr>
              <a:t> of extracellular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Platelet Concentrate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6425" y="1268413"/>
            <a:ext cx="9258300" cy="49688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rgbClr val="92D050"/>
                </a:solidFill>
              </a:rPr>
              <a:t>Considerations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Contain Leukocytes and cytokines</a:t>
            </a:r>
          </a:p>
          <a:p>
            <a:pPr lvl="1">
              <a:lnSpc>
                <a:spcPct val="150000"/>
              </a:lnSpc>
            </a:pPr>
            <a:r>
              <a:rPr lang="en-US" altLang="en-US" sz="2000" b="1" dirty="0" smtClean="0">
                <a:solidFill>
                  <a:srgbClr val="FF0000"/>
                </a:solidFill>
              </a:rPr>
              <a:t>1 unit/10 kg of body weight increases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PLT count by 50,000</a:t>
            </a:r>
          </a:p>
          <a:p>
            <a:pPr lvl="1">
              <a:lnSpc>
                <a:spcPct val="150000"/>
              </a:lnSpc>
            </a:pPr>
            <a:r>
              <a:rPr lang="en-US" altLang="en-US" sz="2000" b="1" u="sng" dirty="0" smtClean="0">
                <a:solidFill>
                  <a:srgbClr val="FF0000"/>
                </a:solidFill>
              </a:rPr>
              <a:t>Apheresis unit increases PLT count 30,000- 60,000.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rgbClr val="FFFF00"/>
                </a:solidFill>
              </a:rPr>
              <a:t>Donor and Recipient must be ABO identical</a:t>
            </a:r>
          </a:p>
          <a:p>
            <a:pPr lvl="1">
              <a:lnSpc>
                <a:spcPct val="150000"/>
              </a:lnSpc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Risks: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-  Sensitization due to HLA on platelets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-  Viral transmission</a:t>
            </a:r>
          </a:p>
          <a:p>
            <a:pPr lvl="1"/>
            <a:endParaRPr lang="en-US" alt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F</a:t>
            </a:r>
            <a:r>
              <a:rPr lang="en-US" altLang="en-US" dirty="0" smtClean="0">
                <a:solidFill>
                  <a:schemeClr val="bg1"/>
                </a:solidFill>
              </a:rPr>
              <a:t>resh</a:t>
            </a:r>
            <a:r>
              <a:rPr lang="en-US" altLang="en-US" b="1" dirty="0" smtClean="0">
                <a:solidFill>
                  <a:schemeClr val="bg1"/>
                </a:solidFill>
              </a:rPr>
              <a:t> F</a:t>
            </a:r>
            <a:r>
              <a:rPr lang="en-US" altLang="en-US" dirty="0" smtClean="0">
                <a:solidFill>
                  <a:schemeClr val="bg1"/>
                </a:solidFill>
              </a:rPr>
              <a:t>rozen</a:t>
            </a:r>
            <a:r>
              <a:rPr lang="en-US" altLang="en-US" b="1" dirty="0" smtClean="0">
                <a:solidFill>
                  <a:schemeClr val="bg1"/>
                </a:solidFill>
              </a:rPr>
              <a:t> P</a:t>
            </a:r>
            <a:r>
              <a:rPr lang="en-US" altLang="en-US" dirty="0" smtClean="0">
                <a:solidFill>
                  <a:schemeClr val="bg1"/>
                </a:solidFill>
              </a:rPr>
              <a:t>lasma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74948" y="1084289"/>
            <a:ext cx="9432925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Plasma from whole blood frozen within 6 hours of collection</a:t>
            </a:r>
            <a:r>
              <a:rPr lang="en-US" altLang="en-US" sz="2800" dirty="0" smtClean="0">
                <a:solidFill>
                  <a:srgbClr val="FFFF00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FFFF00"/>
                </a:solidFill>
              </a:rPr>
              <a:t>Contains coagulation factors (1 unit/ml)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Indications: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chemeClr val="bg1"/>
                </a:solidFill>
              </a:rPr>
              <a:t>Used when </a:t>
            </a:r>
            <a:r>
              <a:rPr lang="en-US" altLang="en-US" sz="2400" dirty="0" smtClean="0">
                <a:solidFill>
                  <a:srgbClr val="FFFF00"/>
                </a:solidFill>
              </a:rPr>
              <a:t>PT and PTT are &gt;1.5 normal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FFFF00"/>
                </a:solidFill>
              </a:rPr>
              <a:t>Coagulation Factor deficiency, fibrinogen replacement, DIC, liver disease, exchange transfusion, massive transfusion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FFFF00"/>
                </a:solidFill>
              </a:rPr>
              <a:t>Reversal </a:t>
            </a:r>
            <a:r>
              <a:rPr lang="en-US" altLang="en-US" sz="2400" dirty="0">
                <a:solidFill>
                  <a:srgbClr val="FFFF00"/>
                </a:solidFill>
              </a:rPr>
              <a:t>of Coumadin effect, TTP, </a:t>
            </a:r>
            <a:r>
              <a:rPr lang="en-US" altLang="en-US" sz="2400" dirty="0">
                <a:solidFill>
                  <a:schemeClr val="bg1"/>
                </a:solidFill>
              </a:rPr>
              <a:t>etc.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endParaRPr lang="en-US" alt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endParaRPr lang="en-US" alt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087" y="1824939"/>
            <a:ext cx="3182388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Fresh Frozen Plasma (FFP)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484313"/>
            <a:ext cx="9258300" cy="4525962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Storage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chemeClr val="bg1"/>
                </a:solidFill>
              </a:rPr>
              <a:t>FFP– for </a:t>
            </a:r>
            <a:r>
              <a:rPr lang="en-US" altLang="en-US" sz="2000" dirty="0" smtClean="0">
                <a:solidFill>
                  <a:srgbClr val="FFFF00"/>
                </a:solidFill>
              </a:rPr>
              <a:t>12 months at  (– 25 degree C) or colder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Considerations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chemeClr val="bg1"/>
                </a:solidFill>
              </a:rPr>
              <a:t>Plasma should be 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recipient ABO compatible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In children, should also be </a:t>
            </a:r>
            <a:r>
              <a:rPr lang="en-US" altLang="en-US" sz="2000" u="sng" dirty="0" smtClean="0">
                <a:solidFill>
                  <a:srgbClr val="FF0000"/>
                </a:solidFill>
              </a:rPr>
              <a:t>Rh compatible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rgbClr val="99FF99"/>
                </a:solidFill>
              </a:rPr>
              <a:t>Usual dose is 20 cc/kg to raise coagulation factors </a:t>
            </a:r>
            <a:r>
              <a:rPr lang="en-US" altLang="en-US" sz="2000" dirty="0" err="1" smtClean="0">
                <a:solidFill>
                  <a:srgbClr val="99FF99"/>
                </a:solidFill>
              </a:rPr>
              <a:t>approx</a:t>
            </a:r>
            <a:r>
              <a:rPr lang="en-US" altLang="en-US" sz="2000" dirty="0" smtClean="0">
                <a:solidFill>
                  <a:srgbClr val="99FF99"/>
                </a:solidFill>
              </a:rPr>
              <a:t> 20%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rgbClr val="99FF99"/>
                </a:solidFill>
              </a:rPr>
              <a:t>Should be transfused within 24 hours after thawing</a:t>
            </a:r>
          </a:p>
        </p:txBody>
      </p:sp>
    </p:spTree>
    <p:extLst>
      <p:ext uri="{BB962C8B-B14F-4D97-AF65-F5344CB8AC3E}">
        <p14:creationId xmlns:p14="http://schemas.microsoft.com/office/powerpoint/2010/main" val="7627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Cryoprecipitate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4350" y="1417638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Rich in Fibrinogen, Factor VIII and XIII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A single bag </a:t>
            </a:r>
            <a:r>
              <a:rPr lang="en-US" sz="1800" dirty="0" err="1">
                <a:solidFill>
                  <a:schemeClr val="bg1"/>
                </a:solidFill>
              </a:rPr>
              <a:t>Cryo</a:t>
            </a:r>
            <a:r>
              <a:rPr lang="en-US" sz="1800" dirty="0">
                <a:solidFill>
                  <a:schemeClr val="bg1"/>
                </a:solidFill>
              </a:rPr>
              <a:t> contains: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100units factor VIII and VWF+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150-250mg fibrinogen with XIII and fibronectin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von </a:t>
            </a:r>
            <a:r>
              <a:rPr lang="en-US" sz="1800" dirty="0" err="1">
                <a:solidFill>
                  <a:schemeClr val="bg1"/>
                </a:solidFill>
              </a:rPr>
              <a:t>Willebrand</a:t>
            </a:r>
            <a:r>
              <a:rPr lang="en-US" sz="1800" dirty="0">
                <a:solidFill>
                  <a:schemeClr val="bg1"/>
                </a:solidFill>
              </a:rPr>
              <a:t> factor 100-150 U with a half-life of 24 hours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Factor XIII 50–75 U with a half-life of 150–300 hours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Indication: hypo-</a:t>
            </a:r>
            <a:r>
              <a:rPr lang="en-US" dirty="0" err="1">
                <a:solidFill>
                  <a:schemeClr val="bg1"/>
                </a:solidFill>
              </a:rPr>
              <a:t>fibrinogenemia</a:t>
            </a:r>
            <a:r>
              <a:rPr lang="en-US" dirty="0">
                <a:solidFill>
                  <a:schemeClr val="bg1"/>
                </a:solidFill>
              </a:rPr>
              <a:t>&lt;100mg/dl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644" y="2204864"/>
            <a:ext cx="3547409" cy="2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Cryoprecipitate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196975"/>
            <a:ext cx="92583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-Dose </a:t>
            </a:r>
            <a:r>
              <a:rPr lang="en-US" altLang="en-US" sz="2400" dirty="0">
                <a:solidFill>
                  <a:schemeClr val="bg1"/>
                </a:solidFill>
              </a:rPr>
              <a:t>10-20 ml/kg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Or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Number of bags= 0.2 X wt. in Kg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Or Standard dose 10 bags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Will increase fibrinogen level by 1 gm/L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-No compatibility test required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6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 smtClean="0">
                <a:solidFill>
                  <a:srgbClr val="FFFF00"/>
                </a:solidFill>
              </a:rPr>
              <a:t>Ten bags of </a:t>
            </a:r>
            <a:r>
              <a:rPr lang="en-US" altLang="en-US" sz="1600" dirty="0" err="1" smtClean="0">
                <a:solidFill>
                  <a:srgbClr val="FFFF00"/>
                </a:solidFill>
              </a:rPr>
              <a:t>cryo</a:t>
            </a:r>
            <a:r>
              <a:rPr lang="en-US" altLang="en-US" sz="1600" dirty="0" smtClean="0">
                <a:solidFill>
                  <a:srgbClr val="FFFF00"/>
                </a:solidFill>
              </a:rPr>
              <a:t> (obtained from 10 units of plasma) contain about 2 g of fibrinogen and will raise the fibrinogen level about 70 mg/</a:t>
            </a:r>
            <a:r>
              <a:rPr lang="en-US" altLang="en-US" sz="1600" dirty="0" err="1" smtClean="0">
                <a:solidFill>
                  <a:srgbClr val="FFFF00"/>
                </a:solidFill>
              </a:rPr>
              <a:t>dL</a:t>
            </a:r>
            <a:r>
              <a:rPr lang="en-US" altLang="en-US" sz="1600" dirty="0" smtClean="0">
                <a:solidFill>
                  <a:srgbClr val="FFFF00"/>
                </a:solidFill>
              </a:rPr>
              <a:t> in a 70 kg recipient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734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rgbClr val="FF0000"/>
                </a:solidFill>
              </a:rPr>
              <a:t>Blood transfusion complication 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>
          <a:xfrm>
            <a:off x="579438" y="1600200"/>
            <a:ext cx="441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FFFF00"/>
                </a:solidFill>
              </a:rPr>
              <a:t>Hemolytic transfusion </a:t>
            </a:r>
            <a:r>
              <a:rPr lang="en-US" altLang="en-US" sz="2400" dirty="0" smtClean="0">
                <a:solidFill>
                  <a:srgbClr val="FFFF00"/>
                </a:solidFill>
              </a:rPr>
              <a:t>reaction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Acute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Delayed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FFFF00"/>
                </a:solidFill>
              </a:rPr>
              <a:t> Non hemolytic reactions: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</a:rPr>
              <a:t>Febrile (WBC or PLT sensitization)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</a:rPr>
              <a:t>Urticarial Reaction 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</a:rPr>
              <a:t>Type </a:t>
            </a:r>
            <a:r>
              <a:rPr lang="en-US" altLang="en-US" sz="2000" dirty="0">
                <a:solidFill>
                  <a:schemeClr val="bg1"/>
                </a:solidFill>
              </a:rPr>
              <a:t>1 Hypersensitivity (Anaphylactic reaction)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</a:rPr>
              <a:t>Graft versus host </a:t>
            </a:r>
            <a:r>
              <a:rPr lang="en-US" altLang="en-US" sz="2000" dirty="0" smtClean="0">
                <a:solidFill>
                  <a:schemeClr val="bg1"/>
                </a:solidFill>
              </a:rPr>
              <a:t>reactions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</a:rPr>
              <a:t>TRALI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</a:rPr>
              <a:t>Transfusion related immune modulation</a:t>
            </a:r>
          </a:p>
          <a:p>
            <a:pPr lvl="0"/>
            <a:endParaRPr lang="en-US" altLang="en-US" sz="2400" dirty="0">
              <a:solidFill>
                <a:srgbClr val="FFFF00"/>
              </a:solidFill>
            </a:endParaRP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endParaRPr lang="en-US" altLang="en-US" sz="2000" dirty="0" smtClean="0"/>
          </a:p>
          <a:p>
            <a:pPr lvl="1"/>
            <a:endParaRPr lang="en-US" altLang="en-US" sz="1600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0180" name="Content Placeholder 1"/>
          <p:cNvSpPr>
            <a:spLocks noGrp="1"/>
          </p:cNvSpPr>
          <p:nvPr>
            <p:ph sz="half" idx="2"/>
          </p:nvPr>
        </p:nvSpPr>
        <p:spPr>
          <a:xfrm>
            <a:off x="4999038" y="1484313"/>
            <a:ext cx="5122862" cy="4752975"/>
          </a:xfrm>
        </p:spPr>
        <p:txBody>
          <a:bodyPr/>
          <a:lstStyle/>
          <a:p>
            <a:r>
              <a:rPr lang="en-US" altLang="en-US" sz="2400" dirty="0">
                <a:solidFill>
                  <a:srgbClr val="FFFF00"/>
                </a:solidFill>
              </a:rPr>
              <a:t>Infective</a:t>
            </a:r>
          </a:p>
          <a:p>
            <a:pPr lvl="0"/>
            <a:r>
              <a:rPr lang="en-US" altLang="en-US" sz="2400" dirty="0" smtClean="0">
                <a:solidFill>
                  <a:srgbClr val="FFFF00"/>
                </a:solidFill>
              </a:rPr>
              <a:t>Physical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lvl="1"/>
            <a:r>
              <a:rPr lang="en-US" altLang="en-US" dirty="0">
                <a:solidFill>
                  <a:prstClr val="white"/>
                </a:solidFill>
              </a:rPr>
              <a:t>Circulatory overload</a:t>
            </a:r>
          </a:p>
          <a:p>
            <a:pPr lvl="1"/>
            <a:r>
              <a:rPr lang="en-US" altLang="en-US" dirty="0">
                <a:solidFill>
                  <a:prstClr val="white"/>
                </a:solidFill>
              </a:rPr>
              <a:t>Embolism (air, micro aggregate)</a:t>
            </a:r>
          </a:p>
          <a:p>
            <a:pPr lvl="1"/>
            <a:r>
              <a:rPr lang="en-US" altLang="en-US" dirty="0">
                <a:solidFill>
                  <a:prstClr val="white"/>
                </a:solidFill>
              </a:rPr>
              <a:t>Hypothermia</a:t>
            </a: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Biochemical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Acid base disturbances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Hyper-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kalaemia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Citrate toxicity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Impaired oxygen release</a:t>
            </a:r>
          </a:p>
        </p:txBody>
      </p:sp>
    </p:spTree>
    <p:extLst>
      <p:ext uri="{BB962C8B-B14F-4D97-AF65-F5344CB8AC3E}">
        <p14:creationId xmlns:p14="http://schemas.microsoft.com/office/powerpoint/2010/main" val="11044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Transfusion Reactions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79450" y="1412875"/>
            <a:ext cx="9258300" cy="4525963"/>
          </a:xfrm>
        </p:spPr>
        <p:txBody>
          <a:bodyPr/>
          <a:lstStyle/>
          <a:p>
            <a:pPr marL="342900" lvl="2" indent="-342900"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Hemolytic Reactions </a:t>
            </a:r>
            <a:r>
              <a:rPr lang="en-US" altLang="en-US" dirty="0" smtClean="0">
                <a:solidFill>
                  <a:srgbClr val="99FF99"/>
                </a:solidFill>
              </a:rPr>
              <a:t>(Acute or </a:t>
            </a:r>
            <a:r>
              <a:rPr lang="en-US" altLang="en-US" dirty="0">
                <a:solidFill>
                  <a:srgbClr val="99FF99"/>
                </a:solidFill>
              </a:rPr>
              <a:t>delayed </a:t>
            </a:r>
            <a:r>
              <a:rPr lang="en-US" altLang="en-US" dirty="0" smtClean="0">
                <a:solidFill>
                  <a:srgbClr val="99FF99"/>
                </a:solidFill>
              </a:rPr>
              <a:t>)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Febrile Reactions (FNHTR)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Allergic Reactions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TRALI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Coagulopathy with Massive transfusions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Bacteremia</a:t>
            </a:r>
          </a:p>
        </p:txBody>
      </p:sp>
    </p:spTree>
    <p:extLst>
      <p:ext uri="{BB962C8B-B14F-4D97-AF65-F5344CB8AC3E}">
        <p14:creationId xmlns:p14="http://schemas.microsoft.com/office/powerpoint/2010/main" val="34883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Complications of Blood Therapy</a:t>
            </a:r>
            <a:r>
              <a:rPr lang="en-US" altLang="en-US" smtClean="0">
                <a:solidFill>
                  <a:schemeClr val="bg1"/>
                </a:solidFill>
              </a:rPr>
              <a:t>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2060575"/>
            <a:ext cx="8743950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 </a:t>
            </a:r>
            <a:r>
              <a:rPr lang="en-US" altLang="en-US" b="1" smtClean="0">
                <a:solidFill>
                  <a:srgbClr val="FF0000"/>
                </a:solidFill>
              </a:rPr>
              <a:t>Hemolytic: 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Wrong blood type </a:t>
            </a:r>
            <a:r>
              <a:rPr lang="en-US" altLang="en-US" smtClean="0">
                <a:solidFill>
                  <a:schemeClr val="bg1"/>
                </a:solidFill>
              </a:rPr>
              <a:t>administered (oops).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Activation of complement system </a:t>
            </a:r>
            <a:r>
              <a:rPr lang="en-US" altLang="en-US" smtClean="0">
                <a:solidFill>
                  <a:schemeClr val="bg1"/>
                </a:solidFill>
              </a:rPr>
              <a:t>leads to intravascular hemolysis, spontaneous hemorrhage.</a:t>
            </a:r>
          </a:p>
        </p:txBody>
      </p:sp>
    </p:spTree>
    <p:extLst>
      <p:ext uri="{BB962C8B-B14F-4D97-AF65-F5344CB8AC3E}">
        <p14:creationId xmlns:p14="http://schemas.microsoft.com/office/powerpoint/2010/main" val="15565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>
                <a:solidFill>
                  <a:srgbClr val="FF0000"/>
                </a:solidFill>
              </a:rPr>
              <a:t>Hemolytic</a:t>
            </a:r>
            <a:r>
              <a:rPr lang="en-GB" altLang="en-US" dirty="0" smtClean="0">
                <a:solidFill>
                  <a:srgbClr val="FF0000"/>
                </a:solidFill>
              </a:rPr>
              <a:t> Reaction</a:t>
            </a:r>
            <a:r>
              <a:rPr lang="en-GB" altLang="en-US" dirty="0" smtClean="0"/>
              <a:t>: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14350" y="1628775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rgbClr val="FFFF00"/>
                </a:solidFill>
              </a:rPr>
              <a:t>Signs</a:t>
            </a:r>
            <a:r>
              <a:rPr lang="en-GB" altLang="en-US" smtClean="0">
                <a:solidFill>
                  <a:schemeClr val="bg1"/>
                </a:solidFill>
              </a:rPr>
              <a:t>: hypotension, fever, chills, dyspnea, skin flushing, substernal pain. </a:t>
            </a:r>
          </a:p>
          <a:p>
            <a:pPr>
              <a:lnSpc>
                <a:spcPct val="150000"/>
              </a:lnSpc>
            </a:pPr>
            <a:r>
              <a:rPr lang="en-GB" altLang="en-US" i="1" u="sng" smtClean="0">
                <a:solidFill>
                  <a:srgbClr val="FF0000"/>
                </a:solidFill>
              </a:rPr>
              <a:t>Signs are easily masked by general anesthesia.</a:t>
            </a:r>
          </a:p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Free Hgb in plasma or urine </a:t>
            </a:r>
          </a:p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Acute renal failure</a:t>
            </a:r>
          </a:p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Disseminated Intravascular Coagulation (DIC)</a:t>
            </a:r>
          </a:p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3385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What to do?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If an AHTR occurs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412875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b="1" smtClean="0">
                <a:solidFill>
                  <a:schemeClr val="bg1"/>
                </a:solidFill>
              </a:rPr>
              <a:t>STOP TRANSFUSION</a:t>
            </a:r>
          </a:p>
          <a:p>
            <a:pPr>
              <a:lnSpc>
                <a:spcPct val="150000"/>
              </a:lnSpc>
            </a:pPr>
            <a:r>
              <a:rPr lang="en-US" altLang="en-US" sz="2800" b="1" smtClean="0">
                <a:solidFill>
                  <a:schemeClr val="bg1"/>
                </a:solidFill>
              </a:rPr>
              <a:t>ABC’s</a:t>
            </a:r>
            <a:endParaRPr lang="en-US" altLang="en-US" sz="28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Maintain IV access and run IVF (NS or LR)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Monitor and maintain BP/pulse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Give diuretic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rgbClr val="FFFF00"/>
                </a:solidFill>
              </a:rPr>
              <a:t>Obtain blood and urine for transfusion reaction workup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rgbClr val="FFFF00"/>
                </a:solidFill>
              </a:rPr>
              <a:t>Send remaining blood back to Blood Bank</a:t>
            </a:r>
            <a:endParaRPr lang="en-US" altLang="en-US" sz="2800" b="1" smtClean="0">
              <a:solidFill>
                <a:srgbClr val="FFFF00"/>
              </a:solidFill>
            </a:endParaRPr>
          </a:p>
        </p:txBody>
      </p:sp>
      <p:pic>
        <p:nvPicPr>
          <p:cNvPr id="64516" name="Picture 4" descr="s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43000"/>
            <a:ext cx="10937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Fluid and Electrolyte Regulation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49641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b="1" dirty="0" smtClean="0">
                <a:solidFill>
                  <a:schemeClr val="bg1"/>
                </a:solidFill>
              </a:rPr>
              <a:t>Volume Regulation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0000"/>
                </a:solidFill>
              </a:rPr>
              <a:t>Antidiuretic Hormone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Renin/angiotensin/aldosterone </a:t>
            </a:r>
            <a:r>
              <a:rPr lang="en-US" altLang="en-US" dirty="0" smtClean="0">
                <a:solidFill>
                  <a:schemeClr val="bg1"/>
                </a:solidFill>
              </a:rPr>
              <a:t>system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Baroreceptors</a:t>
            </a:r>
            <a:r>
              <a:rPr lang="en-US" altLang="en-US" dirty="0" smtClean="0">
                <a:solidFill>
                  <a:schemeClr val="bg1"/>
                </a:solidFill>
              </a:rPr>
              <a:t> in carotid arteries and aorta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Stretch receptors </a:t>
            </a:r>
            <a:r>
              <a:rPr lang="en-US" altLang="en-US" dirty="0" smtClean="0">
                <a:solidFill>
                  <a:schemeClr val="bg1"/>
                </a:solidFill>
              </a:rPr>
              <a:t>in atrium and juxtaglomerular </a:t>
            </a:r>
            <a:r>
              <a:rPr lang="en-US" altLang="en-US" dirty="0" err="1" smtClean="0">
                <a:solidFill>
                  <a:schemeClr val="bg1"/>
                </a:solidFill>
              </a:rPr>
              <a:t>aparatus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Cortisol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Blood Bank Work-up of AHTR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1570038"/>
            <a:ext cx="92583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rgbClr val="FFFF00"/>
                </a:solidFill>
              </a:rPr>
              <a:t>Check paperwork </a:t>
            </a:r>
            <a:r>
              <a:rPr lang="en-US" altLang="en-US" smtClean="0">
                <a:solidFill>
                  <a:schemeClr val="bg1"/>
                </a:solidFill>
              </a:rPr>
              <a:t>to assure no errors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Check plasma for </a:t>
            </a:r>
            <a:r>
              <a:rPr lang="en-US" altLang="en-US" smtClean="0">
                <a:solidFill>
                  <a:srgbClr val="FFFF00"/>
                </a:solidFill>
              </a:rPr>
              <a:t>free hemoglobin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rgbClr val="FFFF00"/>
                </a:solidFill>
              </a:rPr>
              <a:t>Repeat crossmatch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Repeat Blood group typing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Blood culture</a:t>
            </a: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9001125" y="5562600"/>
            <a:ext cx="600075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Monitoring in AHTR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Monitor patient clinical status and vital signs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Monitor renal status (BUN, creatinine)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rgbClr val="FFFF00"/>
                </a:solidFill>
              </a:rPr>
              <a:t>Monitor coagulation status (DIC panel– PT/PTT, fibrinogen, D-dimer/FDP, </a:t>
            </a:r>
            <a:r>
              <a:rPr lang="en-US" altLang="en-US" dirty="0" err="1" smtClean="0">
                <a:solidFill>
                  <a:srgbClr val="FFFF00"/>
                </a:solidFill>
              </a:rPr>
              <a:t>Plt</a:t>
            </a:r>
            <a:r>
              <a:rPr lang="en-US" altLang="en-US" dirty="0" smtClean="0">
                <a:solidFill>
                  <a:srgbClr val="FFFF00"/>
                </a:solidFill>
              </a:rPr>
              <a:t>, Anti-thrombin-III)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Monitor for signs of hemolysis (LDH, </a:t>
            </a:r>
            <a:r>
              <a:rPr lang="en-US" altLang="en-US" dirty="0" err="1" smtClean="0">
                <a:solidFill>
                  <a:schemeClr val="bg1"/>
                </a:solidFill>
              </a:rPr>
              <a:t>bili</a:t>
            </a:r>
            <a:r>
              <a:rPr lang="en-US" altLang="en-US" dirty="0" smtClean="0">
                <a:solidFill>
                  <a:schemeClr val="bg1"/>
                </a:solidFill>
              </a:rPr>
              <a:t>, </a:t>
            </a:r>
            <a:r>
              <a:rPr lang="en-US" altLang="en-US" dirty="0" err="1" smtClean="0">
                <a:solidFill>
                  <a:schemeClr val="bg1"/>
                </a:solidFill>
              </a:rPr>
              <a:t>haptoglobin</a:t>
            </a:r>
            <a:r>
              <a:rPr lang="en-US" altLang="en-US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09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Other Complications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9258300" cy="4525963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Decreased 2,3-DPG </a:t>
            </a:r>
            <a:r>
              <a:rPr lang="en-US" altLang="en-US" sz="2400" smtClean="0">
                <a:solidFill>
                  <a:schemeClr val="bg1"/>
                </a:solidFill>
              </a:rPr>
              <a:t>with storage: ? Significance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Citrate</a:t>
            </a:r>
            <a:r>
              <a:rPr lang="en-US" altLang="en-US" sz="2400" smtClean="0">
                <a:solidFill>
                  <a:schemeClr val="bg1"/>
                </a:solidFill>
              </a:rPr>
              <a:t>: metabolism to bicarbonate; Calcium binding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Microaggregates</a:t>
            </a:r>
            <a:r>
              <a:rPr lang="en-US" altLang="en-US" sz="2400" smtClean="0">
                <a:solidFill>
                  <a:schemeClr val="bg1"/>
                </a:solidFill>
              </a:rPr>
              <a:t> (platelets, leukocytes): micropore filters controversial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FF00"/>
                </a:solidFill>
              </a:rPr>
              <a:t>Hypothermia</a:t>
            </a:r>
            <a:r>
              <a:rPr lang="en-US" altLang="en-US" sz="2400" smtClean="0">
                <a:solidFill>
                  <a:schemeClr val="bg1"/>
                </a:solidFill>
              </a:rPr>
              <a:t>: warmers used to prevent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FF00"/>
                </a:solidFill>
              </a:rPr>
              <a:t>Coagulation disorders</a:t>
            </a:r>
            <a:r>
              <a:rPr lang="en-US" altLang="en-US" sz="2400" smtClean="0">
                <a:solidFill>
                  <a:schemeClr val="bg1"/>
                </a:solidFill>
              </a:rPr>
              <a:t>: massive transfusion (&gt;10 units) may lead to dilution of platelets and factor V and VIII.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FF00"/>
                </a:solidFill>
              </a:rPr>
              <a:t>DIC</a:t>
            </a:r>
            <a:r>
              <a:rPr lang="en-US" altLang="en-US" sz="2400" smtClean="0">
                <a:solidFill>
                  <a:schemeClr val="bg1"/>
                </a:solidFill>
              </a:rPr>
              <a:t>: uncontrolled activation of coagulation system</a:t>
            </a:r>
          </a:p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Complications (cont.)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Transmission of Viral Diseases: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Hepatitis C</a:t>
            </a:r>
            <a:r>
              <a:rPr lang="en-US" altLang="en-US" smtClean="0">
                <a:solidFill>
                  <a:schemeClr val="bg1"/>
                </a:solidFill>
              </a:rPr>
              <a:t>; 1:30,000 per unit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Hepatitis B</a:t>
            </a:r>
            <a:r>
              <a:rPr lang="en-US" altLang="en-US" smtClean="0">
                <a:solidFill>
                  <a:schemeClr val="bg1"/>
                </a:solidFill>
              </a:rPr>
              <a:t>; 1:200,000 per unit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HIV</a:t>
            </a:r>
            <a:r>
              <a:rPr lang="en-US" altLang="en-US" smtClean="0">
                <a:solidFill>
                  <a:schemeClr val="bg1"/>
                </a:solidFill>
              </a:rPr>
              <a:t>;  1:450,000-1:600,000 per unit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22 day window for HIV infection and test detection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CMV</a:t>
            </a:r>
            <a:r>
              <a:rPr lang="en-US" altLang="en-US" smtClean="0">
                <a:solidFill>
                  <a:schemeClr val="bg1"/>
                </a:solidFill>
              </a:rPr>
              <a:t> may be the most common agent transmitted, but only effects immuno-compromised patients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Parasitic and bacterial</a:t>
            </a:r>
            <a:r>
              <a:rPr lang="en-US" altLang="en-US" smtClean="0">
                <a:solidFill>
                  <a:schemeClr val="bg1"/>
                </a:solidFill>
              </a:rPr>
              <a:t> transmission very low</a:t>
            </a:r>
          </a:p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TRANSFUSION RELATED ACUTE LUNG INJURY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6323" name="Content Placeholder 3" descr="TRAL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71600"/>
            <a:ext cx="8143875" cy="5257800"/>
          </a:xfrm>
        </p:spPr>
      </p:pic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534988" y="4724400"/>
            <a:ext cx="813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Absence of cardiac failure or intravascular volume overload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466725" y="5200650"/>
            <a:ext cx="95726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</a:rPr>
              <a:t>Transfused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</a:rPr>
              <a:t>leuko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</a:rPr>
              <a:t>-agglutinating antibodies bind to recipients' neutrophils localized to pulmonary endothelium resulting in activation and release of oxidases and other damaging modifiers that cause capillary leak</a:t>
            </a:r>
          </a:p>
        </p:txBody>
      </p:sp>
    </p:spTree>
    <p:extLst>
      <p:ext uri="{BB962C8B-B14F-4D97-AF65-F5344CB8AC3E}">
        <p14:creationId xmlns:p14="http://schemas.microsoft.com/office/powerpoint/2010/main" val="24922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1524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Administering Blood Products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947738"/>
            <a:ext cx="8743950" cy="41148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Consent necessary </a:t>
            </a:r>
            <a:r>
              <a:rPr lang="en-US" altLang="en-US" sz="2400" smtClean="0">
                <a:solidFill>
                  <a:schemeClr val="bg1"/>
                </a:solidFill>
              </a:rPr>
              <a:t>for elective transfusion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Unit is checked by 2 people </a:t>
            </a:r>
            <a:r>
              <a:rPr lang="en-US" altLang="en-US" sz="2400" smtClean="0">
                <a:solidFill>
                  <a:schemeClr val="bg1"/>
                </a:solidFill>
              </a:rPr>
              <a:t>for Unit #, patient ID, expiration date, physical appearance.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pRBC’s are mixed with saline solution (not LR)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Products are warmed </a:t>
            </a:r>
            <a:r>
              <a:rPr lang="en-US" altLang="en-US" sz="2400" smtClean="0">
                <a:solidFill>
                  <a:schemeClr val="bg1"/>
                </a:solidFill>
              </a:rPr>
              <a:t>mechanically and given slowly if condition permits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Close observation of patient </a:t>
            </a:r>
            <a:r>
              <a:rPr lang="en-US" altLang="en-US" sz="2400" smtClean="0">
                <a:solidFill>
                  <a:schemeClr val="bg1"/>
                </a:solidFill>
              </a:rPr>
              <a:t>for signs of complications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chemeClr val="bg1"/>
                </a:solidFill>
              </a:rPr>
              <a:t>If complications suspected, infusion discontinued, blood bank notified, proper steps taken.</a:t>
            </a:r>
          </a:p>
        </p:txBody>
      </p:sp>
    </p:spTree>
    <p:extLst>
      <p:ext uri="{BB962C8B-B14F-4D97-AF65-F5344CB8AC3E}">
        <p14:creationId xmlns:p14="http://schemas.microsoft.com/office/powerpoint/2010/main" val="24082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Blood volume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formula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79450" y="1700213"/>
            <a:ext cx="9258300" cy="452596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Neonate                              - 90 ml/kg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Infants 2 years ago            - 80ml/kg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Adult male                          - 70ml/kg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Adult female                       - 60ml/kg</a:t>
            </a:r>
          </a:p>
          <a:p>
            <a:pPr>
              <a:buFont typeface="Wingdings 2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91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Massive blood transfusion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534988" y="2060575"/>
            <a:ext cx="9258300" cy="452596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The replacement of patients blood volume by stored bank blood in less than 24 hours </a:t>
            </a:r>
          </a:p>
        </p:txBody>
      </p:sp>
    </p:spTree>
    <p:extLst>
      <p:ext uri="{BB962C8B-B14F-4D97-AF65-F5344CB8AC3E}">
        <p14:creationId xmlns:p14="http://schemas.microsoft.com/office/powerpoint/2010/main" val="31562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Massive blood transfusion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9258300" cy="5257800"/>
          </a:xfrm>
        </p:spPr>
        <p:txBody>
          <a:bodyPr>
            <a:normAutofit fontScale="6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 smtClean="0">
                <a:solidFill>
                  <a:srgbClr val="FFFF00"/>
                </a:solidFill>
              </a:rPr>
              <a:t>Basic screening test after six-unit transfusion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Hemoglobin and platelets count 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Coagulation profile (PT &amp; APTT)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99FF99"/>
                </a:solidFill>
              </a:rPr>
              <a:t>Plasma fibrinogen concentration 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Fibrin degradation products  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pH from arterial blood gas analysis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Plasma Electrolyte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722376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Massive Blood Transfusion complications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924425"/>
          </a:xfrm>
        </p:spPr>
        <p:txBody>
          <a:bodyPr/>
          <a:lstStyle/>
          <a:p>
            <a:pPr marL="419100" indent="-382588">
              <a:buFont typeface="Wingdings 2" pitchFamily="18" charset="2"/>
              <a:buChar char=""/>
            </a:pPr>
            <a:r>
              <a:rPr lang="en-US" altLang="en-US" u="sng" smtClean="0">
                <a:solidFill>
                  <a:srgbClr val="FFFF00"/>
                </a:solidFill>
              </a:rPr>
              <a:t>Coagulopathy</a:t>
            </a:r>
            <a:r>
              <a:rPr lang="en-US" altLang="en-US" smtClean="0">
                <a:solidFill>
                  <a:srgbClr val="FFFF00"/>
                </a:solidFill>
              </a:rPr>
              <a:t> </a:t>
            </a:r>
            <a:r>
              <a:rPr lang="en-US" altLang="en-US" smtClean="0">
                <a:solidFill>
                  <a:schemeClr val="bg1"/>
                </a:solidFill>
              </a:rPr>
              <a:t>due to dilutional thrombocytopenia. And dilution of the coagulation factors</a:t>
            </a:r>
          </a:p>
          <a:p>
            <a:pPr marL="419100" indent="-382588">
              <a:buFont typeface="Wingdings 2" pitchFamily="18" charset="2"/>
              <a:buChar char=""/>
            </a:pPr>
            <a:r>
              <a:rPr lang="en-US" altLang="en-US" u="sng" smtClean="0">
                <a:solidFill>
                  <a:srgbClr val="FFFF00"/>
                </a:solidFill>
              </a:rPr>
              <a:t>Citrate Toxicity </a:t>
            </a:r>
            <a:r>
              <a:rPr lang="en-US" altLang="en-US" smtClean="0">
                <a:solidFill>
                  <a:schemeClr val="bg1"/>
                </a:solidFill>
              </a:rPr>
              <a:t>does not occur in most normal patients </a:t>
            </a:r>
            <a:r>
              <a:rPr lang="en-US" altLang="en-US" u="sng" smtClean="0">
                <a:solidFill>
                  <a:srgbClr val="FF0000"/>
                </a:solidFill>
              </a:rPr>
              <a:t>unless the transfusion rate exceeds 1 U every 5 min</a:t>
            </a:r>
          </a:p>
          <a:p>
            <a:pPr marL="419100" indent="-382588">
              <a:buFont typeface="Wingdings 2" pitchFamily="18" charset="2"/>
              <a:buChar char=""/>
            </a:pPr>
            <a:r>
              <a:rPr lang="en-US" altLang="en-US" u="sng" smtClean="0">
                <a:solidFill>
                  <a:srgbClr val="FFFF00"/>
                </a:solidFill>
              </a:rPr>
              <a:t>Hypothermia</a:t>
            </a:r>
          </a:p>
          <a:p>
            <a:pPr marL="419100" indent="-382588">
              <a:buFont typeface="Wingdings 2" pitchFamily="18" charset="2"/>
              <a:buChar char=""/>
            </a:pPr>
            <a:r>
              <a:rPr lang="en-US" altLang="en-US" smtClean="0">
                <a:solidFill>
                  <a:srgbClr val="FFFF00"/>
                </a:solidFill>
              </a:rPr>
              <a:t>Acid–Base Balance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chemeClr val="bg1"/>
                </a:solidFill>
              </a:rPr>
              <a:t>The most consistent acid–base abnormality after massive blood transfusion is postoperative </a:t>
            </a:r>
            <a:r>
              <a:rPr lang="en-US" altLang="en-US" u="sng" smtClean="0">
                <a:solidFill>
                  <a:srgbClr val="FF0000"/>
                </a:solidFill>
              </a:rPr>
              <a:t>metabolic alkalosis</a:t>
            </a:r>
          </a:p>
          <a:p>
            <a:pPr marL="419100" indent="-382588">
              <a:buFont typeface="Wingdings 2" pitchFamily="18" charset="2"/>
              <a:buChar char=""/>
            </a:pPr>
            <a:endParaRPr lang="en-US" altLang="en-US" u="sng" smtClean="0"/>
          </a:p>
          <a:p>
            <a:pPr marL="419100" indent="-382588">
              <a:buFont typeface="Wingdings 2" pitchFamily="18" charset="2"/>
              <a:buChar char=""/>
            </a:pPr>
            <a:endParaRPr lang="en-US" altLang="en-US" u="sng" smtClean="0"/>
          </a:p>
          <a:p>
            <a:pPr marL="419100" indent="-382588">
              <a:buFont typeface="Wingdings 2" pitchFamily="18" charset="2"/>
              <a:buChar char="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87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Fluid and Electrolyte Regulation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429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Plasma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Osmolality</a:t>
            </a:r>
            <a:r>
              <a:rPr lang="en-US" altLang="en-US" dirty="0" smtClean="0">
                <a:solidFill>
                  <a:srgbClr val="FF0000"/>
                </a:solidFill>
              </a:rPr>
              <a:t> Regulation</a:t>
            </a:r>
          </a:p>
          <a:p>
            <a:pPr lvl="1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</a:rPr>
              <a:t>Arginine-Vasopressin (ADH)</a:t>
            </a:r>
          </a:p>
          <a:p>
            <a:pPr lvl="1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</a:rPr>
              <a:t>Central and Peripheral </a:t>
            </a:r>
            <a:r>
              <a:rPr lang="en-US" altLang="en-US" dirty="0" err="1" smtClean="0">
                <a:solidFill>
                  <a:schemeClr val="bg1"/>
                </a:solidFill>
              </a:rPr>
              <a:t>osmoreceptors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endParaRPr lang="en-US" altLang="en-US" b="1" u="sng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b="1" u="sng" dirty="0" smtClean="0">
                <a:solidFill>
                  <a:srgbClr val="FF0000"/>
                </a:solidFill>
              </a:rPr>
              <a:t>Sodium</a:t>
            </a:r>
            <a:r>
              <a:rPr lang="en-US" altLang="en-US" dirty="0" smtClean="0">
                <a:solidFill>
                  <a:srgbClr val="FF0000"/>
                </a:solidFill>
              </a:rPr>
              <a:t> Concentration Regulation</a:t>
            </a:r>
          </a:p>
          <a:p>
            <a:pPr lvl="1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</a:rPr>
              <a:t>Renin/angiotensin/aldosterone system</a:t>
            </a:r>
          </a:p>
          <a:p>
            <a:pPr lvl="1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</a:rPr>
              <a:t>Macula </a:t>
            </a:r>
            <a:r>
              <a:rPr lang="en-US" altLang="en-US" dirty="0" err="1" smtClean="0">
                <a:solidFill>
                  <a:schemeClr val="bg1"/>
                </a:solidFill>
              </a:rPr>
              <a:t>Densa</a:t>
            </a:r>
            <a:r>
              <a:rPr lang="en-US" altLang="en-US" dirty="0" smtClean="0">
                <a:solidFill>
                  <a:schemeClr val="bg1"/>
                </a:solidFill>
              </a:rPr>
              <a:t> of JG apparatus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Massive Blood Transfusioncomplications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FFFF00"/>
                </a:solidFill>
              </a:rPr>
              <a:t>Serum Potassium Concentration </a:t>
            </a:r>
          </a:p>
          <a:p>
            <a:pPr>
              <a:buFont typeface="Monotype Sorts" pitchFamily="2" charset="2"/>
              <a:buNone/>
            </a:pPr>
            <a:endParaRPr lang="en-US" altLang="en-US" sz="2800" b="1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b="1" smtClean="0">
                <a:solidFill>
                  <a:schemeClr val="bg1"/>
                </a:solidFill>
              </a:rPr>
              <a:t>The extracellular concentration of potassium in stored blood steadily increases with time.</a:t>
            </a:r>
            <a:r>
              <a:rPr lang="en-US" altLang="en-US" sz="2800" smtClean="0">
                <a:solidFill>
                  <a:schemeClr val="bg1"/>
                </a:solidFill>
              </a:rPr>
              <a:t> </a:t>
            </a:r>
          </a:p>
          <a:p>
            <a:pPr>
              <a:buFont typeface="Monotype Sorts" pitchFamily="2" charset="2"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The amount of extra-cellular potassium transfused with each </a:t>
            </a:r>
            <a:r>
              <a:rPr lang="en-US" altLang="en-US" sz="2800" smtClean="0">
                <a:solidFill>
                  <a:srgbClr val="FF0000"/>
                </a:solidFill>
              </a:rPr>
              <a:t>unit less than 4 mEq per unit. </a:t>
            </a:r>
          </a:p>
          <a:p>
            <a:pPr>
              <a:buFont typeface="Monotype Sorts" pitchFamily="2" charset="2"/>
              <a:buNone/>
            </a:pPr>
            <a:endParaRPr lang="en-US" altLang="en-US" sz="2800" smtClean="0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Hyperkalemia can develop regardless of the age of the blood when transfusion rates exceed 100 mL/min.</a:t>
            </a:r>
          </a:p>
          <a:p>
            <a:pPr>
              <a:buFont typeface="Monotype Sorts" pitchFamily="2" charset="2"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0782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Massive blood transfusion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600200"/>
            <a:ext cx="9258300" cy="4525963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FF00"/>
                </a:solidFill>
              </a:rPr>
              <a:t>Diagnosis of DIC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Increase APTT , PT , fibrin degradation product (&gt;10 mg/L)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Decrease platelet count , fibrinogen concentration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FF00"/>
                </a:solidFill>
              </a:rPr>
              <a:t>Treatment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4 units of FFP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6-8 units of platelets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C000"/>
                </a:solidFill>
              </a:rPr>
              <a:t>Cryoprecipitate if fibrinogen  level less than 1 g/l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PH less than 7.2 administrate 50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 bicarbonate  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Recombinant activated factor </a:t>
            </a:r>
            <a:r>
              <a:rPr lang="en-US" dirty="0" err="1" smtClean="0">
                <a:solidFill>
                  <a:srgbClr val="FF0000"/>
                </a:solidFill>
              </a:rPr>
              <a:t>VIIa</a:t>
            </a:r>
            <a:r>
              <a:rPr lang="en-US" dirty="0" smtClean="0">
                <a:solidFill>
                  <a:srgbClr val="FF0000"/>
                </a:solidFill>
              </a:rPr>
              <a:t> if bleeding continue in spite of use FFP platelets and </a:t>
            </a:r>
            <a:r>
              <a:rPr lang="en-US" dirty="0" err="1" smtClean="0">
                <a:solidFill>
                  <a:srgbClr val="FF0000"/>
                </a:solidFill>
              </a:rPr>
              <a:t>cryoprecipatate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Thromboelastography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Bleeding is leading cause </a:t>
            </a:r>
            <a:r>
              <a:rPr lang="en-US" sz="2400" dirty="0">
                <a:solidFill>
                  <a:schemeClr val="bg1"/>
                </a:solidFill>
              </a:rPr>
              <a:t>of death </a:t>
            </a:r>
            <a:r>
              <a:rPr lang="en-US" sz="2400" dirty="0" smtClean="0">
                <a:solidFill>
                  <a:schemeClr val="bg1"/>
                </a:solidFill>
              </a:rPr>
              <a:t>results from trauma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Hemorrhage </a:t>
            </a:r>
            <a:r>
              <a:rPr lang="en-US" sz="2400" dirty="0">
                <a:solidFill>
                  <a:schemeClr val="bg1"/>
                </a:solidFill>
              </a:rPr>
              <a:t>is responsible for 30% to 40</a:t>
            </a:r>
            <a:r>
              <a:rPr lang="en-US" sz="2400" dirty="0" smtClean="0">
                <a:solidFill>
                  <a:schemeClr val="bg1"/>
                </a:solidFill>
              </a:rPr>
              <a:t>% of </a:t>
            </a:r>
            <a:r>
              <a:rPr lang="en-US" sz="2400" dirty="0">
                <a:solidFill>
                  <a:schemeClr val="bg1"/>
                </a:solidFill>
              </a:rPr>
              <a:t>trauma mortality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On </a:t>
            </a:r>
            <a:r>
              <a:rPr lang="en-US" sz="2400" dirty="0">
                <a:solidFill>
                  <a:schemeClr val="bg1"/>
                </a:solidFill>
              </a:rPr>
              <a:t>admission, </a:t>
            </a:r>
            <a:r>
              <a:rPr lang="en-US" sz="2800" dirty="0">
                <a:solidFill>
                  <a:srgbClr val="FFFF00"/>
                </a:solidFill>
              </a:rPr>
              <a:t>25% to 35% of trauma patients present with coagulopathy, which is associated with a sevenfold increase in morbidity and mortality.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literature supports that routine </a:t>
            </a:r>
            <a:r>
              <a:rPr lang="en-US" sz="2400" dirty="0" smtClean="0">
                <a:solidFill>
                  <a:schemeClr val="bg1"/>
                </a:solidFill>
              </a:rPr>
              <a:t>plasma based routine </a:t>
            </a:r>
            <a:r>
              <a:rPr lang="en-US" sz="2400" dirty="0">
                <a:solidFill>
                  <a:schemeClr val="bg1"/>
                </a:solidFill>
              </a:rPr>
              <a:t>coagulation tests, such as </a:t>
            </a:r>
            <a:r>
              <a:rPr lang="en-US" sz="2400" dirty="0" err="1" smtClean="0">
                <a:solidFill>
                  <a:schemeClr val="bg1"/>
                </a:solidFill>
              </a:rPr>
              <a:t>prothrombin</a:t>
            </a:r>
            <a:r>
              <a:rPr lang="en-US" sz="2400" dirty="0" smtClean="0">
                <a:solidFill>
                  <a:schemeClr val="bg1"/>
                </a:solidFill>
              </a:rPr>
              <a:t> time</a:t>
            </a:r>
            <a:r>
              <a:rPr lang="en-US" sz="2400" dirty="0">
                <a:solidFill>
                  <a:schemeClr val="bg1"/>
                </a:solidFill>
              </a:rPr>
              <a:t>, activated partial </a:t>
            </a:r>
            <a:r>
              <a:rPr lang="en-US" sz="2400" dirty="0" err="1">
                <a:solidFill>
                  <a:schemeClr val="bg1"/>
                </a:solidFill>
              </a:rPr>
              <a:t>thromboplastin</a:t>
            </a:r>
            <a:r>
              <a:rPr lang="en-US" sz="2400" dirty="0">
                <a:solidFill>
                  <a:schemeClr val="bg1"/>
                </a:solidFill>
              </a:rPr>
              <a:t> time, and </a:t>
            </a:r>
            <a:r>
              <a:rPr lang="en-US" sz="2400" dirty="0" smtClean="0">
                <a:solidFill>
                  <a:schemeClr val="bg1"/>
                </a:solidFill>
              </a:rPr>
              <a:t>international normalized </a:t>
            </a:r>
            <a:r>
              <a:rPr lang="en-US" sz="2400" dirty="0">
                <a:solidFill>
                  <a:schemeClr val="bg1"/>
                </a:solidFill>
              </a:rPr>
              <a:t>ratio, </a:t>
            </a:r>
            <a:r>
              <a:rPr lang="en-US" sz="2400" dirty="0">
                <a:solidFill>
                  <a:srgbClr val="FF0000"/>
                </a:solidFill>
              </a:rPr>
              <a:t>are inadequate </a:t>
            </a:r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dirty="0" smtClean="0">
                <a:solidFill>
                  <a:schemeClr val="bg1"/>
                </a:solidFill>
              </a:rPr>
              <a:t>monitoring coagulopathy </a:t>
            </a:r>
            <a:r>
              <a:rPr lang="en-US" sz="2400" dirty="0">
                <a:solidFill>
                  <a:schemeClr val="bg1"/>
                </a:solidFill>
              </a:rPr>
              <a:t>and guided transfusion therapy </a:t>
            </a:r>
            <a:r>
              <a:rPr lang="en-US" sz="2400" dirty="0" smtClean="0">
                <a:solidFill>
                  <a:schemeClr val="bg1"/>
                </a:solidFill>
              </a:rPr>
              <a:t>in trauma </a:t>
            </a:r>
            <a:r>
              <a:rPr lang="en-US" sz="2400" dirty="0">
                <a:solidFill>
                  <a:schemeClr val="bg1"/>
                </a:solidFill>
              </a:rPr>
              <a:t>patients.</a:t>
            </a:r>
          </a:p>
        </p:txBody>
      </p:sp>
    </p:spTree>
    <p:extLst>
      <p:ext uri="{BB962C8B-B14F-4D97-AF65-F5344CB8AC3E}">
        <p14:creationId xmlns:p14="http://schemas.microsoft.com/office/powerpoint/2010/main" val="46913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TEG</a:t>
            </a:r>
            <a:r>
              <a:rPr lang="en-US" sz="2800" baseline="30000" dirty="0">
                <a:solidFill>
                  <a:srgbClr val="FFFF00"/>
                </a:solidFill>
              </a:rPr>
              <a:t>®</a:t>
            </a:r>
            <a:r>
              <a:rPr lang="en-US" sz="2800" dirty="0">
                <a:solidFill>
                  <a:srgbClr val="FFFF00"/>
                </a:solidFill>
              </a:rPr>
              <a:t> </a:t>
            </a:r>
            <a:r>
              <a:rPr lang="en-US" sz="2800" dirty="0" smtClean="0">
                <a:solidFill>
                  <a:srgbClr val="FFFF00"/>
                </a:solidFill>
              </a:rPr>
              <a:t>assesses </a:t>
            </a:r>
            <a:r>
              <a:rPr lang="en-US" sz="2800" dirty="0">
                <a:solidFill>
                  <a:srgbClr val="FFFF00"/>
                </a:solidFill>
              </a:rPr>
              <a:t>both thrombosis and </a:t>
            </a:r>
            <a:r>
              <a:rPr lang="en-US" sz="2800" dirty="0" smtClean="0">
                <a:solidFill>
                  <a:srgbClr val="FFFF00"/>
                </a:solidFill>
              </a:rPr>
              <a:t>fibrinolysis.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Conventional tests </a:t>
            </a:r>
            <a:r>
              <a:rPr lang="en-US" sz="2800" dirty="0">
                <a:solidFill>
                  <a:srgbClr val="FFFF00"/>
                </a:solidFill>
              </a:rPr>
              <a:t>are performed in plasma without platelets and tissue bearing cells (the cellular component) while TEG</a:t>
            </a:r>
            <a:r>
              <a:rPr lang="en-US" sz="2800" baseline="30000" dirty="0">
                <a:solidFill>
                  <a:srgbClr val="FFFF00"/>
                </a:solidFill>
              </a:rPr>
              <a:t>®</a:t>
            </a:r>
            <a:r>
              <a:rPr lang="en-US" sz="2800" dirty="0">
                <a:solidFill>
                  <a:srgbClr val="FFFF00"/>
                </a:solidFill>
              </a:rPr>
              <a:t> is done in whole blood. </a:t>
            </a:r>
          </a:p>
        </p:txBody>
      </p:sp>
    </p:spTree>
    <p:extLst>
      <p:ext uri="{BB962C8B-B14F-4D97-AF65-F5344CB8AC3E}">
        <p14:creationId xmlns:p14="http://schemas.microsoft.com/office/powerpoint/2010/main" val="24714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r>
              <a:rPr lang="en-US" dirty="0"/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http://cdn.lifeinthefastlane.com/wp-content/uploads/2013/01/TE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72" y="1600200"/>
            <a:ext cx="5484849" cy="40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sjtrem.com/content/figures/1757-7241-21-29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996" y="2996952"/>
            <a:ext cx="3359952" cy="28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4" descr="http://cdn.lifeinthefastlane.com/wp-content/uploads/2013/01/TEG-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80" y="2974320"/>
            <a:ext cx="5980036" cy="28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6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It measures </a:t>
            </a:r>
            <a:r>
              <a:rPr lang="en-US" sz="2800" dirty="0">
                <a:solidFill>
                  <a:srgbClr val="FFFF00"/>
                </a:solidFill>
              </a:rPr>
              <a:t>viscoelastic changes of </a:t>
            </a:r>
            <a:r>
              <a:rPr lang="en-US" sz="2800" dirty="0" smtClean="0">
                <a:solidFill>
                  <a:srgbClr val="FFFF00"/>
                </a:solidFill>
              </a:rPr>
              <a:t>entire </a:t>
            </a:r>
            <a:r>
              <a:rPr lang="en-US" sz="2800" dirty="0">
                <a:solidFill>
                  <a:srgbClr val="FFFF00"/>
                </a:solidFill>
              </a:rPr>
              <a:t>clotting </a:t>
            </a:r>
            <a:r>
              <a:rPr lang="en-US" sz="2800" dirty="0" smtClean="0">
                <a:solidFill>
                  <a:srgbClr val="FFFF00"/>
                </a:solidFill>
              </a:rPr>
              <a:t>process,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Its formation,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First fibrin strands,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Evaluates clot formation strength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Platelet function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Until clot </a:t>
            </a:r>
            <a:r>
              <a:rPr lang="en-US" sz="2400" dirty="0" err="1" smtClean="0">
                <a:solidFill>
                  <a:srgbClr val="FFFF00"/>
                </a:solidFill>
              </a:rPr>
              <a:t>lysis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There </a:t>
            </a:r>
            <a:r>
              <a:rPr lang="en-US" sz="2800" dirty="0">
                <a:solidFill>
                  <a:srgbClr val="FFFF00"/>
                </a:solidFill>
              </a:rPr>
              <a:t>is growing interest in its clinical use in trauma resuscitation, particularly for managing acute coagulopathy of trauma and assisting decision making concerning transfusion. </a:t>
            </a:r>
          </a:p>
        </p:txBody>
      </p:sp>
    </p:spTree>
    <p:extLst>
      <p:ext uri="{BB962C8B-B14F-4D97-AF65-F5344CB8AC3E}">
        <p14:creationId xmlns:p14="http://schemas.microsoft.com/office/powerpoint/2010/main" val="10402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Alternatives to Blood Products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8743950" cy="1600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Autotransfusion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Blood substitutes</a:t>
            </a:r>
          </a:p>
        </p:txBody>
      </p:sp>
    </p:spTree>
    <p:extLst>
      <p:ext uri="{BB962C8B-B14F-4D97-AF65-F5344CB8AC3E}">
        <p14:creationId xmlns:p14="http://schemas.microsoft.com/office/powerpoint/2010/main" val="19274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Auto-transfusion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341438"/>
            <a:ext cx="9258300" cy="4525962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endParaRPr lang="en-US" altLang="en-US" sz="2800" smtClean="0"/>
          </a:p>
          <a:p>
            <a:pPr marL="609600" indent="-609600">
              <a:buFont typeface="Wingdings" pitchFamily="2" charset="2"/>
              <a:buNone/>
            </a:pPr>
            <a:r>
              <a:rPr lang="en-US" altLang="en-US" b="1" smtClean="0">
                <a:solidFill>
                  <a:srgbClr val="FFFF00"/>
                </a:solidFill>
                <a:cs typeface="Arial" charset="0"/>
              </a:rPr>
              <a:t>Techniques:</a:t>
            </a:r>
          </a:p>
          <a:p>
            <a:pPr marL="609600" indent="-609600">
              <a:buFont typeface="Wingdings" pitchFamily="2" charset="2"/>
              <a:buNone/>
            </a:pPr>
            <a:endParaRPr lang="en-US" altLang="en-US" sz="2800" b="1" smtClean="0">
              <a:solidFill>
                <a:srgbClr val="FFFF00"/>
              </a:solidFill>
              <a:cs typeface="Arial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altLang="en-US" sz="2800" smtClean="0">
                <a:solidFill>
                  <a:srgbClr val="92D050"/>
                </a:solidFill>
                <a:cs typeface="Arial" charset="0"/>
              </a:rPr>
              <a:t>Pre-deposit transfusion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  <a:cs typeface="Arial" charset="0"/>
              </a:rPr>
              <a:t>Intra-operative acute normovolemic hemodilution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  <a:cs typeface="Arial" charset="0"/>
              </a:rPr>
              <a:t>Intra-operative cell salvage</a:t>
            </a:r>
          </a:p>
        </p:txBody>
      </p:sp>
    </p:spTree>
    <p:extLst>
      <p:ext uri="{BB962C8B-B14F-4D97-AF65-F5344CB8AC3E}">
        <p14:creationId xmlns:p14="http://schemas.microsoft.com/office/powerpoint/2010/main" val="13748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DSC00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0287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6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1311</TotalTime>
  <Words>4047</Words>
  <Application>Microsoft Office PowerPoint</Application>
  <PresentationFormat>35mm Slides</PresentationFormat>
  <Paragraphs>724</Paragraphs>
  <Slides>110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20" baseType="lpstr">
      <vt:lpstr>Arial</vt:lpstr>
      <vt:lpstr>Calibri</vt:lpstr>
      <vt:lpstr>Century Gothic</vt:lpstr>
      <vt:lpstr>Monotype Sorts</vt:lpstr>
      <vt:lpstr>Times New Roman</vt:lpstr>
      <vt:lpstr>Wingdings</vt:lpstr>
      <vt:lpstr>Wingdings 2</vt:lpstr>
      <vt:lpstr>Office Theme</vt:lpstr>
      <vt:lpstr>1_Office Theme</vt:lpstr>
      <vt:lpstr>Document</vt:lpstr>
      <vt:lpstr> </vt:lpstr>
      <vt:lpstr>Objectives..</vt:lpstr>
      <vt:lpstr> Intravenous Fluids </vt:lpstr>
      <vt:lpstr>Blood Products </vt:lpstr>
      <vt:lpstr>Total Body Water (TBW)</vt:lpstr>
      <vt:lpstr>PowerPoint Presentation</vt:lpstr>
      <vt:lpstr>Body Water Compartments</vt:lpstr>
      <vt:lpstr>Fluid and Electrolyte Regulation</vt:lpstr>
      <vt:lpstr>Fluid and Electrolyte Regulation</vt:lpstr>
      <vt:lpstr>Preoperative Evaluation of Fluid Status</vt:lpstr>
      <vt:lpstr>Final Goals of Fluid resuscitation</vt:lpstr>
      <vt:lpstr>Orthostatic Hypotension</vt:lpstr>
      <vt:lpstr>Perioperative Fluid Requirements</vt:lpstr>
      <vt:lpstr>1- Maintenance Fluid Requirements</vt:lpstr>
      <vt:lpstr>2- NPO and other deficits</vt:lpstr>
      <vt:lpstr>3- Third Space Losses</vt:lpstr>
      <vt:lpstr>Replacing Third Space Losses</vt:lpstr>
      <vt:lpstr>4- Blood Loss</vt:lpstr>
      <vt:lpstr>5- Other additional losses</vt:lpstr>
      <vt:lpstr>Example</vt:lpstr>
      <vt:lpstr>Example (cont.)</vt:lpstr>
      <vt:lpstr>Intravenous Fluids:</vt:lpstr>
      <vt:lpstr>Crystalloids</vt:lpstr>
      <vt:lpstr>Crystalloids in trauma Advantages:</vt:lpstr>
      <vt:lpstr>Crystalloids   contin… Disadvantages:</vt:lpstr>
      <vt:lpstr>Hypertonic Solutions</vt:lpstr>
      <vt:lpstr>Hypertonic saline</vt:lpstr>
      <vt:lpstr>Hypertonic saline</vt:lpstr>
      <vt:lpstr>Crystalloid solutions NaCl </vt:lpstr>
      <vt:lpstr>Crystalloids Lactated Ringer's</vt:lpstr>
      <vt:lpstr>Crystalloids Dextrose 5%</vt:lpstr>
      <vt:lpstr>Composition</vt:lpstr>
      <vt:lpstr>Colloids</vt:lpstr>
      <vt:lpstr>Colloids</vt:lpstr>
      <vt:lpstr>Colloids</vt:lpstr>
      <vt:lpstr>Dextran</vt:lpstr>
      <vt:lpstr>Gelatins</vt:lpstr>
      <vt:lpstr>Albumins</vt:lpstr>
      <vt:lpstr>Cochrane studies support  increased mortality following albumin infusion</vt:lpstr>
      <vt:lpstr>Hetastarch 6%</vt:lpstr>
      <vt:lpstr>Pentastarch  10%</vt:lpstr>
      <vt:lpstr>Tetrastarch (Voluven)</vt:lpstr>
      <vt:lpstr>Comparison of different Starch solutions</vt:lpstr>
      <vt:lpstr>PowerPoint Presentation</vt:lpstr>
      <vt:lpstr>PowerPoint Presentation</vt:lpstr>
      <vt:lpstr>Crystalloids OR Colloids</vt:lpstr>
      <vt:lpstr>Clinical Evaluation of Fluid Replacement</vt:lpstr>
      <vt:lpstr>Summary</vt:lpstr>
      <vt:lpstr>Thank You  </vt:lpstr>
      <vt:lpstr>PowerPoint Presentation</vt:lpstr>
      <vt:lpstr>Example</vt:lpstr>
      <vt:lpstr>Example (cont.)</vt:lpstr>
      <vt:lpstr>Example (cont.)</vt:lpstr>
      <vt:lpstr> </vt:lpstr>
      <vt:lpstr>Transfusion Therapy</vt:lpstr>
      <vt:lpstr>Objective </vt:lpstr>
      <vt:lpstr>Blood Transfusion</vt:lpstr>
      <vt:lpstr>Blood Transfusion</vt:lpstr>
      <vt:lpstr>When is Transfusion Necessary?</vt:lpstr>
      <vt:lpstr>Oxygen Delivery</vt:lpstr>
      <vt:lpstr>Oxygen Content (CaO2)</vt:lpstr>
      <vt:lpstr>Oxygen Delivery (cont.)</vt:lpstr>
      <vt:lpstr>Blood Groups</vt:lpstr>
      <vt:lpstr>Cross Match</vt:lpstr>
      <vt:lpstr>Type and Screen</vt:lpstr>
      <vt:lpstr>Component Therapy</vt:lpstr>
      <vt:lpstr>Whole Blood</vt:lpstr>
      <vt:lpstr>Packed Red Blood Cells</vt:lpstr>
      <vt:lpstr>Platelet Concentrate</vt:lpstr>
      <vt:lpstr>Platelet Concentrate</vt:lpstr>
      <vt:lpstr>Fresh Frozen Plasma</vt:lpstr>
      <vt:lpstr>Fresh Frozen Plasma (FFP)</vt:lpstr>
      <vt:lpstr>Cryoprecipitate </vt:lpstr>
      <vt:lpstr>Cryoprecipitate</vt:lpstr>
      <vt:lpstr>Blood transfusion complication </vt:lpstr>
      <vt:lpstr>Transfusion Reactions</vt:lpstr>
      <vt:lpstr>Complications of Blood Therapy (cont.)</vt:lpstr>
      <vt:lpstr>Hemolytic Reaction:</vt:lpstr>
      <vt:lpstr>What to do? If an AHTR occurs</vt:lpstr>
      <vt:lpstr>Blood Bank Work-up of AHTR</vt:lpstr>
      <vt:lpstr>Monitoring in AHTR</vt:lpstr>
      <vt:lpstr>Other Complications</vt:lpstr>
      <vt:lpstr>Complications (cont.)</vt:lpstr>
      <vt:lpstr>TRANSFUSION RELATED ACUTE LUNG INJURY </vt:lpstr>
      <vt:lpstr>Administering Blood Products</vt:lpstr>
      <vt:lpstr>Blood volume formula</vt:lpstr>
      <vt:lpstr>Massive blood transfusion </vt:lpstr>
      <vt:lpstr>Massive blood transfusion </vt:lpstr>
      <vt:lpstr>Massive Blood Transfusion complications</vt:lpstr>
      <vt:lpstr>Massive Blood Transfusioncomplications</vt:lpstr>
      <vt:lpstr>Massive blood transfusion </vt:lpstr>
      <vt:lpstr>Thromboelastography </vt:lpstr>
      <vt:lpstr>Thromboelastography</vt:lpstr>
      <vt:lpstr>Thromboelastography </vt:lpstr>
      <vt:lpstr>Thromboelastography </vt:lpstr>
      <vt:lpstr>Thromboelastography </vt:lpstr>
      <vt:lpstr>Alternatives to Blood Products</vt:lpstr>
      <vt:lpstr>Auto-transfusion</vt:lpstr>
      <vt:lpstr>PowerPoint Presentation</vt:lpstr>
      <vt:lpstr>PowerPoint Presentation</vt:lpstr>
      <vt:lpstr>Pre-donation or pre-deposit</vt:lpstr>
      <vt:lpstr>Intra-operative acute normovolemic hemodilution</vt:lpstr>
      <vt:lpstr>Intra-operative cell salvage </vt:lpstr>
      <vt:lpstr>Intra-operative cell salvage</vt:lpstr>
      <vt:lpstr>Blood Substitutes</vt:lpstr>
      <vt:lpstr>Blood Substitutes (cont.)</vt:lpstr>
      <vt:lpstr>Blood Substitutes (cont.)</vt:lpstr>
      <vt:lpstr>Transfusion Therapy Summary</vt:lpstr>
      <vt:lpstr>Reference book and Journal reference</vt:lpstr>
      <vt:lpstr>Thank You 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Perioperative Fluid Therapy</dc:title>
  <dc:creator>Dept of Anesth</dc:creator>
  <cp:lastModifiedBy>HP</cp:lastModifiedBy>
  <cp:revision>126</cp:revision>
  <cp:lastPrinted>1998-01-20T21:44:38Z</cp:lastPrinted>
  <dcterms:created xsi:type="dcterms:W3CDTF">1998-01-20T15:27:19Z</dcterms:created>
  <dcterms:modified xsi:type="dcterms:W3CDTF">2017-05-02T20:43:55Z</dcterms:modified>
</cp:coreProperties>
</file>