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304" r:id="rId2"/>
    <p:sldId id="327" r:id="rId3"/>
    <p:sldId id="363" r:id="rId4"/>
    <p:sldId id="365" r:id="rId5"/>
    <p:sldId id="36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437" r:id="rId14"/>
    <p:sldId id="335" r:id="rId15"/>
    <p:sldId id="336" r:id="rId16"/>
    <p:sldId id="371" r:id="rId17"/>
    <p:sldId id="337" r:id="rId18"/>
    <p:sldId id="373" r:id="rId19"/>
    <p:sldId id="375" r:id="rId20"/>
    <p:sldId id="443" r:id="rId21"/>
    <p:sldId id="377" r:id="rId22"/>
    <p:sldId id="339" r:id="rId23"/>
    <p:sldId id="360" r:id="rId24"/>
    <p:sldId id="397" r:id="rId25"/>
    <p:sldId id="398" r:id="rId26"/>
    <p:sldId id="399" r:id="rId27"/>
    <p:sldId id="352" r:id="rId28"/>
    <p:sldId id="351" r:id="rId29"/>
    <p:sldId id="379" r:id="rId30"/>
    <p:sldId id="344" r:id="rId31"/>
    <p:sldId id="381" r:id="rId32"/>
    <p:sldId id="384" r:id="rId33"/>
    <p:sldId id="386" r:id="rId34"/>
    <p:sldId id="388" r:id="rId35"/>
    <p:sldId id="389" r:id="rId36"/>
    <p:sldId id="390" r:id="rId37"/>
    <p:sldId id="438" r:id="rId38"/>
    <p:sldId id="441" r:id="rId39"/>
    <p:sldId id="439" r:id="rId40"/>
    <p:sldId id="442" r:id="rId41"/>
    <p:sldId id="440" r:id="rId42"/>
    <p:sldId id="345" r:id="rId43"/>
    <p:sldId id="391" r:id="rId44"/>
    <p:sldId id="393" r:id="rId45"/>
    <p:sldId id="395" r:id="rId46"/>
    <p:sldId id="343" r:id="rId47"/>
    <p:sldId id="403" r:id="rId48"/>
    <p:sldId id="346" r:id="rId49"/>
    <p:sldId id="401" r:id="rId50"/>
    <p:sldId id="347" r:id="rId51"/>
    <p:sldId id="348" r:id="rId52"/>
    <p:sldId id="349" r:id="rId53"/>
    <p:sldId id="350" r:id="rId54"/>
    <p:sldId id="400" r:id="rId55"/>
    <p:sldId id="356" r:id="rId56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6248" autoAdjust="0"/>
  </p:normalViewPr>
  <p:slideViewPr>
    <p:cSldViewPr>
      <p:cViewPr varScale="1">
        <p:scale>
          <a:sx n="64" d="100"/>
          <a:sy n="64" d="100"/>
        </p:scale>
        <p:origin x="1290" y="6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3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03-20T23:10:55.807" idx="1">
    <p:pos x="-1" y="-1"/>
    <p:text>Subdural hematoma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69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5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87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2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FF2C7-1E69-433F-B144-C0B858DC3A2D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E0E-DFA4-478A-8456-D12EF950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1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E38A-3ED3-432F-BC8C-78B25012CE06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C00-B082-4B1F-80EA-D73CBA8BB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0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6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5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3374-1F63-401D-BB16-F7206FF9C735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EDB2-EAF6-4262-BD2B-93E793ACE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BB7D-AA1C-44D6-858F-6AD2F75964A7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4914-A209-4E08-B6B4-9EB73EF93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1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CAFB-7CAE-471F-8E87-762B7E94E33D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2C6C-3FC0-4406-96E6-900918F50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5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3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5A700-A137-4160-9EB1-DE5C50C551AB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DC6F-26D9-412C-9005-9601BC832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9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F58E-974E-4779-9222-DA95E2F6C0EF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B50F-A848-4C51-AD55-69A2E647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D808-B63E-401E-82DF-833EDBEAC26E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0D2C-C5FE-4A9C-A24A-0167BB42C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1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C98D-58DC-44E2-A731-C144193080D4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FD72-ACE5-4427-8172-5FC4AB891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5FDA-7255-4395-BDB8-FC2B0B69B1DB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BBA2-3BE4-4206-8ACE-63679E39B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8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9FF-7489-4DA9-AF57-DD015E836419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FBDC-9F06-45DC-B491-CCD53B659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1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DA0177-EF22-43AC-8F94-1E0B44785034}" type="datetimeFigureOut">
              <a:rPr lang="en-US"/>
              <a:pPr>
                <a:defRPr/>
              </a:pPr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F386DC-029B-48BC-B67C-D7EB69FCB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ahq.org/publicationsAndServices/practiceparam.htm#blood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743950" cy="2286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088" y="549275"/>
            <a:ext cx="9967912" cy="3095625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Lecture Title: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Transfusion of blood and Blood products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088" y="4365625"/>
            <a:ext cx="9720262" cy="164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  <a:endParaRPr lang="en-US" sz="3600" dirty="0">
              <a:solidFill>
                <a:srgbClr val="FFFF00"/>
              </a:solidFill>
              <a:cs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</a:t>
            </a:r>
            <a:r>
              <a:rPr lang="en-US" sz="3600" b="1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.1.2017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800975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Cross Match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2475" y="827088"/>
            <a:ext cx="8582025" cy="4191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Major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Donor’s erythrocytes incubated with recipients serum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Minor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Donor’s serum incubated with recipients erythrocytes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Agglutination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Occurs if either is incompatible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Type Specific</a:t>
            </a:r>
            <a:r>
              <a:rPr lang="en-US" altLang="en-US" sz="2800" dirty="0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Only ABO-Rh determined; chance of hemolytic reaction is 1:10,000 with TS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Type and Screen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628775"/>
            <a:ext cx="8743950" cy="3581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Donated blood that has been tested for ABO/Rh antigens and screened for </a:t>
            </a:r>
            <a:r>
              <a:rPr lang="en-US" altLang="en-US" u="sng" dirty="0" smtClean="0">
                <a:solidFill>
                  <a:srgbClr val="FFFF00"/>
                </a:solidFill>
              </a:rPr>
              <a:t>common antibodies </a:t>
            </a:r>
            <a:r>
              <a:rPr lang="en-US" altLang="en-US" dirty="0" smtClean="0">
                <a:solidFill>
                  <a:srgbClr val="FFFF00"/>
                </a:solidFill>
              </a:rPr>
              <a:t>(not mixed with recipient blood).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Used when usage of blood is unlikely, but needs to be available (hysterectomy).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Allows blood to available for other patients.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-  Chance of hemolytic reaction: 1:10,000.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</a:rPr>
              <a:t>Component Therapy</a:t>
            </a: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74395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A unit of whole blood is divided into components; Allows prolonged storage and specific treatment of underlying problem with increased efficiency:</a:t>
            </a:r>
            <a:r>
              <a:rPr lang="en-US" altLang="en-US" sz="2000" dirty="0" smtClean="0">
                <a:solidFill>
                  <a:schemeClr val="bg1"/>
                </a:solidFill>
              </a:rPr>
              <a:t>	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Packed red blood cells (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sz="1600" dirty="0" smtClean="0">
                <a:solidFill>
                  <a:schemeClr val="bg1"/>
                </a:solidFill>
              </a:rPr>
              <a:t>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Platelet concentrate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Fresh frozen plasma (contains all clotting factors)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Cryoprecipitate (contains factors VIII and fibrinogen; used in Von </a:t>
            </a:r>
            <a:r>
              <a:rPr lang="en-US" altLang="en-US" sz="1600" dirty="0" err="1" smtClean="0">
                <a:solidFill>
                  <a:schemeClr val="bg1"/>
                </a:solidFill>
              </a:rPr>
              <a:t>Willebrand’s</a:t>
            </a:r>
            <a:r>
              <a:rPr lang="en-US" altLang="en-US" sz="1600" dirty="0" smtClean="0">
                <a:solidFill>
                  <a:schemeClr val="bg1"/>
                </a:solidFill>
              </a:rPr>
              <a:t> disease)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Albumin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Plasma protein fraction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Leukocyte poor blood 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Factor VIII</a:t>
            </a:r>
          </a:p>
          <a:p>
            <a:pPr marL="1257300" lvl="2" indent="-3429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en-US" sz="1600" dirty="0" smtClean="0">
                <a:solidFill>
                  <a:schemeClr val="bg1"/>
                </a:solidFill>
              </a:rPr>
              <a:t>Antibody concentrates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Whole Blood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Storage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° for up to 35 days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Indications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FF00"/>
                </a:solidFill>
              </a:rPr>
              <a:t>Massive Blood Loss/Trauma/Exchange Transfusion</a:t>
            </a:r>
          </a:p>
          <a:p>
            <a:pPr marL="0" indent="0">
              <a:buNone/>
              <a:defRPr/>
            </a:pPr>
            <a:r>
              <a:rPr lang="en-US" sz="2800" b="1" dirty="0">
                <a:solidFill>
                  <a:srgbClr val="99FF99"/>
                </a:solidFill>
              </a:rPr>
              <a:t>Considerations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Use filter as platelets and coagulation factors will not be active after 3-5 days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Donor and recipient must be ABO identical 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8829675" y="10668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Packed Red Blood Cells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989138"/>
            <a:ext cx="8743950" cy="29892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1 unit = 250 ml.  </a:t>
            </a:r>
            <a:r>
              <a:rPr lang="en-US" altLang="en-US" dirty="0" err="1" smtClean="0">
                <a:solidFill>
                  <a:srgbClr val="FF0000"/>
                </a:solidFill>
              </a:rPr>
              <a:t>Hct</a:t>
            </a:r>
            <a:r>
              <a:rPr lang="en-US" altLang="en-US" dirty="0" smtClean="0">
                <a:solidFill>
                  <a:srgbClr val="FF0000"/>
                </a:solidFill>
              </a:rPr>
              <a:t>. = 70-80%.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1 unit </a:t>
            </a:r>
            <a:r>
              <a:rPr lang="en-US" altLang="en-US" dirty="0" err="1" smtClean="0">
                <a:solidFill>
                  <a:srgbClr val="FFFF00"/>
                </a:solidFill>
              </a:rPr>
              <a:t>pRBC’s</a:t>
            </a:r>
            <a:r>
              <a:rPr lang="en-US" altLang="en-US" dirty="0" smtClean="0">
                <a:solidFill>
                  <a:srgbClr val="FFFF00"/>
                </a:solidFill>
              </a:rPr>
              <a:t> raises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1 gm/</a:t>
            </a:r>
            <a:r>
              <a:rPr lang="en-US" altLang="en-US" dirty="0" err="1" smtClean="0">
                <a:solidFill>
                  <a:srgbClr val="FFFF00"/>
                </a:solidFill>
              </a:rPr>
              <a:t>dL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Mixed with saline:  LR has Calcium which may cause clotting if mixed with </a:t>
            </a:r>
            <a:r>
              <a:rPr lang="en-US" altLang="en-US" dirty="0" err="1" smtClean="0">
                <a:solidFill>
                  <a:schemeClr val="bg1"/>
                </a:solidFill>
              </a:rPr>
              <a:t>pRBC’s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Do NOT mix with medications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Platelet Concentrate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74395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Storage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Up to 5 days at 20-24°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Indications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Thrombocytopenia,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&lt;15,000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Bleeding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dirty="0" smtClean="0">
                <a:solidFill>
                  <a:srgbClr val="FFFF00"/>
                </a:solidFill>
              </a:rPr>
              <a:t>Invasive procedure and 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Plt</a:t>
            </a:r>
            <a:r>
              <a:rPr lang="en-US" altLang="en-US" sz="2400" dirty="0" smtClean="0">
                <a:solidFill>
                  <a:srgbClr val="FFFF00"/>
                </a:solidFill>
              </a:rPr>
              <a:t> &lt;50,000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Platelet Concentrate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268413"/>
            <a:ext cx="9258300" cy="4968875"/>
          </a:xfrm>
        </p:spPr>
        <p:txBody>
          <a:bodyPr/>
          <a:lstStyle/>
          <a:p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92D050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Contain Leukocytes and cytokines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1 unit/10 kg of body weight increases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PLT count by 50,000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FF00"/>
                </a:solidFill>
              </a:rPr>
              <a:t>Donor and Recipient must be ABO identical</a:t>
            </a:r>
          </a:p>
          <a:p>
            <a:pPr lvl="1">
              <a:lnSpc>
                <a:spcPct val="150000"/>
              </a:lnSpc>
            </a:pPr>
            <a:endParaRPr lang="en-US" altLang="en-US" sz="20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Risks: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Sensitization due to HLA on platelets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 smtClean="0">
                <a:solidFill>
                  <a:schemeClr val="bg1"/>
                </a:solidFill>
              </a:rPr>
              <a:t>-  Viral transmission</a:t>
            </a:r>
          </a:p>
          <a:p>
            <a:pPr lvl="1"/>
            <a:endParaRPr lang="en-US" alt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F</a:t>
            </a:r>
            <a:r>
              <a:rPr lang="en-US" altLang="en-US" smtClean="0">
                <a:solidFill>
                  <a:schemeClr val="bg1"/>
                </a:solidFill>
              </a:rPr>
              <a:t>resh</a:t>
            </a:r>
            <a:r>
              <a:rPr lang="en-US" altLang="en-US" b="1" smtClean="0">
                <a:solidFill>
                  <a:schemeClr val="bg1"/>
                </a:solidFill>
              </a:rPr>
              <a:t> F</a:t>
            </a:r>
            <a:r>
              <a:rPr lang="en-US" altLang="en-US" smtClean="0">
                <a:solidFill>
                  <a:schemeClr val="bg1"/>
                </a:solidFill>
              </a:rPr>
              <a:t>rozen</a:t>
            </a:r>
            <a:r>
              <a:rPr lang="en-US" altLang="en-US" b="1" smtClean="0">
                <a:solidFill>
                  <a:schemeClr val="bg1"/>
                </a:solidFill>
              </a:rPr>
              <a:t> P</a:t>
            </a:r>
            <a:r>
              <a:rPr lang="en-US" altLang="en-US" smtClean="0">
                <a:solidFill>
                  <a:schemeClr val="bg1"/>
                </a:solidFill>
              </a:rPr>
              <a:t>lasma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066800"/>
            <a:ext cx="94329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0000"/>
                </a:solidFill>
              </a:rPr>
              <a:t>Plasma from whole blood frozen within 6 hours of collection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Contains coagulation factors (1 unit/ml)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Indications: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chemeClr val="bg1"/>
                </a:solidFill>
              </a:rPr>
              <a:t>Used when </a:t>
            </a:r>
            <a:r>
              <a:rPr lang="en-US" altLang="en-US" sz="2400" dirty="0" smtClean="0">
                <a:solidFill>
                  <a:srgbClr val="FFFF00"/>
                </a:solidFill>
              </a:rPr>
              <a:t>PT and PTT are &gt;1.5 normal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Coagulation Factor deficiency, fibrinogen replacement, DIC, liver disease, exchange transfusion, massive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 smtClean="0">
                <a:solidFill>
                  <a:srgbClr val="FFFF00"/>
                </a:solidFill>
              </a:rPr>
              <a:t>Reversal </a:t>
            </a:r>
            <a:r>
              <a:rPr lang="en-US" altLang="en-US" sz="2400" dirty="0">
                <a:solidFill>
                  <a:srgbClr val="FFFF00"/>
                </a:solidFill>
              </a:rPr>
              <a:t>of Coumadin effect, TTP, </a:t>
            </a:r>
            <a:r>
              <a:rPr lang="en-US" altLang="en-US" sz="2400" dirty="0">
                <a:solidFill>
                  <a:schemeClr val="bg1"/>
                </a:solidFill>
              </a:rPr>
              <a:t>etc.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Fresh Frozen Plasma (FFP)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843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Storage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FFP– for </a:t>
            </a:r>
            <a:r>
              <a:rPr lang="en-US" altLang="en-US" sz="2000" dirty="0" smtClean="0">
                <a:solidFill>
                  <a:srgbClr val="FFFF00"/>
                </a:solidFill>
              </a:rPr>
              <a:t>12 months at  (– 25 degree C) or colder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Considerations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chemeClr val="bg1"/>
                </a:solidFill>
              </a:rPr>
              <a:t>Plasma should be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recipient ABO compatible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In children, should also be 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Rh compatible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en-US" sz="2000" dirty="0" smtClean="0">
                <a:solidFill>
                  <a:srgbClr val="99FF99"/>
                </a:solidFill>
              </a:rPr>
              <a:t>Usual dose is 20 cc/kg to raise coagulation factors </a:t>
            </a:r>
            <a:r>
              <a:rPr lang="en-US" altLang="en-US" sz="2000" dirty="0" err="1" smtClean="0">
                <a:solidFill>
                  <a:srgbClr val="99FF99"/>
                </a:solidFill>
              </a:rPr>
              <a:t>approx</a:t>
            </a:r>
            <a:r>
              <a:rPr lang="en-US" altLang="en-US" sz="2000" dirty="0" smtClean="0">
                <a:solidFill>
                  <a:srgbClr val="99FF99"/>
                </a:solidFill>
              </a:rPr>
              <a:t>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rgbClr val="FF0000"/>
                </a:solidFill>
              </a:rPr>
              <a:t>Blood transfusion complication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600200"/>
            <a:ext cx="4419600" cy="4525963"/>
          </a:xfrm>
        </p:spPr>
        <p:txBody>
          <a:bodyPr/>
          <a:lstStyle/>
          <a:p>
            <a:r>
              <a:rPr lang="en-US" altLang="en-US" sz="2400" dirty="0">
                <a:solidFill>
                  <a:srgbClr val="FFFF00"/>
                </a:solidFill>
              </a:rPr>
              <a:t>Hemolytic transfusion </a:t>
            </a:r>
            <a:r>
              <a:rPr lang="en-US" altLang="en-US" sz="2400" dirty="0" smtClean="0">
                <a:solidFill>
                  <a:srgbClr val="FFFF00"/>
                </a:solidFill>
              </a:rPr>
              <a:t>reaction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Acute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Delayed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Disseminated intravascular coagulation 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Physical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Circulatory overload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Embolism (air, micro aggregate)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Hypothermia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sz="2000" dirty="0" smtClean="0"/>
          </a:p>
          <a:p>
            <a:pPr lvl="1"/>
            <a:endParaRPr lang="en-US" altLang="en-US" sz="1600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0180" name="Content Placeholder 1"/>
          <p:cNvSpPr>
            <a:spLocks noGrp="1"/>
          </p:cNvSpPr>
          <p:nvPr>
            <p:ph sz="half" idx="2"/>
          </p:nvPr>
        </p:nvSpPr>
        <p:spPr>
          <a:xfrm>
            <a:off x="4999038" y="1484313"/>
            <a:ext cx="5122862" cy="4752975"/>
          </a:xfrm>
        </p:spPr>
        <p:txBody>
          <a:bodyPr/>
          <a:lstStyle/>
          <a:p>
            <a:r>
              <a:rPr lang="en-US" altLang="en-US" sz="2400" dirty="0">
                <a:solidFill>
                  <a:srgbClr val="FFFF00"/>
                </a:solidFill>
              </a:rPr>
              <a:t>Immunological</a:t>
            </a:r>
          </a:p>
          <a:p>
            <a:r>
              <a:rPr lang="en-US" altLang="en-US" sz="2400" dirty="0">
                <a:solidFill>
                  <a:srgbClr val="FFFF00"/>
                </a:solidFill>
              </a:rPr>
              <a:t>Pyrogenic</a:t>
            </a:r>
          </a:p>
          <a:p>
            <a:r>
              <a:rPr lang="en-US" altLang="en-US" sz="2400" dirty="0">
                <a:solidFill>
                  <a:srgbClr val="FFFF00"/>
                </a:solidFill>
              </a:rPr>
              <a:t>Type </a:t>
            </a:r>
            <a:r>
              <a:rPr lang="en-US" altLang="en-US" sz="2400" dirty="0" smtClean="0">
                <a:solidFill>
                  <a:srgbClr val="FFFF00"/>
                </a:solidFill>
              </a:rPr>
              <a:t>1 Hypersensitivity (Anaphylactic reaction)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r>
              <a:rPr lang="en-US" altLang="en-US" sz="2400" dirty="0">
                <a:solidFill>
                  <a:srgbClr val="FFFF00"/>
                </a:solidFill>
              </a:rPr>
              <a:t>Graft versus host </a:t>
            </a:r>
            <a:r>
              <a:rPr lang="en-US" altLang="en-US" sz="2400" dirty="0" smtClean="0">
                <a:solidFill>
                  <a:srgbClr val="FFFF00"/>
                </a:solidFill>
              </a:rPr>
              <a:t>reactions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Biochemical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Acid base disturbances</a:t>
            </a:r>
          </a:p>
          <a:p>
            <a:pPr lvl="1"/>
            <a:r>
              <a:rPr lang="en-US" altLang="en-US" sz="2000" dirty="0" err="1" smtClean="0">
                <a:solidFill>
                  <a:schemeClr val="bg1"/>
                </a:solidFill>
              </a:rPr>
              <a:t>Hyperkalaemia</a:t>
            </a:r>
            <a:endParaRPr lang="en-US" alt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Citrate toxicity</a:t>
            </a:r>
          </a:p>
          <a:p>
            <a:pPr lvl="1"/>
            <a:r>
              <a:rPr lang="en-US" altLang="en-US" sz="2000" dirty="0" smtClean="0">
                <a:solidFill>
                  <a:schemeClr val="bg1"/>
                </a:solidFill>
              </a:rPr>
              <a:t>Impaired oxygen release</a:t>
            </a:r>
          </a:p>
          <a:p>
            <a:r>
              <a:rPr lang="en-US" altLang="en-US" sz="2400" dirty="0" smtClean="0">
                <a:solidFill>
                  <a:srgbClr val="FFFF00"/>
                </a:solidFill>
              </a:rPr>
              <a:t>Infective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1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Transfusion Therapy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743950" cy="4114800"/>
          </a:xfrm>
        </p:spPr>
        <p:txBody>
          <a:bodyPr/>
          <a:lstStyle/>
          <a:p>
            <a:pPr lvl="1" eaLnBrk="1" hangingPunct="1"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b="1" u="sng" smtClean="0">
                <a:solidFill>
                  <a:srgbClr val="FF0000"/>
                </a:solidFill>
              </a:rPr>
              <a:t>60% of transfusions occur perioperatively.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endParaRPr lang="en-US" altLang="en-US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rgbClr val="FFFF00"/>
                </a:solidFill>
              </a:rPr>
              <a:t>Responsibility of transfusing </a:t>
            </a:r>
            <a:r>
              <a:rPr lang="en-US" altLang="en-US" smtClean="0">
                <a:solidFill>
                  <a:schemeClr val="bg1"/>
                </a:solidFill>
              </a:rPr>
              <a:t>perioperatively is with the anesthesiologist.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Cryoprecipitate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Rich in fibrinogen and Factor VIII and III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Dose 10-20 ml/kg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Or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0.2 X wt. in Kg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Will increase fibrinogen level by 1 gm/L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Transfusion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79450" y="1412875"/>
            <a:ext cx="9258300" cy="4525963"/>
          </a:xfrm>
        </p:spPr>
        <p:txBody>
          <a:bodyPr/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Hemolytic Reactions </a:t>
            </a:r>
            <a:r>
              <a:rPr lang="en-US" altLang="en-US" dirty="0" smtClean="0">
                <a:solidFill>
                  <a:srgbClr val="99FF99"/>
                </a:solidFill>
              </a:rPr>
              <a:t>(Acute or </a:t>
            </a:r>
            <a:r>
              <a:rPr lang="en-US" altLang="en-US" dirty="0">
                <a:solidFill>
                  <a:srgbClr val="99FF99"/>
                </a:solidFill>
              </a:rPr>
              <a:t>delayed </a:t>
            </a:r>
            <a:r>
              <a:rPr lang="en-US" altLang="en-US" dirty="0" smtClean="0">
                <a:solidFill>
                  <a:srgbClr val="99FF99"/>
                </a:solidFill>
              </a:rPr>
              <a:t>)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Febrile Reactions (FNHTR)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Allergic Reactions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TRALI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Coagulopathy with Massive transfusions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Bacteremia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Complications of Blood Therapy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2060575"/>
            <a:ext cx="874395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Hemolytic: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Wrong blood type </a:t>
            </a:r>
            <a:r>
              <a:rPr lang="en-US" altLang="en-US" smtClean="0">
                <a:solidFill>
                  <a:schemeClr val="bg1"/>
                </a:solidFill>
              </a:rPr>
              <a:t>administered (oops).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Activation of complement system </a:t>
            </a:r>
            <a:r>
              <a:rPr lang="en-US" altLang="en-US" smtClean="0">
                <a:solidFill>
                  <a:schemeClr val="bg1"/>
                </a:solidFill>
              </a:rPr>
              <a:t>leads to intravascular hemolysis, spontaneous hemorrhage.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FF0000"/>
                </a:solidFill>
              </a:rPr>
              <a:t>Hemolytic</a:t>
            </a:r>
            <a:r>
              <a:rPr lang="en-GB" altLang="en-US" dirty="0" smtClean="0">
                <a:solidFill>
                  <a:srgbClr val="FF0000"/>
                </a:solidFill>
              </a:rPr>
              <a:t> Reaction</a:t>
            </a:r>
            <a:r>
              <a:rPr lang="en-GB" altLang="en-US" dirty="0" smtClean="0"/>
              <a:t>: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14350" y="16287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rgbClr val="FFFF00"/>
                </a:solidFill>
              </a:rPr>
              <a:t>Signs</a:t>
            </a:r>
            <a:r>
              <a:rPr lang="en-GB" altLang="en-US" smtClean="0">
                <a:solidFill>
                  <a:schemeClr val="bg1"/>
                </a:solidFill>
              </a:rPr>
              <a:t>: hypotension, fever, chills, dyspnea, skin flushing, substernal pain. </a:t>
            </a:r>
          </a:p>
          <a:p>
            <a:pPr>
              <a:lnSpc>
                <a:spcPct val="150000"/>
              </a:lnSpc>
            </a:pPr>
            <a:r>
              <a:rPr lang="en-GB" altLang="en-US" i="1" u="sng" smtClean="0">
                <a:solidFill>
                  <a:srgbClr val="FF0000"/>
                </a:solidFill>
              </a:rPr>
              <a:t>Signs are easily masked by general anesthesia.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Free Hgb in plasma or urine 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Acute renal failure</a:t>
            </a:r>
          </a:p>
          <a:p>
            <a:pPr>
              <a:lnSpc>
                <a:spcPct val="15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Disseminated Intravascular Coagulation (DIC)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What to do?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If an AHTR occurs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412875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STOP TRANSFUSION</a:t>
            </a:r>
          </a:p>
          <a:p>
            <a:pPr>
              <a:lnSpc>
                <a:spcPct val="150000"/>
              </a:lnSpc>
            </a:pPr>
            <a:r>
              <a:rPr lang="en-US" altLang="en-US" sz="2800" b="1" smtClean="0">
                <a:solidFill>
                  <a:schemeClr val="bg1"/>
                </a:solidFill>
              </a:rPr>
              <a:t>ABC’s</a:t>
            </a:r>
            <a:endParaRPr lang="en-US" altLang="en-US" sz="280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Maintain IV access and run IVF (NS or LR)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Monitor and maintain BP/pulse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</a:rPr>
              <a:t>Give diuretic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Obtain blood and urine for transfusion reaction workup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>
                <a:solidFill>
                  <a:srgbClr val="FFFF00"/>
                </a:solidFill>
              </a:rPr>
              <a:t>Send remaining blood back to Blood Bank</a:t>
            </a:r>
            <a:endParaRPr lang="en-US" altLang="en-US" sz="2800" b="1" smtClean="0">
              <a:solidFill>
                <a:srgbClr val="FFFF00"/>
              </a:solidFill>
            </a:endParaRPr>
          </a:p>
        </p:txBody>
      </p:sp>
      <p:pic>
        <p:nvPicPr>
          <p:cNvPr id="64516" name="Picture 4" descr="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43000"/>
            <a:ext cx="10937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Bank Work-up of AHTR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70038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Check paperwork </a:t>
            </a:r>
            <a:r>
              <a:rPr lang="en-US" altLang="en-US" smtClean="0">
                <a:solidFill>
                  <a:schemeClr val="bg1"/>
                </a:solidFill>
              </a:rPr>
              <a:t>to assure no errors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Check plasma for </a:t>
            </a:r>
            <a:r>
              <a:rPr lang="en-US" altLang="en-US" smtClean="0">
                <a:solidFill>
                  <a:srgbClr val="FFFF00"/>
                </a:solidFill>
              </a:rPr>
              <a:t>free hemoglobin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</a:rPr>
              <a:t>Repeat crossmatch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Repeat Blood group typing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Blood culture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9001125" y="5562600"/>
            <a:ext cx="600075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Monitoring in AHTR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patient clinical status and vital signs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renal status (BUN, creatinine)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FFFF00"/>
                </a:solidFill>
              </a:rPr>
              <a:t>Monitor coagulation status (DIC panel– PT/PTT, fibrinogen, D-dimer/FDP, </a:t>
            </a:r>
            <a:r>
              <a:rPr lang="en-US" altLang="en-US" dirty="0" err="1" smtClean="0">
                <a:solidFill>
                  <a:srgbClr val="FFFF00"/>
                </a:solidFill>
              </a:rPr>
              <a:t>Plt</a:t>
            </a:r>
            <a:r>
              <a:rPr lang="en-US" altLang="en-US" dirty="0" smtClean="0">
                <a:solidFill>
                  <a:srgbClr val="FFFF00"/>
                </a:solidFill>
              </a:rPr>
              <a:t>, Anti-thrombin-III)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Monitor for signs of hemolysis (LDH, </a:t>
            </a:r>
            <a:r>
              <a:rPr lang="en-US" altLang="en-US" dirty="0" err="1" smtClean="0">
                <a:solidFill>
                  <a:schemeClr val="bg1"/>
                </a:solidFill>
              </a:rPr>
              <a:t>bili</a:t>
            </a:r>
            <a:r>
              <a:rPr lang="en-US" altLang="en-US" dirty="0" smtClean="0">
                <a:solidFill>
                  <a:schemeClr val="bg1"/>
                </a:solidFill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</a:rPr>
              <a:t>haptoglobin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Other Complications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384300"/>
            <a:ext cx="9258300" cy="45259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Decreased 2,3-DPG </a:t>
            </a:r>
            <a:r>
              <a:rPr lang="en-US" altLang="en-US" sz="2400" smtClean="0">
                <a:solidFill>
                  <a:schemeClr val="bg1"/>
                </a:solidFill>
              </a:rPr>
              <a:t>with storage: ? Significance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Citrate</a:t>
            </a:r>
            <a:r>
              <a:rPr lang="en-US" altLang="en-US" sz="2400" smtClean="0">
                <a:solidFill>
                  <a:schemeClr val="bg1"/>
                </a:solidFill>
              </a:rPr>
              <a:t>: metabolism to bicarbonate; Calcium binding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Microaggregates</a:t>
            </a:r>
            <a:r>
              <a:rPr lang="en-US" altLang="en-US" sz="2400" smtClean="0">
                <a:solidFill>
                  <a:schemeClr val="bg1"/>
                </a:solidFill>
              </a:rPr>
              <a:t> (platelets, leukocytes): micropore filters controversial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Hypothermia</a:t>
            </a:r>
            <a:r>
              <a:rPr lang="en-US" altLang="en-US" sz="2400" smtClean="0">
                <a:solidFill>
                  <a:schemeClr val="bg1"/>
                </a:solidFill>
              </a:rPr>
              <a:t>: warmers used to prevent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Coagulation disorders</a:t>
            </a:r>
            <a:r>
              <a:rPr lang="en-US" altLang="en-US" sz="2400" smtClean="0">
                <a:solidFill>
                  <a:schemeClr val="bg1"/>
                </a:solidFill>
              </a:rPr>
              <a:t>: massive transfusion (&gt;10 units) may lead to dilution of platelets and factor V and VIII.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FF00"/>
                </a:solidFill>
              </a:rPr>
              <a:t>DIC</a:t>
            </a:r>
            <a:r>
              <a:rPr lang="en-US" altLang="en-US" sz="2400" smtClean="0">
                <a:solidFill>
                  <a:schemeClr val="bg1"/>
                </a:solidFill>
              </a:rPr>
              <a:t>: uncontrolled activation of coagulation system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Complications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Transmission of Viral Diseases: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C</a:t>
            </a:r>
            <a:r>
              <a:rPr lang="en-US" altLang="en-US" smtClean="0">
                <a:solidFill>
                  <a:schemeClr val="bg1"/>
                </a:solidFill>
              </a:rPr>
              <a:t>; 1:30,000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Hepatitis B</a:t>
            </a:r>
            <a:r>
              <a:rPr lang="en-US" altLang="en-US" smtClean="0">
                <a:solidFill>
                  <a:schemeClr val="bg1"/>
                </a:solidFill>
              </a:rPr>
              <a:t>; 1:200,000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HIV</a:t>
            </a:r>
            <a:r>
              <a:rPr lang="en-US" altLang="en-US" smtClean="0">
                <a:solidFill>
                  <a:schemeClr val="bg1"/>
                </a:solidFill>
              </a:rPr>
              <a:t>;  1:450,000-1:600,000 per unit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22 day window for HIV infection and test detection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CMV</a:t>
            </a:r>
            <a:r>
              <a:rPr lang="en-US" altLang="en-US" smtClean="0">
                <a:solidFill>
                  <a:schemeClr val="bg1"/>
                </a:solidFill>
              </a:rPr>
              <a:t> may be the most common agent transmitted, but only effects immuno-compromised patients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srgbClr val="99FF99"/>
                </a:solidFill>
              </a:rPr>
              <a:t>Parasitic and bacterial</a:t>
            </a:r>
            <a:r>
              <a:rPr lang="en-US" altLang="en-US" smtClean="0">
                <a:solidFill>
                  <a:schemeClr val="bg1"/>
                </a:solidFill>
              </a:rPr>
              <a:t> transmission very low</a:t>
            </a:r>
          </a:p>
          <a:p>
            <a:pPr eaLnBrk="1" hangingPunct="1"/>
            <a:endParaRPr lang="en-US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TRANSFUSION RELATED ACUTE LUNG INJURY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6323" name="Content Placeholder 3" descr="TR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8143875" cy="5257800"/>
          </a:xfrm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534988" y="4724400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Absence of cardiac failure or intravascular volume overload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66725" y="5200650"/>
            <a:ext cx="9572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Transfused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</a:rPr>
              <a:t>leuko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</a:rPr>
              <a:t>-agglutinating antibodies bind to recipients' neutrophils localized to pulmonary endothelium resulting in activation and release of oxidases and other damaging modifiers that cause capillary leak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Objective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46416" y="1628800"/>
            <a:ext cx="9258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Indication of blood transfusion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groups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component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Blood transfusion complication &amp; treatment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chemeClr val="bg1"/>
                </a:solidFill>
              </a:rPr>
              <a:t>Alternatives to Blood Products </a:t>
            </a:r>
          </a:p>
          <a:p>
            <a:pPr>
              <a:lnSpc>
                <a:spcPct val="150000"/>
              </a:lnSpc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524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Administering Blood Products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947738"/>
            <a:ext cx="8743950" cy="4114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Consent necessary </a:t>
            </a:r>
            <a:r>
              <a:rPr lang="en-US" altLang="en-US" sz="2400" smtClean="0">
                <a:solidFill>
                  <a:schemeClr val="bg1"/>
                </a:solidFill>
              </a:rPr>
              <a:t>for elective transfusion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Unit is checked by 2 people </a:t>
            </a:r>
            <a:r>
              <a:rPr lang="en-US" altLang="en-US" sz="2400" smtClean="0">
                <a:solidFill>
                  <a:schemeClr val="bg1"/>
                </a:solidFill>
              </a:rPr>
              <a:t>for Unit #, patient ID, expiration date, physical appearance.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pRBC’s are mixed with saline solution (not LR)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Products are warmed </a:t>
            </a:r>
            <a:r>
              <a:rPr lang="en-US" altLang="en-US" sz="2400" smtClean="0">
                <a:solidFill>
                  <a:schemeClr val="bg1"/>
                </a:solidFill>
              </a:rPr>
              <a:t>mechanically and given slowly if condition permits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rgbClr val="FF0000"/>
                </a:solidFill>
              </a:rPr>
              <a:t>Close observation of patient </a:t>
            </a:r>
            <a:r>
              <a:rPr lang="en-US" altLang="en-US" sz="2400" smtClean="0">
                <a:solidFill>
                  <a:schemeClr val="bg1"/>
                </a:solidFill>
              </a:rPr>
              <a:t>for signs of complications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smtClean="0">
                <a:solidFill>
                  <a:schemeClr val="bg1"/>
                </a:solidFill>
              </a:rPr>
              <a:t>If complications suspected, infusion discontinued, blood bank notified, proper steps taken.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Blood volume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formula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79450" y="1700213"/>
            <a:ext cx="9258300" cy="45259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Neonate                              - 90 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Infants 2 years ago            - 80ml/kg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male                          - 70ml/kg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Adult female                       - 60ml/kg</a:t>
            </a:r>
          </a:p>
          <a:p>
            <a:pPr>
              <a:buFont typeface="Wingdings 2" pitchFamily="18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34988" y="2060575"/>
            <a:ext cx="9258300" cy="452596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The replacement of patients blood volume by stored bank blood in less than 24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9258300" cy="5257800"/>
          </a:xfrm>
        </p:spPr>
        <p:txBody>
          <a:bodyPr>
            <a:normAutofit fontScale="6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400" dirty="0" smtClean="0">
                <a:solidFill>
                  <a:srgbClr val="FFFF00"/>
                </a:solidFill>
              </a:rPr>
              <a:t>Basic screening test after six-unit transfusion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Hemoglobin and platelets count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Coagulation profile (PT &amp; APTT)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99FF99"/>
                </a:solidFill>
              </a:rPr>
              <a:t>Plasma fibrinogen concentration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Fibrin degradation products  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pH from arterial blood gas analysis</a:t>
            </a:r>
          </a:p>
          <a:p>
            <a:pPr marL="722376" lvl="1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Plasma Electrolyte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 complications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924425"/>
          </a:xfrm>
        </p:spPr>
        <p:txBody>
          <a:bodyPr/>
          <a:lstStyle/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Coagulopathy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  <a:r>
              <a:rPr lang="en-US" altLang="en-US" smtClean="0">
                <a:solidFill>
                  <a:schemeClr val="bg1"/>
                </a:solidFill>
              </a:rPr>
              <a:t>due to dilutional thrombocytopenia. And dilution of the coagulation factors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Citrate Toxicity </a:t>
            </a:r>
            <a:r>
              <a:rPr lang="en-US" altLang="en-US" smtClean="0">
                <a:solidFill>
                  <a:schemeClr val="bg1"/>
                </a:solidFill>
              </a:rPr>
              <a:t>does not occur in most normal patients </a:t>
            </a:r>
            <a:r>
              <a:rPr lang="en-US" altLang="en-US" u="sng" smtClean="0">
                <a:solidFill>
                  <a:srgbClr val="FF0000"/>
                </a:solidFill>
              </a:rPr>
              <a:t>unless the transfusion rate exceeds 1 U every 5 min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u="sng" smtClean="0">
                <a:solidFill>
                  <a:srgbClr val="FFFF00"/>
                </a:solidFill>
              </a:rPr>
              <a:t>Hypothermia</a:t>
            </a:r>
          </a:p>
          <a:p>
            <a:pPr marL="419100" indent="-382588">
              <a:buFont typeface="Wingdings 2" pitchFamily="18" charset="2"/>
              <a:buChar char=""/>
            </a:pPr>
            <a:r>
              <a:rPr lang="en-US" altLang="en-US" smtClean="0">
                <a:solidFill>
                  <a:srgbClr val="FFFF00"/>
                </a:solidFill>
              </a:rPr>
              <a:t>Acid–Base Balance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The most consistent acid–base abnormality after massive blood transfusion is postoperative </a:t>
            </a:r>
            <a:r>
              <a:rPr lang="en-US" altLang="en-US" u="sng" smtClean="0">
                <a:solidFill>
                  <a:srgbClr val="FF0000"/>
                </a:solidFill>
              </a:rPr>
              <a:t>metabolic alkalosis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u="sng" smtClean="0"/>
          </a:p>
          <a:p>
            <a:pPr marL="419100" indent="-382588">
              <a:buFont typeface="Wingdings 2" pitchFamily="18" charset="2"/>
              <a:buChar char="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Massive Blood Transfusioncomplications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</a:rPr>
              <a:t>Serum Potassium Concentration </a:t>
            </a:r>
          </a:p>
          <a:p>
            <a:pPr>
              <a:buFont typeface="Monotype Sorts" pitchFamily="2" charset="2"/>
              <a:buNone/>
            </a:pPr>
            <a:endParaRPr lang="en-US" altLang="en-US" sz="2800" b="1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b="1" smtClean="0">
                <a:solidFill>
                  <a:schemeClr val="bg1"/>
                </a:solidFill>
              </a:rPr>
              <a:t>The extracellular concentration of potassium in stored blood steadily increases with time.</a:t>
            </a:r>
            <a:r>
              <a:rPr lang="en-US" altLang="en-US" sz="2800" smtClean="0">
                <a:solidFill>
                  <a:schemeClr val="bg1"/>
                </a:solidFill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The amount of extra-cellular potassium transfused with each </a:t>
            </a:r>
            <a:r>
              <a:rPr lang="en-US" altLang="en-US" sz="2800" smtClean="0">
                <a:solidFill>
                  <a:srgbClr val="FF0000"/>
                </a:solidFill>
              </a:rPr>
              <a:t>unit less than 4 mEq per unit. 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Hyperkalemia can develop regardless of the age of the blood when transfusion rates exceed 100 mL/min.</a:t>
            </a:r>
          </a:p>
          <a:p>
            <a:pPr>
              <a:buFont typeface="Monotype Sorts" pitchFamily="2" charset="2"/>
              <a:buNone/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Massive blood transfusion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00200"/>
            <a:ext cx="9258300" cy="4525963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Diagnosis of DIC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Increase APTT , PT , fibrin degradation product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Decrease platelet count , fibrinogen concentration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FF00"/>
                </a:solidFill>
              </a:rPr>
              <a:t>Treatment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4 units of FFP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6-8 units of platelets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C000"/>
                </a:solidFill>
              </a:rPr>
              <a:t>Cryoprecipitate if fibrinogen  level less than 1 g/l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PH less than 7.2 administrate 50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 bicarbonate  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Recombinant activated factor </a:t>
            </a:r>
            <a:r>
              <a:rPr lang="en-US" dirty="0" err="1" smtClean="0">
                <a:solidFill>
                  <a:srgbClr val="FF0000"/>
                </a:solidFill>
              </a:rPr>
              <a:t>VIIa</a:t>
            </a:r>
            <a:r>
              <a:rPr lang="en-US" dirty="0" smtClean="0">
                <a:solidFill>
                  <a:srgbClr val="FF0000"/>
                </a:solidFill>
              </a:rPr>
              <a:t> if bleeding continue in spite of use FFP platelets and </a:t>
            </a:r>
            <a:r>
              <a:rPr lang="en-US" dirty="0" err="1" smtClean="0">
                <a:solidFill>
                  <a:srgbClr val="FF0000"/>
                </a:solidFill>
              </a:rPr>
              <a:t>cryoprecipatate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Thromboelastography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Leading cause </a:t>
            </a:r>
            <a:r>
              <a:rPr lang="en-US" sz="2400" dirty="0">
                <a:solidFill>
                  <a:schemeClr val="bg1"/>
                </a:solidFill>
              </a:rPr>
              <a:t>of death </a:t>
            </a:r>
            <a:r>
              <a:rPr lang="en-US" sz="2400" dirty="0" smtClean="0">
                <a:solidFill>
                  <a:schemeClr val="bg1"/>
                </a:solidFill>
              </a:rPr>
              <a:t>results from trauma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Hemorrhage </a:t>
            </a:r>
            <a:r>
              <a:rPr lang="en-US" sz="2400" dirty="0">
                <a:solidFill>
                  <a:schemeClr val="bg1"/>
                </a:solidFill>
              </a:rPr>
              <a:t>is responsible for 30% to 40</a:t>
            </a:r>
            <a:r>
              <a:rPr lang="en-US" sz="2400" dirty="0" smtClean="0">
                <a:solidFill>
                  <a:schemeClr val="bg1"/>
                </a:solidFill>
              </a:rPr>
              <a:t>% of </a:t>
            </a:r>
            <a:r>
              <a:rPr lang="en-US" sz="2400" dirty="0">
                <a:solidFill>
                  <a:schemeClr val="bg1"/>
                </a:solidFill>
              </a:rPr>
              <a:t>trauma mortality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admission, </a:t>
            </a:r>
            <a:r>
              <a:rPr lang="en-US" sz="2800" dirty="0">
                <a:solidFill>
                  <a:srgbClr val="FFFF00"/>
                </a:solidFill>
              </a:rPr>
              <a:t>25% to 35% of trauma patients present with coagulopathy, which is associated with a sevenfold increase in morbidity and mortality.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literature supports that routine </a:t>
            </a:r>
            <a:r>
              <a:rPr lang="en-US" sz="2400" dirty="0" smtClean="0">
                <a:solidFill>
                  <a:schemeClr val="bg1"/>
                </a:solidFill>
              </a:rPr>
              <a:t>plasma based routine </a:t>
            </a:r>
            <a:r>
              <a:rPr lang="en-US" sz="2400" dirty="0">
                <a:solidFill>
                  <a:schemeClr val="bg1"/>
                </a:solidFill>
              </a:rPr>
              <a:t>coagulation tests, such as </a:t>
            </a:r>
            <a:r>
              <a:rPr lang="en-US" sz="2400" dirty="0" err="1" smtClean="0">
                <a:solidFill>
                  <a:schemeClr val="bg1"/>
                </a:solidFill>
              </a:rPr>
              <a:t>prothrombin</a:t>
            </a:r>
            <a:r>
              <a:rPr lang="en-US" sz="2400" dirty="0" smtClean="0">
                <a:solidFill>
                  <a:schemeClr val="bg1"/>
                </a:solidFill>
              </a:rPr>
              <a:t> time</a:t>
            </a:r>
            <a:r>
              <a:rPr lang="en-US" sz="2400" dirty="0">
                <a:solidFill>
                  <a:schemeClr val="bg1"/>
                </a:solidFill>
              </a:rPr>
              <a:t>, activated partial </a:t>
            </a:r>
            <a:r>
              <a:rPr lang="en-US" sz="2400" dirty="0" err="1">
                <a:solidFill>
                  <a:schemeClr val="bg1"/>
                </a:solidFill>
              </a:rPr>
              <a:t>thromboplastin</a:t>
            </a:r>
            <a:r>
              <a:rPr lang="en-US" sz="2400" dirty="0">
                <a:solidFill>
                  <a:schemeClr val="bg1"/>
                </a:solidFill>
              </a:rPr>
              <a:t> time, and </a:t>
            </a:r>
            <a:r>
              <a:rPr lang="en-US" sz="2400" dirty="0" smtClean="0">
                <a:solidFill>
                  <a:schemeClr val="bg1"/>
                </a:solidFill>
              </a:rPr>
              <a:t>international normalized </a:t>
            </a:r>
            <a:r>
              <a:rPr lang="en-US" sz="2400" dirty="0">
                <a:solidFill>
                  <a:schemeClr val="bg1"/>
                </a:solidFill>
              </a:rPr>
              <a:t>ratio, </a:t>
            </a:r>
            <a:r>
              <a:rPr lang="en-US" sz="2400" dirty="0">
                <a:solidFill>
                  <a:srgbClr val="FF0000"/>
                </a:solidFill>
              </a:rPr>
              <a:t>are inadequate </a:t>
            </a:r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monitoring coagulopathy </a:t>
            </a:r>
            <a:r>
              <a:rPr lang="en-US" sz="2400" dirty="0">
                <a:solidFill>
                  <a:schemeClr val="bg1"/>
                </a:solidFill>
              </a:rPr>
              <a:t>and guided transfusion therapy </a:t>
            </a:r>
            <a:r>
              <a:rPr lang="en-US" sz="2400" dirty="0" smtClean="0">
                <a:solidFill>
                  <a:schemeClr val="bg1"/>
                </a:solidFill>
              </a:rPr>
              <a:t>in trauma </a:t>
            </a:r>
            <a:r>
              <a:rPr lang="en-US" sz="2400" dirty="0">
                <a:solidFill>
                  <a:schemeClr val="bg1"/>
                </a:solidFill>
              </a:rPr>
              <a:t>patients.</a:t>
            </a:r>
          </a:p>
        </p:txBody>
      </p:sp>
    </p:spTree>
    <p:extLst>
      <p:ext uri="{BB962C8B-B14F-4D97-AF65-F5344CB8AC3E}">
        <p14:creationId xmlns:p14="http://schemas.microsoft.com/office/powerpoint/2010/main" val="23378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2800" dirty="0" smtClean="0">
                <a:solidFill>
                  <a:srgbClr val="FFFF00"/>
                </a:solidFill>
              </a:rPr>
              <a:t>assesses </a:t>
            </a:r>
            <a:r>
              <a:rPr lang="en-US" sz="2800" dirty="0">
                <a:solidFill>
                  <a:srgbClr val="FFFF00"/>
                </a:solidFill>
              </a:rPr>
              <a:t>both thrombosis and </a:t>
            </a:r>
            <a:r>
              <a:rPr lang="en-US" sz="2800" dirty="0" smtClean="0">
                <a:solidFill>
                  <a:srgbClr val="FFFF00"/>
                </a:solidFill>
              </a:rPr>
              <a:t>fibrinolysis.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Conventional tests </a:t>
            </a:r>
            <a:r>
              <a:rPr lang="en-US" sz="2800" dirty="0">
                <a:solidFill>
                  <a:srgbClr val="FFFF00"/>
                </a:solidFill>
              </a:rPr>
              <a:t>are performed in plasma without platelets and tissue bearing cells (the cellular component) while TEG</a:t>
            </a:r>
            <a:r>
              <a:rPr lang="en-US" sz="2800" baseline="30000" dirty="0">
                <a:solidFill>
                  <a:srgbClr val="FFFF00"/>
                </a:solidFill>
              </a:rPr>
              <a:t>®</a:t>
            </a:r>
            <a:r>
              <a:rPr lang="en-US" sz="2800" dirty="0">
                <a:solidFill>
                  <a:srgbClr val="FFFF00"/>
                </a:solidFill>
              </a:rPr>
              <a:t> is done in whole blood. </a:t>
            </a:r>
          </a:p>
        </p:txBody>
      </p:sp>
    </p:spTree>
    <p:extLst>
      <p:ext uri="{BB962C8B-B14F-4D97-AF65-F5344CB8AC3E}">
        <p14:creationId xmlns:p14="http://schemas.microsoft.com/office/powerpoint/2010/main" val="23328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cdn.lifeinthefastlane.com/wp-content/uploads/2013/01/TE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72" y="1600200"/>
            <a:ext cx="5484849" cy="40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Blood Transfusion</a:t>
            </a:r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Up to 30% of blood volume loss can be treated with crystalloids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jtrem.com/content/figures/1757-7241-21-29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96" y="2996952"/>
            <a:ext cx="3359952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dn.lifeinthefastlane.com/wp-content/uploads/2013/01/TEG-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0" y="2974320"/>
            <a:ext cx="5980036" cy="28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Thromboelastography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It measures </a:t>
            </a:r>
            <a:r>
              <a:rPr lang="en-US" sz="2800" dirty="0">
                <a:solidFill>
                  <a:srgbClr val="FFFF00"/>
                </a:solidFill>
              </a:rPr>
              <a:t>viscoelastic changes of </a:t>
            </a:r>
            <a:r>
              <a:rPr lang="en-US" sz="2800" dirty="0" smtClean="0">
                <a:solidFill>
                  <a:srgbClr val="FFFF00"/>
                </a:solidFill>
              </a:rPr>
              <a:t>entire </a:t>
            </a:r>
            <a:r>
              <a:rPr lang="en-US" sz="2800" dirty="0">
                <a:solidFill>
                  <a:srgbClr val="FFFF00"/>
                </a:solidFill>
              </a:rPr>
              <a:t>clotting </a:t>
            </a:r>
            <a:r>
              <a:rPr lang="en-US" sz="2800" dirty="0" smtClean="0">
                <a:solidFill>
                  <a:srgbClr val="FFFF00"/>
                </a:solidFill>
              </a:rPr>
              <a:t>process,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Its formation,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First fibrin strands,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Evaluates clot formation strength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Platelet function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Until clot </a:t>
            </a:r>
            <a:r>
              <a:rPr lang="en-US" sz="2400" dirty="0" err="1" smtClean="0">
                <a:solidFill>
                  <a:srgbClr val="FFFF00"/>
                </a:solidFill>
              </a:rPr>
              <a:t>lysis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There </a:t>
            </a:r>
            <a:r>
              <a:rPr lang="en-US" sz="2800" dirty="0">
                <a:solidFill>
                  <a:srgbClr val="FFFF00"/>
                </a:solidFill>
              </a:rPr>
              <a:t>is growing interest in its clinical use in trauma resuscitation, particularly for managing acute coagulopathy of trauma and assisting decision making concerning transfusion. </a:t>
            </a:r>
          </a:p>
        </p:txBody>
      </p:sp>
    </p:spTree>
    <p:extLst>
      <p:ext uri="{BB962C8B-B14F-4D97-AF65-F5344CB8AC3E}">
        <p14:creationId xmlns:p14="http://schemas.microsoft.com/office/powerpoint/2010/main" val="626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Alternatives to Blood Products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874395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Autotransfusion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Blood substitutes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Auto-transfusion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341438"/>
            <a:ext cx="92583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altLang="en-US" sz="2800" smtClean="0"/>
          </a:p>
          <a:p>
            <a:pPr marL="609600" indent="-609600">
              <a:buFont typeface="Wingdings" pitchFamily="2" charset="2"/>
              <a:buNone/>
            </a:pPr>
            <a:r>
              <a:rPr lang="en-US" altLang="en-US" b="1" smtClean="0">
                <a:solidFill>
                  <a:srgbClr val="FFFF00"/>
                </a:solidFill>
                <a:cs typeface="Arial" charset="0"/>
              </a:rPr>
              <a:t>Techniques:</a:t>
            </a:r>
          </a:p>
          <a:p>
            <a:pPr marL="609600" indent="-609600">
              <a:buFont typeface="Wingdings" pitchFamily="2" charset="2"/>
              <a:buNone/>
            </a:pPr>
            <a:endParaRPr lang="en-US" altLang="en-US" sz="2800" b="1" smtClean="0">
              <a:solidFill>
                <a:srgbClr val="FFFF00"/>
              </a:solidFill>
              <a:cs typeface="Arial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rgbClr val="92D050"/>
                </a:solidFill>
                <a:cs typeface="Arial" charset="0"/>
              </a:rPr>
              <a:t>Pre-deposit transfusion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acute normovolemic hemodilution</a:t>
            </a:r>
          </a:p>
          <a:p>
            <a:pPr marL="609600" indent="-609600">
              <a:lnSpc>
                <a:spcPct val="150000"/>
              </a:lnSpc>
            </a:pPr>
            <a:r>
              <a:rPr lang="en-US" altLang="en-US" sz="2800" smtClean="0">
                <a:solidFill>
                  <a:schemeClr val="bg1"/>
                </a:solidFill>
                <a:cs typeface="Arial" charset="0"/>
              </a:rPr>
              <a:t>Intra-operative cell salvage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DSC00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0287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DSC0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1680983"/>
            <a:ext cx="4605114" cy="344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 descr="C:\Users\HP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676400"/>
            <a:ext cx="51577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Pre-donation or pre-deposit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417638"/>
            <a:ext cx="87439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Pre-donation of patient’s own blood </a:t>
            </a:r>
            <a:r>
              <a:rPr lang="en-US" altLang="en-US" sz="2800" smtClean="0">
                <a:solidFill>
                  <a:schemeClr val="bg1"/>
                </a:solidFill>
              </a:rPr>
              <a:t>prior to elective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1 unit donated every 4 days </a:t>
            </a:r>
            <a:r>
              <a:rPr lang="en-US" altLang="en-US" sz="2800" smtClean="0">
                <a:solidFill>
                  <a:schemeClr val="bg1"/>
                </a:solidFill>
              </a:rPr>
              <a:t>(up to 3 units)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Last unit donated at least 72 hrs </a:t>
            </a:r>
            <a:r>
              <a:rPr lang="en-US" altLang="en-US" sz="2800" smtClean="0">
                <a:solidFill>
                  <a:schemeClr val="bg1"/>
                </a:solidFill>
              </a:rPr>
              <a:t>prior to surgery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rgbClr val="FFFF00"/>
                </a:solidFill>
              </a:rPr>
              <a:t>Reduces chance of hemolytic reactions </a:t>
            </a:r>
            <a:r>
              <a:rPr lang="en-US" altLang="en-US" sz="2800" smtClean="0">
                <a:solidFill>
                  <a:schemeClr val="bg1"/>
                </a:solidFill>
              </a:rPr>
              <a:t>and transmission of blood-bourne diseases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smtClean="0">
                <a:solidFill>
                  <a:schemeClr val="bg1"/>
                </a:solidFill>
              </a:rPr>
              <a:t>Not desirable for compromised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274638"/>
            <a:ext cx="94535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Intra-operative acute </a:t>
            </a:r>
            <a:r>
              <a:rPr lang="en-US" sz="3600" b="1" dirty="0" err="1" smtClean="0">
                <a:solidFill>
                  <a:srgbClr val="FF0000"/>
                </a:solidFill>
              </a:rPr>
              <a:t>normovolemic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hemodilution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rgbClr val="FFFF00"/>
                </a:solidFill>
                <a:cs typeface="Arial" charset="0"/>
              </a:rPr>
              <a:t>1-1.5L can be collected  with volume replacement 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-Blood stored in 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-Re-infused during or after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-Cheaper than pre-deposit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-Little risk of clerical error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  <a:cs typeface="Arial" charset="0"/>
              </a:rPr>
              <a:t>-Suitable for elective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2746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Intra-operative cell salvage</a:t>
            </a:r>
            <a:r>
              <a:rPr lang="en-US" altLang="en-US" b="1" smtClean="0">
                <a:solidFill>
                  <a:srgbClr val="FFFF00"/>
                </a:solidFill>
              </a:rPr>
              <a:t/>
            </a:r>
            <a:br>
              <a:rPr lang="en-US" altLang="en-US" b="1" smtClean="0">
                <a:solidFill>
                  <a:srgbClr val="FFFF00"/>
                </a:solidFill>
              </a:rPr>
            </a:br>
            <a:endParaRPr lang="en-US" altLang="en-US" b="1" smtClean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7467600" cy="46799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Commonly known </a:t>
            </a:r>
            <a:r>
              <a:rPr lang="en-US" altLang="en-US" sz="2400" smtClean="0">
                <a:solidFill>
                  <a:srgbClr val="FFFF00"/>
                </a:solidFill>
              </a:rPr>
              <a:t>as </a:t>
            </a:r>
            <a:r>
              <a:rPr lang="en-US" altLang="en-US" sz="2400" b="1" smtClean="0">
                <a:solidFill>
                  <a:srgbClr val="FFFF00"/>
                </a:solidFill>
              </a:rPr>
              <a:t>“Cell-saver”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Allows collection of blood during surgery for re-administration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Shed blood is collected from surgical field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-Heparin added</a:t>
            </a:r>
            <a:endParaRPr lang="en-US" alt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RBC’s  washed with saline and concentrated by centrifugation.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solidFill>
                  <a:schemeClr val="bg1"/>
                </a:solidFill>
              </a:rPr>
              <a:t>Effective </a:t>
            </a:r>
            <a:r>
              <a:rPr lang="en-US" altLang="en-US" sz="2400" smtClean="0">
                <a:solidFill>
                  <a:srgbClr val="FF0000"/>
                </a:solidFill>
              </a:rPr>
              <a:t>when &gt; 1000ml </a:t>
            </a:r>
            <a:r>
              <a:rPr lang="en-US" altLang="en-US" sz="2400" smtClean="0">
                <a:solidFill>
                  <a:schemeClr val="bg1"/>
                </a:solidFill>
              </a:rPr>
              <a:t>are collected </a:t>
            </a:r>
          </a:p>
        </p:txBody>
      </p:sp>
      <p:pic>
        <p:nvPicPr>
          <p:cNvPr id="73732" name="Picture 5" descr="http://www.medtronic.com/wcm/groups/mdtcom_sg/@mdt/@cardio/documents/images/aut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74638"/>
            <a:ext cx="18923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Intra-operative cell salvage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Large volume could be used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</a:t>
            </a:r>
            <a:r>
              <a:rPr lang="en-US" altLang="en-US" smtClean="0">
                <a:solidFill>
                  <a:srgbClr val="FFFF00"/>
                </a:solidFill>
              </a:rPr>
              <a:t>Platelets and clotting factors are consumed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-Suitable for cardiac surgery</a:t>
            </a:r>
          </a:p>
          <a:p>
            <a:pPr>
              <a:lnSpc>
                <a:spcPct val="150000"/>
              </a:lnSpc>
            </a:pPr>
            <a:r>
              <a:rPr lang="en-US" altLang="en-US" smtClean="0">
                <a:solidFill>
                  <a:schemeClr val="bg1"/>
                </a:solidFill>
              </a:rPr>
              <a:t>-Contraindicated in contaminated surgical field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</a:rPr>
              <a:t>Blood Transfusion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268413"/>
            <a:ext cx="9258300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Why?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00"/>
                </a:solidFill>
              </a:rPr>
              <a:t>Increase oxygen carrying capacity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</a:rPr>
              <a:t>Restoration of red cell mass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92D050"/>
                </a:solidFill>
              </a:rPr>
              <a:t>Correction of bleeding caused by platelet dysfunction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C000"/>
                </a:solidFill>
              </a:rPr>
              <a:t>Correction of bleeding caused by factor deficiencies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Experimental oxygen-carrying solutions</a:t>
            </a:r>
            <a:r>
              <a:rPr lang="en-US" altLang="en-US" smtClean="0">
                <a:solidFill>
                  <a:schemeClr val="bg1"/>
                </a:solidFill>
              </a:rPr>
              <a:t>: developed to decrease dependence on human blood products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Military battlefield usage initial goal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en-US" b="1" smtClean="0">
                <a:solidFill>
                  <a:schemeClr val="bg1"/>
                </a:solidFill>
              </a:rPr>
              <a:t>Multiple approaches: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Outdated human Hgb </a:t>
            </a:r>
            <a:r>
              <a:rPr lang="en-US" altLang="en-US" smtClean="0">
                <a:solidFill>
                  <a:schemeClr val="bg1"/>
                </a:solidFill>
              </a:rPr>
              <a:t>reconstituted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Genetically engineered/bovine Hgb in solution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Liposome-encapsulated Hgb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Perflurocarbons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Blood Substitutes</a:t>
            </a:r>
            <a:r>
              <a:rPr lang="en-US" altLang="en-US" smtClean="0">
                <a:solidFill>
                  <a:srgbClr val="FF0000"/>
                </a:solidFill>
              </a:rPr>
              <a:t>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196975"/>
            <a:ext cx="874395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solidFill>
                  <a:srgbClr val="FFFF00"/>
                </a:solidFill>
              </a:rPr>
              <a:t>Potential Advantages: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cross-match requirements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Long-term shelf storage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No blood-bourne transmission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Rapid restoration of oxygen delivery in traumatized patients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Easy access to product (available on ambulances, field hospitals, hospital ships)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Blood Substitutes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557338"/>
            <a:ext cx="874395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Potential Disadvantages</a:t>
            </a:r>
            <a:r>
              <a:rPr lang="en-US" altLang="en-US" smtClean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Undesirable </a:t>
            </a:r>
            <a:r>
              <a:rPr lang="en-US" altLang="en-US" u="sng" smtClean="0">
                <a:solidFill>
                  <a:srgbClr val="FFFF00"/>
                </a:solidFill>
              </a:rPr>
              <a:t>hemodynamic effects</a:t>
            </a:r>
            <a:r>
              <a:rPr lang="en-US" altLang="en-US" u="sng" smtClean="0">
                <a:solidFill>
                  <a:schemeClr val="bg1"/>
                </a:solidFill>
              </a:rPr>
              <a:t>: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Mean arterial pressure and pulmonary artery pressure increases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Short half-life in bloodstream (24 hrs)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Still in clinical trials, unproven efficacy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</a:pPr>
            <a:r>
              <a:rPr lang="en-US" altLang="en-US" smtClean="0">
                <a:solidFill>
                  <a:srgbClr val="FFFF00"/>
                </a:solidFill>
              </a:rPr>
              <a:t>High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Transfusion Therapy 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1268413"/>
            <a:ext cx="874395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Decision to transfuse involves many factors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Availability of component factors allows treatment of specific deficiency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Risks of transfusion must be understood and explained to patients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Vigilance necessary when transfusing any blood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Journal reference</a:t>
            </a:r>
            <a:endParaRPr lang="en-US" sz="28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American Society of Anesthesiologists Task Force on Perioperative Blood Transfusion and Adjuvant Therapies. Practice guidelines for perioperative blood transfusion and adjuvant therapies</a:t>
            </a:r>
            <a:r>
              <a:rPr lang="en-US" altLang="en-US" smtClean="0"/>
              <a:t>. </a:t>
            </a:r>
            <a:r>
              <a:rPr lang="en-US" altLang="en-US" u="sng" smtClean="0">
                <a:solidFill>
                  <a:srgbClr val="00B050"/>
                </a:solidFill>
                <a:hlinkClick r:id="rId2"/>
              </a:rPr>
              <a:t>http://www.asahq.org/publicationsAndServices/practiceparam.htm#blood</a:t>
            </a:r>
            <a:r>
              <a:rPr lang="en-US" altLang="en-US" smtClean="0">
                <a:solidFill>
                  <a:schemeClr val="bg1"/>
                </a:solidFill>
              </a:rPr>
              <a:t>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14425" y="762000"/>
            <a:ext cx="1045845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" y="4005263"/>
            <a:ext cx="95758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</a:t>
            </a: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9150" y="2743200"/>
            <a:ext cx="4629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When is Transfusion Necessary?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743950" cy="5076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“</a:t>
            </a:r>
            <a:r>
              <a:rPr lang="en-US" altLang="en-US" i="1" smtClean="0">
                <a:solidFill>
                  <a:srgbClr val="FF0000"/>
                </a:solidFill>
              </a:rPr>
              <a:t>Transfusion Trigger</a:t>
            </a:r>
            <a:r>
              <a:rPr lang="en-US" altLang="en-US" smtClean="0">
                <a:solidFill>
                  <a:srgbClr val="FF0000"/>
                </a:solidFill>
              </a:rPr>
              <a:t>”</a:t>
            </a:r>
            <a:r>
              <a:rPr lang="en-US" altLang="en-US" smtClean="0">
                <a:solidFill>
                  <a:schemeClr val="bg1"/>
                </a:solidFill>
              </a:rPr>
              <a:t>:  Hgb level at which transfusion should be given.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Varies with patients and procedures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solidFill>
                  <a:schemeClr val="bg1"/>
                </a:solidFill>
              </a:rPr>
              <a:t>Tolerance of acute anemia depends on: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Maintenance of intravascular volume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Ability to increase cardiac output</a:t>
            </a:r>
          </a:p>
          <a:p>
            <a:pPr lvl="1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 </a:t>
            </a:r>
            <a:r>
              <a:rPr lang="en-US" altLang="en-US" smtClean="0">
                <a:solidFill>
                  <a:srgbClr val="FFFF00"/>
                </a:solidFill>
              </a:rPr>
              <a:t>Increases in 2,3-DPG </a:t>
            </a:r>
            <a:r>
              <a:rPr lang="en-US" altLang="en-US" smtClean="0">
                <a:solidFill>
                  <a:schemeClr val="bg1"/>
                </a:solidFill>
              </a:rPr>
              <a:t>to deliver more of the carried oxygen to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Oxygen Delivery</a:t>
            </a:r>
            <a:endParaRPr lang="en-US" altLang="en-US" b="1" smtClean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04942" y="1196752"/>
            <a:ext cx="8229600" cy="45561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Oxygen Delivery (DO</a:t>
            </a:r>
            <a:r>
              <a:rPr lang="en-US" altLang="en-US" sz="29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800" dirty="0" smtClean="0">
                <a:solidFill>
                  <a:schemeClr val="bg1"/>
                </a:solidFill>
              </a:rPr>
              <a:t>) is the oxygen that is delivered to the tissues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DO</a:t>
            </a:r>
            <a:r>
              <a:rPr lang="en-US" altLang="en-US" sz="29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= CO x CaO</a:t>
            </a:r>
            <a:r>
              <a:rPr lang="en-US" altLang="en-US" sz="2900" b="1" baseline="-25000" dirty="0" smtClean="0">
                <a:solidFill>
                  <a:srgbClr val="FF0000"/>
                </a:solidFill>
              </a:rPr>
              <a:t>2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Cardiac Output (CO) = HR x SV 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FFFF00"/>
                </a:solidFill>
              </a:rPr>
              <a:t>Oxygen Content (CaO</a:t>
            </a:r>
            <a:r>
              <a:rPr lang="en-US" altLang="en-US" sz="2900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sz="2800" dirty="0" smtClean="0">
                <a:solidFill>
                  <a:srgbClr val="FFFF00"/>
                </a:solidFill>
              </a:rPr>
              <a:t>):</a:t>
            </a:r>
          </a:p>
          <a:p>
            <a:pPr lvl="1" eaLnBrk="1" hangingPunct="1">
              <a:buFont typeface="Monotype Sorts" pitchFamily="2" charset="2"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-  (</a:t>
            </a:r>
            <a:r>
              <a:rPr lang="en-US" altLang="en-US" sz="2400" b="1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chemeClr val="bg1"/>
                </a:solidFill>
              </a:rPr>
              <a:t> x 1.34)O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 saturation + PaO</a:t>
            </a:r>
            <a:r>
              <a:rPr lang="en-US" alt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en-US" sz="2400" dirty="0" smtClean="0">
                <a:solidFill>
                  <a:schemeClr val="bg1"/>
                </a:solidFill>
              </a:rPr>
              <a:t>(0.003)</a:t>
            </a:r>
          </a:p>
          <a:p>
            <a:pPr lvl="1" eaLnBrk="1" hangingPunct="1">
              <a:buFontTx/>
              <a:buChar char="-"/>
            </a:pPr>
            <a:r>
              <a:rPr lang="en-US" altLang="en-US" sz="2400" dirty="0" err="1" smtClean="0">
                <a:solidFill>
                  <a:srgbClr val="99FF99"/>
                </a:solidFill>
              </a:rPr>
              <a:t>Hgb</a:t>
            </a:r>
            <a:r>
              <a:rPr lang="en-US" altLang="en-US" sz="2400" dirty="0" smtClean="0">
                <a:solidFill>
                  <a:srgbClr val="99FF99"/>
                </a:solidFill>
              </a:rPr>
              <a:t> is the main determinant of oxygen content in the blood</a:t>
            </a:r>
          </a:p>
          <a:p>
            <a:pPr lvl="1" eaLnBrk="1" hangingPunct="1">
              <a:buFontTx/>
              <a:buChar char="-"/>
            </a:pPr>
            <a:endParaRPr lang="en-US" altLang="en-US" sz="2400" dirty="0" smtClean="0">
              <a:solidFill>
                <a:srgbClr val="99FF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67896"/>
              </p:ext>
            </p:extLst>
          </p:nvPr>
        </p:nvGraphicFramePr>
        <p:xfrm>
          <a:off x="2602707" y="4797152"/>
          <a:ext cx="69127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3040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 = 14 gm 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10 gm/dl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r>
                        <a:rPr lang="en-US" dirty="0" smtClean="0"/>
                        <a:t>= 7 gm/dl</a:t>
                      </a:r>
                      <a:endParaRPr lang="en-US" dirty="0"/>
                    </a:p>
                  </a:txBody>
                  <a:tcPr/>
                </a:tc>
              </a:tr>
              <a:tr h="532059">
                <a:tc>
                  <a:txBody>
                    <a:bodyPr/>
                    <a:lstStyle/>
                    <a:p>
                      <a:r>
                        <a:rPr lang="en-US" dirty="0" smtClean="0"/>
                        <a:t>14x 1.34x 0.99+</a:t>
                      </a:r>
                      <a:r>
                        <a:rPr lang="en-US" baseline="0" dirty="0" smtClean="0"/>
                        <a:t> (100X0.003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X 1.34 x0.99 +(100X 0.003)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X 1.34 x0.99 + (100X0.003)</a:t>
                      </a:r>
                      <a:endParaRPr lang="en-US" dirty="0"/>
                    </a:p>
                  </a:txBody>
                  <a:tcPr/>
                </a:tc>
              </a:tr>
              <a:tr h="532059">
                <a:tc>
                  <a:txBody>
                    <a:bodyPr/>
                    <a:lstStyle/>
                    <a:p>
                      <a:r>
                        <a:rPr lang="en-US" dirty="0" smtClean="0"/>
                        <a:t>18.87 ml/dl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 ml/dl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9.58 ml/dl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Oxygen Delivery</a:t>
            </a:r>
            <a:r>
              <a:rPr lang="en-US" altLang="en-US" smtClean="0">
                <a:solidFill>
                  <a:schemeClr val="bg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71525" y="990600"/>
            <a:ext cx="874395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Therefore: </a:t>
            </a:r>
            <a:r>
              <a:rPr lang="en-US" altLang="en-US" b="1" dirty="0" smtClean="0">
                <a:solidFill>
                  <a:srgbClr val="FF0000"/>
                </a:solidFill>
              </a:rPr>
              <a:t>DO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</a:rPr>
              <a:t> = HR x SV x CaO</a:t>
            </a:r>
            <a:r>
              <a:rPr lang="en-US" altLang="en-US" b="1" baseline="-25000" dirty="0" smtClean="0">
                <a:solidFill>
                  <a:srgbClr val="FF0000"/>
                </a:solidFill>
              </a:rPr>
              <a:t>2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If HR or SV are unable to compensate, </a:t>
            </a:r>
            <a:r>
              <a:rPr lang="en-US" altLang="en-US" dirty="0" err="1" smtClean="0">
                <a:solidFill>
                  <a:srgbClr val="FFFF00"/>
                </a:solidFill>
              </a:rPr>
              <a:t>Hgb</a:t>
            </a:r>
            <a:r>
              <a:rPr lang="en-US" altLang="en-US" dirty="0" smtClean="0">
                <a:solidFill>
                  <a:srgbClr val="FFFF00"/>
                </a:solidFill>
              </a:rPr>
              <a:t> is the major determinant factor in O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altLang="en-US" dirty="0" smtClean="0">
                <a:solidFill>
                  <a:srgbClr val="FFFF00"/>
                </a:solidFill>
              </a:rPr>
              <a:t> delivery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Healthy patients can tolerate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of 7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Compromised patients</a:t>
            </a:r>
            <a:r>
              <a:rPr lang="en-US" altLang="en-US" dirty="0" smtClean="0">
                <a:solidFill>
                  <a:schemeClr val="bg1"/>
                </a:solidFill>
              </a:rPr>
              <a:t> may require </a:t>
            </a:r>
            <a:r>
              <a:rPr lang="en-US" altLang="en-US" dirty="0" err="1" smtClean="0">
                <a:solidFill>
                  <a:schemeClr val="bg1"/>
                </a:solidFill>
              </a:rPr>
              <a:t>Hgb</a:t>
            </a:r>
            <a:r>
              <a:rPr lang="en-US" altLang="en-US" dirty="0" smtClean="0">
                <a:solidFill>
                  <a:schemeClr val="bg1"/>
                </a:solidFill>
              </a:rPr>
              <a:t> levels above 10 </a:t>
            </a:r>
            <a:r>
              <a:rPr lang="en-US" altLang="en-US" dirty="0" err="1" smtClean="0">
                <a:solidFill>
                  <a:schemeClr val="bg1"/>
                </a:solidFill>
              </a:rPr>
              <a:t>gm</a:t>
            </a:r>
            <a:r>
              <a:rPr lang="en-US" altLang="en-US" dirty="0" smtClean="0">
                <a:solidFill>
                  <a:schemeClr val="bg1"/>
                </a:solidFill>
              </a:rPr>
              <a:t>/</a:t>
            </a:r>
            <a:r>
              <a:rPr lang="en-US" altLang="en-US" dirty="0" err="1" smtClean="0">
                <a:solidFill>
                  <a:schemeClr val="bg1"/>
                </a:solidFill>
              </a:rPr>
              <a:t>dL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743950" cy="76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Blood Groups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83060" y="1988840"/>
            <a:ext cx="9275762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			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Antigen on	 Plasma 		   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Incidence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u="sng" dirty="0" smtClean="0">
                <a:solidFill>
                  <a:srgbClr val="FFFF00"/>
                </a:solidFill>
              </a:rPr>
              <a:t>Blood Group</a:t>
            </a:r>
            <a:r>
              <a:rPr lang="en-US" altLang="en-US" sz="2000" dirty="0" smtClean="0">
                <a:solidFill>
                  <a:srgbClr val="FFFF00"/>
                </a:solidFill>
              </a:rPr>
              <a:t>     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erythrocyte	Antibodies	White	African-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FF00"/>
                </a:solidFill>
              </a:rPr>
              <a:t>								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Americans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			A		Anti-B		40%	27%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B			B		Anti-A		11	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AB			AB		None		4	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O			None		Anti-A		45	49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					Anti-B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</a:rPr>
              <a:t>Rh			Rh				42	17</a:t>
            </a:r>
            <a:endParaRPr lang="en-US" altLang="en-US" sz="2000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1294</TotalTime>
  <Words>1928</Words>
  <Application>Microsoft Office PowerPoint</Application>
  <PresentationFormat>35mm Slides</PresentationFormat>
  <Paragraphs>356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Century Gothic</vt:lpstr>
      <vt:lpstr>Monotype Sorts</vt:lpstr>
      <vt:lpstr>Times New Roman</vt:lpstr>
      <vt:lpstr>Wingdings</vt:lpstr>
      <vt:lpstr>Wingdings 2</vt:lpstr>
      <vt:lpstr>Office Theme</vt:lpstr>
      <vt:lpstr> </vt:lpstr>
      <vt:lpstr>Transfusion Therapy</vt:lpstr>
      <vt:lpstr>Objective </vt:lpstr>
      <vt:lpstr>Blood Transfusion</vt:lpstr>
      <vt:lpstr>Blood Transfusion</vt:lpstr>
      <vt:lpstr>When is Transfusion Necessary?</vt:lpstr>
      <vt:lpstr>Oxygen Delivery</vt:lpstr>
      <vt:lpstr>Oxygen Delivery (cont.)</vt:lpstr>
      <vt:lpstr>Blood Groups</vt:lpstr>
      <vt:lpstr>Cross Match</vt:lpstr>
      <vt:lpstr>Type and Screen</vt:lpstr>
      <vt:lpstr>Component Therapy</vt:lpstr>
      <vt:lpstr>Whole Blood</vt:lpstr>
      <vt:lpstr>Packed Red Blood Cells</vt:lpstr>
      <vt:lpstr>Platelet Concentrate</vt:lpstr>
      <vt:lpstr>Platelet Concentrate</vt:lpstr>
      <vt:lpstr>Fresh Frozen Plasma</vt:lpstr>
      <vt:lpstr>Fresh Frozen Plasma (FFP)</vt:lpstr>
      <vt:lpstr>Blood transfusion complication </vt:lpstr>
      <vt:lpstr>Cryoprecipitate </vt:lpstr>
      <vt:lpstr>Transfusion Reactions</vt:lpstr>
      <vt:lpstr>Complications of Blood Therapy (cont.)</vt:lpstr>
      <vt:lpstr>Hemolytic Reaction:</vt:lpstr>
      <vt:lpstr>What to do? If an AHTR occurs</vt:lpstr>
      <vt:lpstr>Blood Bank Work-up of AHTR</vt:lpstr>
      <vt:lpstr>Monitoring in AHTR</vt:lpstr>
      <vt:lpstr>Other Complications</vt:lpstr>
      <vt:lpstr>Complications (cont.)</vt:lpstr>
      <vt:lpstr>TRANSFUSION RELATED ACUTE LUNG INJURY </vt:lpstr>
      <vt:lpstr>Administering Blood Products</vt:lpstr>
      <vt:lpstr>Blood volume formula</vt:lpstr>
      <vt:lpstr>Massive blood transfusion </vt:lpstr>
      <vt:lpstr>Massive blood transfusion </vt:lpstr>
      <vt:lpstr>Massive Blood Transfusion complications</vt:lpstr>
      <vt:lpstr>Massive Blood Transfusioncomplications</vt:lpstr>
      <vt:lpstr>Massive blood transfusion </vt:lpstr>
      <vt:lpstr>Thromboelastography </vt:lpstr>
      <vt:lpstr>Thromboelastography</vt:lpstr>
      <vt:lpstr>Thromboelastography </vt:lpstr>
      <vt:lpstr>Thromboelastography </vt:lpstr>
      <vt:lpstr>Thromboelastography </vt:lpstr>
      <vt:lpstr>Alternatives to Blood Products</vt:lpstr>
      <vt:lpstr>Auto-transfusion</vt:lpstr>
      <vt:lpstr>PowerPoint Presentation</vt:lpstr>
      <vt:lpstr>PowerPoint Presentation</vt:lpstr>
      <vt:lpstr>Pre-donation or pre-deposit</vt:lpstr>
      <vt:lpstr>Intra-operative acute normovolemic hemodilution</vt:lpstr>
      <vt:lpstr>Intra-operative cell salvage </vt:lpstr>
      <vt:lpstr>Intra-operative cell salvage</vt:lpstr>
      <vt:lpstr>Blood Substitutes</vt:lpstr>
      <vt:lpstr>Blood Substitutes (cont.)</vt:lpstr>
      <vt:lpstr>Blood Substitutes (cont.)</vt:lpstr>
      <vt:lpstr>Transfusion Therapy Summary</vt:lpstr>
      <vt:lpstr>Reference book and Journal reference</vt:lpstr>
      <vt:lpstr>Thank You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Fluid Therapy</dc:title>
  <dc:creator>Dept of Anesth</dc:creator>
  <cp:lastModifiedBy>HP</cp:lastModifiedBy>
  <cp:revision>123</cp:revision>
  <cp:lastPrinted>1998-01-20T21:44:38Z</cp:lastPrinted>
  <dcterms:created xsi:type="dcterms:W3CDTF">1998-01-20T15:27:19Z</dcterms:created>
  <dcterms:modified xsi:type="dcterms:W3CDTF">2017-01-23T15:44:28Z</dcterms:modified>
</cp:coreProperties>
</file>