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notesMasterIdLst>
    <p:notesMasterId r:id="rId130"/>
  </p:notesMasterIdLst>
  <p:sldIdLst>
    <p:sldId id="256" r:id="rId2"/>
    <p:sldId id="551" r:id="rId3"/>
    <p:sldId id="389" r:id="rId4"/>
    <p:sldId id="267" r:id="rId5"/>
    <p:sldId id="268" r:id="rId6"/>
    <p:sldId id="270" r:id="rId7"/>
    <p:sldId id="272" r:id="rId8"/>
    <p:sldId id="273" r:id="rId9"/>
    <p:sldId id="390" r:id="rId10"/>
    <p:sldId id="391" r:id="rId11"/>
    <p:sldId id="464" r:id="rId12"/>
    <p:sldId id="392" r:id="rId13"/>
    <p:sldId id="393" r:id="rId14"/>
    <p:sldId id="465" r:id="rId15"/>
    <p:sldId id="548" r:id="rId16"/>
    <p:sldId id="274" r:id="rId17"/>
    <p:sldId id="492" r:id="rId18"/>
    <p:sldId id="275" r:id="rId19"/>
    <p:sldId id="488" r:id="rId20"/>
    <p:sldId id="489" r:id="rId21"/>
    <p:sldId id="490" r:id="rId22"/>
    <p:sldId id="491" r:id="rId23"/>
    <p:sldId id="276" r:id="rId24"/>
    <p:sldId id="277" r:id="rId25"/>
    <p:sldId id="486" r:id="rId26"/>
    <p:sldId id="549" r:id="rId27"/>
    <p:sldId id="278" r:id="rId28"/>
    <p:sldId id="279" r:id="rId29"/>
    <p:sldId id="467" r:id="rId30"/>
    <p:sldId id="280" r:id="rId31"/>
    <p:sldId id="281" r:id="rId32"/>
    <p:sldId id="534" r:id="rId33"/>
    <p:sldId id="469" r:id="rId34"/>
    <p:sldId id="470" r:id="rId35"/>
    <p:sldId id="533" r:id="rId36"/>
    <p:sldId id="479" r:id="rId37"/>
    <p:sldId id="53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90" r:id="rId46"/>
    <p:sldId id="291" r:id="rId47"/>
    <p:sldId id="292" r:id="rId48"/>
    <p:sldId id="475" r:id="rId49"/>
    <p:sldId id="478" r:id="rId50"/>
    <p:sldId id="293" r:id="rId51"/>
    <p:sldId id="482" r:id="rId52"/>
    <p:sldId id="483" r:id="rId53"/>
    <p:sldId id="294" r:id="rId54"/>
    <p:sldId id="295" r:id="rId55"/>
    <p:sldId id="296" r:id="rId56"/>
    <p:sldId id="484" r:id="rId57"/>
    <p:sldId id="297" r:id="rId58"/>
    <p:sldId id="485" r:id="rId59"/>
    <p:sldId id="523" r:id="rId60"/>
    <p:sldId id="299" r:id="rId61"/>
    <p:sldId id="538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493" r:id="rId71"/>
    <p:sldId id="308" r:id="rId72"/>
    <p:sldId id="309" r:id="rId73"/>
    <p:sldId id="539" r:id="rId74"/>
    <p:sldId id="310" r:id="rId75"/>
    <p:sldId id="311" r:id="rId76"/>
    <p:sldId id="312" r:id="rId77"/>
    <p:sldId id="495" r:id="rId78"/>
    <p:sldId id="313" r:id="rId79"/>
    <p:sldId id="496" r:id="rId80"/>
    <p:sldId id="314" r:id="rId81"/>
    <p:sldId id="315" r:id="rId82"/>
    <p:sldId id="505" r:id="rId83"/>
    <p:sldId id="497" r:id="rId84"/>
    <p:sldId id="498" r:id="rId85"/>
    <p:sldId id="502" r:id="rId86"/>
    <p:sldId id="504" r:id="rId87"/>
    <p:sldId id="552" r:id="rId88"/>
    <p:sldId id="316" r:id="rId89"/>
    <p:sldId id="317" r:id="rId90"/>
    <p:sldId id="318" r:id="rId91"/>
    <p:sldId id="319" r:id="rId92"/>
    <p:sldId id="320" r:id="rId93"/>
    <p:sldId id="506" r:id="rId94"/>
    <p:sldId id="344" r:id="rId95"/>
    <p:sldId id="507" r:id="rId96"/>
    <p:sldId id="321" r:id="rId97"/>
    <p:sldId id="541" r:id="rId98"/>
    <p:sldId id="543" r:id="rId99"/>
    <p:sldId id="322" r:id="rId100"/>
    <p:sldId id="323" r:id="rId101"/>
    <p:sldId id="324" r:id="rId102"/>
    <p:sldId id="325" r:id="rId103"/>
    <p:sldId id="326" r:id="rId104"/>
    <p:sldId id="327" r:id="rId105"/>
    <p:sldId id="481" r:id="rId106"/>
    <p:sldId id="328" r:id="rId107"/>
    <p:sldId id="329" r:id="rId108"/>
    <p:sldId id="330" r:id="rId109"/>
    <p:sldId id="382" r:id="rId110"/>
    <p:sldId id="514" r:id="rId111"/>
    <p:sldId id="545" r:id="rId112"/>
    <p:sldId id="546" r:id="rId113"/>
    <p:sldId id="509" r:id="rId114"/>
    <p:sldId id="510" r:id="rId115"/>
    <p:sldId id="547" r:id="rId116"/>
    <p:sldId id="516" r:id="rId117"/>
    <p:sldId id="517" r:id="rId118"/>
    <p:sldId id="518" r:id="rId119"/>
    <p:sldId id="519" r:id="rId120"/>
    <p:sldId id="520" r:id="rId121"/>
    <p:sldId id="521" r:id="rId122"/>
    <p:sldId id="530" r:id="rId123"/>
    <p:sldId id="527" r:id="rId124"/>
    <p:sldId id="525" r:id="rId125"/>
    <p:sldId id="526" r:id="rId126"/>
    <p:sldId id="550" r:id="rId127"/>
    <p:sldId id="337" r:id="rId128"/>
    <p:sldId id="536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0AF0F-5B5D-4E48-B35C-E27C0512143B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803D5-6449-445B-9D40-1E96739EA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6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8E1558-A716-4D25-97DB-FF0299051FC5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85C2496-ECFB-4A1A-AFF3-DFA92671772F}" type="datetimeFigureOut">
              <a:rPr lang="en-US" smtClean="0"/>
              <a:t>3/8/2017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58957F2-D13A-4FBD-8966-7027B2DE0D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9" y="2708476"/>
            <a:ext cx="3733801" cy="170216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Dermatitis (eczema and related disorder).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2000" b="1" dirty="0" smtClean="0"/>
              <a:t>Dr. </a:t>
            </a:r>
            <a:r>
              <a:rPr lang="en-US" sz="2000" b="1" dirty="0" err="1" smtClean="0"/>
              <a:t>Eman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Almukhadeb</a:t>
            </a:r>
            <a:r>
              <a:rPr lang="en-US" sz="2000" b="1" dirty="0" smtClean="0"/>
              <a:t> </a:t>
            </a:r>
          </a:p>
          <a:p>
            <a:endParaRPr lang="en-US" sz="1600" dirty="0" smtClean="0"/>
          </a:p>
          <a:p>
            <a:r>
              <a:rPr lang="en-US" sz="1600" dirty="0" smtClean="0"/>
              <a:t>Assistant professor &amp; </a:t>
            </a:r>
            <a:r>
              <a:rPr lang="en-US" sz="1600" smtClean="0"/>
              <a:t>Consultant dermatologist , KSU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43000"/>
            <a:ext cx="3352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5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Acute Dermatitis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dirty="0"/>
              <a:t>			</a:t>
            </a:r>
          </a:p>
        </p:txBody>
      </p:sp>
      <p:pic>
        <p:nvPicPr>
          <p:cNvPr id="13337" name="Picture 25" descr="3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6"/>
          <a:stretch>
            <a:fillRect/>
          </a:stretch>
        </p:blipFill>
        <p:spPr bwMode="auto">
          <a:xfrm>
            <a:off x="152400" y="2590800"/>
            <a:ext cx="4343400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40" name="Picture 28" descr="derm1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4419600" cy="301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61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67544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Clinical picture: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r>
              <a:rPr lang="en-US" i="1" dirty="0" smtClean="0"/>
              <a:t>-Coin shaped eczematous plaques </a:t>
            </a:r>
            <a:r>
              <a:rPr lang="en-US" i="1" dirty="0"/>
              <a:t>. </a:t>
            </a:r>
            <a:endParaRPr lang="en-US" i="1" dirty="0" smtClean="0"/>
          </a:p>
          <a:p>
            <a:pPr>
              <a:buNone/>
            </a:pPr>
            <a:r>
              <a:rPr lang="en-US" i="1" dirty="0" smtClean="0"/>
              <a:t>-Typically </a:t>
            </a:r>
            <a:r>
              <a:rPr lang="en-US" i="1" dirty="0"/>
              <a:t>affects limbs of middle-aged or elderly </a:t>
            </a:r>
            <a:endParaRPr lang="en-US" i="1" dirty="0" smtClean="0"/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-Usually very </a:t>
            </a:r>
            <a:r>
              <a:rPr lang="en-US" i="1" dirty="0" err="1" smtClean="0"/>
              <a:t>pruritic</a:t>
            </a:r>
            <a:r>
              <a:rPr lang="en-US" i="1" dirty="0" smtClean="0"/>
              <a:t>.</a:t>
            </a:r>
            <a:endParaRPr lang="ar-SA" i="1" dirty="0"/>
          </a:p>
        </p:txBody>
      </p:sp>
      <p:pic>
        <p:nvPicPr>
          <p:cNvPr id="3074" name="Picture 2" descr="C:\Documents and Settings\eman\My Documents\My Pictures\262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76800" y="1066800"/>
            <a:ext cx="3419475" cy="256460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3322637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48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Treatment:</a:t>
            </a:r>
            <a:endParaRPr lang="ar-SA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dirty="0" smtClean="0"/>
              <a:t>-</a:t>
            </a:r>
            <a:r>
              <a:rPr lang="en-US" i="1" dirty="0" smtClean="0"/>
              <a:t>Topical steroid</a:t>
            </a:r>
          </a:p>
          <a:p>
            <a:pPr algn="l">
              <a:buNone/>
            </a:pPr>
            <a:r>
              <a:rPr lang="en-US" i="1" dirty="0" smtClean="0"/>
              <a:t>-Topical antibiotic</a:t>
            </a:r>
          </a:p>
          <a:p>
            <a:pPr algn="l">
              <a:buNone/>
            </a:pPr>
            <a:r>
              <a:rPr lang="en-US" i="1" dirty="0" smtClean="0"/>
              <a:t>Oral antibiotic</a:t>
            </a:r>
            <a:r>
              <a:rPr lang="ar-SA" dirty="0" smtClean="0"/>
              <a:t>-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0896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359815" cy="990600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Dyshidrotic</a:t>
            </a:r>
            <a:r>
              <a:rPr lang="en-US" b="1" i="1" dirty="0" smtClean="0">
                <a:solidFill>
                  <a:srgbClr val="C00000"/>
                </a:solidFill>
              </a:rPr>
              <a:t> dermatitis (</a:t>
            </a:r>
            <a:r>
              <a:rPr lang="en-US" b="1" i="1" dirty="0" err="1" smtClean="0">
                <a:solidFill>
                  <a:srgbClr val="C00000"/>
                </a:solidFill>
              </a:rPr>
              <a:t>pompholyx</a:t>
            </a:r>
            <a:r>
              <a:rPr lang="en-US" b="1" i="1" dirty="0" smtClean="0">
                <a:solidFill>
                  <a:srgbClr val="C00000"/>
                </a:solidFill>
              </a:rPr>
              <a:t>)</a:t>
            </a:r>
            <a:endParaRPr lang="ar-SA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572032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i="1" dirty="0" smtClean="0"/>
              <a:t>Acute dermatitis which is often vesicular with tiny deep seated vesicles along the sides of the fingers associated with </a:t>
            </a:r>
            <a:r>
              <a:rPr lang="en-US" i="1" dirty="0" err="1" smtClean="0"/>
              <a:t>pruritus</a:t>
            </a:r>
            <a:endParaRPr lang="en-US" i="1" dirty="0" smtClean="0"/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  </a:t>
            </a:r>
          </a:p>
          <a:p>
            <a:pPr algn="l">
              <a:buNone/>
            </a:pPr>
            <a:endParaRPr lang="en-US" i="1" dirty="0" smtClean="0"/>
          </a:p>
          <a:p>
            <a:pPr algn="ctr">
              <a:buNone/>
            </a:pPr>
            <a:endParaRPr lang="en-US" dirty="0" smtClean="0"/>
          </a:p>
          <a:p>
            <a:pPr algn="l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379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543800" cy="667544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Cont..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2600"/>
            <a:ext cx="6906409" cy="4080029"/>
          </a:xfrm>
        </p:spPr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en-US" i="1" dirty="0" smtClean="0"/>
              <a:t>-Not considered as a separate disease 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-Can be associated with </a:t>
            </a:r>
            <a:r>
              <a:rPr lang="en-US" i="1" dirty="0" err="1" smtClean="0"/>
              <a:t>atopy</a:t>
            </a:r>
            <a:r>
              <a:rPr lang="en-US" i="1" dirty="0" smtClean="0"/>
              <a:t> , of patients with </a:t>
            </a:r>
            <a:r>
              <a:rPr lang="en-US" i="1" dirty="0" err="1" smtClean="0"/>
              <a:t>dyshidrosis</a:t>
            </a:r>
            <a:r>
              <a:rPr lang="en-US" i="1" dirty="0" smtClean="0"/>
              <a:t>, 50% have atopic dermatitis.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-Exogenous factors (</a:t>
            </a:r>
            <a:r>
              <a:rPr lang="en-US" i="1" dirty="0" err="1" smtClean="0"/>
              <a:t>eg</a:t>
            </a:r>
            <a:r>
              <a:rPr lang="en-US" i="1" dirty="0" smtClean="0"/>
              <a:t>, contact dermatitis to </a:t>
            </a:r>
            <a:r>
              <a:rPr lang="en-US" i="1" dirty="0" err="1" smtClean="0"/>
              <a:t>nickel,chemicals</a:t>
            </a:r>
            <a:r>
              <a:rPr lang="en-US" i="1" dirty="0" smtClean="0"/>
              <a:t>) also play a role.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-Affect hands &amp; feet.</a:t>
            </a:r>
            <a:br>
              <a:rPr lang="en-US" i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919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solidFill>
                  <a:srgbClr val="C00000"/>
                </a:solidFill>
              </a:rPr>
              <a:t>Dyshidrotic</a:t>
            </a:r>
            <a:r>
              <a:rPr lang="en-US" i="1" dirty="0" smtClean="0">
                <a:solidFill>
                  <a:srgbClr val="C00000"/>
                </a:solidFill>
              </a:rPr>
              <a:t> dermatitis</a:t>
            </a:r>
            <a:endParaRPr lang="ar-SA" i="1" dirty="0"/>
          </a:p>
        </p:txBody>
      </p:sp>
      <p:pic>
        <p:nvPicPr>
          <p:cNvPr id="1026" name="Picture 2" descr="C:\Documents and Settings\eman\My Documents\My Pictures\1048885-1122527-7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52694" y="2324100"/>
            <a:ext cx="4357624" cy="3508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01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135" y="2324100"/>
            <a:ext cx="5406742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25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5" name="Picture 3" descr="C:\Users\Eman\Pictures\Pompholyx-photos-300x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848872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72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Treatment: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8802"/>
            <a:ext cx="8229600" cy="4197361"/>
          </a:xfrm>
        </p:spPr>
        <p:txBody>
          <a:bodyPr/>
          <a:lstStyle/>
          <a:p>
            <a:pPr algn="l">
              <a:buNone/>
            </a:pPr>
            <a:r>
              <a:rPr lang="en-US" i="1" dirty="0" smtClean="0"/>
              <a:t>-Avoidance of triggering factor.</a:t>
            </a:r>
          </a:p>
          <a:p>
            <a:pPr algn="l">
              <a:buNone/>
            </a:pPr>
            <a:r>
              <a:rPr lang="en-US" i="1" dirty="0" smtClean="0"/>
              <a:t>-topical steroid.</a:t>
            </a:r>
          </a:p>
          <a:p>
            <a:pPr algn="l">
              <a:buNone/>
            </a:pPr>
            <a:endParaRPr lang="ar-SA" i="1" dirty="0"/>
          </a:p>
        </p:txBody>
      </p:sp>
    </p:spTree>
    <p:extLst>
      <p:ext uri="{BB962C8B-B14F-4D97-AF65-F5344CB8AC3E}">
        <p14:creationId xmlns:p14="http://schemas.microsoft.com/office/powerpoint/2010/main" val="185468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01000" cy="990600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Stasis dermatitis</a:t>
            </a:r>
            <a:endParaRPr lang="ar-SA" i="1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algn="l">
              <a:buNone/>
            </a:pPr>
            <a:r>
              <a:rPr lang="en-US" i="1" dirty="0" smtClean="0"/>
              <a:t>-seen in patient with signs of venous hypertension like chronic lower limb edema, varicose vein.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-can be complicated by superimposed allergic contact dermatitis</a:t>
            </a:r>
            <a:r>
              <a:rPr lang="en-US" dirty="0" smtClean="0"/>
              <a:t>. </a:t>
            </a:r>
            <a:endParaRPr lang="ar-SA" dirty="0"/>
          </a:p>
        </p:txBody>
      </p:sp>
      <p:pic>
        <p:nvPicPr>
          <p:cNvPr id="2050" name="Picture 2" descr="C:\Documents and Settings\eman\My Documents\My Pictures\stasis_dermatitis_72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45025" y="2939204"/>
            <a:ext cx="3419475" cy="2241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917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a2e24AF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6" t="11476" r="16835" b="6499"/>
          <a:stretch/>
        </p:blipFill>
        <p:spPr bwMode="auto">
          <a:xfrm>
            <a:off x="1676400" y="1143000"/>
            <a:ext cx="5928168" cy="526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7819" y="605118"/>
            <a:ext cx="3827971" cy="1173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5025"/>
              </a:lnSpc>
              <a:defRPr/>
            </a:pPr>
            <a:r>
              <a:rPr lang="en-US" sz="440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Stasis eczema </a:t>
            </a:r>
          </a:p>
          <a:p>
            <a:pPr>
              <a:lnSpc>
                <a:spcPts val="5025"/>
              </a:lnSpc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394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353961"/>
            <a:ext cx="4038600" cy="3508977"/>
          </a:xfrm>
        </p:spPr>
        <p:txBody>
          <a:bodyPr/>
          <a:lstStyle/>
          <a:p>
            <a:r>
              <a:rPr lang="en-US" dirty="0"/>
              <a:t>erythema and </a:t>
            </a:r>
            <a:r>
              <a:rPr lang="en-US" dirty="0" smtClean="0"/>
              <a:t>edema</a:t>
            </a:r>
          </a:p>
          <a:p>
            <a:r>
              <a:rPr lang="en-US" dirty="0"/>
              <a:t> papules, vesicles, and </a:t>
            </a:r>
            <a:r>
              <a:rPr lang="en-US" dirty="0" smtClean="0"/>
              <a:t>sometimes  bullae accompanied </a:t>
            </a:r>
            <a:r>
              <a:rPr lang="en-US" dirty="0"/>
              <a:t>by exudation and crusting </a:t>
            </a:r>
          </a:p>
          <a:p>
            <a:pPr marL="6858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743200"/>
            <a:ext cx="289560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69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6172200" cy="868362"/>
          </a:xfrm>
        </p:spPr>
        <p:txBody>
          <a:bodyPr>
            <a:normAutofit fontScale="90000"/>
          </a:bodyPr>
          <a:lstStyle/>
          <a:p>
            <a:r>
              <a:rPr lang="en-US" altLang="en-US" sz="3200"/>
              <a:t>Elephantiasis Verrucosa Nostras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0901" name="Picture 5" descr="elephantiasis_verrucosa_nostra_1_050831"/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305800" cy="46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93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a2e24B3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9" t="24979" r="6709" b="5148"/>
          <a:stretch/>
        </p:blipFill>
        <p:spPr bwMode="auto">
          <a:xfrm>
            <a:off x="544010" y="1713053"/>
            <a:ext cx="7986532" cy="479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5182" y="605118"/>
            <a:ext cx="4926029" cy="1173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5025"/>
              </a:lnSpc>
              <a:defRPr/>
            </a:pPr>
            <a:r>
              <a:rPr lang="en-US" sz="4400" b="1" dirty="0" err="1">
                <a:solidFill>
                  <a:srgbClr val="FF0000"/>
                </a:solidFill>
                <a:latin typeface="Arial"/>
              </a:rPr>
              <a:t>Xerotic</a:t>
            </a:r>
            <a:r>
              <a:rPr lang="en-US" sz="4400" b="1" dirty="0">
                <a:solidFill>
                  <a:srgbClr val="FF0000"/>
                </a:solidFill>
                <a:latin typeface="Arial"/>
              </a:rPr>
              <a:t> dermatitis </a:t>
            </a:r>
          </a:p>
          <a:p>
            <a:pPr>
              <a:lnSpc>
                <a:spcPts val="5025"/>
              </a:lnSpc>
              <a:defRPr/>
            </a:pP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3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kin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193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Xerotic</a:t>
            </a:r>
            <a:r>
              <a:rPr lang="en-US" dirty="0">
                <a:solidFill>
                  <a:srgbClr val="FF0000"/>
                </a:solidFill>
              </a:rPr>
              <a:t> dermatitis </a:t>
            </a:r>
            <a:r>
              <a:rPr lang="en-US" sz="2200" dirty="0" smtClean="0">
                <a:solidFill>
                  <a:srgbClr val="FF0000"/>
                </a:solidFill>
              </a:rPr>
              <a:t>(</a:t>
            </a:r>
            <a:r>
              <a:rPr lang="en-US" sz="2200" dirty="0" err="1" smtClean="0">
                <a:solidFill>
                  <a:srgbClr val="FF0000"/>
                </a:solidFill>
              </a:rPr>
              <a:t>Asteatotic</a:t>
            </a:r>
            <a:r>
              <a:rPr lang="en-US" sz="2200" dirty="0" smtClean="0">
                <a:solidFill>
                  <a:srgbClr val="FF0000"/>
                </a:solidFill>
              </a:rPr>
              <a:t> Dermatiti</a:t>
            </a:r>
            <a:r>
              <a:rPr lang="en-US" sz="2700" dirty="0" smtClean="0">
                <a:solidFill>
                  <a:srgbClr val="FF0000"/>
                </a:solidFill>
              </a:rPr>
              <a:t>s)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Diffuse background skin dryness with associated </a:t>
            </a:r>
            <a:r>
              <a:rPr lang="en-US" dirty="0" smtClean="0"/>
              <a:t>dermatitis</a:t>
            </a:r>
          </a:p>
          <a:p>
            <a:r>
              <a:rPr lang="en-US" dirty="0"/>
              <a:t>typically affects limbs of the elderly. </a:t>
            </a:r>
            <a:br>
              <a:rPr lang="en-US" dirty="0"/>
            </a:br>
            <a:r>
              <a:rPr lang="en-US" dirty="0"/>
              <a:t>Aggravated by: </a:t>
            </a:r>
            <a:endParaRPr lang="en-US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US" sz="1800" dirty="0"/>
              <a:t> </a:t>
            </a:r>
            <a:r>
              <a:rPr lang="en-US" sz="1800" dirty="0" smtClean="0"/>
              <a:t>    </a:t>
            </a:r>
            <a:r>
              <a:rPr lang="en-US" sz="1800" dirty="0"/>
              <a:t>harsh cleansers, dry winter conditions, hypothyroidism, use of </a:t>
            </a:r>
            <a:r>
              <a:rPr lang="en-US" sz="1800" dirty="0" smtClean="0"/>
              <a:t>diuretics </a:t>
            </a:r>
          </a:p>
          <a:p>
            <a:r>
              <a:rPr lang="en-US" dirty="0"/>
              <a:t>Treat with emollients 1st; </a:t>
            </a:r>
            <a:endParaRPr lang="en-US" dirty="0" smtClean="0"/>
          </a:p>
          <a:p>
            <a:pPr marL="68580" indent="0">
              <a:buNone/>
            </a:pPr>
            <a:r>
              <a:rPr lang="en-US" dirty="0"/>
              <a:t> </a:t>
            </a:r>
            <a:r>
              <a:rPr lang="en-US" dirty="0" smtClean="0"/>
              <a:t>       +/- </a:t>
            </a:r>
            <a:r>
              <a:rPr lang="en-US" dirty="0"/>
              <a:t>mild steroid ointments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7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43490" y="1027664"/>
            <a:ext cx="7024744" cy="343936"/>
          </a:xfrm>
        </p:spPr>
        <p:txBody>
          <a:bodyPr>
            <a:normAutofit fontScale="90000"/>
          </a:bodyPr>
          <a:lstStyle/>
          <a:p>
            <a:r>
              <a:rPr lang="en-US" altLang="en-US" dirty="0" err="1"/>
              <a:t>Asteatotic</a:t>
            </a:r>
            <a:r>
              <a:rPr lang="en-US" altLang="en-US" dirty="0"/>
              <a:t> Dermatitis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19600" cy="4525963"/>
          </a:xfrm>
        </p:spPr>
        <p:txBody>
          <a:bodyPr/>
          <a:lstStyle/>
          <a:p>
            <a:r>
              <a:rPr lang="en-US" altLang="en-US" dirty="0"/>
              <a:t>Extreme case of </a:t>
            </a:r>
            <a:r>
              <a:rPr lang="en-US" altLang="en-US" dirty="0" err="1"/>
              <a:t>xerosis</a:t>
            </a:r>
            <a:endParaRPr lang="en-US" altLang="en-US" dirty="0"/>
          </a:p>
          <a:p>
            <a:r>
              <a:rPr lang="en-US" altLang="en-US" dirty="0"/>
              <a:t>Riverbed type cracking</a:t>
            </a:r>
          </a:p>
        </p:txBody>
      </p:sp>
      <p:pic>
        <p:nvPicPr>
          <p:cNvPr id="16389" name="Picture 5" descr="14F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t="46043" r="13708" b="4077"/>
          <a:stretch>
            <a:fillRect/>
          </a:stretch>
        </p:blipFill>
        <p:spPr bwMode="auto">
          <a:xfrm>
            <a:off x="1143000" y="2743200"/>
            <a:ext cx="298926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51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/>
              <a:t>14 y/o anxious female who can’t stop itching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3973" name="Picture 5" descr="lichen_simplex_chronicus_1_040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38400"/>
            <a:ext cx="6705600" cy="40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5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457200"/>
            <a:ext cx="8077200" cy="667544"/>
          </a:xfrm>
        </p:spPr>
        <p:txBody>
          <a:bodyPr>
            <a:normAutofit fontScale="90000"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Neurodermatitis</a:t>
            </a:r>
            <a:endParaRPr lang="ar-SA" i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>
              <a:buNone/>
            </a:pPr>
            <a:r>
              <a:rPr lang="en-US" i="1" dirty="0" smtClean="0"/>
              <a:t>-Include dermatitis which results from repeated rubbing &amp; scratching of the skin .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-Chronic itching and scratching can cause the skin to thicken and have a leather texture with exaggeration of skin marking. 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-A scratch-itch cycle occurs which is difficult to </a:t>
            </a:r>
            <a:r>
              <a:rPr lang="ar-SA" i="1" dirty="0" smtClean="0"/>
              <a:t> </a:t>
            </a:r>
            <a:r>
              <a:rPr lang="en-US" i="1" dirty="0" smtClean="0"/>
              <a:t>break </a:t>
            </a:r>
            <a:r>
              <a:rPr lang="en-US" dirty="0" smtClean="0"/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8095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8382000" cy="667544"/>
          </a:xfrm>
        </p:spPr>
        <p:txBody>
          <a:bodyPr>
            <a:normAutofit fontScale="90000"/>
          </a:bodyPr>
          <a:lstStyle/>
          <a:p>
            <a:r>
              <a:rPr lang="en-US" i="1" dirty="0" err="1" smtClean="0">
                <a:solidFill>
                  <a:srgbClr val="FF0000"/>
                </a:solidFill>
              </a:rPr>
              <a:t>Neurodermatitis</a:t>
            </a:r>
            <a:endParaRPr lang="ar-S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905000"/>
            <a:ext cx="6777317" cy="3927629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 algn="l">
              <a:buNone/>
            </a:pPr>
            <a:r>
              <a:rPr lang="en-US" i="1" dirty="0" smtClean="0"/>
              <a:t>-Can be triggered by stress and anxiety.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-Occur commonly in atopic patient</a:t>
            </a:r>
            <a:r>
              <a:rPr lang="en-US" dirty="0" smtClean="0"/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5868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382000" cy="667544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lichen simplex </a:t>
            </a:r>
            <a:r>
              <a:rPr lang="en-US" i="1" dirty="0" err="1" smtClean="0">
                <a:solidFill>
                  <a:srgbClr val="FF0000"/>
                </a:solidFill>
              </a:rPr>
              <a:t>chronicus</a:t>
            </a:r>
            <a:endParaRPr lang="ar-SA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6777317" cy="3508977"/>
          </a:xfrm>
        </p:spPr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en-US" i="1" dirty="0" smtClean="0"/>
              <a:t>Present as thick </a:t>
            </a:r>
            <a:r>
              <a:rPr lang="en-US" i="1" dirty="0" err="1" smtClean="0"/>
              <a:t>hyperkeratotic</a:t>
            </a:r>
            <a:r>
              <a:rPr lang="en-US" i="1" dirty="0" smtClean="0"/>
              <a:t> plaque with accentuation of skin marking that occurs on any site that the patient can reach, including the following: </a:t>
            </a:r>
          </a:p>
          <a:p>
            <a:pPr lvl="1" algn="l">
              <a:buNone/>
            </a:pPr>
            <a:r>
              <a:rPr lang="en-US" sz="2400" i="1" dirty="0" smtClean="0">
                <a:solidFill>
                  <a:srgbClr val="00B050"/>
                </a:solidFill>
              </a:rPr>
              <a:t>-Scalp</a:t>
            </a:r>
          </a:p>
          <a:p>
            <a:pPr lvl="1" algn="l">
              <a:buNone/>
            </a:pPr>
            <a:r>
              <a:rPr lang="en-US" sz="2400" i="1" dirty="0" smtClean="0">
                <a:solidFill>
                  <a:srgbClr val="00B050"/>
                </a:solidFill>
              </a:rPr>
              <a:t>-Nape of neck </a:t>
            </a:r>
          </a:p>
          <a:p>
            <a:pPr lvl="1" algn="l">
              <a:buNone/>
            </a:pPr>
            <a:r>
              <a:rPr lang="en-US" sz="2400" i="1" dirty="0" smtClean="0">
                <a:solidFill>
                  <a:srgbClr val="00B050"/>
                </a:solidFill>
              </a:rPr>
              <a:t>-Extensor forearms and elbows </a:t>
            </a:r>
          </a:p>
          <a:p>
            <a:pPr lvl="1" algn="l">
              <a:buNone/>
            </a:pPr>
            <a:r>
              <a:rPr lang="en-US" sz="2400" i="1" dirty="0" smtClean="0">
                <a:solidFill>
                  <a:srgbClr val="00B050"/>
                </a:solidFill>
              </a:rPr>
              <a:t>-Vulva and scrotum</a:t>
            </a:r>
            <a:r>
              <a:rPr lang="en-US" sz="2400" i="1" baseline="30000" dirty="0" smtClean="0">
                <a:solidFill>
                  <a:srgbClr val="00B050"/>
                </a:solidFill>
              </a:rPr>
              <a:t> </a:t>
            </a:r>
            <a:endParaRPr lang="en-US" sz="2400" i="1" dirty="0" smtClean="0">
              <a:solidFill>
                <a:srgbClr val="00B050"/>
              </a:solidFill>
            </a:endParaRPr>
          </a:p>
          <a:p>
            <a:pPr lvl="1" algn="l">
              <a:buNone/>
            </a:pPr>
            <a:r>
              <a:rPr lang="en-US" sz="2400" i="1" dirty="0" smtClean="0">
                <a:solidFill>
                  <a:srgbClr val="00B050"/>
                </a:solidFill>
              </a:rPr>
              <a:t>-Upper medial thighs, knees, lower legs, and ankles</a:t>
            </a:r>
          </a:p>
          <a:p>
            <a:pPr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5480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48736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lichen simplex </a:t>
            </a:r>
            <a:r>
              <a:rPr lang="en-US" i="1" dirty="0" err="1" smtClean="0">
                <a:solidFill>
                  <a:srgbClr val="FF0000"/>
                </a:solidFill>
              </a:rPr>
              <a:t>chronicus</a:t>
            </a:r>
            <a:endParaRPr lang="ar-SA" i="1" dirty="0"/>
          </a:p>
        </p:txBody>
      </p:sp>
      <p:pic>
        <p:nvPicPr>
          <p:cNvPr id="2050" name="Picture 2" descr="C:\Documents and Settings\eman\My Documents\My Pictures\Lichen_Simplex_Chronicus-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9200" y="1828800"/>
            <a:ext cx="60960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884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Subacute Dermatitis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 flipV="1">
            <a:off x="457200" y="2362200"/>
            <a:ext cx="7620000" cy="6096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800" dirty="0"/>
              <a:t>			</a:t>
            </a:r>
            <a:endParaRPr lang="en-US" altLang="en-US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800" dirty="0"/>
              <a:t>	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</p:txBody>
      </p:sp>
      <p:pic>
        <p:nvPicPr>
          <p:cNvPr id="31751" name="Picture 7" descr="Image%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0"/>
            <a:ext cx="44958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9" name="Picture 15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000" r="7692" b="3999"/>
          <a:stretch>
            <a:fillRect/>
          </a:stretch>
        </p:blipFill>
        <p:spPr bwMode="auto">
          <a:xfrm>
            <a:off x="609600" y="59436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1447800" y="4191000"/>
            <a:ext cx="2286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180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1676400" y="5867400"/>
            <a:ext cx="640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Commonly misdiagnosed as tinea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602" y="2697956"/>
            <a:ext cx="4296974" cy="29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5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61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218" name="Picture 2" descr="C:\Users\reema\Pictures\Lichen_simplex_chronicus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04642" y="1066800"/>
            <a:ext cx="7148758" cy="5105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407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Treatment: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i="1" dirty="0" smtClean="0"/>
              <a:t>-control itching (break itch scratch cycle).</a:t>
            </a:r>
          </a:p>
          <a:p>
            <a:pPr algn="l">
              <a:buNone/>
            </a:pPr>
            <a:r>
              <a:rPr lang="en-US" i="1" dirty="0" smtClean="0"/>
              <a:t>-topical or </a:t>
            </a:r>
            <a:r>
              <a:rPr lang="en-US" i="1" dirty="0" err="1" smtClean="0"/>
              <a:t>intralesional</a:t>
            </a:r>
            <a:r>
              <a:rPr lang="en-US" i="1" dirty="0" smtClean="0"/>
              <a:t> steroid.</a:t>
            </a:r>
          </a:p>
          <a:p>
            <a:pPr algn="l">
              <a:buNone/>
            </a:pPr>
            <a:r>
              <a:rPr lang="en-US" i="1" dirty="0" smtClean="0"/>
              <a:t>-oral antihistamine</a:t>
            </a:r>
          </a:p>
          <a:p>
            <a:pPr algn="l">
              <a:buNone/>
            </a:pPr>
            <a:r>
              <a:rPr lang="en-US" i="1" dirty="0" smtClean="0"/>
              <a:t>- Oral </a:t>
            </a:r>
            <a:r>
              <a:rPr lang="en-US" i="1" dirty="0" err="1" smtClean="0"/>
              <a:t>Anxiolytic</a:t>
            </a:r>
            <a:r>
              <a:rPr lang="en-US" i="1" dirty="0" smtClean="0"/>
              <a:t> </a:t>
            </a:r>
          </a:p>
          <a:p>
            <a:pPr algn="l">
              <a:buNone/>
            </a:pPr>
            <a:endParaRPr lang="ar-SA" i="1" dirty="0"/>
          </a:p>
        </p:txBody>
      </p:sp>
    </p:spTree>
    <p:extLst>
      <p:ext uri="{BB962C8B-B14F-4D97-AF65-F5344CB8AC3E}">
        <p14:creationId xmlns:p14="http://schemas.microsoft.com/office/powerpoint/2010/main" val="29557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Common Pitfalls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Misdiagnosis</a:t>
            </a:r>
          </a:p>
          <a:p>
            <a:pPr lvl="1"/>
            <a:r>
              <a:rPr lang="en-US" altLang="en-US"/>
              <a:t>Scabies (intensely pruritic, burrows/vesicles, others itch)</a:t>
            </a:r>
          </a:p>
          <a:p>
            <a:pPr lvl="1"/>
            <a:r>
              <a:rPr lang="en-US" altLang="en-US"/>
              <a:t>Psoriasis (elbows/knees/inflammatory arthritis/nail changes)</a:t>
            </a:r>
          </a:p>
          <a:p>
            <a:pPr lvl="1"/>
            <a:r>
              <a:rPr lang="en-US" altLang="en-US"/>
              <a:t>Fungus (central sparing, well marginated, scaly border)						</a:t>
            </a:r>
          </a:p>
        </p:txBody>
      </p:sp>
    </p:spTree>
    <p:extLst>
      <p:ext uri="{BB962C8B-B14F-4D97-AF65-F5344CB8AC3E}">
        <p14:creationId xmlns:p14="http://schemas.microsoft.com/office/powerpoint/2010/main" val="22290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1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1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981200"/>
            <a:ext cx="807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What </a:t>
            </a:r>
            <a:r>
              <a:rPr lang="en-US" sz="4000" b="1" dirty="0" smtClean="0">
                <a:solidFill>
                  <a:srgbClr val="FF0000"/>
                </a:solidFill>
              </a:rPr>
              <a:t>unique features are</a:t>
            </a:r>
          </a:p>
          <a:p>
            <a:r>
              <a:rPr lang="en-US" sz="4000" b="1" dirty="0" smtClean="0">
                <a:solidFill>
                  <a:srgbClr val="FF0000"/>
                </a:solidFill>
              </a:rPr>
              <a:t>associated </a:t>
            </a:r>
            <a:r>
              <a:rPr lang="en-US" sz="4000" b="1" dirty="0">
                <a:solidFill>
                  <a:srgbClr val="FF0000"/>
                </a:solidFill>
              </a:rPr>
              <a:t>with different types </a:t>
            </a:r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000" b="1" dirty="0">
                <a:solidFill>
                  <a:srgbClr val="FF0000"/>
                </a:solidFill>
              </a:rPr>
              <a:t>	of dermatitis? </a:t>
            </a:r>
          </a:p>
          <a:p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2077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38200"/>
            <a:ext cx="7024744" cy="10668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Distinctive morphological features of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	different forms of dermatitis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68163"/>
              </p:ext>
            </p:extLst>
          </p:nvPr>
        </p:nvGraphicFramePr>
        <p:xfrm>
          <a:off x="457200" y="1524000"/>
          <a:ext cx="8405811" cy="49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4038600"/>
                <a:gridCol w="2233611"/>
              </a:tblGrid>
              <a:tr h="53340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Features of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dermatitis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Other skin findings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 smtClean="0"/>
                        <a:t>Atopic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Symmetry, changes with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Xerosis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 smtClean="0"/>
                        <a:t>Seborrheic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Greasy scale, face and scalp affected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Oiliness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 smtClean="0"/>
                        <a:t>Nummular</a:t>
                      </a:r>
                      <a:r>
                        <a:rPr lang="en-US" baseline="0" dirty="0" smtClean="0"/>
                        <a:t> 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Coin-shaped or discoid macules and patches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Xerosis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 smtClean="0"/>
                        <a:t>Stasis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Affects lower legs, ankles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Edema,</a:t>
                      </a:r>
                      <a:endParaRPr lang="en-US" dirty="0"/>
                    </a:p>
                  </a:txBody>
                  <a:tcPr/>
                </a:tc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Xerotic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Mild, widespread; typically fall &amp;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winter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Xerosis</a:t>
                      </a:r>
                      <a:r>
                        <a:rPr lang="en-US" baseline="0" dirty="0" smtClean="0"/>
                        <a:t>, hyper-pigmentation</a:t>
                      </a:r>
                      <a:endParaRPr lang="en-US" dirty="0" smtClean="0"/>
                    </a:p>
                  </a:txBody>
                  <a:tcPr/>
                </a:tc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 smtClean="0"/>
                        <a:t>Allergic contact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sites of contact,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may have geometric patterns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8880">
                <a:tc>
                  <a:txBody>
                    <a:bodyPr/>
                    <a:lstStyle/>
                    <a:p>
                      <a:r>
                        <a:rPr lang="en-US" dirty="0" smtClean="0"/>
                        <a:t>Irritant contact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typically affects hands, 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Xerosis</a:t>
                      </a:r>
                      <a:r>
                        <a:rPr lang="en-US" baseline="0" dirty="0" smtClean="0"/>
                        <a:t>, fissuring.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234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Describe the cutaneous features of </a:t>
            </a:r>
            <a:r>
              <a:rPr lang="en-US" dirty="0" smtClean="0"/>
              <a:t>dermatitis. </a:t>
            </a:r>
          </a:p>
          <a:p>
            <a:pPr marL="68580" indent="0">
              <a:buNone/>
            </a:pPr>
            <a:r>
              <a:rPr lang="en-US" dirty="0"/>
              <a:t> </a:t>
            </a:r>
            <a:r>
              <a:rPr lang="en-US" dirty="0" smtClean="0"/>
              <a:t> -</a:t>
            </a:r>
            <a:r>
              <a:rPr lang="en-US" sz="1800" dirty="0" smtClean="0"/>
              <a:t>Differentiate </a:t>
            </a:r>
            <a:r>
              <a:rPr lang="en-US" sz="1800" dirty="0"/>
              <a:t>acute from chronic dermatitis </a:t>
            </a:r>
          </a:p>
          <a:p>
            <a:r>
              <a:rPr lang="fr-FR" dirty="0" err="1"/>
              <a:t>Contrast</a:t>
            </a:r>
            <a:r>
              <a:rPr lang="fr-FR" dirty="0"/>
              <a:t> irritant versus </a:t>
            </a:r>
            <a:r>
              <a:rPr lang="fr-FR" dirty="0" err="1"/>
              <a:t>allergic</a:t>
            </a:r>
            <a:r>
              <a:rPr lang="fr-FR" dirty="0"/>
              <a:t> </a:t>
            </a:r>
            <a:r>
              <a:rPr lang="fr-FR" dirty="0" smtClean="0"/>
              <a:t>contact </a:t>
            </a:r>
            <a:r>
              <a:rPr lang="fr-FR" dirty="0" err="1" smtClean="0"/>
              <a:t>dermatitis</a:t>
            </a:r>
            <a:endParaRPr lang="fr-FR" dirty="0" smtClean="0"/>
          </a:p>
          <a:p>
            <a:r>
              <a:rPr lang="en-US" dirty="0"/>
              <a:t>Describe the presentation of atopic dermatitis at </a:t>
            </a:r>
            <a:r>
              <a:rPr lang="en-US" dirty="0" smtClean="0"/>
              <a:t>different </a:t>
            </a:r>
            <a:r>
              <a:rPr lang="en-US" dirty="0"/>
              <a:t>ages </a:t>
            </a:r>
            <a:endParaRPr lang="en-US" dirty="0" smtClean="0"/>
          </a:p>
          <a:p>
            <a:r>
              <a:rPr lang="en-US" dirty="0" smtClean="0"/>
              <a:t>Indicate </a:t>
            </a:r>
            <a:r>
              <a:rPr lang="en-US" dirty="0"/>
              <a:t>cutaneous findings that are unique for </a:t>
            </a:r>
            <a:r>
              <a:rPr lang="en-US" dirty="0" smtClean="0"/>
              <a:t>each </a:t>
            </a:r>
            <a:r>
              <a:rPr lang="en-US" dirty="0"/>
              <a:t>type of dermatitis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1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7" y="304800"/>
            <a:ext cx="8756843" cy="6400800"/>
          </a:xfrm>
        </p:spPr>
      </p:pic>
    </p:spTree>
    <p:extLst>
      <p:ext uri="{BB962C8B-B14F-4D97-AF65-F5344CB8AC3E}">
        <p14:creationId xmlns:p14="http://schemas.microsoft.com/office/powerpoint/2010/main" val="59457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3992" y="4886325"/>
            <a:ext cx="8077200" cy="762001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16000" b="1" i="1" dirty="0" smtClean="0">
                <a:solidFill>
                  <a:srgbClr val="C00000"/>
                </a:solidFill>
              </a:rPr>
              <a:t>THANK YOU</a:t>
            </a:r>
            <a:endParaRPr lang="ar-SA" sz="16000" b="1" i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6" y="762000"/>
            <a:ext cx="8281849" cy="3711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60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1" y="228600"/>
            <a:ext cx="8871569" cy="6455133"/>
          </a:xfrm>
        </p:spPr>
      </p:pic>
    </p:spTree>
    <p:extLst>
      <p:ext uri="{BB962C8B-B14F-4D97-AF65-F5344CB8AC3E}">
        <p14:creationId xmlns:p14="http://schemas.microsoft.com/office/powerpoint/2010/main" val="220629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43490" y="1027664"/>
            <a:ext cx="7024744" cy="801136"/>
          </a:xfrm>
        </p:spPr>
        <p:txBody>
          <a:bodyPr/>
          <a:lstStyle/>
          <a:p>
            <a:r>
              <a:rPr lang="en-US" altLang="en-US" dirty="0">
                <a:solidFill>
                  <a:schemeClr val="accent6">
                    <a:lumMod val="75000"/>
                  </a:schemeClr>
                </a:solidFill>
              </a:rPr>
              <a:t>Chronic Dermatitis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609600"/>
            <a:ext cx="8229600" cy="762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dirty="0"/>
              <a:t>		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80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en-US" sz="800" dirty="0"/>
              <a:t>		</a:t>
            </a:r>
          </a:p>
        </p:txBody>
      </p:sp>
      <p:pic>
        <p:nvPicPr>
          <p:cNvPr id="14340" name="Picture 4" descr="[Lichen simplex chronicus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r="7692"/>
          <a:stretch>
            <a:fillRect/>
          </a:stretch>
        </p:blipFill>
        <p:spPr bwMode="auto">
          <a:xfrm>
            <a:off x="4724400" y="2514600"/>
            <a:ext cx="4114800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13FF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1" b="3433"/>
          <a:stretch>
            <a:fillRect/>
          </a:stretch>
        </p:blipFill>
        <p:spPr bwMode="auto">
          <a:xfrm>
            <a:off x="152400" y="2514600"/>
            <a:ext cx="4572000" cy="314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Image 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000" r="7692" b="3999"/>
          <a:stretch>
            <a:fillRect/>
          </a:stretch>
        </p:blipFill>
        <p:spPr bwMode="auto">
          <a:xfrm>
            <a:off x="609600" y="5791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600200" y="5867400"/>
            <a:ext cx="701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Commonly misdiagnosed as psoriasis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3338"/>
            <a:ext cx="2657475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26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less erythema and edema</a:t>
            </a:r>
          </a:p>
          <a:p>
            <a:r>
              <a:rPr lang="en-US" dirty="0"/>
              <a:t>presence of </a:t>
            </a:r>
            <a:r>
              <a:rPr lang="en-US" dirty="0" err="1"/>
              <a:t>lichenification</a:t>
            </a:r>
            <a:r>
              <a:rPr lang="en-US" dirty="0"/>
              <a:t>, scaling, </a:t>
            </a:r>
            <a:br>
              <a:rPr lang="en-US" dirty="0"/>
            </a:br>
            <a:r>
              <a:rPr lang="en-US" dirty="0"/>
              <a:t>and fissuring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14800"/>
            <a:ext cx="4041775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6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Atopic dermatitis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7" y="2590800"/>
            <a:ext cx="7616843" cy="3733800"/>
          </a:xfrm>
        </p:spPr>
      </p:pic>
    </p:spTree>
    <p:extLst>
      <p:ext uri="{BB962C8B-B14F-4D97-AF65-F5344CB8AC3E}">
        <p14:creationId xmlns:p14="http://schemas.microsoft.com/office/powerpoint/2010/main" val="263271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Atopic Dermatitis</a:t>
            </a:r>
            <a:endParaRPr lang="ar-SA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chronic relapsing itchy skin disease in genetically predisposed patients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associated </a:t>
            </a:r>
            <a:r>
              <a:rPr lang="en-US" dirty="0"/>
              <a:t>with  personal or </a:t>
            </a:r>
            <a:r>
              <a:rPr lang="en-US" dirty="0" smtClean="0"/>
              <a:t>family </a:t>
            </a:r>
            <a:r>
              <a:rPr lang="en-US" dirty="0"/>
              <a:t>history of asthma, </a:t>
            </a:r>
            <a:r>
              <a:rPr lang="en-US" dirty="0" smtClean="0"/>
              <a:t>allergic </a:t>
            </a:r>
            <a:r>
              <a:rPr lang="en-US" dirty="0"/>
              <a:t>rhinitis, conjunctivitis </a:t>
            </a:r>
            <a:br>
              <a:rPr lang="en-US" dirty="0"/>
            </a:br>
            <a:r>
              <a:rPr lang="en-US" dirty="0"/>
              <a:t>or atopic eczema</a:t>
            </a:r>
          </a:p>
          <a:p>
            <a:pPr algn="ctr">
              <a:buNone/>
            </a:pPr>
            <a:endParaRPr lang="ar-SA" sz="3600" b="1" i="1" dirty="0"/>
          </a:p>
        </p:txBody>
      </p:sp>
    </p:spTree>
    <p:extLst>
      <p:ext uri="{BB962C8B-B14F-4D97-AF65-F5344CB8AC3E}">
        <p14:creationId xmlns:p14="http://schemas.microsoft.com/office/powerpoint/2010/main" val="4221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Affects 15-30% of children, 2-10% of adult </a:t>
            </a:r>
          </a:p>
          <a:p>
            <a:pPr marL="285750" indent="-2857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60% begin during the first year </a:t>
            </a:r>
          </a:p>
          <a:p>
            <a:pPr marL="285750" indent="-2857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85% begin before 5 years </a:t>
            </a:r>
          </a:p>
          <a:p>
            <a:pPr marL="285750" indent="-285750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Up to 70%: spontaneous remission before adolescence </a:t>
            </a:r>
          </a:p>
        </p:txBody>
      </p:sp>
    </p:spTree>
    <p:extLst>
      <p:ext uri="{BB962C8B-B14F-4D97-AF65-F5344CB8AC3E}">
        <p14:creationId xmlns:p14="http://schemas.microsoft.com/office/powerpoint/2010/main" val="283120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Pathogenesis</a:t>
            </a:r>
            <a:r>
              <a:rPr lang="en-US" dirty="0" smtClean="0"/>
              <a:t>: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>
              <a:buNone/>
            </a:pPr>
            <a:endParaRPr lang="en-US" b="1" i="1" dirty="0" smtClean="0">
              <a:solidFill>
                <a:srgbClr val="C00000"/>
              </a:solidFill>
            </a:endParaRPr>
          </a:p>
          <a:p>
            <a:pPr algn="l">
              <a:buNone/>
            </a:pPr>
            <a:r>
              <a:rPr lang="en-US" i="1" dirty="0" smtClean="0"/>
              <a:t>-Genetic </a:t>
            </a:r>
            <a:r>
              <a:rPr lang="en-US" i="1" dirty="0" err="1" smtClean="0"/>
              <a:t>pedisposition</a:t>
            </a: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-immune mediated (increase </a:t>
            </a:r>
            <a:r>
              <a:rPr lang="en-US" i="1" dirty="0" err="1" smtClean="0"/>
              <a:t>IgE</a:t>
            </a:r>
            <a:r>
              <a:rPr lang="en-US" i="1" dirty="0" smtClean="0"/>
              <a:t>), T-helper cell2 activation </a:t>
            </a: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-Impaired skin barrier.</a:t>
            </a:r>
          </a:p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   defective epidermal differentiation (</a:t>
            </a:r>
            <a:r>
              <a:rPr lang="en-US" b="1" dirty="0" err="1">
                <a:solidFill>
                  <a:srgbClr val="C00000"/>
                </a:solidFill>
              </a:rPr>
              <a:t>filaggrin</a:t>
            </a:r>
            <a:r>
              <a:rPr lang="en-US" b="1" dirty="0">
                <a:solidFill>
                  <a:srgbClr val="C00000"/>
                </a:solidFill>
              </a:rPr>
              <a:t> mutations) and </a:t>
            </a:r>
            <a:r>
              <a:rPr lang="en-US" b="1" dirty="0" smtClean="0">
                <a:solidFill>
                  <a:srgbClr val="C00000"/>
                </a:solidFill>
              </a:rPr>
              <a:t>resultant </a:t>
            </a:r>
            <a:r>
              <a:rPr lang="en-US" b="1" dirty="0">
                <a:solidFill>
                  <a:srgbClr val="C00000"/>
                </a:solidFill>
              </a:rPr>
              <a:t>impaired barrier function of the skin </a:t>
            </a:r>
            <a:endParaRPr lang="en-US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- Allergy</a:t>
            </a:r>
            <a:r>
              <a:rPr lang="en-US" dirty="0">
                <a:solidFill>
                  <a:schemeClr val="tx1"/>
                </a:solidFill>
              </a:rPr>
              <a:t>, increased tendency to certain allergens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- Infection </a:t>
            </a:r>
            <a:r>
              <a:rPr lang="en-US" dirty="0">
                <a:solidFill>
                  <a:schemeClr val="tx1"/>
                </a:solidFill>
              </a:rPr>
              <a:t>: skin of pts  with AD is colonized by S aureus. infection with S aureus often causes a flare of AD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- AD </a:t>
            </a:r>
            <a:r>
              <a:rPr lang="en-US" dirty="0">
                <a:solidFill>
                  <a:schemeClr val="tx1"/>
                </a:solidFill>
              </a:rPr>
              <a:t>and Food! minor role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</a:endParaRPr>
          </a:p>
          <a:p>
            <a:pPr algn="l">
              <a:buNone/>
            </a:pPr>
            <a:endParaRPr lang="ar-S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9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 </a:t>
            </a:r>
            <a:r>
              <a:rPr lang="en-US" dirty="0"/>
              <a:t>associated with local infiltration of </a:t>
            </a:r>
            <a:r>
              <a:rPr lang="en-US" dirty="0" err="1"/>
              <a:t>Th</a:t>
            </a:r>
            <a:r>
              <a:rPr lang="en-US" dirty="0"/>
              <a:t> 2 that secrete IL-4, IL-5, IL-13, IL-31 </a:t>
            </a:r>
          </a:p>
          <a:p>
            <a:r>
              <a:rPr lang="en-US" dirty="0"/>
              <a:t>More than 50% develop asthma </a:t>
            </a:r>
          </a:p>
          <a:p>
            <a:r>
              <a:rPr lang="en-US" dirty="0"/>
              <a:t>75% develop </a:t>
            </a:r>
            <a:r>
              <a:rPr lang="en-US" dirty="0" smtClean="0"/>
              <a:t>Allergic Rhinitis </a:t>
            </a:r>
            <a:endParaRPr lang="en-US" dirty="0"/>
          </a:p>
          <a:p>
            <a:r>
              <a:rPr lang="en-US" dirty="0"/>
              <a:t>Complex interrelationship of genetic, </a:t>
            </a:r>
            <a:r>
              <a:rPr lang="en-US" dirty="0" smtClean="0"/>
              <a:t>environmental, and immunologic.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0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: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Char char="-"/>
            </a:pPr>
            <a:r>
              <a:rPr lang="en-US" dirty="0" smtClean="0"/>
              <a:t>To </a:t>
            </a:r>
            <a:r>
              <a:rPr lang="en-US" dirty="0"/>
              <a:t>know the definition &amp; classification of </a:t>
            </a:r>
            <a:r>
              <a:rPr lang="en-US" dirty="0" smtClean="0"/>
              <a:t>Dermatitis/Eczema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To </a:t>
            </a:r>
            <a:r>
              <a:rPr lang="en-US" dirty="0"/>
              <a:t>recognize the primary presentation of different types of </a:t>
            </a:r>
            <a:r>
              <a:rPr lang="en-US" dirty="0" smtClean="0"/>
              <a:t>eczema</a:t>
            </a:r>
          </a:p>
          <a:p>
            <a:pPr marL="6858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 smtClean="0"/>
              <a:t>To </a:t>
            </a:r>
            <a:r>
              <a:rPr lang="en-US" dirty="0"/>
              <a:t>understand the possible pathogenesis of each type of </a:t>
            </a:r>
            <a:r>
              <a:rPr lang="en-US" dirty="0" smtClean="0"/>
              <a:t>eczema</a:t>
            </a:r>
          </a:p>
          <a:p>
            <a:pPr marL="68580" indent="0">
              <a:buNone/>
            </a:pPr>
            <a:endParaRPr lang="en-US" dirty="0"/>
          </a:p>
          <a:p>
            <a:pPr marL="68580" indent="0">
              <a:buNone/>
            </a:pPr>
            <a:r>
              <a:rPr lang="en-US" dirty="0" smtClean="0"/>
              <a:t>-To </a:t>
            </a:r>
            <a:r>
              <a:rPr lang="en-US" dirty="0"/>
              <a:t>know the scheme of managements lines</a:t>
            </a:r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362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58" r="-9458"/>
          <a:stretch>
            <a:fillRect/>
          </a:stretch>
        </p:blipFill>
        <p:spPr>
          <a:xfrm>
            <a:off x="0" y="1905000"/>
            <a:ext cx="8915400" cy="3810000"/>
          </a:xfrm>
        </p:spPr>
      </p:pic>
      <p:sp>
        <p:nvSpPr>
          <p:cNvPr id="2" name="Rectangle 1"/>
          <p:cNvSpPr/>
          <p:nvPr/>
        </p:nvSpPr>
        <p:spPr>
          <a:xfrm>
            <a:off x="1676400" y="609600"/>
            <a:ext cx="518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No single etiology </a:t>
            </a:r>
          </a:p>
          <a:p>
            <a:pPr algn="ctr"/>
            <a:r>
              <a:rPr lang="en-US" dirty="0"/>
              <a:t>=</a:t>
            </a:r>
          </a:p>
          <a:p>
            <a:pPr algn="ctr"/>
            <a:r>
              <a:rPr lang="en-US" dirty="0"/>
              <a:t>No “magic bullet” cure </a:t>
            </a:r>
          </a:p>
        </p:txBody>
      </p:sp>
    </p:spTree>
    <p:extLst>
      <p:ext uri="{BB962C8B-B14F-4D97-AF65-F5344CB8AC3E}">
        <p14:creationId xmlns:p14="http://schemas.microsoft.com/office/powerpoint/2010/main" val="190377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847" r="-47847"/>
          <a:stretch>
            <a:fillRect/>
          </a:stretch>
        </p:blipFill>
        <p:spPr>
          <a:xfrm>
            <a:off x="-1219200" y="228600"/>
            <a:ext cx="9674225" cy="6400800"/>
          </a:xfrm>
        </p:spPr>
      </p:pic>
    </p:spTree>
    <p:extLst>
      <p:ext uri="{BB962C8B-B14F-4D97-AF65-F5344CB8AC3E}">
        <p14:creationId xmlns:p14="http://schemas.microsoft.com/office/powerpoint/2010/main" val="2270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99" b="-7299"/>
          <a:stretch>
            <a:fillRect/>
          </a:stretch>
        </p:blipFill>
        <p:spPr>
          <a:xfrm>
            <a:off x="762000" y="1066800"/>
            <a:ext cx="7848600" cy="4106863"/>
          </a:xfrm>
        </p:spPr>
      </p:pic>
      <p:sp>
        <p:nvSpPr>
          <p:cNvPr id="5" name="Rectangle 4"/>
          <p:cNvSpPr/>
          <p:nvPr/>
        </p:nvSpPr>
        <p:spPr>
          <a:xfrm>
            <a:off x="381000" y="4953000"/>
            <a:ext cx="8534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Allergens are taken up by dendritic cells and presented to T cells. In the absence of childhood microbial exposure, the balance between T helper 1 (TH1) and TH2 cells is altered. TH2 cells encourage the production of immunoglobulin E (</a:t>
            </a:r>
            <a:r>
              <a:rPr lang="en-US" sz="1400" dirty="0" err="1" smtClean="0">
                <a:solidFill>
                  <a:schemeClr val="bg1"/>
                </a:solidFill>
              </a:rPr>
              <a:t>IgE</a:t>
            </a:r>
            <a:r>
              <a:rPr lang="en-US" sz="1400" dirty="0" smtClean="0">
                <a:solidFill>
                  <a:schemeClr val="bg1"/>
                </a:solidFill>
              </a:rPr>
              <a:t>) by B cells. Allergen-specific </a:t>
            </a:r>
            <a:r>
              <a:rPr lang="en-US" sz="1400" dirty="0" err="1" smtClean="0">
                <a:solidFill>
                  <a:schemeClr val="bg1"/>
                </a:solidFill>
              </a:rPr>
              <a:t>IgE</a:t>
            </a:r>
            <a:r>
              <a:rPr lang="en-US" sz="1400" dirty="0" smtClean="0">
                <a:solidFill>
                  <a:schemeClr val="bg1"/>
                </a:solidFill>
              </a:rPr>
              <a:t> then binds to the high-affinity receptor for </a:t>
            </a:r>
            <a:r>
              <a:rPr lang="en-US" sz="1400" dirty="0" err="1" smtClean="0">
                <a:solidFill>
                  <a:schemeClr val="bg1"/>
                </a:solidFill>
              </a:rPr>
              <a:t>IgE</a:t>
            </a:r>
            <a:r>
              <a:rPr lang="en-US" sz="1400" dirty="0" smtClean="0">
                <a:solidFill>
                  <a:schemeClr val="bg1"/>
                </a:solidFill>
              </a:rPr>
              <a:t> (</a:t>
            </a:r>
            <a:r>
              <a:rPr lang="en-US" sz="1400" dirty="0" err="1" smtClean="0">
                <a:solidFill>
                  <a:schemeClr val="bg1"/>
                </a:solidFill>
              </a:rPr>
              <a:t>FcepsilonRI</a:t>
            </a:r>
            <a:r>
              <a:rPr lang="en-US" sz="1400" dirty="0" smtClean="0">
                <a:solidFill>
                  <a:schemeClr val="bg1"/>
                </a:solidFill>
              </a:rPr>
              <a:t>) on mast cells. Allergen exposure induces crosslinking of receptor-bound </a:t>
            </a:r>
            <a:r>
              <a:rPr lang="en-US" sz="1400" dirty="0" err="1" smtClean="0">
                <a:solidFill>
                  <a:schemeClr val="bg1"/>
                </a:solidFill>
              </a:rPr>
              <a:t>IgE</a:t>
            </a:r>
            <a:r>
              <a:rPr lang="en-US" sz="1400" dirty="0" smtClean="0">
                <a:solidFill>
                  <a:schemeClr val="bg1"/>
                </a:solidFill>
              </a:rPr>
              <a:t> with subsequent mast-cell degranulation and the release of pro-inflammatory molecules. 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IL, interleukin; TCR, T-cell receptor.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6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739552"/>
          </a:xfrm>
        </p:spPr>
        <p:txBody>
          <a:bodyPr>
            <a:normAutofit/>
          </a:bodyPr>
          <a:lstStyle/>
          <a:p>
            <a:pPr algn="l"/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Clinical picture: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4948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- Acute:</a:t>
            </a:r>
          </a:p>
          <a:p>
            <a:pPr algn="l"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      </a:t>
            </a:r>
            <a:r>
              <a:rPr lang="en-US" i="1" dirty="0" smtClean="0"/>
              <a:t>-</a:t>
            </a:r>
            <a:r>
              <a:rPr lang="en-US" i="1" dirty="0" err="1" smtClean="0"/>
              <a:t>eryhema</a:t>
            </a:r>
            <a:endParaRPr lang="en-US" i="1" dirty="0" smtClean="0"/>
          </a:p>
          <a:p>
            <a:pPr algn="l"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      </a:t>
            </a:r>
            <a:r>
              <a:rPr lang="en-US" i="1" dirty="0" smtClean="0"/>
              <a:t>- papules &amp; vesicles</a:t>
            </a:r>
          </a:p>
          <a:p>
            <a:pPr algn="l">
              <a:buNone/>
            </a:pPr>
            <a:r>
              <a:rPr lang="en-US" i="1" dirty="0" smtClean="0"/>
              <a:t>        - oozing</a:t>
            </a:r>
          </a:p>
          <a:p>
            <a:pPr algn="l">
              <a:buNone/>
            </a:pP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b="1" i="1" dirty="0" err="1" smtClean="0">
                <a:solidFill>
                  <a:schemeClr val="accent6">
                    <a:lumMod val="75000"/>
                  </a:schemeClr>
                </a:solidFill>
              </a:rPr>
              <a:t>Subacute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l"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      </a:t>
            </a:r>
            <a:r>
              <a:rPr lang="en-US" i="1" dirty="0" smtClean="0"/>
              <a:t>- scales</a:t>
            </a:r>
          </a:p>
          <a:p>
            <a:pPr algn="l"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      </a:t>
            </a:r>
            <a:r>
              <a:rPr lang="en-US" i="1" dirty="0" smtClean="0"/>
              <a:t>- Excoriation </a:t>
            </a:r>
          </a:p>
          <a:p>
            <a:pPr algn="l">
              <a:buFontTx/>
              <a:buChar char="-"/>
            </a:pP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-Chronic:</a:t>
            </a:r>
          </a:p>
          <a:p>
            <a:pPr algn="l"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      </a:t>
            </a:r>
            <a:r>
              <a:rPr lang="en-US" i="1" dirty="0" smtClean="0"/>
              <a:t>-</a:t>
            </a:r>
            <a:r>
              <a:rPr lang="en-US" i="1" dirty="0" err="1" smtClean="0"/>
              <a:t>lichenificaion</a:t>
            </a:r>
            <a:r>
              <a:rPr lang="en-US" i="1" dirty="0" smtClean="0"/>
              <a:t> &amp; hyperkeratosis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76800"/>
            <a:ext cx="3048000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66800"/>
            <a:ext cx="2895600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61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153400" cy="1295400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Three stages: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en-US" b="1" i="1" dirty="0" smtClean="0"/>
              <a:t>-Infantile</a:t>
            </a:r>
          </a:p>
          <a:p>
            <a:pPr algn="l">
              <a:buNone/>
            </a:pPr>
            <a:r>
              <a:rPr lang="en-US" b="1" i="1" dirty="0" smtClean="0"/>
              <a:t>-Childhood</a:t>
            </a:r>
          </a:p>
          <a:p>
            <a:pPr algn="l">
              <a:buNone/>
            </a:pPr>
            <a:r>
              <a:rPr lang="en-US" b="1" i="1" dirty="0" smtClean="0"/>
              <a:t>-Adulthood</a:t>
            </a:r>
          </a:p>
          <a:p>
            <a:pPr algn="l">
              <a:buNone/>
            </a:pPr>
            <a:endParaRPr lang="en-US" i="1" dirty="0"/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-Acute inflammation &amp; extensor/facial involvement  is more common in infant whereas chronic inflammation increase in </a:t>
            </a:r>
            <a:r>
              <a:rPr lang="en-US" i="1" dirty="0" err="1" smtClean="0"/>
              <a:t>prevalance</a:t>
            </a:r>
            <a:r>
              <a:rPr lang="en-US" i="1" dirty="0" smtClean="0"/>
              <a:t> with age as does localization to flexures.</a:t>
            </a:r>
            <a:endParaRPr lang="ar-SA" i="1" dirty="0"/>
          </a:p>
        </p:txBody>
      </p:sp>
    </p:spTree>
    <p:extLst>
      <p:ext uri="{BB962C8B-B14F-4D97-AF65-F5344CB8AC3E}">
        <p14:creationId xmlns:p14="http://schemas.microsoft.com/office/powerpoint/2010/main" val="374443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27163" y="5715000"/>
            <a:ext cx="7716837" cy="838200"/>
          </a:xfrm>
        </p:spPr>
        <p:txBody>
          <a:bodyPr>
            <a:noAutofit/>
          </a:bodyPr>
          <a:lstStyle/>
          <a:p>
            <a:pPr algn="ctr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Pattern of atopic eczema varies with age 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99" r="-30899"/>
          <a:stretch>
            <a:fillRect/>
          </a:stretch>
        </p:blipFill>
        <p:spPr>
          <a:xfrm>
            <a:off x="-609600" y="381000"/>
            <a:ext cx="9753600" cy="574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a2e2467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097" r="2004" b="14135"/>
          <a:stretch/>
        </p:blipFill>
        <p:spPr bwMode="auto">
          <a:xfrm>
            <a:off x="4419600" y="798653"/>
            <a:ext cx="4388734" cy="512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2909" y="381000"/>
            <a:ext cx="3103414" cy="161582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4218"/>
              </a:lnSpc>
              <a:tabLst>
                <a:tab pos="478673" algn="l"/>
              </a:tabLst>
              <a:defRPr/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Infantile atopic </a:t>
            </a:r>
            <a:br>
              <a:rPr lang="en-US" sz="3600" dirty="0">
                <a:solidFill>
                  <a:schemeClr val="bg2">
                    <a:lumMod val="50000"/>
                  </a:schemeClr>
                </a:solidFill>
                <a:latin typeface="Arial"/>
              </a:rPr>
            </a:b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Arial"/>
              </a:rPr>
              <a:t>	dermatitis </a:t>
            </a:r>
          </a:p>
          <a:p>
            <a:pPr>
              <a:lnSpc>
                <a:spcPts val="4218"/>
              </a:lnSpc>
              <a:tabLst>
                <a:tab pos="478673" algn="l"/>
              </a:tabLst>
              <a:defRPr/>
            </a:pPr>
            <a:endParaRPr lang="en-US" sz="3600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828800"/>
            <a:ext cx="3523020" cy="338554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4397"/>
              </a:lnSpc>
              <a:defRPr/>
            </a:pPr>
            <a:r>
              <a:rPr lang="en-US" sz="2400" dirty="0">
                <a:solidFill>
                  <a:schemeClr val="accent3"/>
                </a:solidFill>
                <a:latin typeface="Arial"/>
              </a:rPr>
              <a:t>Infants develop an itchy </a:t>
            </a:r>
            <a:br>
              <a:rPr lang="en-US" sz="2400" dirty="0">
                <a:solidFill>
                  <a:schemeClr val="accent3"/>
                </a:solidFill>
                <a:latin typeface="Arial"/>
              </a:rPr>
            </a:br>
            <a:r>
              <a:rPr lang="en-US" sz="2400" dirty="0">
                <a:solidFill>
                  <a:schemeClr val="accent3"/>
                </a:solidFill>
                <a:latin typeface="Arial"/>
              </a:rPr>
              <a:t>vesicular eczema on </a:t>
            </a:r>
            <a:br>
              <a:rPr lang="en-US" sz="2400" dirty="0">
                <a:solidFill>
                  <a:schemeClr val="accent3"/>
                </a:solidFill>
                <a:latin typeface="Arial"/>
              </a:rPr>
            </a:br>
            <a:r>
              <a:rPr lang="en-US" sz="2400" dirty="0">
                <a:solidFill>
                  <a:schemeClr val="accent3"/>
                </a:solidFill>
                <a:latin typeface="Arial"/>
              </a:rPr>
              <a:t>cheeks and hands </a:t>
            </a:r>
            <a:br>
              <a:rPr lang="en-US" sz="2400" dirty="0">
                <a:solidFill>
                  <a:schemeClr val="accent3"/>
                </a:solidFill>
                <a:latin typeface="Arial"/>
              </a:rPr>
            </a:br>
            <a:r>
              <a:rPr lang="en-US" sz="2400" dirty="0">
                <a:solidFill>
                  <a:schemeClr val="accent3"/>
                </a:solidFill>
                <a:latin typeface="Arial"/>
              </a:rPr>
              <a:t>often with secondary </a:t>
            </a:r>
            <a:br>
              <a:rPr lang="en-US" sz="2400" dirty="0">
                <a:solidFill>
                  <a:schemeClr val="accent3"/>
                </a:solidFill>
                <a:latin typeface="Arial"/>
              </a:rPr>
            </a:br>
            <a:r>
              <a:rPr lang="en-US" sz="2400" dirty="0">
                <a:solidFill>
                  <a:schemeClr val="accent3"/>
                </a:solidFill>
                <a:latin typeface="Arial"/>
              </a:rPr>
              <a:t>infection. </a:t>
            </a:r>
          </a:p>
          <a:p>
            <a:pPr>
              <a:lnSpc>
                <a:spcPts val="4397"/>
              </a:lnSpc>
              <a:defRPr/>
            </a:pPr>
            <a:endParaRPr lang="en-US" sz="2400" dirty="0">
              <a:solidFill>
                <a:schemeClr val="accent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295400"/>
            <a:ext cx="7924800" cy="523528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Infantile</a:t>
            </a:r>
            <a:endParaRPr lang="ar-SA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eman\My Documents\My Pictures\si1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8200" y="1905000"/>
            <a:ext cx="7848600" cy="3792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054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 descr="C:\Documents and Settings\eman\My Documents\My Pictures\atopicDermatitisEczema_4129_l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76400" y="1143000"/>
            <a:ext cx="3886200" cy="5065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66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a2e2469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5593" r="14677" b="9006"/>
          <a:stretch/>
        </p:blipFill>
        <p:spPr bwMode="auto">
          <a:xfrm>
            <a:off x="1504709" y="393539"/>
            <a:ext cx="6297194" cy="585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19637" y="3182471"/>
            <a:ext cx="782265" cy="51296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1974"/>
              </a:lnSpc>
              <a:defRPr/>
            </a:pPr>
            <a:r>
              <a:rPr lang="en-US">
                <a:solidFill>
                  <a:srgbClr val="FFFFFF"/>
                </a:solidFill>
                <a:latin typeface="Arial"/>
              </a:rPr>
              <a:t>scaling </a:t>
            </a:r>
          </a:p>
          <a:p>
            <a:pPr>
              <a:lnSpc>
                <a:spcPts val="1974"/>
              </a:lnSpc>
              <a:defRPr/>
            </a:pPr>
            <a:endParaRPr lang="en-US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0727" y="4202206"/>
            <a:ext cx="961802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Arial"/>
              </a:rPr>
              <a:t>erythema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6637" y="4650441"/>
            <a:ext cx="795089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latin typeface="Arial"/>
              </a:rPr>
              <a:t>fissures</a:t>
            </a:r>
          </a:p>
        </p:txBody>
      </p:sp>
    </p:spTree>
    <p:extLst>
      <p:ext uri="{BB962C8B-B14F-4D97-AF65-F5344CB8AC3E}">
        <p14:creationId xmlns:p14="http://schemas.microsoft.com/office/powerpoint/2010/main" val="7053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Dermatitis</a:t>
            </a:r>
            <a:endParaRPr lang="en-US" alt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sz="2800" dirty="0">
                <a:solidFill>
                  <a:srgbClr val="FF0000"/>
                </a:solidFill>
              </a:rPr>
              <a:t>Atopic</a:t>
            </a:r>
          </a:p>
          <a:p>
            <a:r>
              <a:rPr lang="en-US" altLang="en-US" sz="2800" dirty="0">
                <a:solidFill>
                  <a:srgbClr val="FF0000"/>
                </a:solidFill>
              </a:rPr>
              <a:t>Seborrheic</a:t>
            </a:r>
          </a:p>
          <a:p>
            <a:r>
              <a:rPr lang="en-US" altLang="en-US" sz="2800" dirty="0">
                <a:solidFill>
                  <a:srgbClr val="FF0000"/>
                </a:solidFill>
              </a:rPr>
              <a:t>Contact</a:t>
            </a:r>
          </a:p>
          <a:p>
            <a:pPr lvl="1"/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Allergic</a:t>
            </a:r>
          </a:p>
          <a:p>
            <a:pPr lvl="1"/>
            <a:r>
              <a:rPr lang="en-US" altLang="en-US" sz="2400" dirty="0">
                <a:solidFill>
                  <a:schemeClr val="accent6">
                    <a:lumMod val="75000"/>
                  </a:schemeClr>
                </a:solidFill>
              </a:rPr>
              <a:t>Irritant</a:t>
            </a:r>
          </a:p>
          <a:p>
            <a:r>
              <a:rPr lang="en-US" altLang="en-US" sz="2800" dirty="0">
                <a:solidFill>
                  <a:srgbClr val="FF0000"/>
                </a:solidFill>
              </a:rPr>
              <a:t>Nummular</a:t>
            </a:r>
          </a:p>
          <a:p>
            <a:r>
              <a:rPr lang="en-US" altLang="en-US" sz="2800" dirty="0" err="1">
                <a:solidFill>
                  <a:srgbClr val="FF0000"/>
                </a:solidFill>
              </a:rPr>
              <a:t>Asteatotic</a:t>
            </a:r>
            <a:endParaRPr lang="en-US" altLang="en-US" sz="2800" dirty="0">
              <a:solidFill>
                <a:srgbClr val="FF0000"/>
              </a:solidFill>
            </a:endParaRPr>
          </a:p>
          <a:p>
            <a:r>
              <a:rPr lang="en-US" altLang="en-US" sz="2800" dirty="0" smtClean="0">
                <a:solidFill>
                  <a:srgbClr val="FF0000"/>
                </a:solidFill>
              </a:rPr>
              <a:t>Stasis</a:t>
            </a:r>
          </a:p>
          <a:p>
            <a:r>
              <a:rPr lang="en-US" altLang="en-US" sz="2800" dirty="0">
                <a:solidFill>
                  <a:srgbClr val="FF0000"/>
                </a:solidFill>
              </a:rPr>
              <a:t>Dyshidrotic eczema</a:t>
            </a:r>
            <a:r>
              <a:rPr lang="en-US" altLang="en-US" sz="2800" dirty="0" smtClean="0">
                <a:solidFill>
                  <a:srgbClr val="FF0000"/>
                </a:solidFill>
              </a:rPr>
              <a:t>.</a:t>
            </a:r>
            <a:endParaRPr lang="en-US" altLang="en-US" sz="2800" dirty="0">
              <a:solidFill>
                <a:srgbClr val="FF0000"/>
              </a:solidFill>
            </a:endParaRPr>
          </a:p>
          <a:p>
            <a:r>
              <a:rPr lang="en-US" altLang="en-US" sz="2800" dirty="0" err="1">
                <a:solidFill>
                  <a:srgbClr val="FF0000"/>
                </a:solidFill>
              </a:rPr>
              <a:t>Neurodermatitis</a:t>
            </a:r>
            <a:r>
              <a:rPr lang="en-US" altLang="en-US" sz="2800" dirty="0">
                <a:solidFill>
                  <a:srgbClr val="FF0000"/>
                </a:solidFill>
              </a:rPr>
              <a:t>/Lichen Simplex </a:t>
            </a:r>
            <a:r>
              <a:rPr lang="en-US" altLang="en-US" sz="2800" dirty="0" err="1">
                <a:solidFill>
                  <a:srgbClr val="FF0000"/>
                </a:solidFill>
              </a:rPr>
              <a:t>Chronicus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6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739552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Childhood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0" name="Picture 2" descr="C:\Documents and Settings\eman\My Documents\My Pictures\Picture\untitled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62000" y="1447800"/>
            <a:ext cx="7848600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28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 descr="C:\Documents and Settings\eman\My Documents\My Pictures\atopic_dermatitis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62000" y="1447800"/>
            <a:ext cx="7467600" cy="46193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89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Childhood atopic dermatitis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Children develop lesions </a:t>
            </a:r>
            <a:r>
              <a:rPr lang="en-US" dirty="0" smtClean="0"/>
              <a:t>at </a:t>
            </a:r>
            <a:r>
              <a:rPr lang="en-US" dirty="0"/>
              <a:t>antecubital and popliteal </a:t>
            </a:r>
            <a:r>
              <a:rPr lang="en-US" dirty="0" smtClean="0"/>
              <a:t>fossae</a:t>
            </a:r>
            <a:r>
              <a:rPr lang="en-US" dirty="0"/>
              <a:t>, neck, wrists, and ankles. </a:t>
            </a:r>
            <a:endParaRPr lang="en-US" dirty="0" smtClean="0"/>
          </a:p>
          <a:p>
            <a:r>
              <a:rPr lang="en-US" dirty="0" err="1"/>
              <a:t>Lichenification</a:t>
            </a:r>
            <a:r>
              <a:rPr lang="en-US" dirty="0"/>
              <a:t>, excoriations, and dry skin are common </a:t>
            </a:r>
            <a:r>
              <a:rPr lang="en-US" dirty="0" smtClean="0"/>
              <a:t>as </a:t>
            </a:r>
            <a:r>
              <a:rPr lang="en-US" dirty="0"/>
              <a:t>well as post-inflammatory hyperpigmentation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79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a2e246D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5720" r="17975" b="5654"/>
          <a:stretch/>
        </p:blipFill>
        <p:spPr bwMode="auto">
          <a:xfrm>
            <a:off x="1545544" y="392206"/>
            <a:ext cx="5954851" cy="607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08909" y="392206"/>
            <a:ext cx="5333191" cy="128240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5025"/>
              </a:lnSpc>
              <a:defRPr/>
            </a:pPr>
            <a:r>
              <a:rPr lang="en-US" sz="4400">
                <a:solidFill>
                  <a:srgbClr val="DFDEF6"/>
                </a:solidFill>
                <a:latin typeface="Arial"/>
              </a:rPr>
              <a:t>Flexural involvement </a:t>
            </a:r>
          </a:p>
          <a:p>
            <a:pPr>
              <a:lnSpc>
                <a:spcPts val="5025"/>
              </a:lnSpc>
              <a:defRPr/>
            </a:pPr>
            <a:endParaRPr lang="en-US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455" y="1512794"/>
            <a:ext cx="795089" cy="51296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1974"/>
              </a:lnSpc>
              <a:defRPr/>
            </a:pPr>
            <a:r>
              <a:rPr lang="en-US" dirty="0" err="1">
                <a:solidFill>
                  <a:schemeClr val="accent3"/>
                </a:solidFill>
                <a:latin typeface="Arial"/>
              </a:rPr>
              <a:t>xerosis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>
              <a:lnSpc>
                <a:spcPts val="1974"/>
              </a:lnSpc>
              <a:defRPr/>
            </a:pP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4818" y="2218765"/>
            <a:ext cx="1295226" cy="51296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1974"/>
              </a:lnSpc>
              <a:defRPr/>
            </a:pPr>
            <a:r>
              <a:rPr lang="en-US">
                <a:solidFill>
                  <a:srgbClr val="FFFFFF"/>
                </a:solidFill>
                <a:latin typeface="Arial"/>
              </a:rPr>
              <a:t>excoriations </a:t>
            </a:r>
          </a:p>
          <a:p>
            <a:pPr>
              <a:lnSpc>
                <a:spcPts val="1974"/>
              </a:lnSpc>
              <a:defRPr/>
            </a:pPr>
            <a:endParaRPr lang="en-US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7728" y="3978089"/>
            <a:ext cx="1487587" cy="84638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2154"/>
              </a:lnSpc>
              <a:defRPr/>
            </a:pPr>
            <a:r>
              <a:rPr lang="en-US">
                <a:solidFill>
                  <a:srgbClr val="FFFFFF"/>
                </a:solidFill>
                <a:latin typeface="Arial"/>
              </a:rPr>
              <a:t>Erythematous </a:t>
            </a:r>
            <a:br>
              <a:rPr lang="en-US">
                <a:solidFill>
                  <a:srgbClr val="FFFFFF"/>
                </a:solidFill>
                <a:latin typeface="Arial"/>
              </a:rPr>
            </a:br>
            <a:r>
              <a:rPr lang="en-US">
                <a:solidFill>
                  <a:srgbClr val="FFFFFF"/>
                </a:solidFill>
                <a:latin typeface="Arial"/>
              </a:rPr>
              <a:t>patches, </a:t>
            </a:r>
          </a:p>
          <a:p>
            <a:pPr>
              <a:lnSpc>
                <a:spcPts val="2154"/>
              </a:lnSpc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7727" y="4527177"/>
            <a:ext cx="859210" cy="51296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1974"/>
              </a:lnSpc>
              <a:defRPr/>
            </a:pPr>
            <a:r>
              <a:rPr lang="en-US">
                <a:solidFill>
                  <a:srgbClr val="FFFFFF"/>
                </a:solidFill>
                <a:latin typeface="Arial"/>
              </a:rPr>
              <a:t>fissures </a:t>
            </a:r>
          </a:p>
          <a:p>
            <a:pPr>
              <a:lnSpc>
                <a:spcPts val="1974"/>
              </a:lnSpc>
              <a:defRPr/>
            </a:pPr>
            <a:endParaRPr lang="en-US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5546912"/>
            <a:ext cx="2133600" cy="51296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974"/>
              </a:lnSpc>
              <a:defRPr/>
            </a:pPr>
            <a:r>
              <a:rPr lang="en-US" dirty="0" smtClean="0">
                <a:solidFill>
                  <a:schemeClr val="accent3"/>
                </a:solidFill>
                <a:latin typeface="Arial"/>
              </a:rPr>
              <a:t>hyperpigmentation</a:t>
            </a:r>
            <a:endParaRPr lang="en-US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ts val="1974"/>
              </a:lnSpc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306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a2e246F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5" t="16373" r="7973" b="11560"/>
          <a:stretch/>
        </p:blipFill>
        <p:spPr bwMode="auto">
          <a:xfrm>
            <a:off x="3715473" y="1122743"/>
            <a:ext cx="4699322" cy="4942391"/>
          </a:xfrm>
          <a:prstGeom prst="rect">
            <a:avLst/>
          </a:prstGeom>
          <a:solidFill>
            <a:schemeClr val="accent2"/>
          </a:solidFill>
          <a:ln>
            <a:noFill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392546" y="4359088"/>
            <a:ext cx="1526059" cy="51296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1974"/>
              </a:lnSpc>
              <a:defRPr/>
            </a:pPr>
            <a:r>
              <a:rPr lang="en-US">
                <a:solidFill>
                  <a:srgbClr val="FFFFFF"/>
                </a:solidFill>
                <a:latin typeface="Arial"/>
              </a:rPr>
              <a:t>Lichenification </a:t>
            </a:r>
          </a:p>
          <a:p>
            <a:pPr>
              <a:lnSpc>
                <a:spcPts val="1974"/>
              </a:lnSpc>
              <a:defRPr/>
            </a:pPr>
            <a:endParaRPr lang="en-US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359089"/>
            <a:ext cx="3757649" cy="769441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>
            <a:spAutoFit/>
          </a:bodyPr>
          <a:lstStyle/>
          <a:p>
            <a:pPr>
              <a:lnSpc>
                <a:spcPts val="1974"/>
              </a:lnSpc>
              <a:defRPr/>
            </a:pPr>
            <a:r>
              <a:rPr lang="en-US" dirty="0">
                <a:solidFill>
                  <a:schemeClr val="accent3"/>
                </a:solidFill>
                <a:latin typeface="Arial"/>
              </a:rPr>
              <a:t>Accentuation of normal skin </a:t>
            </a:r>
            <a:r>
              <a:rPr lang="en-US" dirty="0" smtClean="0">
                <a:solidFill>
                  <a:schemeClr val="accent3"/>
                </a:solidFill>
                <a:latin typeface="Arial"/>
              </a:rPr>
              <a:t> markings </a:t>
            </a:r>
            <a:endParaRPr lang="en-US" dirty="0">
              <a:solidFill>
                <a:schemeClr val="accent3"/>
              </a:solidFill>
              <a:latin typeface="Arial"/>
            </a:endParaRPr>
          </a:p>
          <a:p>
            <a:pPr>
              <a:lnSpc>
                <a:spcPts val="1974"/>
              </a:lnSpc>
              <a:defRPr/>
            </a:pPr>
            <a:endParaRPr lang="en-US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622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2209800"/>
            <a:ext cx="6781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In adults 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common manifestation: hand dermatitis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/>
              <a:t>chronic severe form of generalized and </a:t>
            </a:r>
            <a:r>
              <a:rPr lang="en-US" sz="2400" dirty="0" err="1"/>
              <a:t>lichenified</a:t>
            </a:r>
            <a:r>
              <a:rPr lang="en-US" sz="2400" dirty="0"/>
              <a:t> </a:t>
            </a:r>
            <a:r>
              <a:rPr lang="en-US" sz="2400" dirty="0" smtClean="0"/>
              <a:t>atopic </a:t>
            </a:r>
            <a:r>
              <a:rPr lang="en-US" sz="2400" dirty="0"/>
              <a:t>eczema. </a:t>
            </a:r>
          </a:p>
        </p:txBody>
      </p:sp>
      <p:sp>
        <p:nvSpPr>
          <p:cNvPr id="3" name="Rectangle 2"/>
          <p:cNvSpPr/>
          <p:nvPr/>
        </p:nvSpPr>
        <p:spPr>
          <a:xfrm>
            <a:off x="990600" y="1143000"/>
            <a:ext cx="4983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Adult atopic dermatitis </a:t>
            </a:r>
          </a:p>
        </p:txBody>
      </p:sp>
    </p:spTree>
    <p:extLst>
      <p:ext uri="{BB962C8B-B14F-4D97-AF65-F5344CB8AC3E}">
        <p14:creationId xmlns:p14="http://schemas.microsoft.com/office/powerpoint/2010/main" val="262460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1976438"/>
            <a:ext cx="4194175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17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a2e247A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3" t="18735" r="1646" b="5148"/>
          <a:stretch/>
        </p:blipFill>
        <p:spPr bwMode="auto">
          <a:xfrm>
            <a:off x="4038600" y="914400"/>
            <a:ext cx="4872943" cy="522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3455" y="728383"/>
            <a:ext cx="2975173" cy="21544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4218"/>
              </a:lnSpc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Widespread </a:t>
            </a:r>
            <a:b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/>
              </a:rPr>
            </a:b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chronic atopic </a:t>
            </a:r>
            <a:b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/>
              </a:rPr>
            </a:b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dermatitis </a:t>
            </a:r>
          </a:p>
          <a:p>
            <a:pPr>
              <a:lnSpc>
                <a:spcPts val="4218"/>
              </a:lnSpc>
              <a:defRPr/>
            </a:pPr>
            <a:endParaRPr lang="en-US" sz="3600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82819"/>
            <a:ext cx="3425825" cy="374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37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 algn="ctr">
              <a:buNone/>
            </a:pPr>
            <a:r>
              <a:rPr lang="en-US" sz="6000" b="1" i="1" dirty="0" smtClean="0">
                <a:solidFill>
                  <a:srgbClr val="C00000"/>
                </a:solidFill>
              </a:rPr>
              <a:t>Diagnosis </a:t>
            </a:r>
            <a:endParaRPr lang="ar-SA" sz="6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criteria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b="1" dirty="0"/>
              <a:t> </a:t>
            </a:r>
            <a:r>
              <a:rPr lang="en-US" b="1" i="1" dirty="0" smtClean="0">
                <a:solidFill>
                  <a:srgbClr val="C00000"/>
                </a:solidFill>
              </a:rPr>
              <a:t>Major</a:t>
            </a:r>
            <a:endParaRPr lang="en-US" b="1" i="1" dirty="0">
              <a:solidFill>
                <a:srgbClr val="C00000"/>
              </a:solidFill>
            </a:endParaRPr>
          </a:p>
          <a:p>
            <a:pPr algn="l">
              <a:buNone/>
            </a:pPr>
            <a:r>
              <a:rPr lang="en-US" i="1" dirty="0"/>
              <a:t>1.pruritus</a:t>
            </a:r>
          </a:p>
          <a:p>
            <a:pPr algn="l">
              <a:buNone/>
            </a:pPr>
            <a:r>
              <a:rPr lang="en-US" i="1" dirty="0"/>
              <a:t>2.typical </a:t>
            </a:r>
            <a:r>
              <a:rPr lang="en-US" i="1" dirty="0" err="1"/>
              <a:t>morhology</a:t>
            </a:r>
            <a:r>
              <a:rPr lang="en-US" i="1" dirty="0"/>
              <a:t> and distribution</a:t>
            </a:r>
          </a:p>
          <a:p>
            <a:pPr algn="l">
              <a:buNone/>
            </a:pPr>
            <a:r>
              <a:rPr lang="en-US" i="1" dirty="0"/>
              <a:t>3.chronicity</a:t>
            </a:r>
          </a:p>
          <a:p>
            <a:pPr algn="l">
              <a:buNone/>
            </a:pPr>
            <a:r>
              <a:rPr lang="en-US" i="1" dirty="0" smtClean="0"/>
              <a:t>4.Personal or family </a:t>
            </a:r>
            <a:r>
              <a:rPr lang="en-US" i="1" dirty="0"/>
              <a:t>history of </a:t>
            </a:r>
            <a:r>
              <a:rPr lang="en-US" i="1" dirty="0" err="1"/>
              <a:t>atopy</a:t>
            </a:r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Hypersensitivity Reaction</a:t>
            </a:r>
            <a:endParaRPr lang="ar-SA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en-US" b="1" i="1" dirty="0" smtClean="0"/>
              <a:t>Type 1: Immediate Hypersensitivity Reaction </a:t>
            </a:r>
          </a:p>
          <a:p>
            <a:pPr lvl="1" algn="l">
              <a:buNone/>
            </a:pPr>
            <a:r>
              <a:rPr lang="en-US" i="1" dirty="0" smtClean="0"/>
              <a:t>Mediated by </a:t>
            </a:r>
            <a:r>
              <a:rPr lang="en-US" i="1" dirty="0" err="1" smtClean="0"/>
              <a:t>IgE</a:t>
            </a:r>
            <a:r>
              <a:rPr lang="en-US" i="1" dirty="0" smtClean="0"/>
              <a:t> to specific antigens </a:t>
            </a:r>
          </a:p>
          <a:p>
            <a:pPr lvl="2" algn="l">
              <a:buNone/>
            </a:pPr>
            <a:r>
              <a:rPr lang="en-US" i="1" dirty="0" smtClean="0"/>
              <a:t>Mast cells stimulated and release histamine </a:t>
            </a:r>
          </a:p>
          <a:p>
            <a:pPr lvl="1" algn="l">
              <a:buNone/>
            </a:pPr>
            <a:r>
              <a:rPr lang="en-US" i="1" dirty="0" smtClean="0"/>
              <a:t>Reaction within 15-30  minutes of exposure </a:t>
            </a:r>
          </a:p>
          <a:p>
            <a:pPr lvl="1" algn="l">
              <a:buNone/>
            </a:pPr>
            <a:r>
              <a:rPr lang="en-US" i="1" dirty="0" smtClean="0">
                <a:solidFill>
                  <a:srgbClr val="C00000"/>
                </a:solidFill>
              </a:rPr>
              <a:t>Examples: Anaphylaxis (</a:t>
            </a:r>
            <a:r>
              <a:rPr lang="en-US" i="1" dirty="0" err="1" smtClean="0">
                <a:solidFill>
                  <a:srgbClr val="C00000"/>
                </a:solidFill>
              </a:rPr>
              <a:t>e.g.penicillin</a:t>
            </a:r>
            <a:r>
              <a:rPr lang="en-US" i="1" dirty="0" smtClean="0">
                <a:solidFill>
                  <a:srgbClr val="C00000"/>
                </a:solidFill>
              </a:rPr>
              <a:t>)  ,</a:t>
            </a:r>
            <a:r>
              <a:rPr lang="en-US" i="1" dirty="0" err="1" smtClean="0">
                <a:solidFill>
                  <a:srgbClr val="C00000"/>
                </a:solidFill>
              </a:rPr>
              <a:t>Urticaria</a:t>
            </a:r>
            <a:r>
              <a:rPr lang="en-US" i="1" dirty="0" smtClean="0">
                <a:solidFill>
                  <a:srgbClr val="C00000"/>
                </a:solidFill>
              </a:rPr>
              <a:t> , </a:t>
            </a:r>
            <a:r>
              <a:rPr lang="en-US" i="1" dirty="0" err="1" smtClean="0">
                <a:solidFill>
                  <a:srgbClr val="C00000"/>
                </a:solidFill>
              </a:rPr>
              <a:t>Angioedema</a:t>
            </a:r>
            <a:r>
              <a:rPr lang="en-US" i="1" dirty="0" smtClean="0">
                <a:solidFill>
                  <a:srgbClr val="C00000"/>
                </a:solidFill>
              </a:rPr>
              <a:t> .</a:t>
            </a:r>
          </a:p>
          <a:p>
            <a:pPr lvl="1" algn="l">
              <a:buNone/>
            </a:pPr>
            <a:endParaRPr lang="en-US" i="1" dirty="0" smtClean="0"/>
          </a:p>
          <a:p>
            <a:pPr lvl="1"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b="1" i="1" dirty="0" smtClean="0"/>
              <a:t>Type 2: </a:t>
            </a:r>
            <a:r>
              <a:rPr lang="en-US" b="1" i="1" dirty="0" err="1" smtClean="0"/>
              <a:t>Cytotoxic</a:t>
            </a:r>
            <a:r>
              <a:rPr lang="en-US" b="1" i="1" dirty="0" smtClean="0"/>
              <a:t> Antibody mediated Reaction</a:t>
            </a:r>
            <a:r>
              <a:rPr lang="en-US" i="1" dirty="0" smtClean="0"/>
              <a:t> </a:t>
            </a:r>
          </a:p>
          <a:p>
            <a:pPr lvl="1" algn="l">
              <a:buNone/>
            </a:pPr>
            <a:r>
              <a:rPr lang="en-US" i="1" dirty="0" smtClean="0"/>
              <a:t>Mediated by </a:t>
            </a:r>
            <a:r>
              <a:rPr lang="en-US" i="1" dirty="0" err="1" smtClean="0"/>
              <a:t>IgG</a:t>
            </a:r>
            <a:r>
              <a:rPr lang="en-US" i="1" dirty="0" smtClean="0"/>
              <a:t> and </a:t>
            </a:r>
            <a:r>
              <a:rPr lang="en-US" i="1" dirty="0" err="1" smtClean="0"/>
              <a:t>IgM</a:t>
            </a:r>
            <a:r>
              <a:rPr lang="en-US" i="1" dirty="0" smtClean="0"/>
              <a:t> to specific antigens </a:t>
            </a:r>
          </a:p>
          <a:p>
            <a:pPr lvl="1" algn="l">
              <a:buNone/>
            </a:pPr>
            <a:r>
              <a:rPr lang="en-US" i="1" dirty="0" smtClean="0">
                <a:solidFill>
                  <a:srgbClr val="C00000"/>
                </a:solidFill>
              </a:rPr>
              <a:t>Examples: Transfusion Reaction ,Rhesus Incompatibility (</a:t>
            </a:r>
            <a:r>
              <a:rPr lang="en-US" i="1" dirty="0" err="1" smtClean="0">
                <a:solidFill>
                  <a:srgbClr val="C00000"/>
                </a:solidFill>
              </a:rPr>
              <a:t>Rh</a:t>
            </a:r>
            <a:r>
              <a:rPr lang="en-US" i="1" dirty="0" smtClean="0">
                <a:solidFill>
                  <a:srgbClr val="C00000"/>
                </a:solidFill>
              </a:rPr>
              <a:t> Incompatibility), Hashimoto‘  </a:t>
            </a:r>
            <a:r>
              <a:rPr lang="en-US" i="1" dirty="0" err="1" smtClean="0">
                <a:solidFill>
                  <a:srgbClr val="C00000"/>
                </a:solidFill>
              </a:rPr>
              <a:t>thyroiditis</a:t>
            </a:r>
            <a:r>
              <a:rPr lang="en-US" i="1" dirty="0" smtClean="0">
                <a:solidFill>
                  <a:srgbClr val="C00000"/>
                </a:solidFill>
              </a:rPr>
              <a:t>.</a:t>
            </a:r>
          </a:p>
          <a:p>
            <a:pPr lvl="2" algn="l">
              <a:buNone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0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1752" y="457200"/>
            <a:ext cx="8686800" cy="739552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C00000"/>
                </a:solidFill>
              </a:rPr>
              <a:t>Minor criteria</a:t>
            </a:r>
          </a:p>
        </p:txBody>
      </p:sp>
      <p:sp>
        <p:nvSpPr>
          <p:cNvPr id="23555" name="Rectangle 1027"/>
          <p:cNvSpPr>
            <a:spLocks noGrp="1" noChangeArrowheads="1"/>
          </p:cNvSpPr>
          <p:nvPr>
            <p:ph sz="quarter" idx="13"/>
          </p:nvPr>
        </p:nvSpPr>
        <p:spPr>
          <a:xfrm>
            <a:off x="457200" y="1600200"/>
            <a:ext cx="4033838" cy="4530725"/>
          </a:xfrm>
        </p:spPr>
        <p:txBody>
          <a:bodyPr/>
          <a:lstStyle/>
          <a:p>
            <a:pPr algn="l">
              <a:buNone/>
            </a:pPr>
            <a:r>
              <a:rPr lang="en-US" sz="2200" i="1" dirty="0" smtClean="0"/>
              <a:t>-</a:t>
            </a:r>
            <a:r>
              <a:rPr lang="en-US" sz="2200" i="1" dirty="0" err="1" smtClean="0"/>
              <a:t>Xerosis</a:t>
            </a:r>
            <a:endParaRPr lang="en-US" sz="2200" i="1" dirty="0"/>
          </a:p>
          <a:p>
            <a:pPr algn="l">
              <a:buNone/>
            </a:pPr>
            <a:r>
              <a:rPr lang="en-US" sz="2200" i="1" dirty="0" smtClean="0"/>
              <a:t>-</a:t>
            </a:r>
            <a:r>
              <a:rPr lang="en-US" sz="2200" i="1" dirty="0" err="1" smtClean="0"/>
              <a:t>Icthyosis</a:t>
            </a:r>
            <a:r>
              <a:rPr lang="en-US" sz="2200" i="1" dirty="0" smtClean="0"/>
              <a:t>/</a:t>
            </a:r>
            <a:r>
              <a:rPr lang="en-US" sz="2200" i="1" dirty="0" err="1" smtClean="0"/>
              <a:t>hyperlinear</a:t>
            </a:r>
            <a:r>
              <a:rPr lang="en-US" sz="2200" i="1" dirty="0" smtClean="0"/>
              <a:t> palms/</a:t>
            </a:r>
            <a:r>
              <a:rPr lang="en-US" sz="2200" i="1" dirty="0" err="1" smtClean="0"/>
              <a:t>keratosis</a:t>
            </a:r>
            <a:r>
              <a:rPr lang="en-US" sz="2200" i="1" dirty="0" smtClean="0"/>
              <a:t> </a:t>
            </a:r>
            <a:r>
              <a:rPr lang="en-US" sz="2200" i="1" dirty="0" err="1" smtClean="0"/>
              <a:t>pilaris</a:t>
            </a:r>
            <a:r>
              <a:rPr lang="en-US" sz="2200" i="1" dirty="0" smtClean="0"/>
              <a:t>.</a:t>
            </a:r>
            <a:endParaRPr lang="en-US" sz="2200" i="1" dirty="0"/>
          </a:p>
          <a:p>
            <a:pPr algn="l">
              <a:buNone/>
            </a:pPr>
            <a:r>
              <a:rPr lang="en-US" sz="2200" i="1" dirty="0" smtClean="0"/>
              <a:t>-</a:t>
            </a:r>
            <a:r>
              <a:rPr lang="en-US" sz="2200" i="1" dirty="0" err="1" smtClean="0"/>
              <a:t>IgE</a:t>
            </a:r>
            <a:r>
              <a:rPr lang="en-US" sz="2200" i="1" dirty="0" smtClean="0"/>
              <a:t> </a:t>
            </a:r>
            <a:r>
              <a:rPr lang="en-US" sz="2200" i="1" dirty="0"/>
              <a:t>reactivity</a:t>
            </a:r>
          </a:p>
          <a:p>
            <a:pPr algn="l">
              <a:buNone/>
            </a:pPr>
            <a:r>
              <a:rPr lang="en-US" sz="2200" i="1" dirty="0" smtClean="0"/>
              <a:t>-Elevated </a:t>
            </a:r>
            <a:r>
              <a:rPr lang="en-US" sz="2200" i="1" dirty="0" err="1"/>
              <a:t>IgE</a:t>
            </a:r>
            <a:r>
              <a:rPr lang="en-US" sz="2200" i="1" dirty="0"/>
              <a:t> level</a:t>
            </a:r>
          </a:p>
          <a:p>
            <a:pPr algn="l">
              <a:buNone/>
            </a:pPr>
            <a:r>
              <a:rPr lang="en-US" sz="2200" i="1" dirty="0" smtClean="0"/>
              <a:t>-Early </a:t>
            </a:r>
            <a:r>
              <a:rPr lang="en-US" sz="2200" i="1" dirty="0"/>
              <a:t>onset</a:t>
            </a:r>
          </a:p>
          <a:p>
            <a:pPr algn="l">
              <a:buNone/>
            </a:pPr>
            <a:r>
              <a:rPr lang="en-US" sz="2200" i="1" dirty="0" smtClean="0"/>
              <a:t>-Skin </a:t>
            </a:r>
            <a:r>
              <a:rPr lang="en-US" sz="2200" i="1" dirty="0"/>
              <a:t>infection</a:t>
            </a:r>
          </a:p>
          <a:p>
            <a:pPr algn="l">
              <a:buNone/>
            </a:pPr>
            <a:r>
              <a:rPr lang="en-US" sz="2200" i="1" dirty="0" smtClean="0"/>
              <a:t>-</a:t>
            </a:r>
            <a:r>
              <a:rPr lang="en-US" sz="2200" i="1" dirty="0" err="1" smtClean="0"/>
              <a:t>Chelitis</a:t>
            </a:r>
            <a:endParaRPr lang="en-US" sz="2200" i="1" dirty="0"/>
          </a:p>
          <a:p>
            <a:pPr algn="l">
              <a:buNone/>
            </a:pPr>
            <a:r>
              <a:rPr lang="en-US" sz="2200" i="1" dirty="0" smtClean="0"/>
              <a:t>-Nipple </a:t>
            </a:r>
            <a:r>
              <a:rPr lang="en-US" sz="2200" i="1" dirty="0"/>
              <a:t>eczema</a:t>
            </a:r>
          </a:p>
        </p:txBody>
      </p:sp>
      <p:sp>
        <p:nvSpPr>
          <p:cNvPr id="23556" name="Rectangle 1028"/>
          <p:cNvSpPr>
            <a:spLocks noGrp="1" noChangeArrowheads="1"/>
          </p:cNvSpPr>
          <p:nvPr>
            <p:ph sz="quarter" idx="14"/>
          </p:nvPr>
        </p:nvSpPr>
        <p:spPr>
          <a:xfrm>
            <a:off x="4652963" y="1600200"/>
            <a:ext cx="4033837" cy="4530725"/>
          </a:xfrm>
        </p:spPr>
        <p:txBody>
          <a:bodyPr/>
          <a:lstStyle/>
          <a:p>
            <a:pPr algn="l">
              <a:buNone/>
            </a:pPr>
            <a:r>
              <a:rPr lang="en-US" sz="2200" dirty="0" smtClean="0"/>
              <a:t>-Recurrent </a:t>
            </a:r>
            <a:r>
              <a:rPr lang="en-US" sz="2200" dirty="0" err="1" smtClean="0"/>
              <a:t>conjuctivitis</a:t>
            </a:r>
            <a:endParaRPr lang="en-US" sz="2200" dirty="0" smtClean="0"/>
          </a:p>
          <a:p>
            <a:pPr algn="l">
              <a:buNone/>
            </a:pPr>
            <a:r>
              <a:rPr lang="en-US" sz="2200" dirty="0" smtClean="0"/>
              <a:t>-</a:t>
            </a:r>
            <a:r>
              <a:rPr lang="en-US" sz="2200" dirty="0" err="1" smtClean="0"/>
              <a:t>Keratoconus</a:t>
            </a:r>
            <a:endParaRPr lang="en-US" sz="2200" dirty="0" smtClean="0"/>
          </a:p>
          <a:p>
            <a:pPr algn="l">
              <a:buNone/>
            </a:pPr>
            <a:r>
              <a:rPr lang="en-US" sz="2200" dirty="0" smtClean="0"/>
              <a:t>-</a:t>
            </a:r>
            <a:r>
              <a:rPr lang="en-US" sz="2200" dirty="0" err="1" smtClean="0"/>
              <a:t>Dennie</a:t>
            </a:r>
            <a:r>
              <a:rPr lang="en-US" sz="2200" dirty="0" smtClean="0"/>
              <a:t> </a:t>
            </a:r>
            <a:r>
              <a:rPr lang="en-US" sz="2200" dirty="0" err="1" smtClean="0"/>
              <a:t>morgan</a:t>
            </a:r>
            <a:r>
              <a:rPr lang="en-US" sz="2200" dirty="0" smtClean="0"/>
              <a:t> fold</a:t>
            </a:r>
          </a:p>
          <a:p>
            <a:pPr algn="l">
              <a:buNone/>
            </a:pPr>
            <a:r>
              <a:rPr lang="en-US" sz="2200" dirty="0" smtClean="0"/>
              <a:t>-Anterior  cataract</a:t>
            </a:r>
          </a:p>
          <a:p>
            <a:pPr algn="l">
              <a:buNone/>
            </a:pPr>
            <a:r>
              <a:rPr lang="en-US" sz="2200" dirty="0" smtClean="0"/>
              <a:t>-Orbital darkening</a:t>
            </a:r>
          </a:p>
          <a:p>
            <a:pPr algn="l">
              <a:buNone/>
            </a:pPr>
            <a:r>
              <a:rPr lang="en-US" sz="2200" dirty="0" smtClean="0"/>
              <a:t>-Facial </a:t>
            </a:r>
            <a:r>
              <a:rPr lang="en-US" sz="2200" dirty="0" err="1" smtClean="0"/>
              <a:t>erythema</a:t>
            </a:r>
            <a:endParaRPr lang="en-US" sz="2200" dirty="0" smtClean="0"/>
          </a:p>
          <a:p>
            <a:pPr algn="l">
              <a:buNone/>
            </a:pPr>
            <a:r>
              <a:rPr lang="en-US" sz="2200" dirty="0" smtClean="0"/>
              <a:t>-</a:t>
            </a:r>
            <a:r>
              <a:rPr lang="en-US" sz="2200" dirty="0" err="1" smtClean="0"/>
              <a:t>Pityriasis</a:t>
            </a:r>
            <a:r>
              <a:rPr lang="en-US" sz="2200" dirty="0" smtClean="0"/>
              <a:t> alba</a:t>
            </a:r>
          </a:p>
          <a:p>
            <a:pPr algn="l">
              <a:buNone/>
            </a:pPr>
            <a:r>
              <a:rPr lang="en-US" sz="2200" dirty="0" smtClean="0"/>
              <a:t>-Food hypersensitivity</a:t>
            </a:r>
          </a:p>
          <a:p>
            <a:pPr algn="l">
              <a:buNone/>
            </a:pPr>
            <a:r>
              <a:rPr lang="en-US" sz="2200" dirty="0" smtClean="0"/>
              <a:t>-White </a:t>
            </a:r>
            <a:r>
              <a:rPr lang="en-US" sz="2200" dirty="0" err="1" smtClean="0"/>
              <a:t>dermatographism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3950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>
                <a:solidFill>
                  <a:srgbClr val="C00000"/>
                </a:solidFill>
              </a:rPr>
              <a:t>Dennie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err="1" smtClean="0">
                <a:solidFill>
                  <a:srgbClr val="C00000"/>
                </a:solidFill>
              </a:rPr>
              <a:t>morgan</a:t>
            </a:r>
            <a:r>
              <a:rPr lang="en-US" i="1" dirty="0" smtClean="0">
                <a:solidFill>
                  <a:srgbClr val="C00000"/>
                </a:solidFill>
              </a:rPr>
              <a:t> fold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None/>
            </a:pPr>
            <a:endParaRPr lang="ar-S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 descr="C:\Users\reema\Pictures\يث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488832" cy="4752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757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>
                <a:solidFill>
                  <a:schemeClr val="accent6">
                    <a:lumMod val="75000"/>
                  </a:schemeClr>
                </a:solidFill>
              </a:rPr>
              <a:t>Pityriasis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 alba</a:t>
            </a:r>
            <a:endParaRPr lang="ar-SA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C:\Documents and Settings\eman\My Documents\My Pictures\pityriasis_alb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9200" y="1371600"/>
            <a:ext cx="63246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30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>
                <a:solidFill>
                  <a:schemeClr val="accent6">
                    <a:lumMod val="75000"/>
                  </a:schemeClr>
                </a:solidFill>
              </a:rPr>
              <a:t>Pityriasis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 alba</a:t>
            </a:r>
            <a:endParaRPr lang="ar-SA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reema\Pictures\untitled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38200" y="1828800"/>
            <a:ext cx="6934200" cy="3971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278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Keratosis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pilaris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ar-SA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reema\Pictures\keratosis_pilaris_up_clos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7800" y="1219200"/>
            <a:ext cx="5943600" cy="5133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41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85794"/>
            <a:ext cx="8229600" cy="2714644"/>
          </a:xfrm>
        </p:spPr>
        <p:txBody>
          <a:bodyPr>
            <a:normAutofit/>
          </a:bodyPr>
          <a:lstStyle/>
          <a:p>
            <a:pPr algn="ctr"/>
            <a:r>
              <a:rPr lang="en-US" sz="6000" b="1" i="1" dirty="0" smtClean="0">
                <a:solidFill>
                  <a:srgbClr val="C00000"/>
                </a:solidFill>
              </a:rPr>
              <a:t>Complication</a:t>
            </a:r>
            <a:endParaRPr lang="ar-SA" sz="6000" b="1" i="1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2564904"/>
            <a:ext cx="8686800" cy="3515221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5735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Infection</a:t>
            </a:r>
            <a:r>
              <a:rPr lang="en-US" i="1" dirty="0" smtClean="0"/>
              <a:t>:</a:t>
            </a:r>
          </a:p>
          <a:p>
            <a:pPr marL="68580" indent="0">
              <a:buNone/>
            </a:pPr>
            <a:r>
              <a:rPr lang="en-US" sz="1800" i="1" dirty="0" smtClean="0"/>
              <a:t>- </a:t>
            </a:r>
            <a:r>
              <a:rPr lang="en-US" sz="1800" b="1" i="1" dirty="0" smtClean="0"/>
              <a:t>Bacterial</a:t>
            </a:r>
            <a:r>
              <a:rPr lang="en-US" sz="1800" i="1" dirty="0" smtClean="0"/>
              <a:t>: </a:t>
            </a:r>
            <a:r>
              <a:rPr lang="en-US" sz="1800" i="1" dirty="0"/>
              <a:t>Impetigo(STAPH </a:t>
            </a:r>
            <a:r>
              <a:rPr lang="en-US" sz="1800" i="1" dirty="0" smtClean="0"/>
              <a:t>AURIOUS)</a:t>
            </a:r>
          </a:p>
          <a:p>
            <a:pPr marL="68580" indent="0">
              <a:buNone/>
            </a:pPr>
            <a:r>
              <a:rPr lang="en-US" sz="1400" b="1" i="1" dirty="0" smtClean="0"/>
              <a:t>- </a:t>
            </a:r>
            <a:r>
              <a:rPr lang="en-US" sz="1800" b="1" i="1" dirty="0" smtClean="0"/>
              <a:t>Viral infection</a:t>
            </a:r>
            <a:r>
              <a:rPr lang="en-US" sz="1800" i="1" dirty="0" smtClean="0"/>
              <a:t>: eczema </a:t>
            </a:r>
            <a:r>
              <a:rPr lang="en-US" sz="1800" i="1" dirty="0" err="1" smtClean="0"/>
              <a:t>herpeticum</a:t>
            </a:r>
            <a:r>
              <a:rPr lang="ar-SA" sz="1800" i="1" dirty="0" smtClean="0"/>
              <a:t> )</a:t>
            </a:r>
            <a:r>
              <a:rPr lang="en-US" sz="1800" i="1" dirty="0" smtClean="0"/>
              <a:t>Herpes Simplex Virus)</a:t>
            </a:r>
          </a:p>
          <a:p>
            <a:pPr marL="68580" indent="0">
              <a:buNone/>
            </a:pPr>
            <a:r>
              <a:rPr lang="en-US" sz="1800" i="1" dirty="0"/>
              <a:t>                     </a:t>
            </a:r>
            <a:r>
              <a:rPr lang="en-US" sz="1800" i="1" dirty="0" smtClean="0"/>
              <a:t>       </a:t>
            </a:r>
            <a:r>
              <a:rPr lang="en-US" sz="1800" i="1" dirty="0"/>
              <a:t>widespread </a:t>
            </a:r>
            <a:r>
              <a:rPr lang="en-US" sz="1800" i="1" dirty="0" err="1" smtClean="0"/>
              <a:t>molluscum</a:t>
            </a:r>
            <a:endParaRPr lang="en-US" sz="1800" i="1" dirty="0" smtClean="0"/>
          </a:p>
          <a:p>
            <a:pPr marL="68580" indent="0">
              <a:buNone/>
            </a:pPr>
            <a:endParaRPr lang="en-US" sz="1400" i="1" dirty="0"/>
          </a:p>
          <a:p>
            <a:r>
              <a:rPr lang="en-US" i="1" dirty="0" smtClean="0"/>
              <a:t>Cataracts </a:t>
            </a:r>
            <a:endParaRPr lang="en-US" i="1" dirty="0"/>
          </a:p>
          <a:p>
            <a:r>
              <a:rPr lang="en-US" i="1" dirty="0" smtClean="0"/>
              <a:t>Growth retardation. </a:t>
            </a:r>
          </a:p>
          <a:p>
            <a:pPr marL="68580" indent="0">
              <a:buNone/>
            </a:pPr>
            <a:r>
              <a:rPr lang="en-US" i="1" dirty="0" smtClean="0"/>
              <a:t> </a:t>
            </a:r>
            <a:r>
              <a:rPr lang="en-US" sz="1400" i="1" dirty="0"/>
              <a:t/>
            </a:r>
            <a:br>
              <a:rPr lang="en-US" sz="1400" i="1" dirty="0"/>
            </a:br>
            <a:endParaRPr lang="en-US" sz="1400" i="1" dirty="0"/>
          </a:p>
          <a:p>
            <a:pPr algn="l">
              <a:buNone/>
            </a:pPr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4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Eczema </a:t>
            </a:r>
            <a:r>
              <a:rPr lang="en-US" i="1" dirty="0" err="1" smtClean="0">
                <a:solidFill>
                  <a:schemeClr val="accent6">
                    <a:lumMod val="75000"/>
                  </a:schemeClr>
                </a:solidFill>
              </a:rPr>
              <a:t>Herpeticum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Eman\Pictures\imagesCATQ3PW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2514600"/>
            <a:ext cx="5334000" cy="358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16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a2e247E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16722" r="15590" b="6484"/>
          <a:stretch/>
        </p:blipFill>
        <p:spPr bwMode="auto">
          <a:xfrm>
            <a:off x="1458410" y="1180618"/>
            <a:ext cx="6250329" cy="526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0546" y="493059"/>
            <a:ext cx="4975721" cy="94891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4038"/>
              </a:lnSpc>
              <a:defRPr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Impetiginised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dermatitis </a:t>
            </a:r>
          </a:p>
          <a:p>
            <a:pPr>
              <a:lnSpc>
                <a:spcPts val="4038"/>
              </a:lnSpc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6273" y="2924735"/>
            <a:ext cx="2077492" cy="51296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1974"/>
              </a:lnSpc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</a:rPr>
              <a:t>Golden yellow crust </a:t>
            </a:r>
          </a:p>
          <a:p>
            <a:pPr>
              <a:lnSpc>
                <a:spcPts val="1974"/>
              </a:lnSpc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81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a2e248C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2" t="17384" r="16836" b="8354"/>
          <a:stretch/>
        </p:blipFill>
        <p:spPr bwMode="auto">
          <a:xfrm>
            <a:off x="1551008" y="1192192"/>
            <a:ext cx="6053559" cy="5092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01455" y="493059"/>
            <a:ext cx="4411464" cy="94891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4038"/>
              </a:lnSpc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Mollusca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al"/>
              </a:rPr>
              <a:t>Contagiosa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"/>
              </a:rPr>
              <a:t> </a:t>
            </a:r>
          </a:p>
          <a:p>
            <a:pPr>
              <a:lnSpc>
                <a:spcPts val="4038"/>
              </a:lnSpc>
              <a:defRPr/>
            </a:pPr>
            <a:endParaRPr lang="en-US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1364" y="2106706"/>
            <a:ext cx="3616375" cy="51296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1974"/>
              </a:lnSpc>
              <a:defRPr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rial"/>
              </a:rPr>
              <a:t>Dome-shaped 1-2mm firm papules </a:t>
            </a:r>
          </a:p>
          <a:p>
            <a:pPr>
              <a:lnSpc>
                <a:spcPts val="1974"/>
              </a:lnSpc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179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>
                <a:solidFill>
                  <a:srgbClr val="C00000"/>
                </a:solidFill>
              </a:rPr>
              <a:t>Cont…</a:t>
            </a:r>
            <a:endParaRPr lang="ar-SA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72098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b="1" i="1" dirty="0" smtClean="0"/>
              <a:t>Type 3: Immune Complex Reaction </a:t>
            </a:r>
          </a:p>
          <a:p>
            <a:pPr lvl="1" algn="l">
              <a:buNone/>
            </a:pPr>
            <a:r>
              <a:rPr lang="en-US" i="1" dirty="0" smtClean="0"/>
              <a:t>Antigen-Antibody complexes deposit in tissue</a:t>
            </a:r>
          </a:p>
          <a:p>
            <a:pPr lvl="1" algn="l">
              <a:buNone/>
            </a:pPr>
            <a:r>
              <a:rPr lang="en-US" i="1" dirty="0" smtClean="0"/>
              <a:t>Reaction within 1-3 weeks after exposure </a:t>
            </a:r>
          </a:p>
          <a:p>
            <a:pPr lvl="1" algn="l">
              <a:buNone/>
            </a:pPr>
            <a:r>
              <a:rPr lang="en-US" i="1" dirty="0" smtClean="0">
                <a:solidFill>
                  <a:srgbClr val="C00000"/>
                </a:solidFill>
              </a:rPr>
              <a:t>SLE, serum sickness , </a:t>
            </a:r>
            <a:r>
              <a:rPr lang="en-US" i="1" dirty="0" err="1" smtClean="0">
                <a:solidFill>
                  <a:srgbClr val="C00000"/>
                </a:solidFill>
              </a:rPr>
              <a:t>vasculitis</a:t>
            </a:r>
            <a:r>
              <a:rPr lang="ar-SA" i="1" dirty="0" smtClean="0">
                <a:solidFill>
                  <a:srgbClr val="C00000"/>
                </a:solidFill>
              </a:rPr>
              <a:t>:</a:t>
            </a:r>
            <a:r>
              <a:rPr lang="en-US" i="1" dirty="0" smtClean="0">
                <a:solidFill>
                  <a:srgbClr val="C00000"/>
                </a:solidFill>
              </a:rPr>
              <a:t>Examples</a:t>
            </a:r>
          </a:p>
          <a:p>
            <a:pPr algn="l"/>
            <a:endParaRPr lang="en-US" i="1" dirty="0" smtClean="0"/>
          </a:p>
          <a:p>
            <a:pPr algn="l">
              <a:buNone/>
            </a:pPr>
            <a:endParaRPr lang="en-US" b="1" i="1" dirty="0" smtClean="0"/>
          </a:p>
          <a:p>
            <a:pPr algn="l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Type 4: Delayed-Type Hypersensitivity</a:t>
            </a:r>
          </a:p>
          <a:p>
            <a:pPr lvl="1" algn="l">
              <a:buNone/>
            </a:pPr>
            <a:r>
              <a:rPr lang="en-US" i="1" dirty="0" smtClean="0">
                <a:solidFill>
                  <a:schemeClr val="tx1"/>
                </a:solidFill>
              </a:rPr>
              <a:t>Mediated by T-Lymphocytes to specific antigens </a:t>
            </a:r>
          </a:p>
          <a:p>
            <a:pPr lvl="2" algn="l">
              <a:buNone/>
            </a:pPr>
            <a:r>
              <a:rPr lang="en-US" sz="2600" i="1" dirty="0" smtClean="0">
                <a:solidFill>
                  <a:schemeClr val="tx1"/>
                </a:solidFill>
              </a:rPr>
              <a:t>Reaction within 2-7 days after exposure </a:t>
            </a:r>
          </a:p>
          <a:p>
            <a:pPr lvl="1" algn="l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Examples: Allergic contact dermatitis (e.g. Nickel allergy)</a:t>
            </a:r>
          </a:p>
          <a:p>
            <a:pPr algn="l">
              <a:buNone/>
            </a:pPr>
            <a:endParaRPr lang="ar-SA" b="1" dirty="0" smtClean="0">
              <a:solidFill>
                <a:srgbClr val="FF0000"/>
              </a:solidFill>
            </a:endParaRPr>
          </a:p>
          <a:p>
            <a:pPr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4571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000" b="1" i="1" dirty="0" smtClean="0">
                <a:solidFill>
                  <a:srgbClr val="C00000"/>
                </a:solidFill>
              </a:rPr>
              <a:t>MANAGEMENT</a:t>
            </a:r>
            <a:endParaRPr lang="en-US" sz="6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7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Frame work for Treating Dermatitis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Dry </a:t>
            </a:r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Skin: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Bathing, soap</a:t>
            </a:r>
          </a:p>
          <a:p>
            <a:pPr lvl="1"/>
            <a:r>
              <a:rPr lang="en-US" dirty="0"/>
              <a:t>Emollients/barrier  repair</a:t>
            </a:r>
          </a:p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Inflammation: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Topical steroids</a:t>
            </a:r>
          </a:p>
          <a:p>
            <a:pPr lvl="1"/>
            <a:r>
              <a:rPr lang="en-US" dirty="0"/>
              <a:t>Topical </a:t>
            </a:r>
            <a:r>
              <a:rPr lang="en-US" dirty="0" err="1"/>
              <a:t>calcineurin</a:t>
            </a:r>
            <a:r>
              <a:rPr lang="en-US" dirty="0"/>
              <a:t> inhibitors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43200"/>
            <a:ext cx="2547937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56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Pruritus/Sleep: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/>
              <a:t>Sedating antihistamines</a:t>
            </a:r>
          </a:p>
          <a:p>
            <a:pPr marL="349250" lvl="1" indent="0">
              <a:buNone/>
            </a:pPr>
            <a:endParaRPr lang="en-US" dirty="0"/>
          </a:p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Infection: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/>
              <a:t>Contributing factors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0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>
                <a:solidFill>
                  <a:srgbClr val="92D050"/>
                </a:solidFill>
              </a:rPr>
              <a:t>Education :</a:t>
            </a:r>
            <a:endParaRPr lang="ar-SA" b="1" i="1" dirty="0">
              <a:solidFill>
                <a:srgbClr val="92D050"/>
              </a:solidFill>
            </a:endParaRPr>
          </a:p>
        </p:txBody>
      </p:sp>
      <p:pic>
        <p:nvPicPr>
          <p:cNvPr id="5122" name="Picture 2" descr="C:\Users\reema\Pictures\EarthTalkAntibacterialSoap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2988" y="2338819"/>
            <a:ext cx="3419475" cy="3442424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Avoid </a:t>
            </a:r>
            <a:r>
              <a:rPr lang="en-US" dirty="0"/>
              <a:t>alkali </a:t>
            </a:r>
            <a:r>
              <a:rPr lang="en-US" dirty="0" smtClean="0"/>
              <a:t>soaps</a:t>
            </a:r>
          </a:p>
          <a:p>
            <a:r>
              <a:rPr lang="en-US" dirty="0"/>
              <a:t>Avoid woolen clothes and wear cotton instead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1289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153400" cy="595536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92D050"/>
                </a:solidFill>
              </a:rPr>
              <a:t>Emollient</a:t>
            </a:r>
            <a:r>
              <a:rPr lang="en-US" dirty="0" smtClean="0">
                <a:solidFill>
                  <a:srgbClr val="92D050"/>
                </a:solidFill>
              </a:rPr>
              <a:t> </a:t>
            </a:r>
            <a:endParaRPr lang="ar-SA" dirty="0">
              <a:solidFill>
                <a:srgbClr val="92D050"/>
              </a:solidFill>
            </a:endParaRPr>
          </a:p>
        </p:txBody>
      </p:sp>
      <p:pic>
        <p:nvPicPr>
          <p:cNvPr id="6146" name="Picture 2" descr="C:\Users\reema\Pictures\tumblr_kultex4lbz1qa9ugno1_4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2988" y="2350294"/>
            <a:ext cx="3419475" cy="3419475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095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05800" cy="9144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92D050"/>
                </a:solidFill>
              </a:rPr>
              <a:t>Treatment</a:t>
            </a:r>
            <a:endParaRPr lang="ar-SA" b="1" i="1" dirty="0">
              <a:solidFill>
                <a:srgbClr val="92D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>
              <a:buNone/>
            </a:pPr>
            <a:r>
              <a:rPr lang="en-US" i="1" dirty="0" smtClean="0"/>
              <a:t>-Education.</a:t>
            </a:r>
          </a:p>
          <a:p>
            <a:pPr algn="l">
              <a:buNone/>
            </a:pPr>
            <a:r>
              <a:rPr lang="en-US" i="1" dirty="0" smtClean="0"/>
              <a:t>-Emollient.</a:t>
            </a:r>
          </a:p>
          <a:p>
            <a:pPr algn="l">
              <a:buNone/>
            </a:pPr>
            <a:r>
              <a:rPr lang="en-US" i="1" dirty="0" smtClean="0"/>
              <a:t>-topical steroid</a:t>
            </a:r>
          </a:p>
          <a:p>
            <a:pPr algn="l">
              <a:buNone/>
            </a:pPr>
            <a:r>
              <a:rPr lang="en-US" i="1" dirty="0" smtClean="0"/>
              <a:t>-topical </a:t>
            </a:r>
            <a:r>
              <a:rPr lang="en-US" i="1" dirty="0" err="1" smtClean="0"/>
              <a:t>immunomodulators</a:t>
            </a:r>
            <a:r>
              <a:rPr lang="en-US" i="1" dirty="0" smtClean="0"/>
              <a:t> (</a:t>
            </a:r>
            <a:r>
              <a:rPr lang="en-US" i="1" dirty="0" err="1" smtClean="0"/>
              <a:t>tacrolimus</a:t>
            </a:r>
            <a:r>
              <a:rPr lang="en-US" i="1" dirty="0" smtClean="0"/>
              <a:t> &amp; </a:t>
            </a:r>
            <a:r>
              <a:rPr lang="en-US" i="1" dirty="0" err="1" smtClean="0"/>
              <a:t>pimecrolimus</a:t>
            </a:r>
            <a:r>
              <a:rPr lang="en-US" i="1" dirty="0" smtClean="0"/>
              <a:t>)</a:t>
            </a:r>
          </a:p>
          <a:p>
            <a:pPr algn="l">
              <a:buNone/>
            </a:pPr>
            <a:r>
              <a:rPr lang="en-US" i="1" dirty="0" smtClean="0"/>
              <a:t>-oral antihistamine</a:t>
            </a:r>
          </a:p>
          <a:p>
            <a:pPr algn="l">
              <a:buNone/>
            </a:pPr>
            <a:r>
              <a:rPr lang="en-US" i="1" dirty="0" smtClean="0"/>
              <a:t>-oral Antibiotic (for 2ry bacterial infection)</a:t>
            </a:r>
          </a:p>
          <a:p>
            <a:pPr algn="l">
              <a:buNone/>
            </a:pPr>
            <a:r>
              <a:rPr lang="en-US" i="1" dirty="0" smtClean="0"/>
              <a:t>-ultraviolet light</a:t>
            </a:r>
          </a:p>
          <a:p>
            <a:pPr algn="l">
              <a:buNone/>
            </a:pPr>
            <a:r>
              <a:rPr lang="en-US" i="1" dirty="0" smtClean="0"/>
              <a:t>-systemic steroid</a:t>
            </a:r>
          </a:p>
          <a:p>
            <a:pPr algn="l">
              <a:buNone/>
            </a:pPr>
            <a:r>
              <a:rPr lang="en-US" i="1" dirty="0" smtClean="0"/>
              <a:t>-others: </a:t>
            </a:r>
            <a:r>
              <a:rPr lang="en-US" i="1" dirty="0" err="1" smtClean="0"/>
              <a:t>cyclosporin</a:t>
            </a:r>
            <a:r>
              <a:rPr lang="en-US" i="1" dirty="0" smtClean="0"/>
              <a:t> , </a:t>
            </a:r>
            <a:r>
              <a:rPr lang="en-US" i="1" dirty="0" err="1" smtClean="0"/>
              <a:t>methotrexate</a:t>
            </a:r>
            <a:r>
              <a:rPr lang="en-US" i="1" dirty="0" smtClean="0"/>
              <a:t> ,</a:t>
            </a:r>
            <a:r>
              <a:rPr lang="en-US" i="1" dirty="0" err="1" smtClean="0"/>
              <a:t>azathioprine</a:t>
            </a:r>
            <a:r>
              <a:rPr lang="en-US" i="1" dirty="0" smtClean="0"/>
              <a:t>, IVIG , Biologic</a:t>
            </a:r>
          </a:p>
          <a:p>
            <a:pPr algn="l">
              <a:buNone/>
            </a:pPr>
            <a:endParaRPr lang="ar-SA" i="1" dirty="0"/>
          </a:p>
        </p:txBody>
      </p:sp>
    </p:spTree>
    <p:extLst>
      <p:ext uri="{BB962C8B-B14F-4D97-AF65-F5344CB8AC3E}">
        <p14:creationId xmlns:p14="http://schemas.microsoft.com/office/powerpoint/2010/main" val="166331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81" r="-35381"/>
          <a:stretch>
            <a:fillRect/>
          </a:stretch>
        </p:blipFill>
        <p:spPr>
          <a:xfrm>
            <a:off x="0" y="1295400"/>
            <a:ext cx="9144000" cy="5105400"/>
          </a:xfrm>
        </p:spPr>
      </p:pic>
    </p:spTree>
    <p:extLst>
      <p:ext uri="{BB962C8B-B14F-4D97-AF65-F5344CB8AC3E}">
        <p14:creationId xmlns:p14="http://schemas.microsoft.com/office/powerpoint/2010/main" val="29301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3600" b="1" i="1" dirty="0" smtClean="0">
                <a:solidFill>
                  <a:srgbClr val="FF0000"/>
                </a:solidFill>
              </a:rPr>
              <a:t>What are the side effects of topical steroid?  </a:t>
            </a:r>
            <a:r>
              <a:rPr lang="en-US" i="1" dirty="0" smtClean="0"/>
              <a:t>  </a:t>
            </a:r>
            <a:endParaRPr lang="ar-SA" i="1" dirty="0"/>
          </a:p>
        </p:txBody>
      </p:sp>
    </p:spTree>
    <p:extLst>
      <p:ext uri="{BB962C8B-B14F-4D97-AF65-F5344CB8AC3E}">
        <p14:creationId xmlns:p14="http://schemas.microsoft.com/office/powerpoint/2010/main" val="297750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Steroid Side Effects Are Rare!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Reversible:</a:t>
            </a:r>
          </a:p>
          <a:p>
            <a:pPr lvl="1"/>
            <a:r>
              <a:rPr lang="en-US" sz="1600" dirty="0" smtClean="0"/>
              <a:t>Telangiectasia</a:t>
            </a:r>
            <a:r>
              <a:rPr lang="en-US" sz="1600" dirty="0"/>
              <a:t>/prominent blood vessels</a:t>
            </a:r>
          </a:p>
          <a:p>
            <a:pPr lvl="1"/>
            <a:r>
              <a:rPr lang="en-US" sz="1600" dirty="0" smtClean="0"/>
              <a:t>Epidermal Atrophy/thin </a:t>
            </a:r>
            <a:r>
              <a:rPr lang="en-US" sz="1600" dirty="0"/>
              <a:t>skin</a:t>
            </a:r>
          </a:p>
          <a:p>
            <a:pPr lvl="1"/>
            <a:r>
              <a:rPr lang="en-US" sz="1600" dirty="0" smtClean="0"/>
              <a:t>Acne</a:t>
            </a:r>
            <a:r>
              <a:rPr lang="en-US" sz="1600" dirty="0"/>
              <a:t>/rosacea</a:t>
            </a:r>
          </a:p>
          <a:p>
            <a:pPr lvl="1"/>
            <a:r>
              <a:rPr lang="en-US" sz="1600" dirty="0" smtClean="0"/>
              <a:t>Increased </a:t>
            </a:r>
            <a:r>
              <a:rPr lang="en-US" sz="1600" dirty="0"/>
              <a:t>hair growth</a:t>
            </a:r>
          </a:p>
          <a:p>
            <a:r>
              <a:rPr lang="en-US" sz="1800" dirty="0" smtClean="0"/>
              <a:t>Non-reversible: dermal atrophy 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81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/>
              <a:t>25 y/o male </a:t>
            </a:r>
            <a:r>
              <a:rPr lang="en-US" altLang="en-US" sz="4000" dirty="0" smtClean="0"/>
              <a:t>treated </a:t>
            </a:r>
            <a:r>
              <a:rPr lang="en-US" altLang="en-US" sz="4000" dirty="0"/>
              <a:t>for eczema in antecubital fossa with “some cream”</a:t>
            </a:r>
          </a:p>
        </p:txBody>
      </p:sp>
      <p:pic>
        <p:nvPicPr>
          <p:cNvPr id="102403" name="Picture 3" descr="54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7438" y="2514600"/>
            <a:ext cx="6684962" cy="36115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5048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</a:rPr>
              <a:t>Eczema (Dermatitis)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b="1" i="1" u="sng" dirty="0" smtClean="0">
                <a:solidFill>
                  <a:srgbClr val="C00000"/>
                </a:solidFill>
              </a:rPr>
              <a:t>Definition:</a:t>
            </a:r>
          </a:p>
          <a:p>
            <a:pPr marL="0" indent="0" algn="l">
              <a:buNone/>
            </a:pPr>
            <a:r>
              <a:rPr lang="en-US" dirty="0"/>
              <a:t>is </a:t>
            </a:r>
            <a:r>
              <a:rPr lang="en-US" dirty="0" smtClean="0"/>
              <a:t>an </a:t>
            </a:r>
            <a:r>
              <a:rPr lang="en-US" dirty="0"/>
              <a:t>inflammatory skin </a:t>
            </a:r>
            <a:r>
              <a:rPr lang="en-US" dirty="0" smtClean="0"/>
              <a:t>disease.</a:t>
            </a:r>
          </a:p>
          <a:p>
            <a:pPr marL="0" indent="0" algn="l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Skin inflammation characterized by:</a:t>
            </a:r>
          </a:p>
          <a:p>
            <a:pPr marL="0" indent="0">
              <a:buNone/>
            </a:pPr>
            <a:r>
              <a:rPr lang="en-US" dirty="0"/>
              <a:t>     -itchy, scaly, patches of erythema </a:t>
            </a:r>
          </a:p>
          <a:p>
            <a:pPr marL="0" indent="0" algn="l">
              <a:buNone/>
            </a:pPr>
            <a:r>
              <a:rPr lang="en-US" b="1" i="1" u="sng" dirty="0" smtClean="0">
                <a:solidFill>
                  <a:srgbClr val="C00000"/>
                </a:solidFill>
              </a:rPr>
              <a:t>Pathogenesis:</a:t>
            </a:r>
          </a:p>
          <a:p>
            <a:pPr marL="0" indent="0" algn="l" rtl="0">
              <a:buNone/>
            </a:pPr>
            <a:r>
              <a:rPr lang="en-US" dirty="0"/>
              <a:t>It is an </a:t>
            </a:r>
            <a:r>
              <a:rPr lang="en-US" dirty="0" smtClean="0"/>
              <a:t>epidermal </a:t>
            </a:r>
            <a:r>
              <a:rPr lang="en-US" dirty="0"/>
              <a:t>reaction to specific </a:t>
            </a:r>
            <a:r>
              <a:rPr lang="en-US" dirty="0" smtClean="0"/>
              <a:t>Antigens; </a:t>
            </a:r>
            <a:r>
              <a:rPr lang="en-US" dirty="0"/>
              <a:t>these </a:t>
            </a:r>
            <a:r>
              <a:rPr lang="en-US" dirty="0" smtClean="0"/>
              <a:t>antigens </a:t>
            </a:r>
            <a:r>
              <a:rPr lang="en-US" dirty="0"/>
              <a:t>may be </a:t>
            </a:r>
            <a:r>
              <a:rPr lang="en-US" dirty="0" smtClean="0"/>
              <a:t>internal </a:t>
            </a:r>
            <a:r>
              <a:rPr lang="en-US" dirty="0"/>
              <a:t>or external, acting singularly or in </a:t>
            </a:r>
            <a:r>
              <a:rPr lang="en-US" dirty="0" smtClean="0"/>
              <a:t>combination</a:t>
            </a:r>
          </a:p>
          <a:p>
            <a:pPr marL="0" indent="0" algn="l" rtl="0">
              <a:buNone/>
            </a:pPr>
            <a:endParaRPr lang="en-US" dirty="0"/>
          </a:p>
          <a:p>
            <a:pPr marL="0" indent="0" algn="l">
              <a:buNone/>
            </a:pPr>
            <a:endParaRPr lang="en-US" b="1" i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drops_on_ski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92590" y="2324100"/>
            <a:ext cx="4677833" cy="3508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706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/>
              <a:t>52 y/o male with erythematous, scaly patches of face and scalp</a:t>
            </a:r>
          </a:p>
        </p:txBody>
      </p:sp>
      <p:pic>
        <p:nvPicPr>
          <p:cNvPr id="73732" name="Picture 4" descr="14FF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24100"/>
            <a:ext cx="6096000" cy="3848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10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r>
              <a:rPr lang="en-US" b="1" i="1" dirty="0" err="1" smtClean="0">
                <a:solidFill>
                  <a:srgbClr val="C00000"/>
                </a:solidFill>
              </a:rPr>
              <a:t>Seborrheic</a:t>
            </a:r>
            <a:r>
              <a:rPr lang="en-US" b="1" i="1" dirty="0" smtClean="0">
                <a:solidFill>
                  <a:srgbClr val="C00000"/>
                </a:solidFill>
              </a:rPr>
              <a:t> </a:t>
            </a:r>
            <a:r>
              <a:rPr lang="en-US" b="1" i="1" dirty="0" err="1" smtClean="0">
                <a:solidFill>
                  <a:srgbClr val="C00000"/>
                </a:solidFill>
              </a:rPr>
              <a:t>Dermaitis</a:t>
            </a:r>
            <a:endParaRPr lang="ar-SA" b="1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1857364"/>
            <a:ext cx="8043890" cy="42687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b="1" i="1" dirty="0" smtClean="0"/>
              <a:t>Is a common mild chronic eczema typically confined to skin regions with high sebum production &amp; the body folds</a:t>
            </a:r>
            <a:endParaRPr lang="ar-SA" b="1" i="1" dirty="0"/>
          </a:p>
        </p:txBody>
      </p:sp>
    </p:spTree>
    <p:extLst>
      <p:ext uri="{BB962C8B-B14F-4D97-AF65-F5344CB8AC3E}">
        <p14:creationId xmlns:p14="http://schemas.microsoft.com/office/powerpoint/2010/main" val="38796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153400" cy="1066800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rgbClr val="92D050"/>
                </a:solidFill>
              </a:rPr>
              <a:t>Pathogenesis</a:t>
            </a:r>
            <a:endParaRPr lang="ar-SA" b="1" i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1" i="1" dirty="0" smtClean="0"/>
              <a:t>-Seborrhea &amp; abnormal sebum production.</a:t>
            </a:r>
          </a:p>
          <a:p>
            <a:pPr algn="l">
              <a:buNone/>
            </a:pPr>
            <a:endParaRPr lang="ar-SA" b="1" i="1" dirty="0" smtClean="0"/>
          </a:p>
          <a:p>
            <a:pPr algn="l">
              <a:buNone/>
            </a:pPr>
            <a:r>
              <a:rPr lang="en-US" b="1" i="1" dirty="0" smtClean="0"/>
              <a:t>-</a:t>
            </a:r>
            <a:r>
              <a:rPr lang="en-US" b="1" i="1" dirty="0" err="1" smtClean="0"/>
              <a:t>Commensal</a:t>
            </a:r>
            <a:r>
              <a:rPr lang="en-US" b="1" i="1" dirty="0" smtClean="0"/>
              <a:t> yeast </a:t>
            </a:r>
            <a:r>
              <a:rPr lang="en-US" b="1" i="1" dirty="0" err="1" smtClean="0"/>
              <a:t>Malassezia</a:t>
            </a:r>
            <a:r>
              <a:rPr lang="en-US" b="1" i="1" dirty="0" smtClean="0"/>
              <a:t> </a:t>
            </a:r>
            <a:r>
              <a:rPr lang="en-US" b="1" i="1" dirty="0" err="1" smtClean="0"/>
              <a:t>furfur</a:t>
            </a:r>
            <a:r>
              <a:rPr lang="en-US" b="1" i="1" dirty="0" smtClean="0"/>
              <a:t> (</a:t>
            </a:r>
            <a:r>
              <a:rPr lang="en-US" b="1" i="1" dirty="0" err="1" smtClean="0"/>
              <a:t>pityrosporum</a:t>
            </a:r>
            <a:r>
              <a:rPr lang="en-US" b="1" i="1" dirty="0" smtClean="0"/>
              <a:t> </a:t>
            </a:r>
            <a:r>
              <a:rPr lang="en-US" b="1" i="1" dirty="0" err="1" smtClean="0"/>
              <a:t>ovale</a:t>
            </a:r>
            <a:r>
              <a:rPr lang="en-US" b="1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429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34400" cy="667544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Clinical Picture:</a:t>
            </a:r>
            <a:endParaRPr lang="ar-SA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153400" cy="4686320"/>
          </a:xfrm>
        </p:spPr>
        <p:txBody>
          <a:bodyPr>
            <a:normAutofit lnSpcReduction="10000"/>
          </a:bodyPr>
          <a:lstStyle/>
          <a:p>
            <a:pPr algn="l">
              <a:buNone/>
            </a:pPr>
            <a:r>
              <a:rPr lang="en-US" b="1" i="1" dirty="0" err="1" smtClean="0"/>
              <a:t>Seborrheic</a:t>
            </a:r>
            <a:r>
              <a:rPr lang="en-US" b="1" i="1" dirty="0" smtClean="0"/>
              <a:t> dermatitis is defined by clinical</a:t>
            </a:r>
          </a:p>
          <a:p>
            <a:pPr algn="l">
              <a:buNone/>
            </a:pPr>
            <a:r>
              <a:rPr lang="en-US" b="1" i="1" dirty="0" smtClean="0"/>
              <a:t>parameters which include:</a:t>
            </a:r>
            <a:endParaRPr lang="ar-SA" b="1" i="1" dirty="0" smtClean="0"/>
          </a:p>
          <a:p>
            <a:pPr algn="l">
              <a:buNone/>
            </a:pPr>
            <a:endParaRPr lang="en-US" sz="2800" i="1" dirty="0" smtClean="0"/>
          </a:p>
          <a:p>
            <a:pPr algn="l">
              <a:buNone/>
            </a:pPr>
            <a:r>
              <a:rPr lang="en-US" sz="2800" i="1" dirty="0" smtClean="0"/>
              <a:t>1-erythematous red-yellow , poorly circumscribed patches &amp; thin plaques with bran-like to flaky (greasy) scales.</a:t>
            </a:r>
          </a:p>
          <a:p>
            <a:pPr algn="l">
              <a:buNone/>
            </a:pPr>
            <a:endParaRPr lang="en-US" sz="2800" i="1" dirty="0" smtClean="0"/>
          </a:p>
          <a:p>
            <a:pPr algn="l">
              <a:buNone/>
            </a:pPr>
            <a:r>
              <a:rPr lang="en-US" sz="2800" i="1" dirty="0" smtClean="0"/>
              <a:t>2-Limitation to those periods of life when sebaceous gland are active i.e. the 1</a:t>
            </a:r>
            <a:r>
              <a:rPr lang="en-US" sz="2800" i="1" baseline="30000" dirty="0" smtClean="0"/>
              <a:t>st</a:t>
            </a:r>
            <a:r>
              <a:rPr lang="en-US" sz="2800" i="1" dirty="0" smtClean="0"/>
              <a:t> few months of life &amp; post puberty (infantile &amp; adult forms).</a:t>
            </a:r>
            <a:endParaRPr lang="ar-SA" sz="2800" i="1" dirty="0"/>
          </a:p>
        </p:txBody>
      </p:sp>
    </p:spTree>
    <p:extLst>
      <p:ext uri="{BB962C8B-B14F-4D97-AF65-F5344CB8AC3E}">
        <p14:creationId xmlns:p14="http://schemas.microsoft.com/office/powerpoint/2010/main" val="16163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Cont….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l">
              <a:buNone/>
            </a:pPr>
            <a:r>
              <a:rPr lang="en-US" sz="2800" i="1" dirty="0" smtClean="0"/>
              <a:t>3- A predilection for areas rich in sebaceous glands </a:t>
            </a:r>
            <a:r>
              <a:rPr lang="ar-SA" sz="2800" i="1" dirty="0" smtClean="0"/>
              <a:t> </a:t>
            </a:r>
          </a:p>
          <a:p>
            <a:pPr algn="l">
              <a:buNone/>
            </a:pPr>
            <a:r>
              <a:rPr lang="en-US" sz="2800" i="1" dirty="0" err="1" smtClean="0"/>
              <a:t>e.g</a:t>
            </a:r>
            <a:r>
              <a:rPr lang="en-US" sz="2800" i="1" dirty="0" smtClean="0"/>
              <a:t>: scalp , face, ears , </a:t>
            </a:r>
            <a:r>
              <a:rPr lang="en-US" sz="2800" i="1" dirty="0" err="1" smtClean="0"/>
              <a:t>presternal</a:t>
            </a:r>
            <a:r>
              <a:rPr lang="en-US" sz="2800" i="1" dirty="0" smtClean="0"/>
              <a:t> region &amp; flexural areas (</a:t>
            </a:r>
            <a:r>
              <a:rPr lang="en-US" sz="2800" i="1" dirty="0" err="1" smtClean="0"/>
              <a:t>axillae</a:t>
            </a:r>
            <a:r>
              <a:rPr lang="en-US" sz="2800" i="1" dirty="0" smtClean="0"/>
              <a:t>, inguinal &amp; </a:t>
            </a:r>
            <a:r>
              <a:rPr lang="en-US" sz="2800" i="1" dirty="0" err="1" smtClean="0"/>
              <a:t>inframammary</a:t>
            </a:r>
            <a:r>
              <a:rPr lang="en-US" sz="2800" i="1" dirty="0" smtClean="0"/>
              <a:t> folds , umbilicus).</a:t>
            </a:r>
          </a:p>
          <a:p>
            <a:pPr algn="l">
              <a:buNone/>
            </a:pPr>
            <a:endParaRPr lang="en-US" sz="2800" i="1" dirty="0"/>
          </a:p>
          <a:p>
            <a:pPr algn="l">
              <a:buNone/>
            </a:pPr>
            <a:r>
              <a:rPr lang="en-US" sz="2800" i="1" dirty="0" smtClean="0"/>
              <a:t>4-A mild course with moderate discomfort</a:t>
            </a:r>
            <a:r>
              <a:rPr lang="en-US" dirty="0" smtClean="0"/>
              <a:t>.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1072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 descr="C:\Users\reema\Pictures\22320082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057400" y="457200"/>
            <a:ext cx="6944654" cy="56388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29813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6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219200"/>
            <a:ext cx="8001000" cy="1066800"/>
          </a:xfrm>
        </p:spPr>
        <p:txBody>
          <a:bodyPr>
            <a:noAutofit/>
          </a:bodyPr>
          <a:lstStyle/>
          <a:p>
            <a:pPr algn="l"/>
            <a:r>
              <a:rPr lang="en-US" sz="2000" b="1" i="1" dirty="0" smtClean="0">
                <a:solidFill>
                  <a:srgbClr val="C00000"/>
                </a:solidFill>
              </a:rPr>
              <a:t>Cradle cap: </a:t>
            </a:r>
            <a:r>
              <a:rPr lang="en-US" sz="2000" b="1" i="1" dirty="0" smtClean="0"/>
              <a:t>is coherent scaly &amp; crusty mass covering most of the scalp &amp; can be seen in </a:t>
            </a:r>
            <a:r>
              <a:rPr lang="en-US" sz="2000" b="1" i="1" dirty="0" err="1" smtClean="0"/>
              <a:t>infanile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seborreic</a:t>
            </a:r>
            <a:r>
              <a:rPr lang="en-US" sz="2000" b="1" i="1" dirty="0" smtClean="0"/>
              <a:t> dermatitis</a:t>
            </a:r>
            <a:r>
              <a:rPr lang="en-US" sz="2000" i="1" dirty="0" smtClean="0"/>
              <a:t>.</a:t>
            </a:r>
            <a:endParaRPr lang="ar-SA" sz="2000" i="1" dirty="0"/>
          </a:p>
        </p:txBody>
      </p:sp>
      <p:pic>
        <p:nvPicPr>
          <p:cNvPr id="6148" name="Picture 4" descr="C:\Documents and Settings\eman\My Documents\My Pictures\cradle ca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43000" y="2590800"/>
            <a:ext cx="6629400" cy="381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54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7170" name="Picture 2" descr="C:\Documents and Settings\eman\My Documents\My Pictures\dermatitis-seborrheic-close-u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19200" y="1752600"/>
            <a:ext cx="6477000" cy="449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50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194" name="Picture 2" descr="C:\Users\reema\Pictures\22320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1000" y="685800"/>
            <a:ext cx="8077199" cy="5146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936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458200" cy="739552"/>
          </a:xfrm>
        </p:spPr>
        <p:txBody>
          <a:bodyPr>
            <a:normAutofit/>
          </a:bodyPr>
          <a:lstStyle/>
          <a:p>
            <a:pPr algn="l"/>
            <a:r>
              <a:rPr lang="en-US" i="1" dirty="0" smtClean="0">
                <a:solidFill>
                  <a:srgbClr val="C00000"/>
                </a:solidFill>
              </a:rPr>
              <a:t>Clinical picture:</a:t>
            </a:r>
            <a:endParaRPr lang="ar-SA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501434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l">
              <a:buNone/>
            </a:pPr>
            <a:endParaRPr lang="en-US" b="1" i="1" dirty="0" smtClean="0"/>
          </a:p>
          <a:p>
            <a:pPr marL="0" indent="0" algn="l" rtl="0">
              <a:buNone/>
            </a:pPr>
            <a:r>
              <a:rPr lang="en-US" dirty="0"/>
              <a:t>Most eczemas share certain </a:t>
            </a:r>
            <a:r>
              <a:rPr lang="en-US" dirty="0" smtClean="0"/>
              <a:t>general </a:t>
            </a:r>
            <a:r>
              <a:rPr lang="en-US" dirty="0"/>
              <a:t>features, and each different type of eczema will have </a:t>
            </a:r>
            <a:r>
              <a:rPr lang="en-US" dirty="0" smtClean="0"/>
              <a:t>some distinguishing </a:t>
            </a:r>
            <a:r>
              <a:rPr lang="en-US" dirty="0"/>
              <a:t>markers of their own. Eczema can be broadly </a:t>
            </a:r>
            <a:r>
              <a:rPr lang="en-US" dirty="0" smtClean="0"/>
              <a:t>classified </a:t>
            </a:r>
            <a:r>
              <a:rPr lang="en-US" dirty="0"/>
              <a:t>as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acute,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subacute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and chronic</a:t>
            </a:r>
          </a:p>
          <a:p>
            <a:pPr algn="l">
              <a:buNone/>
            </a:pPr>
            <a:endParaRPr lang="en-US" b="1" i="1" dirty="0"/>
          </a:p>
          <a:p>
            <a:pPr algn="l">
              <a:buNone/>
            </a:pPr>
            <a:r>
              <a:rPr lang="en-US" i="1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8947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a2e249F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24645" r="15599" b="11173"/>
          <a:stretch/>
        </p:blipFill>
        <p:spPr bwMode="auto">
          <a:xfrm>
            <a:off x="1331088" y="1666753"/>
            <a:ext cx="6470249" cy="44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28091" y="605118"/>
            <a:ext cx="5490286" cy="117333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5025"/>
              </a:lnSpc>
              <a:defRPr/>
            </a:pPr>
            <a:r>
              <a:rPr lang="en-US" sz="4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</a:rPr>
              <a:t>Seborrheic dermatitis </a:t>
            </a:r>
          </a:p>
          <a:p>
            <a:pPr>
              <a:lnSpc>
                <a:spcPts val="5025"/>
              </a:lnSpc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2323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Treatment:</a:t>
            </a:r>
            <a:endParaRPr lang="ar-SA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001000" cy="4724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i="1" dirty="0" smtClean="0"/>
              <a:t>-Medicated </a:t>
            </a:r>
            <a:r>
              <a:rPr lang="en-US" i="1" dirty="0"/>
              <a:t>shampoo (e.g. containing coal tar, </a:t>
            </a:r>
            <a:br>
              <a:rPr lang="en-US" i="1" dirty="0"/>
            </a:br>
            <a:r>
              <a:rPr lang="en-US" i="1" dirty="0"/>
              <a:t>selenium </a:t>
            </a:r>
            <a:r>
              <a:rPr lang="en-US" i="1" dirty="0" smtClean="0"/>
              <a:t>sulfide </a:t>
            </a:r>
            <a:r>
              <a:rPr lang="en-US" i="1" dirty="0"/>
              <a:t>or ketoconazole) 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-Topical antifungal.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-low potency topical steroid.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 Topical </a:t>
            </a:r>
            <a:r>
              <a:rPr lang="en-US" i="1" dirty="0" err="1"/>
              <a:t>immunomodulators</a:t>
            </a:r>
            <a:r>
              <a:rPr lang="en-US" i="1" dirty="0"/>
              <a:t> (</a:t>
            </a:r>
            <a:r>
              <a:rPr lang="en-US" i="1" dirty="0" err="1"/>
              <a:t>tacrolimus</a:t>
            </a:r>
            <a:r>
              <a:rPr lang="en-US" i="1" dirty="0"/>
              <a:t> &amp; </a:t>
            </a:r>
            <a:r>
              <a:rPr lang="en-US" i="1" dirty="0" err="1"/>
              <a:t>pimecrolimus</a:t>
            </a:r>
            <a:r>
              <a:rPr lang="en-US" i="1" dirty="0"/>
              <a:t>)</a:t>
            </a:r>
            <a:endParaRPr lang="en-US" i="1" dirty="0" smtClean="0"/>
          </a:p>
          <a:p>
            <a:pPr marL="0" indent="0" algn="l" rtl="0">
              <a:buNone/>
            </a:pPr>
            <a:endParaRPr lang="en-US" dirty="0" smtClean="0"/>
          </a:p>
          <a:p>
            <a:pPr marL="0" indent="0" algn="l" rtl="0">
              <a:buNone/>
            </a:pPr>
            <a:r>
              <a:rPr lang="en-US" dirty="0" smtClean="0"/>
              <a:t>- </a:t>
            </a:r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preparation of salicylic </a:t>
            </a:r>
            <a:r>
              <a:rPr lang="en-US" dirty="0" smtClean="0"/>
              <a:t>acid </a:t>
            </a:r>
            <a:r>
              <a:rPr lang="en-US" dirty="0"/>
              <a:t>(2–5%, depending upon the scaling</a:t>
            </a:r>
            <a:r>
              <a:rPr lang="en-US" dirty="0" smtClean="0"/>
              <a:t>) can be used for the scalp.</a:t>
            </a:r>
            <a:endParaRPr lang="en-US" dirty="0"/>
          </a:p>
          <a:p>
            <a:pPr algn="l">
              <a:buNone/>
            </a:pPr>
            <a:endParaRPr lang="ar-SA" i="1" dirty="0"/>
          </a:p>
        </p:txBody>
      </p:sp>
    </p:spTree>
    <p:extLst>
      <p:ext uri="{BB962C8B-B14F-4D97-AF65-F5344CB8AC3E}">
        <p14:creationId xmlns:p14="http://schemas.microsoft.com/office/powerpoint/2010/main" val="259133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3429000"/>
            <a:ext cx="9144000" cy="2952328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dirty="0"/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145709"/>
              </p:ext>
            </p:extLst>
          </p:nvPr>
        </p:nvGraphicFramePr>
        <p:xfrm>
          <a:off x="0" y="116632"/>
          <a:ext cx="9053799" cy="745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700"/>
                <a:gridCol w="4536099"/>
              </a:tblGrid>
              <a:tr h="610135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 smtClean="0">
                          <a:solidFill>
                            <a:srgbClr val="C00000"/>
                          </a:solidFill>
                        </a:rPr>
                        <a:t>Infantile   atopic  dermatitis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rtl="0">
                        <a:buNone/>
                      </a:pPr>
                      <a:r>
                        <a:rPr lang="en-US" sz="1800" b="1" i="1" dirty="0" smtClean="0">
                          <a:solidFill>
                            <a:srgbClr val="C00000"/>
                          </a:solidFill>
                        </a:rPr>
                        <a:t>Infantile </a:t>
                      </a:r>
                      <a:r>
                        <a:rPr lang="en-US" sz="1800" b="1" i="1" dirty="0" err="1" smtClean="0">
                          <a:solidFill>
                            <a:srgbClr val="C00000"/>
                          </a:solidFill>
                        </a:rPr>
                        <a:t>Seborrheic</a:t>
                      </a:r>
                      <a:r>
                        <a:rPr lang="en-US" sz="1800" b="1" i="1" dirty="0" smtClean="0">
                          <a:solidFill>
                            <a:srgbClr val="C00000"/>
                          </a:solidFill>
                        </a:rPr>
                        <a:t> dermatitis</a:t>
                      </a:r>
                      <a:endParaRPr lang="en-US" dirty="0" smtClean="0"/>
                    </a:p>
                    <a:p>
                      <a:pPr marL="0" indent="0" algn="l" rtl="0">
                        <a:buNone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6537920">
                <a:tc>
                  <a:txBody>
                    <a:bodyPr/>
                    <a:lstStyle/>
                    <a:p>
                      <a:pPr marL="0" indent="0" algn="l" rtl="0">
                        <a:buNone/>
                      </a:pPr>
                      <a:endParaRPr lang="en-US" dirty="0" smtClean="0"/>
                    </a:p>
                    <a:p>
                      <a:pPr marL="0" indent="0" algn="l" rtl="0">
                        <a:buNone/>
                      </a:pPr>
                      <a:r>
                        <a:rPr lang="en-US" dirty="0" smtClean="0"/>
                        <a:t>                                                                                                    -Markedly pruritic                                                                          </a:t>
                      </a:r>
                    </a:p>
                    <a:p>
                      <a:pPr marL="0" indent="0" algn="l" rtl="0">
                        <a:buNone/>
                      </a:pPr>
                      <a:endParaRPr lang="en-US" dirty="0" smtClean="0"/>
                    </a:p>
                    <a:p>
                      <a:pPr marL="0" indent="0" algn="l" rtl="0">
                        <a:buNone/>
                      </a:pPr>
                      <a:endParaRPr lang="en-US" dirty="0" smtClean="0"/>
                    </a:p>
                    <a:p>
                      <a:pPr marL="0" indent="0" algn="l" rtl="0">
                        <a:buNone/>
                      </a:pPr>
                      <a:r>
                        <a:rPr lang="en-US" dirty="0" smtClean="0"/>
                        <a:t>-Presents as erythema, papules and  vesicles                          </a:t>
                      </a:r>
                    </a:p>
                    <a:p>
                      <a:pPr marL="0" indent="0" algn="l" rtl="0">
                        <a:buNone/>
                      </a:pPr>
                      <a:endParaRPr lang="en-US" dirty="0" smtClean="0"/>
                    </a:p>
                    <a:p>
                      <a:pPr marL="0" indent="0" algn="l" rtl="0">
                        <a:buNone/>
                      </a:pPr>
                      <a:r>
                        <a:rPr lang="en-US" dirty="0" smtClean="0"/>
                        <a:t>-Prominent on the cheeks and extensor surface of the limbs.                 </a:t>
                      </a:r>
                    </a:p>
                    <a:p>
                      <a:pPr marL="0" indent="0" algn="l" rtl="0">
                        <a:buNone/>
                      </a:pP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rtl="0">
                        <a:buNone/>
                      </a:pPr>
                      <a:r>
                        <a:rPr lang="en-US" dirty="0" smtClean="0"/>
                        <a:t>                                                                           -Asymptomatic</a:t>
                      </a:r>
                    </a:p>
                    <a:p>
                      <a:pPr marL="0" indent="0" algn="l" rtl="0">
                        <a:buNone/>
                      </a:pPr>
                      <a:endParaRPr lang="en-US" dirty="0" smtClean="0"/>
                    </a:p>
                    <a:p>
                      <a:pPr marL="0" indent="0" algn="l" rtl="0">
                        <a:buNone/>
                      </a:pPr>
                      <a:endParaRPr lang="en-US" dirty="0" smtClean="0"/>
                    </a:p>
                    <a:p>
                      <a:pPr marL="0" indent="0" algn="l" rtl="0">
                        <a:buNone/>
                      </a:pPr>
                      <a:r>
                        <a:rPr lang="en-US" dirty="0" smtClean="0"/>
                        <a:t>-Present</a:t>
                      </a:r>
                      <a:r>
                        <a:rPr lang="en-US" baseline="0" dirty="0" smtClean="0"/>
                        <a:t> as greasy scales over an erythematous base </a:t>
                      </a:r>
                    </a:p>
                    <a:p>
                      <a:pPr marL="0" indent="0" algn="l" rtl="0">
                        <a:buNone/>
                      </a:pPr>
                      <a:endParaRPr lang="en-US" baseline="0" dirty="0" smtClean="0"/>
                    </a:p>
                    <a:p>
                      <a:pPr marL="0" indent="0" algn="l" rtl="0">
                        <a:buNone/>
                      </a:pPr>
                      <a:r>
                        <a:rPr lang="en-US" baseline="0" dirty="0" smtClean="0"/>
                        <a:t>-</a:t>
                      </a:r>
                      <a:r>
                        <a:rPr lang="en-US" dirty="0" smtClean="0"/>
                        <a:t>Prominent on the                                       scalp , </a:t>
                      </a:r>
                      <a:r>
                        <a:rPr lang="en-US" dirty="0" err="1" smtClean="0"/>
                        <a:t>nasolabial</a:t>
                      </a:r>
                      <a:r>
                        <a:rPr lang="en-US" dirty="0" smtClean="0"/>
                        <a:t> fold</a:t>
                      </a:r>
                      <a:r>
                        <a:rPr lang="en-US" baseline="0" dirty="0" smtClean="0"/>
                        <a:t> and</a:t>
                      </a:r>
                      <a:r>
                        <a:rPr lang="en-US" dirty="0" smtClean="0"/>
                        <a:t>                                                                                                       body folds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4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/>
              <a:t>	 24 y/o male 2 year h/o red, scaly feet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/>
              <a:t>		</a:t>
            </a:r>
          </a:p>
          <a:p>
            <a:pPr>
              <a:buFont typeface="Wingdings" pitchFamily="2" charset="2"/>
              <a:buNone/>
            </a:pPr>
            <a:endParaRPr lang="en-US" altLang="en-US"/>
          </a:p>
        </p:txBody>
      </p:sp>
      <p:pic>
        <p:nvPicPr>
          <p:cNvPr id="28677" name="Picture 5" descr="ContD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0"/>
            <a:ext cx="4876800" cy="439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51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solidFill>
                  <a:srgbClr val="FF0000"/>
                </a:solidFill>
              </a:rPr>
              <a:t>Contact Dermatitis</a:t>
            </a:r>
            <a:endParaRPr lang="ar-SA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Dermatitis </a:t>
            </a:r>
            <a:r>
              <a:rPr lang="en-US" dirty="0"/>
              <a:t>precipitated by an exogenous </a:t>
            </a:r>
            <a:r>
              <a:rPr lang="en-US" dirty="0" smtClean="0"/>
              <a:t>agent:</a:t>
            </a:r>
          </a:p>
          <a:p>
            <a:pPr marL="525780" indent="-457200" algn="l">
              <a:buFont typeface="+mj-lt"/>
              <a:buAutoNum type="arabicPeriod"/>
            </a:pPr>
            <a:r>
              <a:rPr lang="en-US" sz="2200" b="1" i="1" dirty="0" smtClean="0">
                <a:solidFill>
                  <a:schemeClr val="accent6">
                    <a:lumMod val="75000"/>
                  </a:schemeClr>
                </a:solidFill>
              </a:rPr>
              <a:t>Allergic contact dermatitis</a:t>
            </a:r>
            <a:r>
              <a:rPr lang="en-US" sz="2200" i="1" dirty="0" smtClean="0"/>
              <a:t>.</a:t>
            </a:r>
          </a:p>
          <a:p>
            <a:pPr marL="525780" indent="-457200" algn="l">
              <a:buFont typeface="+mj-lt"/>
              <a:buAutoNum type="arabicPeriod"/>
            </a:pPr>
            <a:r>
              <a:rPr lang="en-US" sz="2200" b="1" i="1" dirty="0" smtClean="0">
                <a:solidFill>
                  <a:schemeClr val="accent6">
                    <a:lumMod val="75000"/>
                  </a:schemeClr>
                </a:solidFill>
              </a:rPr>
              <a:t>Irritant contact dermatitis</a:t>
            </a:r>
            <a:r>
              <a:rPr lang="en-US" sz="4000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l">
              <a:buNone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162836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153400" cy="1219200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Allergic contact dermatitis (ACD)</a:t>
            </a:r>
            <a:endParaRPr lang="ar-SA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None/>
            </a:pP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Definition: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l">
              <a:buNone/>
            </a:pPr>
            <a:r>
              <a:rPr lang="en-US" i="1" dirty="0" smtClean="0"/>
              <a:t> </a:t>
            </a:r>
            <a:r>
              <a:rPr lang="en-US" dirty="0" smtClean="0"/>
              <a:t>Dermatitis resulting from </a:t>
            </a:r>
            <a:r>
              <a:rPr lang="en-US" b="1" dirty="0" smtClean="0"/>
              <a:t>type 4 reaction </a:t>
            </a:r>
            <a:r>
              <a:rPr lang="en-US" dirty="0" smtClean="0"/>
              <a:t>following exposure to topical substances in </a:t>
            </a:r>
            <a:r>
              <a:rPr lang="en-US" b="1" dirty="0" smtClean="0">
                <a:solidFill>
                  <a:srgbClr val="C00000"/>
                </a:solidFill>
              </a:rPr>
              <a:t>sensitized</a:t>
            </a:r>
            <a:r>
              <a:rPr lang="en-US" dirty="0" smtClean="0"/>
              <a:t> individuals</a:t>
            </a:r>
            <a:r>
              <a:rPr lang="en-US" dirty="0"/>
              <a:t> </a:t>
            </a:r>
            <a:r>
              <a:rPr lang="en-US" sz="1800" dirty="0" smtClean="0"/>
              <a:t>(requires </a:t>
            </a:r>
            <a:r>
              <a:rPr lang="en-US" sz="1800" dirty="0"/>
              <a:t>induction and elicitation phase (lag time to reaction</a:t>
            </a:r>
            <a:r>
              <a:rPr lang="en-US" sz="1800" dirty="0" smtClean="0"/>
              <a:t>).</a:t>
            </a:r>
          </a:p>
          <a:p>
            <a:pPr>
              <a:buNone/>
            </a:pPr>
            <a:r>
              <a:rPr lang="en-US" sz="1800" b="1" dirty="0"/>
              <a:t>Common allergens eliciting contact dermatitis</a:t>
            </a:r>
            <a:r>
              <a:rPr lang="en-US" sz="1800" dirty="0"/>
              <a:t>: </a:t>
            </a:r>
            <a:endParaRPr lang="en-US" sz="1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nickel </a:t>
            </a:r>
            <a:r>
              <a:rPr lang="en-US" sz="1800" dirty="0"/>
              <a:t>(affects 10% of women and 1% of men), </a:t>
            </a:r>
            <a:endParaRPr lang="en-US" sz="1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perfumes</a:t>
            </a:r>
            <a:r>
              <a:rPr lang="en-US" sz="1800" dirty="0"/>
              <a:t>, fragrances , preservatives. </a:t>
            </a:r>
            <a:endParaRPr lang="en-US" sz="1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/>
              <a:t>hair dyes, </a:t>
            </a:r>
            <a:endParaRPr lang="en-US" sz="18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smtClean="0"/>
              <a:t>rubber </a:t>
            </a:r>
            <a:r>
              <a:rPr lang="en-US" sz="1800" dirty="0"/>
              <a:t>latex </a:t>
            </a:r>
          </a:p>
          <a:p>
            <a:pPr>
              <a:buNone/>
            </a:pPr>
            <a:endParaRPr lang="en-US" sz="1800" dirty="0"/>
          </a:p>
          <a:p>
            <a:pPr algn="l"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788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67544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Clinical picture: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28596" y="1428736"/>
            <a:ext cx="4038600" cy="5072098"/>
          </a:xfrm>
        </p:spPr>
        <p:txBody>
          <a:bodyPr>
            <a:normAutofit/>
          </a:bodyPr>
          <a:lstStyle/>
          <a:p>
            <a:pPr>
              <a:buNone/>
            </a:pPr>
            <a:endParaRPr lang="ar-SA" dirty="0" smtClean="0"/>
          </a:p>
          <a:p>
            <a:pPr>
              <a:buNone/>
            </a:pPr>
            <a:endParaRPr lang="ar-S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724400" y="1600200"/>
            <a:ext cx="3340608" cy="4206239"/>
          </a:xfrm>
        </p:spPr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en-US" sz="2400" i="1" dirty="0" smtClean="0"/>
              <a:t>-</a:t>
            </a:r>
            <a:r>
              <a:rPr lang="en-US" sz="2400" dirty="0" smtClean="0"/>
              <a:t>Acute form present with crusted </a:t>
            </a:r>
            <a:r>
              <a:rPr lang="en-US" sz="2400" dirty="0" err="1" smtClean="0"/>
              <a:t>erythematous</a:t>
            </a:r>
            <a:r>
              <a:rPr lang="en-US" sz="2400" dirty="0" smtClean="0"/>
              <a:t> papules, vesicles &amp; </a:t>
            </a:r>
            <a:r>
              <a:rPr lang="en-US" sz="2400" dirty="0" err="1" smtClean="0"/>
              <a:t>bullae</a:t>
            </a:r>
            <a:r>
              <a:rPr lang="en-US" sz="2400" dirty="0" smtClean="0"/>
              <a:t> that is well demarcated &amp; localized to the site of contact with the allergen.</a:t>
            </a:r>
          </a:p>
          <a:p>
            <a:pPr algn="l">
              <a:buNone/>
            </a:pPr>
            <a:endParaRPr lang="en-US" sz="2400" dirty="0" smtClean="0"/>
          </a:p>
          <a:p>
            <a:pPr algn="l">
              <a:buNone/>
            </a:pPr>
            <a:r>
              <a:rPr lang="en-US" sz="2400" dirty="0" smtClean="0"/>
              <a:t>-ACD can be </a:t>
            </a:r>
            <a:r>
              <a:rPr lang="en-US" sz="2400" b="1" dirty="0" smtClean="0"/>
              <a:t>more diffuse in distribution.</a:t>
            </a:r>
            <a:endParaRPr lang="ar-SA" sz="2400" dirty="0"/>
          </a:p>
        </p:txBody>
      </p:sp>
      <p:pic>
        <p:nvPicPr>
          <p:cNvPr id="5" name="Picture 2" descr="belly_dermatitis_1_0405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3752847" cy="45005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841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a2e2450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8" t="8456" r="16762" b="7009"/>
          <a:stretch/>
        </p:blipFill>
        <p:spPr bwMode="auto">
          <a:xfrm>
            <a:off x="1866507" y="480767"/>
            <a:ext cx="5948314" cy="5797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1" y="381000"/>
            <a:ext cx="5715000" cy="10259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4038"/>
              </a:lnSpc>
              <a:defRPr/>
            </a:pPr>
            <a:r>
              <a:rPr lang="en-US" sz="3600" dirty="0">
                <a:solidFill>
                  <a:srgbClr val="64649A"/>
                </a:solidFill>
                <a:latin typeface="Arial"/>
              </a:rPr>
              <a:t>Nickel Allergy - belt buckle </a:t>
            </a:r>
          </a:p>
          <a:p>
            <a:pPr>
              <a:lnSpc>
                <a:spcPts val="4038"/>
              </a:lnSpc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55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ACD</a:t>
            </a:r>
            <a:endParaRPr lang="ar-SA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eman\My Documents\My Pictures\contact_dermatitis_nicontact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00498" y="2324100"/>
            <a:ext cx="2462017" cy="3508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866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a2e2452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8" t="14125" r="18415" b="5479"/>
          <a:stretch/>
        </p:blipFill>
        <p:spPr bwMode="auto">
          <a:xfrm>
            <a:off x="1674891" y="968721"/>
            <a:ext cx="5785164" cy="551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9727" y="336177"/>
            <a:ext cx="4950266" cy="102592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4038"/>
              </a:lnSpc>
              <a:defRPr/>
            </a:pPr>
            <a:r>
              <a:rPr lang="en-US" sz="3600">
                <a:solidFill>
                  <a:srgbClr val="DFDEF6"/>
                </a:solidFill>
                <a:latin typeface="Arial"/>
              </a:rPr>
              <a:t>Nickel Allergy - bracelet </a:t>
            </a:r>
          </a:p>
          <a:p>
            <a:pPr>
              <a:lnSpc>
                <a:spcPts val="4038"/>
              </a:lnSpc>
              <a:defRPr/>
            </a:pP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822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230034" cy="990600"/>
          </a:xfrm>
        </p:spPr>
        <p:txBody>
          <a:bodyPr/>
          <a:lstStyle/>
          <a:p>
            <a:r>
              <a:rPr lang="en-US" i="1" dirty="0" smtClean="0">
                <a:solidFill>
                  <a:srgbClr val="C00000"/>
                </a:solidFill>
              </a:rPr>
              <a:t>Clinical picture (</a:t>
            </a:r>
            <a:r>
              <a:rPr lang="en-US" i="1" dirty="0" err="1" smtClean="0">
                <a:solidFill>
                  <a:srgbClr val="C00000"/>
                </a:solidFill>
              </a:rPr>
              <a:t>cont</a:t>
            </a:r>
            <a:r>
              <a:rPr lang="en-US" i="1" dirty="0" smtClean="0">
                <a:solidFill>
                  <a:srgbClr val="C00000"/>
                </a:solidFill>
              </a:rPr>
              <a:t>….)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5038998"/>
          </a:xfrm>
        </p:spPr>
        <p:txBody>
          <a:bodyPr>
            <a:normAutofit fontScale="92500" lnSpcReduction="10000"/>
          </a:bodyPr>
          <a:lstStyle/>
          <a:p>
            <a:pPr algn="l">
              <a:buNone/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- Acute:</a:t>
            </a:r>
          </a:p>
          <a:p>
            <a:pPr algn="l">
              <a:buNone/>
            </a:pPr>
            <a:r>
              <a:rPr lang="en-US" b="1" i="1" dirty="0"/>
              <a:t>        </a:t>
            </a:r>
            <a:r>
              <a:rPr lang="en-US" i="1" dirty="0"/>
              <a:t>-</a:t>
            </a:r>
            <a:r>
              <a:rPr lang="en-US" i="1" dirty="0" err="1"/>
              <a:t>eryhema</a:t>
            </a:r>
            <a:endParaRPr lang="en-US" i="1" dirty="0"/>
          </a:p>
          <a:p>
            <a:pPr algn="l">
              <a:buNone/>
            </a:pPr>
            <a:r>
              <a:rPr lang="en-US" b="1" i="1" dirty="0"/>
              <a:t>        </a:t>
            </a:r>
            <a:r>
              <a:rPr lang="en-US" i="1" dirty="0"/>
              <a:t>- papules &amp; vesicles</a:t>
            </a:r>
          </a:p>
          <a:p>
            <a:pPr algn="l">
              <a:buNone/>
            </a:pPr>
            <a:r>
              <a:rPr lang="en-US" i="1" dirty="0"/>
              <a:t>        - oozing</a:t>
            </a:r>
          </a:p>
          <a:p>
            <a:pPr algn="l">
              <a:buNone/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b="1" i="1" dirty="0" err="1">
                <a:solidFill>
                  <a:schemeClr val="accent6">
                    <a:lumMod val="75000"/>
                  </a:schemeClr>
                </a:solidFill>
              </a:rPr>
              <a:t>Subacute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l">
              <a:buNone/>
            </a:pPr>
            <a:r>
              <a:rPr lang="en-US" b="1" i="1" dirty="0"/>
              <a:t>        </a:t>
            </a:r>
            <a:r>
              <a:rPr lang="en-US" i="1" dirty="0"/>
              <a:t>- scales</a:t>
            </a:r>
          </a:p>
          <a:p>
            <a:pPr algn="l">
              <a:buNone/>
            </a:pPr>
            <a:r>
              <a:rPr lang="en-US" b="1" i="1" dirty="0"/>
              <a:t>        </a:t>
            </a:r>
            <a:r>
              <a:rPr lang="en-US" i="1" dirty="0"/>
              <a:t>- Excoriation </a:t>
            </a:r>
          </a:p>
          <a:p>
            <a:pPr algn="l">
              <a:buFontTx/>
              <a:buChar char="-"/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-Chronic:</a:t>
            </a:r>
          </a:p>
          <a:p>
            <a:pPr algn="l">
              <a:buNone/>
            </a:pPr>
            <a:r>
              <a:rPr lang="en-US" b="1" i="1" dirty="0"/>
              <a:t>        </a:t>
            </a:r>
            <a:r>
              <a:rPr lang="en-US" i="1" dirty="0"/>
              <a:t>-</a:t>
            </a:r>
            <a:r>
              <a:rPr lang="en-US" i="1" dirty="0" err="1"/>
              <a:t>lichenificaion</a:t>
            </a:r>
            <a:r>
              <a:rPr lang="en-US" i="1" dirty="0"/>
              <a:t> &amp; hyperkeratosis </a:t>
            </a:r>
            <a:endParaRPr lang="en-US" i="1" dirty="0" smtClean="0"/>
          </a:p>
          <a:p>
            <a:pPr algn="l">
              <a:buNone/>
            </a:pPr>
            <a:endParaRPr lang="en-US" i="1" dirty="0"/>
          </a:p>
          <a:p>
            <a:pPr algn="l">
              <a:buNone/>
            </a:pPr>
            <a:endParaRPr lang="en-US" i="1" dirty="0" smtClean="0"/>
          </a:p>
          <a:p>
            <a:pPr marL="0" indent="0" algn="l" rtl="0">
              <a:buNone/>
            </a:pPr>
            <a:r>
              <a:rPr lang="en-US" i="1" dirty="0" smtClean="0"/>
              <a:t>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Clinically an eczematous disease may start at any stage and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</a:rPr>
              <a:t>evolve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into another</a:t>
            </a:r>
          </a:p>
          <a:p>
            <a:pPr algn="l">
              <a:buNone/>
            </a:pPr>
            <a:endParaRPr lang="en-US" i="1" dirty="0"/>
          </a:p>
          <a:p>
            <a:pPr marL="0" indent="0" algn="l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2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Suspect if dermatitis shows geometric patterns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C:\Users\Eman\Pictures\0311cfpCPHennaIndex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9781" y="3044825"/>
            <a:ext cx="47434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4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Eman\Pictures\henna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6878" y="2324100"/>
            <a:ext cx="5689256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43490" y="533400"/>
            <a:ext cx="7024744" cy="914400"/>
          </a:xfrm>
        </p:spPr>
        <p:txBody>
          <a:bodyPr>
            <a:normAutofit/>
          </a:bodyPr>
          <a:lstStyle/>
          <a:p>
            <a:r>
              <a:rPr lang="en-US" altLang="en-US" dirty="0"/>
              <a:t>Allergic Contact Dermatitis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Poison </a:t>
            </a:r>
            <a:r>
              <a:rPr lang="en-US" altLang="en-US" dirty="0" smtClean="0"/>
              <a:t>Ivy</a:t>
            </a:r>
            <a:endParaRPr lang="en-US" altLang="en-US" dirty="0"/>
          </a:p>
        </p:txBody>
      </p:sp>
      <p:pic>
        <p:nvPicPr>
          <p:cNvPr id="29701" name="Picture 5" descr="15F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3"/>
          <a:stretch>
            <a:fillRect/>
          </a:stretch>
        </p:blipFill>
        <p:spPr bwMode="auto">
          <a:xfrm>
            <a:off x="457200" y="2895600"/>
            <a:ext cx="46958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15FF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3708" b="6201"/>
          <a:stretch>
            <a:fillRect/>
          </a:stretch>
        </p:blipFill>
        <p:spPr bwMode="auto">
          <a:xfrm>
            <a:off x="5791200" y="1905000"/>
            <a:ext cx="304800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15FF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3708" b="5426"/>
          <a:stretch>
            <a:fillRect/>
          </a:stretch>
        </p:blipFill>
        <p:spPr bwMode="auto">
          <a:xfrm>
            <a:off x="5895975" y="1676400"/>
            <a:ext cx="3248025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Image Pre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000" r="7692" b="3999"/>
          <a:stretch>
            <a:fillRect/>
          </a:stretch>
        </p:blipFill>
        <p:spPr bwMode="auto">
          <a:xfrm>
            <a:off x="228600" y="22860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685800" y="1676400"/>
            <a:ext cx="220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/>
              <a:t>linearity</a:t>
            </a:r>
          </a:p>
        </p:txBody>
      </p:sp>
    </p:spTree>
    <p:extLst>
      <p:ext uri="{BB962C8B-B14F-4D97-AF65-F5344CB8AC3E}">
        <p14:creationId xmlns:p14="http://schemas.microsoft.com/office/powerpoint/2010/main" val="403131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a2e2454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4" t="6864" r="15723" b="6206"/>
          <a:stretch/>
        </p:blipFill>
        <p:spPr bwMode="auto">
          <a:xfrm>
            <a:off x="1613346" y="470779"/>
            <a:ext cx="6092983" cy="596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0819" y="605118"/>
            <a:ext cx="4078039" cy="128240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5025"/>
              </a:lnSpc>
              <a:defRPr/>
            </a:pPr>
            <a:r>
              <a:rPr lang="en-US" sz="4400">
                <a:solidFill>
                  <a:srgbClr val="DFDEF6"/>
                </a:solidFill>
                <a:latin typeface="Arial"/>
              </a:rPr>
              <a:t>Hair dye allergy </a:t>
            </a:r>
          </a:p>
          <a:p>
            <a:pPr>
              <a:lnSpc>
                <a:spcPts val="5025"/>
              </a:lnSpc>
              <a:defRPr/>
            </a:pP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303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a2e2456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7" t="14411" r="16287" b="7305"/>
          <a:stretch/>
        </p:blipFill>
        <p:spPr bwMode="auto">
          <a:xfrm>
            <a:off x="1584356" y="488887"/>
            <a:ext cx="6165410" cy="536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20819" y="605118"/>
            <a:ext cx="4078039" cy="128240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5025"/>
              </a:lnSpc>
              <a:defRPr/>
            </a:pPr>
            <a:r>
              <a:rPr lang="en-US" sz="4400" dirty="0">
                <a:solidFill>
                  <a:srgbClr val="DFDEF6"/>
                </a:solidFill>
                <a:latin typeface="Arial"/>
              </a:rPr>
              <a:t>Hair dye allergy </a:t>
            </a:r>
          </a:p>
          <a:p>
            <a:pPr>
              <a:lnSpc>
                <a:spcPts val="5025"/>
              </a:lnSpc>
              <a:defRPr/>
            </a:pP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25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Allergic Contact Dermatitis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Potassium Dichromate</a:t>
            </a:r>
          </a:p>
          <a:p>
            <a:pPr>
              <a:buFont typeface="Wingdings" pitchFamily="2" charset="2"/>
              <a:buNone/>
            </a:pPr>
            <a:r>
              <a:rPr lang="en-US" altLang="en-US"/>
              <a:t>    in Leather</a:t>
            </a:r>
          </a:p>
        </p:txBody>
      </p:sp>
      <p:pic>
        <p:nvPicPr>
          <p:cNvPr id="33799" name="Picture 7" descr="15F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5"/>
          <a:stretch>
            <a:fillRect/>
          </a:stretch>
        </p:blipFill>
        <p:spPr bwMode="auto">
          <a:xfrm>
            <a:off x="1981200" y="3352800"/>
            <a:ext cx="439102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57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Allergic Contact Dermatitis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Latex</a:t>
            </a:r>
          </a:p>
          <a:p>
            <a:r>
              <a:rPr lang="en-US" altLang="en-US" dirty="0"/>
              <a:t>Cleaning products</a:t>
            </a:r>
          </a:p>
          <a:p>
            <a:r>
              <a:rPr lang="en-US" altLang="en-US" dirty="0"/>
              <a:t>Cosmetics</a:t>
            </a:r>
          </a:p>
          <a:p>
            <a:r>
              <a:rPr lang="en-US" altLang="en-US" dirty="0"/>
              <a:t>Occupational</a:t>
            </a:r>
          </a:p>
          <a:p>
            <a:pPr>
              <a:buFont typeface="Wingdings" pitchFamily="2" charset="2"/>
              <a:buNone/>
            </a:pPr>
            <a:r>
              <a:rPr lang="en-US" altLang="en-US" dirty="0"/>
              <a:t>    exposures</a:t>
            </a:r>
          </a:p>
        </p:txBody>
      </p:sp>
      <p:pic>
        <p:nvPicPr>
          <p:cNvPr id="32773" name="Picture 5" descr="15F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t="12517" r="13708" b="6816"/>
          <a:stretch>
            <a:fillRect/>
          </a:stretch>
        </p:blipFill>
        <p:spPr bwMode="auto">
          <a:xfrm>
            <a:off x="5029200" y="3505200"/>
            <a:ext cx="374967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Image Previ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000" r="7692" b="3999"/>
          <a:stretch>
            <a:fillRect/>
          </a:stretch>
        </p:blipFill>
        <p:spPr bwMode="auto">
          <a:xfrm>
            <a:off x="228600" y="52578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990600" y="5029200"/>
            <a:ext cx="3124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Check the feet and nails!!!</a:t>
            </a:r>
          </a:p>
        </p:txBody>
      </p:sp>
      <p:pic>
        <p:nvPicPr>
          <p:cNvPr id="32780" name="Picture 12" descr="77FF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r="16223" b="14099"/>
          <a:stretch>
            <a:fillRect/>
          </a:stretch>
        </p:blipFill>
        <p:spPr bwMode="auto">
          <a:xfrm>
            <a:off x="1143000" y="4267200"/>
            <a:ext cx="3429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5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27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327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7" grpId="0"/>
      <p:bldP spid="32777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328704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71600"/>
            <a:ext cx="4419599" cy="44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7344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Diagnosis: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i="1" dirty="0" smtClean="0"/>
              <a:t>-</a:t>
            </a:r>
            <a:r>
              <a:rPr lang="en-US" i="1" dirty="0" err="1" smtClean="0"/>
              <a:t>Hx</a:t>
            </a:r>
            <a:r>
              <a:rPr lang="en-US" i="1" dirty="0" smtClean="0"/>
              <a:t>.</a:t>
            </a:r>
          </a:p>
          <a:p>
            <a:pPr algn="l">
              <a:buNone/>
            </a:pPr>
            <a:r>
              <a:rPr lang="en-US" i="1" dirty="0" smtClean="0"/>
              <a:t>-Examination.</a:t>
            </a:r>
          </a:p>
          <a:p>
            <a:pPr algn="l">
              <a:buNone/>
            </a:pPr>
            <a:r>
              <a:rPr lang="en-US" i="1" dirty="0" smtClean="0"/>
              <a:t>-PATCH testing remain the gold standard for accurate diagnosis</a:t>
            </a:r>
            <a:r>
              <a:rPr lang="en-US" dirty="0" smtClean="0"/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0802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534400" cy="595536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Patch test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0" name="Picture 2" descr="C:\Documents and Settings\eman\My Documents\My Pictures\TT%20panels%20on%20bac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09600" y="1219200"/>
            <a:ext cx="7834097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897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43490" y="1027664"/>
            <a:ext cx="7024744" cy="877336"/>
          </a:xfrm>
        </p:spPr>
        <p:txBody>
          <a:bodyPr/>
          <a:lstStyle/>
          <a:p>
            <a:r>
              <a:rPr lang="en-US" altLang="en-US" dirty="0" smtClean="0"/>
              <a:t>Dermatitis</a:t>
            </a:r>
            <a:endParaRPr lang="en-US" alt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/>
              <a:t>		Dermatitis=“Eczema”=Spongiosis</a:t>
            </a:r>
          </a:p>
        </p:txBody>
      </p:sp>
      <p:pic>
        <p:nvPicPr>
          <p:cNvPr id="24580" name="Picture 4" descr="13FF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9" b="52083"/>
          <a:stretch>
            <a:fillRect/>
          </a:stretch>
        </p:blipFill>
        <p:spPr bwMode="auto">
          <a:xfrm>
            <a:off x="4572000" y="2768600"/>
            <a:ext cx="4419600" cy="294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IN008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4114800" cy="297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2dermatit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9291" r="7954" b="22580"/>
          <a:stretch>
            <a:fillRect/>
          </a:stretch>
        </p:blipFill>
        <p:spPr bwMode="auto">
          <a:xfrm>
            <a:off x="4876800" y="2743200"/>
            <a:ext cx="41148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02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23317E-7 L -0.475 -4.23317E-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23528"/>
          </a:xfrm>
        </p:spPr>
        <p:txBody>
          <a:bodyPr>
            <a:normAutofit fontScale="90000"/>
          </a:bodyPr>
          <a:lstStyle/>
          <a:p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Treatment of ACD: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i="1" dirty="0" smtClean="0"/>
              <a:t>-Avoidance.</a:t>
            </a:r>
          </a:p>
          <a:p>
            <a:pPr algn="l">
              <a:buNone/>
            </a:pPr>
            <a:r>
              <a:rPr lang="en-US" i="1" dirty="0" smtClean="0"/>
              <a:t>-topical steroid</a:t>
            </a:r>
          </a:p>
          <a:p>
            <a:pPr algn="l">
              <a:buNone/>
            </a:pPr>
            <a:r>
              <a:rPr lang="en-US" i="1" dirty="0" smtClean="0"/>
              <a:t>-systemic steroid</a:t>
            </a:r>
          </a:p>
          <a:p>
            <a:pPr algn="l">
              <a:buNone/>
            </a:pPr>
            <a:r>
              <a:rPr lang="en-US" i="1" dirty="0" smtClean="0"/>
              <a:t>-Oral antihistamine</a:t>
            </a:r>
            <a:endParaRPr lang="ar-SA" i="1" dirty="0"/>
          </a:p>
        </p:txBody>
      </p:sp>
    </p:spTree>
    <p:extLst>
      <p:ext uri="{BB962C8B-B14F-4D97-AF65-F5344CB8AC3E}">
        <p14:creationId xmlns:p14="http://schemas.microsoft.com/office/powerpoint/2010/main" val="9196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95536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Irritant contact dermatitis (ICD)</a:t>
            </a:r>
            <a:endParaRPr lang="ar-SA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6906409" cy="4232429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dirty="0" smtClean="0"/>
              <a:t> </a:t>
            </a:r>
            <a:r>
              <a:rPr lang="en-US" i="1" dirty="0" smtClean="0"/>
              <a:t>-Is localized </a:t>
            </a:r>
            <a:r>
              <a:rPr lang="en-US" b="1" i="1" dirty="0" smtClean="0"/>
              <a:t>non immunologically mediated </a:t>
            </a:r>
            <a:r>
              <a:rPr lang="en-US" i="1" dirty="0" smtClean="0"/>
              <a:t>inflammatory reaction.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-ICD results from direct cytotoxic effect d.t single or repeated application of a chemical substance to the skin.</a:t>
            </a:r>
          </a:p>
          <a:p>
            <a:pPr>
              <a:buNone/>
            </a:pPr>
            <a:r>
              <a:rPr lang="en-US" i="1" dirty="0"/>
              <a:t>Most common irritants are: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i="1" dirty="0"/>
              <a:t>Water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i="1" dirty="0" smtClean="0"/>
              <a:t>Abrasives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i="1" dirty="0" smtClean="0"/>
              <a:t>Chemicals</a:t>
            </a:r>
            <a:r>
              <a:rPr lang="en-US" sz="1800" i="1" dirty="0"/>
              <a:t>, e.g. acids and alkalis </a:t>
            </a:r>
            <a:endParaRPr lang="en-US" sz="1800" i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1800" i="1" dirty="0" smtClean="0"/>
              <a:t>Solvents </a:t>
            </a:r>
            <a:r>
              <a:rPr lang="en-US" sz="1800" i="1" dirty="0"/>
              <a:t>and detergents </a:t>
            </a:r>
          </a:p>
          <a:p>
            <a:pPr algn="l">
              <a:buNone/>
            </a:pPr>
            <a:endParaRPr lang="ar-SA" i="1" dirty="0"/>
          </a:p>
        </p:txBody>
      </p:sp>
    </p:spTree>
    <p:extLst>
      <p:ext uri="{BB962C8B-B14F-4D97-AF65-F5344CB8AC3E}">
        <p14:creationId xmlns:p14="http://schemas.microsoft.com/office/powerpoint/2010/main" val="336457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05800" cy="595536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Clinical picture: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6777317" cy="4042377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 algn="l">
              <a:buNone/>
            </a:pPr>
            <a:r>
              <a:rPr lang="en-US" i="1" dirty="0" smtClean="0"/>
              <a:t>-Similar to ACD but ICD </a:t>
            </a:r>
            <a:r>
              <a:rPr lang="en-US" b="1" i="1" dirty="0" smtClean="0">
                <a:solidFill>
                  <a:srgbClr val="C00000"/>
                </a:solidFill>
              </a:rPr>
              <a:t>never </a:t>
            </a:r>
            <a:r>
              <a:rPr lang="en-US" i="1" dirty="0" smtClean="0"/>
              <a:t>extend beyond the area of contact.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-tend to be painful rather than </a:t>
            </a:r>
            <a:r>
              <a:rPr lang="en-US" i="1" dirty="0" err="1" smtClean="0"/>
              <a:t>pruritic</a:t>
            </a:r>
            <a:r>
              <a:rPr lang="en-US" i="1" dirty="0" smtClean="0"/>
              <a:t> .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-can occur from </a:t>
            </a:r>
            <a:r>
              <a:rPr lang="en-US" i="1" u="sng" dirty="0" smtClean="0"/>
              <a:t>the 1</a:t>
            </a:r>
            <a:r>
              <a:rPr lang="en-US" i="1" u="sng" baseline="30000" dirty="0" smtClean="0"/>
              <a:t>st</a:t>
            </a:r>
            <a:r>
              <a:rPr lang="en-US" i="1" u="sng" dirty="0" smtClean="0"/>
              <a:t> exposure to the irritant </a:t>
            </a:r>
            <a:r>
              <a:rPr lang="en-US" i="1" dirty="0" smtClean="0"/>
              <a:t>unlike ACD which only occur in previously sensitized individual. </a:t>
            </a:r>
            <a:r>
              <a:rPr lang="en-US" dirty="0" smtClean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3876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609600"/>
            <a:ext cx="7611034" cy="4572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Irritant Contact Dermatitis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53253" name="Picture 5" descr="16F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5" b="8475"/>
          <a:stretch>
            <a:fillRect/>
          </a:stretch>
        </p:blipFill>
        <p:spPr bwMode="auto">
          <a:xfrm>
            <a:off x="533400" y="1066800"/>
            <a:ext cx="75438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2636" y="627530"/>
            <a:ext cx="7958910" cy="106112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lnSpc>
                <a:spcPts val="4487"/>
              </a:lnSpc>
              <a:defRPr/>
            </a:pPr>
            <a:r>
              <a:rPr lang="en-US" sz="40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</a:rPr>
              <a:t>Eg</a:t>
            </a:r>
            <a:r>
              <a:rPr lang="en-US" sz="4000" dirty="0">
                <a:solidFill>
                  <a:srgbClr val="DFDEF6"/>
                </a:solidFill>
                <a:latin typeface="Arial"/>
              </a:rPr>
              <a:t>. </a:t>
            </a:r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</a:rPr>
              <a:t>Irritant contact hand dermatitis </a:t>
            </a:r>
          </a:p>
          <a:p>
            <a:pPr>
              <a:lnSpc>
                <a:spcPts val="4487"/>
              </a:lnSpc>
              <a:defRPr/>
            </a:pPr>
            <a:endParaRPr lang="en-US" dirty="0"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65274"/>
            <a:ext cx="5257799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22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66800" y="457200"/>
            <a:ext cx="7001434" cy="914400"/>
          </a:xfrm>
        </p:spPr>
        <p:txBody>
          <a:bodyPr>
            <a:normAutofit/>
          </a:bodyPr>
          <a:lstStyle/>
          <a:p>
            <a:r>
              <a:rPr lang="en-US" altLang="en-US" dirty="0"/>
              <a:t>Lip licker dermatitis</a:t>
            </a:r>
          </a:p>
        </p:txBody>
      </p:sp>
      <p:pic>
        <p:nvPicPr>
          <p:cNvPr id="75784" name="Picture 8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" t="8000" r="7692" b="3999"/>
          <a:stretch>
            <a:fillRect/>
          </a:stretch>
        </p:blipFill>
        <p:spPr>
          <a:xfrm>
            <a:off x="228600" y="5791200"/>
            <a:ext cx="609600" cy="581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5781" name="Picture 5" descr="dermatitis_lip_licker_2_0205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>
            <a:fillRect/>
          </a:stretch>
        </p:blipFill>
        <p:spPr bwMode="auto">
          <a:xfrm>
            <a:off x="2133600" y="1371600"/>
            <a:ext cx="51054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3" name="Picture 7" descr="Lip_Licker_Dermatitis_1_0401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" b="4697"/>
          <a:stretch>
            <a:fillRect/>
          </a:stretch>
        </p:blipFill>
        <p:spPr bwMode="auto">
          <a:xfrm>
            <a:off x="2590800" y="1828800"/>
            <a:ext cx="5257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5" name="Text Box 9"/>
          <p:cNvSpPr txBox="1">
            <a:spLocks noChangeArrowheads="1"/>
          </p:cNvSpPr>
          <p:nvPr/>
        </p:nvSpPr>
        <p:spPr bwMode="auto">
          <a:xfrm>
            <a:off x="1066800" y="5715000"/>
            <a:ext cx="3505200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/>
              <a:t>Blunting of vermillion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/>
              <a:t>Accentuation of angles</a:t>
            </a:r>
          </a:p>
        </p:txBody>
      </p:sp>
    </p:spTree>
    <p:extLst>
      <p:ext uri="{BB962C8B-B14F-4D97-AF65-F5344CB8AC3E}">
        <p14:creationId xmlns:p14="http://schemas.microsoft.com/office/powerpoint/2010/main" val="42915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5783"/>
                                        </p:tgtEl>
                                      </p:cBhvr>
                                      <p:by x="135000" y="13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  <p:bldP spid="7578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</p:spPr>
        <p:txBody>
          <a:bodyPr>
            <a:normAutofit fontScale="90000"/>
          </a:bodyPr>
          <a:lstStyle/>
          <a:p>
            <a:pPr algn="l"/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Treatment:</a:t>
            </a:r>
            <a:endParaRPr lang="ar-SA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sz="4400" i="1" dirty="0" smtClean="0"/>
              <a:t>Same as ACD.</a:t>
            </a:r>
            <a:endParaRPr lang="ar-SA" sz="4400" i="1" dirty="0"/>
          </a:p>
        </p:txBody>
      </p:sp>
    </p:spTree>
    <p:extLst>
      <p:ext uri="{BB962C8B-B14F-4D97-AF65-F5344CB8AC3E}">
        <p14:creationId xmlns:p14="http://schemas.microsoft.com/office/powerpoint/2010/main" val="166923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/>
              <a:t>45 y/o female with intermittent “fungus all over”</a:t>
            </a:r>
          </a:p>
        </p:txBody>
      </p:sp>
      <p:pic>
        <p:nvPicPr>
          <p:cNvPr id="74761" name="Picture 9" descr="02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22" y="2324100"/>
            <a:ext cx="5402369" cy="3508375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55567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a2e24A9.tmp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t="8270" r="17594" b="5400"/>
          <a:stretch/>
        </p:blipFill>
        <p:spPr bwMode="auto">
          <a:xfrm>
            <a:off x="1516284" y="567158"/>
            <a:ext cx="6018835" cy="592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98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01000" cy="990600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Nummular (discoid) dermatitis</a:t>
            </a:r>
            <a:endParaRPr lang="ar-SA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>
              <a:buNone/>
            </a:pPr>
            <a:r>
              <a:rPr lang="en-US" i="1" dirty="0" smtClean="0"/>
              <a:t>-Sharply circumscribed eczema ,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r>
              <a:rPr lang="en-US" i="1" dirty="0" smtClean="0"/>
              <a:t>nummular means ( coin -shaped)</a:t>
            </a:r>
          </a:p>
          <a:p>
            <a:pPr algn="l">
              <a:buNone/>
            </a:pPr>
            <a:endParaRPr lang="en-US" i="1" dirty="0" smtClean="0"/>
          </a:p>
          <a:p>
            <a:pPr algn="l">
              <a:buNone/>
            </a:pPr>
            <a:r>
              <a:rPr lang="en-US" i="1" dirty="0" smtClean="0"/>
              <a:t>-Pathogenesis: Probably </a:t>
            </a:r>
            <a:r>
              <a:rPr lang="en-US" b="1" i="1" dirty="0" smtClean="0"/>
              <a:t>microbial in origin </a:t>
            </a:r>
            <a:r>
              <a:rPr lang="en-US" i="1" dirty="0" smtClean="0"/>
              <a:t>i.e. 2ry to bacterial colonization or </a:t>
            </a:r>
            <a:r>
              <a:rPr lang="en-US" i="1" dirty="0" err="1" smtClean="0"/>
              <a:t>disseminaion</a:t>
            </a:r>
            <a:r>
              <a:rPr lang="en-US" i="1" dirty="0" smtClean="0"/>
              <a:t> of bacterial toxins.</a:t>
            </a:r>
            <a:r>
              <a:rPr lang="en-US" dirty="0" smtClean="0"/>
              <a:t>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11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2151</Words>
  <Application>Microsoft Office PowerPoint</Application>
  <PresentationFormat>عرض على الشاشة (3:4)‏</PresentationFormat>
  <Paragraphs>498</Paragraphs>
  <Slides>128</Slides>
  <Notes>1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128</vt:i4>
      </vt:variant>
    </vt:vector>
  </HeadingPairs>
  <TitlesOfParts>
    <vt:vector size="129" baseType="lpstr">
      <vt:lpstr>Austin</vt:lpstr>
      <vt:lpstr>Dermatitis (eczema and related disorder).</vt:lpstr>
      <vt:lpstr>Objectives :</vt:lpstr>
      <vt:lpstr>Dermatitis</vt:lpstr>
      <vt:lpstr>Hypersensitivity Reaction</vt:lpstr>
      <vt:lpstr>Cont…</vt:lpstr>
      <vt:lpstr>Eczema (Dermatitis) </vt:lpstr>
      <vt:lpstr>Clinical picture:</vt:lpstr>
      <vt:lpstr>Clinical picture (cont….)</vt:lpstr>
      <vt:lpstr>Dermatitis</vt:lpstr>
      <vt:lpstr>Acute Dermatitis</vt:lpstr>
      <vt:lpstr>عرض تقديمي في PowerPoint</vt:lpstr>
      <vt:lpstr>Subacute Dermatitis</vt:lpstr>
      <vt:lpstr>Chronic Dermatitis</vt:lpstr>
      <vt:lpstr>عرض تقديمي في PowerPoint</vt:lpstr>
      <vt:lpstr>Atopic dermatitis</vt:lpstr>
      <vt:lpstr>Atopic Dermatitis</vt:lpstr>
      <vt:lpstr>عرض تقديمي في PowerPoint</vt:lpstr>
      <vt:lpstr>Pathogenesis:</vt:lpstr>
      <vt:lpstr> </vt:lpstr>
      <vt:lpstr>عرض تقديمي في PowerPoint</vt:lpstr>
      <vt:lpstr>عرض تقديمي في PowerPoint</vt:lpstr>
      <vt:lpstr>عرض تقديمي في PowerPoint</vt:lpstr>
      <vt:lpstr>Clinical picture:</vt:lpstr>
      <vt:lpstr>Three stages:</vt:lpstr>
      <vt:lpstr>Pattern of atopic eczema varies with age </vt:lpstr>
      <vt:lpstr>عرض تقديمي في PowerPoint</vt:lpstr>
      <vt:lpstr>Infantile</vt:lpstr>
      <vt:lpstr>عرض تقديمي في PowerPoint</vt:lpstr>
      <vt:lpstr>عرض تقديمي في PowerPoint</vt:lpstr>
      <vt:lpstr>Childhood</vt:lpstr>
      <vt:lpstr>عرض تقديمي في PowerPoint</vt:lpstr>
      <vt:lpstr>Childhood atopic dermatitis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criteria</vt:lpstr>
      <vt:lpstr>Minor criteria</vt:lpstr>
      <vt:lpstr>Dennie morgan fold</vt:lpstr>
      <vt:lpstr>Pityriasis alba</vt:lpstr>
      <vt:lpstr>Pityriasis alba</vt:lpstr>
      <vt:lpstr>Keratosis pilaris </vt:lpstr>
      <vt:lpstr>Complication</vt:lpstr>
      <vt:lpstr>عرض تقديمي في PowerPoint</vt:lpstr>
      <vt:lpstr>Eczema Herpeticum</vt:lpstr>
      <vt:lpstr>عرض تقديمي في PowerPoint</vt:lpstr>
      <vt:lpstr>عرض تقديمي في PowerPoint</vt:lpstr>
      <vt:lpstr>عرض تقديمي في PowerPoint</vt:lpstr>
      <vt:lpstr>Frame work for Treating Dermatitis </vt:lpstr>
      <vt:lpstr>عرض تقديمي في PowerPoint</vt:lpstr>
      <vt:lpstr>Education :</vt:lpstr>
      <vt:lpstr>Emollient </vt:lpstr>
      <vt:lpstr>Treatment</vt:lpstr>
      <vt:lpstr>عرض تقديمي في PowerPoint</vt:lpstr>
      <vt:lpstr>عرض تقديمي في PowerPoint</vt:lpstr>
      <vt:lpstr>Steroid Side Effects Are Rare!</vt:lpstr>
      <vt:lpstr>25 y/o male treated for eczema in antecubital fossa with “some cream”</vt:lpstr>
      <vt:lpstr>عرض تقديمي في PowerPoint</vt:lpstr>
      <vt:lpstr>52 y/o male with erythematous, scaly patches of face and scalp</vt:lpstr>
      <vt:lpstr>Seborrheic Dermaitis</vt:lpstr>
      <vt:lpstr>Pathogenesis</vt:lpstr>
      <vt:lpstr>Clinical Picture:</vt:lpstr>
      <vt:lpstr>Cont….</vt:lpstr>
      <vt:lpstr>عرض تقديمي في PowerPoint</vt:lpstr>
      <vt:lpstr>Cradle cap: is coherent scaly &amp; crusty mass covering most of the scalp &amp; can be seen in infanile seborreic dermatitis.</vt:lpstr>
      <vt:lpstr>عرض تقديمي في PowerPoint</vt:lpstr>
      <vt:lpstr>عرض تقديمي في PowerPoint</vt:lpstr>
      <vt:lpstr>عرض تقديمي في PowerPoint</vt:lpstr>
      <vt:lpstr>Treatment:</vt:lpstr>
      <vt:lpstr>عرض تقديمي في PowerPoint</vt:lpstr>
      <vt:lpstr>  24 y/o male 2 year h/o red, scaly feet</vt:lpstr>
      <vt:lpstr>Contact Dermatitis</vt:lpstr>
      <vt:lpstr>Allergic contact dermatitis (ACD)</vt:lpstr>
      <vt:lpstr>Clinical picture:</vt:lpstr>
      <vt:lpstr>عرض تقديمي في PowerPoint</vt:lpstr>
      <vt:lpstr>ACD</vt:lpstr>
      <vt:lpstr>عرض تقديمي في PowerPoint</vt:lpstr>
      <vt:lpstr>Suspect if dermatitis shows geometric patterns  </vt:lpstr>
      <vt:lpstr>عرض تقديمي في PowerPoint</vt:lpstr>
      <vt:lpstr>Allergic Contact Dermatitis</vt:lpstr>
      <vt:lpstr>عرض تقديمي في PowerPoint</vt:lpstr>
      <vt:lpstr>عرض تقديمي في PowerPoint</vt:lpstr>
      <vt:lpstr>Allergic Contact Dermatitis</vt:lpstr>
      <vt:lpstr>Allergic Contact Dermatitis</vt:lpstr>
      <vt:lpstr>عرض تقديمي في PowerPoint</vt:lpstr>
      <vt:lpstr>Diagnosis:</vt:lpstr>
      <vt:lpstr>Patch test</vt:lpstr>
      <vt:lpstr>Treatment of ACD:</vt:lpstr>
      <vt:lpstr>Irritant contact dermatitis (ICD)</vt:lpstr>
      <vt:lpstr>Clinical picture:</vt:lpstr>
      <vt:lpstr>Irritant Contact Dermatitis</vt:lpstr>
      <vt:lpstr>عرض تقديمي في PowerPoint</vt:lpstr>
      <vt:lpstr>Lip licker dermatitis</vt:lpstr>
      <vt:lpstr>Treatment:</vt:lpstr>
      <vt:lpstr>45 y/o female with intermittent “fungus all over”</vt:lpstr>
      <vt:lpstr>عرض تقديمي في PowerPoint</vt:lpstr>
      <vt:lpstr>Nummular (discoid) dermatitis</vt:lpstr>
      <vt:lpstr>Clinical picture:</vt:lpstr>
      <vt:lpstr>Treatment:</vt:lpstr>
      <vt:lpstr>Dyshidrotic dermatitis (pompholyx)</vt:lpstr>
      <vt:lpstr>Cont..</vt:lpstr>
      <vt:lpstr>Dyshidrotic dermatitis</vt:lpstr>
      <vt:lpstr>عرض تقديمي في PowerPoint</vt:lpstr>
      <vt:lpstr>عرض تقديمي في PowerPoint</vt:lpstr>
      <vt:lpstr>Treatment:</vt:lpstr>
      <vt:lpstr>Stasis dermatitis</vt:lpstr>
      <vt:lpstr>عرض تقديمي في PowerPoint</vt:lpstr>
      <vt:lpstr>Elephantiasis Verrucosa Nostras</vt:lpstr>
      <vt:lpstr>عرض تقديمي في PowerPoint</vt:lpstr>
      <vt:lpstr>عرض تقديمي في PowerPoint</vt:lpstr>
      <vt:lpstr>Xerotic dermatitis (Asteatotic Dermatitis)</vt:lpstr>
      <vt:lpstr>Asteatotic Dermatitis</vt:lpstr>
      <vt:lpstr>14 y/o anxious female who can’t stop itching</vt:lpstr>
      <vt:lpstr>Neurodermatitis</vt:lpstr>
      <vt:lpstr>Neurodermatitis</vt:lpstr>
      <vt:lpstr>lichen simplex chronicus</vt:lpstr>
      <vt:lpstr>lichen simplex chronicus</vt:lpstr>
      <vt:lpstr>عرض تقديمي في PowerPoint</vt:lpstr>
      <vt:lpstr>Treatment:</vt:lpstr>
      <vt:lpstr>Common Pitfalls</vt:lpstr>
      <vt:lpstr>عرض تقديمي في PowerPoint</vt:lpstr>
      <vt:lpstr>Distinctive morphological features of   different forms of dermatitis  </vt:lpstr>
      <vt:lpstr>Summary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Dermatitis (eczema and related disorder).</dc:title>
  <dc:creator>Eman</dc:creator>
  <cp:lastModifiedBy>Eman</cp:lastModifiedBy>
  <cp:revision>4</cp:revision>
  <dcterms:modified xsi:type="dcterms:W3CDTF">2017-03-07T22:09:19Z</dcterms:modified>
</cp:coreProperties>
</file>