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5" r:id="rId3"/>
    <p:sldId id="266" r:id="rId4"/>
    <p:sldId id="267" r:id="rId5"/>
    <p:sldId id="269" r:id="rId6"/>
    <p:sldId id="273" r:id="rId7"/>
    <p:sldId id="26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0E0D8C3-05A1-43CB-B4C2-473A0978A80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92213" y="1781175"/>
            <a:ext cx="7772400" cy="1143000"/>
          </a:xfrm>
          <a:noFill/>
        </p:spPr>
        <p:txBody>
          <a:bodyPr/>
          <a:lstStyle/>
          <a:p>
            <a:r>
              <a:rPr lang="en-US" sz="4800" dirty="0" err="1" smtClean="0">
                <a:solidFill>
                  <a:schemeClr val="hlink"/>
                </a:solidFill>
                <a:latin typeface="Bookman Old Style" pitchFamily="18" charset="0"/>
              </a:rPr>
              <a:t>Pigmentary</a:t>
            </a:r>
            <a:r>
              <a:rPr lang="en-US" sz="4800" dirty="0" smtClean="0">
                <a:solidFill>
                  <a:schemeClr val="hlink"/>
                </a:solidFill>
                <a:latin typeface="Bookman Old Style" pitchFamily="18" charset="0"/>
              </a:rPr>
              <a:t> disorders</a:t>
            </a:r>
            <a:endParaRPr lang="en-US" sz="4800" dirty="0">
              <a:solidFill>
                <a:schemeClr val="hlink"/>
              </a:solidFill>
              <a:latin typeface="Bookman Old Style" pitchFamily="18" charset="0"/>
            </a:endParaRPr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755650" y="3887788"/>
            <a:ext cx="820896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/>
            <a:r>
              <a:rPr lang="en-US" sz="2400" b="1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GHADA  </a:t>
            </a:r>
            <a:r>
              <a:rPr lang="en-US" sz="24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BIN SAIF</a:t>
            </a:r>
            <a:r>
              <a:rPr lang="en-US" sz="2400" b="1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, MD</a:t>
            </a:r>
          </a:p>
          <a:p>
            <a:pPr algn="ctr" rtl="0"/>
            <a:endParaRPr lang="en-US" sz="2400" b="1" dirty="0"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/>
            <a:r>
              <a:rPr lang="en-US" sz="2400" b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Associate </a:t>
            </a:r>
            <a:r>
              <a:rPr lang="en-US" sz="24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professor &amp; Consultant Dermatologist</a:t>
            </a:r>
          </a:p>
          <a:p>
            <a:pPr algn="ctr" rtl="0"/>
            <a:r>
              <a:rPr lang="en-US" sz="24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hair and Aesthetic specialist</a:t>
            </a:r>
            <a:endParaRPr lang="en-US" sz="2400" b="1" dirty="0"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8051" name="Picture 3" descr="66FF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38200" y="685800"/>
            <a:ext cx="7772400" cy="5070475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123" name="Picture 3" descr="im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31913" y="220663"/>
            <a:ext cx="6207125" cy="6232525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4" name="Rectangle 6"/>
          <p:cNvSpPr>
            <a:spLocks noChangeArrowheads="1"/>
          </p:cNvSpPr>
          <p:nvPr/>
        </p:nvSpPr>
        <p:spPr bwMode="auto">
          <a:xfrm>
            <a:off x="1833563" y="325438"/>
            <a:ext cx="54816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/>
            <a:r>
              <a:rPr lang="en-US" sz="2400" b="1" dirty="0">
                <a:solidFill>
                  <a:srgbClr val="00CC00"/>
                </a:solidFill>
                <a:cs typeface="Tahoma" pitchFamily="34" charset="0"/>
              </a:rPr>
              <a:t>Why?</a:t>
            </a:r>
            <a:r>
              <a:rPr lang="en-US" sz="2400" b="1" dirty="0">
                <a:cs typeface="Tahoma" pitchFamily="34" charset="0"/>
              </a:rPr>
              <a:t>  Loss of normal </a:t>
            </a:r>
            <a:r>
              <a:rPr lang="en-US" sz="2400" b="1" dirty="0" err="1">
                <a:cs typeface="Tahoma" pitchFamily="34" charset="0"/>
              </a:rPr>
              <a:t>melanocytes</a:t>
            </a:r>
            <a:endParaRPr lang="en-US" sz="2400" b="1" dirty="0">
              <a:cs typeface="Tahoma" pitchFamily="34" charset="0"/>
            </a:endParaRPr>
          </a:p>
          <a:p>
            <a:pPr algn="ctr" rtl="0"/>
            <a:r>
              <a:rPr lang="en-US" sz="2400" b="1" dirty="0" err="1">
                <a:cs typeface="Tahoma" pitchFamily="34" charset="0"/>
              </a:rPr>
              <a:t>Dopa</a:t>
            </a:r>
            <a:r>
              <a:rPr lang="en-US" sz="2400" b="1" dirty="0">
                <a:cs typeface="Tahoma" pitchFamily="34" charset="0"/>
              </a:rPr>
              <a:t> stain</a:t>
            </a:r>
          </a:p>
        </p:txBody>
      </p:sp>
      <p:pic>
        <p:nvPicPr>
          <p:cNvPr id="263176" name="Picture 8" descr="صورة9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31913" y="1196975"/>
            <a:ext cx="6992937" cy="557688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125538"/>
            <a:ext cx="7543800" cy="4114800"/>
          </a:xfrm>
        </p:spPr>
        <p:txBody>
          <a:bodyPr/>
          <a:lstStyle/>
          <a:p>
            <a:pPr algn="l" rtl="0">
              <a:buFont typeface="Wingdings" pitchFamily="2" charset="2"/>
              <a:buNone/>
            </a:pPr>
            <a:r>
              <a:rPr lang="en-US" b="1">
                <a:solidFill>
                  <a:srgbClr val="00CC00"/>
                </a:solidFill>
              </a:rPr>
              <a:t>Special studies</a:t>
            </a:r>
          </a:p>
          <a:p>
            <a:pPr algn="l" rtl="0">
              <a:buFont typeface="Wingdings" pitchFamily="2" charset="2"/>
              <a:buNone/>
            </a:pPr>
            <a:endParaRPr lang="en-US" b="1">
              <a:solidFill>
                <a:srgbClr val="00CC00"/>
              </a:solidFill>
            </a:endParaRPr>
          </a:p>
          <a:p>
            <a:pPr algn="l" rtl="0">
              <a:buFont typeface="Wingdings" pitchFamily="2" charset="2"/>
              <a:buNone/>
            </a:pPr>
            <a:r>
              <a:rPr lang="en-US" b="1"/>
              <a:t>T4, TSH, FBS</a:t>
            </a:r>
          </a:p>
          <a:p>
            <a:pPr algn="l" rtl="0">
              <a:buFont typeface="Wingdings" pitchFamily="2" charset="2"/>
              <a:buNone/>
            </a:pPr>
            <a:r>
              <a:rPr lang="en-US" b="1"/>
              <a:t>ANA/Ro/La (prior to PUVA)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6587" y="260350"/>
            <a:ext cx="8964613" cy="6597650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>
                <a:solidFill>
                  <a:srgbClr val="00CC00"/>
                </a:solidFill>
              </a:rPr>
              <a:t>TREATMENT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/>
              <a:t>Sunscreen (sunburn, </a:t>
            </a:r>
            <a:r>
              <a:rPr lang="en-US" sz="2800" b="1" dirty="0" err="1"/>
              <a:t>koebnerization</a:t>
            </a:r>
            <a:r>
              <a:rPr lang="en-US" sz="2800" b="1" dirty="0"/>
              <a:t>, tanning)</a:t>
            </a:r>
            <a:endParaRPr lang="en-US" sz="2800" b="1" dirty="0">
              <a:solidFill>
                <a:schemeClr val="folHlink"/>
              </a:solidFill>
            </a:endParaRP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>
                <a:solidFill>
                  <a:srgbClr val="FF66CC"/>
                </a:solidFill>
              </a:rPr>
              <a:t>Limited: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/>
              <a:t>Class 3 topical GC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/>
              <a:t>Topical Tacrolimus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/>
              <a:t>Topical PUVA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 err="1"/>
              <a:t>Excimer</a:t>
            </a:r>
            <a:r>
              <a:rPr lang="en-US" sz="2800" b="1" dirty="0"/>
              <a:t> laser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/>
              <a:t>Resistant, Stable  of 2 years : Surgical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endParaRPr lang="en-US" sz="2800" b="1" dirty="0"/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>
                <a:solidFill>
                  <a:srgbClr val="FF66CC"/>
                </a:solidFill>
              </a:rPr>
              <a:t>Generalized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/>
              <a:t>Phototherapy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endParaRPr lang="en-US" sz="2800" b="1" dirty="0"/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>
                <a:solidFill>
                  <a:srgbClr val="FF66CC"/>
                </a:solidFill>
              </a:rPr>
              <a:t>Universal: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/>
              <a:t>Bleaching </a:t>
            </a:r>
            <a:r>
              <a:rPr lang="en-US" sz="2800" b="1" dirty="0" smtClean="0"/>
              <a:t>agent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endParaRPr lang="en-US" sz="28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Pathogenesis, features and management of different </a:t>
            </a:r>
            <a:r>
              <a:rPr lang="en-US" dirty="0" err="1" smtClean="0"/>
              <a:t>pigmentary</a:t>
            </a:r>
            <a:r>
              <a:rPr lang="en-US" dirty="0" smtClean="0"/>
              <a:t> disorders including:</a:t>
            </a:r>
          </a:p>
          <a:p>
            <a:r>
              <a:rPr lang="en-US" dirty="0" smtClean="0"/>
              <a:t>Freckle</a:t>
            </a:r>
          </a:p>
          <a:p>
            <a:r>
              <a:rPr lang="en-US" dirty="0" smtClean="0"/>
              <a:t>Different types of </a:t>
            </a:r>
            <a:r>
              <a:rPr lang="en-US" dirty="0" err="1" smtClean="0"/>
              <a:t>Melanocytic</a:t>
            </a:r>
            <a:r>
              <a:rPr lang="en-US" dirty="0" smtClean="0"/>
              <a:t> </a:t>
            </a:r>
            <a:r>
              <a:rPr lang="en-US" dirty="0" err="1" smtClean="0"/>
              <a:t>naevi</a:t>
            </a:r>
            <a:endParaRPr lang="en-US" dirty="0" smtClean="0"/>
          </a:p>
          <a:p>
            <a:r>
              <a:rPr lang="en-US" dirty="0" err="1" smtClean="0"/>
              <a:t>Melasma</a:t>
            </a:r>
            <a:endParaRPr lang="en-US" dirty="0" smtClean="0"/>
          </a:p>
          <a:p>
            <a:r>
              <a:rPr lang="en-US" sz="3200" dirty="0" smtClean="0"/>
              <a:t>Vitiligo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Freckle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lentigo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4114800"/>
            <a:ext cx="8763000" cy="45720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Overactivity</a:t>
            </a:r>
            <a:r>
              <a:rPr lang="en-US" sz="2800" dirty="0" smtClean="0"/>
              <a:t> of an increased no. of </a:t>
            </a:r>
            <a:r>
              <a:rPr lang="en-US" sz="2800" dirty="0" err="1" smtClean="0"/>
              <a:t>melanocytes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Fair individuals</a:t>
            </a:r>
          </a:p>
          <a:p>
            <a:r>
              <a:rPr lang="en-US" sz="2800" dirty="0" smtClean="0"/>
              <a:t>Sun exposure in genetically predisposed individuals</a:t>
            </a:r>
          </a:p>
          <a:p>
            <a:r>
              <a:rPr lang="en-US" sz="2800" dirty="0" smtClean="0"/>
              <a:t>Sun sensitivity----sun block </a:t>
            </a:r>
          </a:p>
          <a:p>
            <a:r>
              <a:rPr lang="en-US" sz="2800" dirty="0" smtClean="0"/>
              <a:t>TTT: Pigmented laser (recurrence)</a:t>
            </a:r>
            <a:endParaRPr lang="en-US" sz="2800" dirty="0"/>
          </a:p>
        </p:txBody>
      </p:sp>
      <p:pic>
        <p:nvPicPr>
          <p:cNvPr id="1026" name="Picture 2" descr="C:\Users\hp\Desktop\freckl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8552" y="457200"/>
            <a:ext cx="4570962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Melanocytic</a:t>
            </a:r>
            <a:r>
              <a:rPr lang="en-US" dirty="0" smtClean="0"/>
              <a:t> </a:t>
            </a:r>
            <a:r>
              <a:rPr lang="en-US" dirty="0" err="1" smtClean="0"/>
              <a:t>naevi</a:t>
            </a:r>
            <a:r>
              <a:rPr lang="en-US" dirty="0" smtClean="0"/>
              <a:t> (mole)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95400"/>
            <a:ext cx="8001000" cy="5562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000" dirty="0" smtClean="0"/>
              <a:t>Common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Concern : ? early malignant melanoma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Types: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FF00"/>
                </a:solidFill>
              </a:rPr>
              <a:t>Acquired MN </a:t>
            </a:r>
            <a:r>
              <a:rPr lang="en-US" sz="2000" dirty="0" smtClean="0"/>
              <a:t>: very common, small, uniform, no need for </a:t>
            </a:r>
            <a:r>
              <a:rPr lang="en-US" sz="2000" dirty="0" err="1" smtClean="0"/>
              <a:t>ttt</a:t>
            </a:r>
            <a:r>
              <a:rPr lang="en-US" sz="2000" dirty="0" smtClean="0"/>
              <a:t>.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                                                                           ? Change in size, shape, edge, color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FF00"/>
                </a:solidFill>
              </a:rPr>
              <a:t>Atypical </a:t>
            </a:r>
            <a:r>
              <a:rPr lang="en-US" sz="2000" dirty="0" err="1" smtClean="0">
                <a:solidFill>
                  <a:srgbClr val="FFFF00"/>
                </a:solidFill>
              </a:rPr>
              <a:t>naevi</a:t>
            </a:r>
            <a:r>
              <a:rPr lang="en-US" sz="2000" dirty="0" smtClean="0">
                <a:solidFill>
                  <a:srgbClr val="FFFF00"/>
                </a:solidFill>
              </a:rPr>
              <a:t>  (dysplastic):</a:t>
            </a:r>
            <a:r>
              <a:rPr lang="en-US" sz="2000" dirty="0" smtClean="0"/>
              <a:t>  larger with one or more atypical signs; </a:t>
            </a:r>
            <a:r>
              <a:rPr lang="en-US" sz="2000" dirty="0" smtClean="0"/>
              <a:t>risk </a:t>
            </a:r>
            <a:r>
              <a:rPr lang="en-US" sz="2000" dirty="0" smtClean="0"/>
              <a:t>of mm in the subject.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Acquired </a:t>
            </a:r>
            <a:r>
              <a:rPr lang="en-US" dirty="0" err="1" smtClean="0">
                <a:solidFill>
                  <a:schemeClr val="tx1"/>
                </a:solidFill>
              </a:rPr>
              <a:t>melanocytic</a:t>
            </a:r>
            <a:r>
              <a:rPr lang="en-US" dirty="0" smtClean="0">
                <a:solidFill>
                  <a:schemeClr val="tx1"/>
                </a:solidFill>
              </a:rPr>
              <a:t> nevus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170" name="Picture 2" descr="C:\Users\hp\Desktop\acquired_melanocytic_nevus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702182"/>
            <a:ext cx="3276600" cy="49272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4648200" cy="1045464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Atypical </a:t>
            </a:r>
            <a:r>
              <a:rPr lang="en-US" dirty="0" err="1" smtClean="0">
                <a:solidFill>
                  <a:schemeClr val="tx1"/>
                </a:solidFill>
              </a:rPr>
              <a:t>naevus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(dysplastic)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146" name="Picture 2" descr="C:\Users\hp\Desktop\hereditary_dysplastic_nevus_syndrome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438400"/>
            <a:ext cx="6052201" cy="4648200"/>
          </a:xfrm>
          <a:prstGeom prst="rect">
            <a:avLst/>
          </a:prstGeom>
          <a:noFill/>
        </p:spPr>
      </p:pic>
      <p:pic>
        <p:nvPicPr>
          <p:cNvPr id="6147" name="Picture 3" descr="C:\Users\hp\Desktop\dermnet_photo_of_atypical_nev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2714" y="1"/>
            <a:ext cx="4261286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Melasma</a:t>
            </a:r>
            <a:r>
              <a:rPr lang="en-US" dirty="0" smtClean="0"/>
              <a:t> (</a:t>
            </a:r>
            <a:r>
              <a:rPr lang="en-US" dirty="0" err="1" smtClean="0"/>
              <a:t>chloasma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47800"/>
            <a:ext cx="3962400" cy="45593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Hormonally-stimulated increase in </a:t>
            </a:r>
            <a:r>
              <a:rPr lang="en-US" sz="2400" dirty="0" err="1" smtClean="0"/>
              <a:t>melanogenesis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Face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Pregnancy, OCP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Darkly pig skin, Sun </a:t>
            </a:r>
            <a:r>
              <a:rPr lang="en-US" sz="2400" dirty="0" err="1" smtClean="0"/>
              <a:t>expoure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TTT: sun block, bleaching</a:t>
            </a:r>
            <a:endParaRPr lang="en-US" sz="2400" dirty="0"/>
          </a:p>
        </p:txBody>
      </p:sp>
      <p:pic>
        <p:nvPicPr>
          <p:cNvPr id="8194" name="Picture 2" descr="C:\Users\hp\Desktop\melasma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295400"/>
            <a:ext cx="4248150" cy="31719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04875" y="1484313"/>
            <a:ext cx="7988300" cy="5238750"/>
          </a:xfrm>
          <a:noFill/>
          <a:ln/>
        </p:spPr>
        <p:txBody>
          <a:bodyPr/>
          <a:lstStyle/>
          <a:p>
            <a:pPr lvl="1">
              <a:lnSpc>
                <a:spcPct val="80000"/>
              </a:lnSpc>
              <a:buClr>
                <a:srgbClr val="800000"/>
              </a:buClr>
              <a:buFont typeface="Wingdings" pitchFamily="2" charset="2"/>
              <a:buNone/>
            </a:pPr>
            <a:endParaRPr lang="en-US" sz="2000" b="1" dirty="0"/>
          </a:p>
          <a:p>
            <a:pPr algn="l">
              <a:lnSpc>
                <a:spcPct val="80000"/>
              </a:lnSpc>
              <a:buClr>
                <a:srgbClr val="800000"/>
              </a:buClr>
              <a:buFont typeface="Wingdings" pitchFamily="2" charset="2"/>
              <a:buNone/>
            </a:pPr>
            <a:r>
              <a:rPr lang="en-US" b="1" dirty="0"/>
              <a:t>-Acquired cut. </a:t>
            </a:r>
            <a:r>
              <a:rPr lang="en-US" b="1" dirty="0" err="1"/>
              <a:t>depigmentation</a:t>
            </a:r>
            <a:endParaRPr lang="en-US" b="1" dirty="0"/>
          </a:p>
          <a:p>
            <a:pPr algn="l">
              <a:lnSpc>
                <a:spcPct val="80000"/>
              </a:lnSpc>
              <a:buClr>
                <a:srgbClr val="800000"/>
              </a:buClr>
              <a:buFont typeface="Wingdings" pitchFamily="2" charset="2"/>
              <a:buNone/>
            </a:pPr>
            <a:r>
              <a:rPr lang="en-US" b="1" dirty="0"/>
              <a:t>-</a:t>
            </a:r>
            <a:r>
              <a:rPr lang="en-US" b="1" dirty="0" err="1"/>
              <a:t>Kobner</a:t>
            </a:r>
            <a:r>
              <a:rPr lang="en-US" b="1" dirty="0"/>
              <a:t> phenomena</a:t>
            </a:r>
          </a:p>
          <a:p>
            <a:pPr algn="l">
              <a:lnSpc>
                <a:spcPct val="80000"/>
              </a:lnSpc>
              <a:buClr>
                <a:srgbClr val="800000"/>
              </a:buClr>
              <a:buFont typeface="Wingdings" pitchFamily="2" charset="2"/>
              <a:buNone/>
            </a:pPr>
            <a:endParaRPr lang="en-US" b="1" dirty="0"/>
          </a:p>
          <a:p>
            <a:pPr algn="l">
              <a:lnSpc>
                <a:spcPct val="80000"/>
              </a:lnSpc>
              <a:buClr>
                <a:srgbClr val="800000"/>
              </a:buClr>
              <a:buFont typeface="Wingdings" pitchFamily="2" charset="2"/>
              <a:buNone/>
            </a:pPr>
            <a:r>
              <a:rPr lang="en-US" b="1" dirty="0">
                <a:solidFill>
                  <a:srgbClr val="00FF00"/>
                </a:solidFill>
              </a:rPr>
              <a:t>Causes</a:t>
            </a:r>
          </a:p>
          <a:p>
            <a:pPr algn="l" rtl="0">
              <a:lnSpc>
                <a:spcPct val="80000"/>
              </a:lnSpc>
              <a:buClr>
                <a:srgbClr val="CC0000"/>
              </a:buClr>
              <a:buFontTx/>
              <a:buChar char="-"/>
            </a:pPr>
            <a:r>
              <a:rPr lang="en-US" b="1" dirty="0"/>
              <a:t>Genetic</a:t>
            </a:r>
          </a:p>
          <a:p>
            <a:pPr algn="l" rtl="0">
              <a:lnSpc>
                <a:spcPct val="80000"/>
              </a:lnSpc>
              <a:buClr>
                <a:srgbClr val="CC0000"/>
              </a:buClr>
              <a:buFontTx/>
              <a:buChar char="-"/>
            </a:pPr>
            <a:r>
              <a:rPr lang="en-US" b="1" dirty="0"/>
              <a:t>Autoimmune dis.</a:t>
            </a:r>
          </a:p>
          <a:p>
            <a:pPr algn="l" rtl="0">
              <a:lnSpc>
                <a:spcPct val="80000"/>
              </a:lnSpc>
              <a:buClr>
                <a:srgbClr val="CC0000"/>
              </a:buClr>
              <a:buFontTx/>
              <a:buChar char="-"/>
            </a:pPr>
            <a:r>
              <a:rPr lang="en-US" b="1" dirty="0"/>
              <a:t>Neural</a:t>
            </a:r>
          </a:p>
          <a:p>
            <a:pPr algn="l">
              <a:lnSpc>
                <a:spcPct val="80000"/>
              </a:lnSpc>
              <a:buClr>
                <a:srgbClr val="CC0000"/>
              </a:buClr>
              <a:buFontTx/>
              <a:buNone/>
            </a:pPr>
            <a:endParaRPr lang="en-US" b="1" dirty="0"/>
          </a:p>
          <a:p>
            <a:pPr algn="l">
              <a:lnSpc>
                <a:spcPct val="80000"/>
              </a:lnSpc>
              <a:buClr>
                <a:srgbClr val="CC0000"/>
              </a:buClr>
              <a:buFont typeface="Wingdings" pitchFamily="2" charset="2"/>
              <a:buNone/>
            </a:pPr>
            <a:r>
              <a:rPr lang="en-US" b="1" dirty="0">
                <a:solidFill>
                  <a:srgbClr val="00FF00"/>
                </a:solidFill>
              </a:rPr>
              <a:t>Natural coarse?</a:t>
            </a:r>
          </a:p>
          <a:p>
            <a:pPr algn="l">
              <a:lnSpc>
                <a:spcPct val="80000"/>
              </a:lnSpc>
              <a:buClr>
                <a:srgbClr val="CC0000"/>
              </a:buClr>
              <a:buFont typeface="Wingdings" pitchFamily="2" charset="2"/>
              <a:buNone/>
            </a:pPr>
            <a:r>
              <a:rPr lang="en-US" b="1" dirty="0"/>
              <a:t> Varied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title"/>
          </p:nvPr>
        </p:nvSpPr>
        <p:spPr>
          <a:xfrm>
            <a:off x="914400" y="609601"/>
            <a:ext cx="7467600" cy="1219200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chemeClr val="tx2">
                    <a:lumMod val="90000"/>
                  </a:schemeClr>
                </a:solidFill>
              </a:rPr>
              <a:t>Vitiligo</a:t>
            </a:r>
            <a:endParaRPr lang="en-US" sz="4800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9074" name="Picture 2" descr="66FF3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304800"/>
            <a:ext cx="7988300" cy="628173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267</TotalTime>
  <Words>232</Words>
  <Application>Microsoft Office PowerPoint</Application>
  <PresentationFormat>عرض على الشاشة (3:4)‏</PresentationFormat>
  <Paragraphs>64</Paragraphs>
  <Slides>14</Slides>
  <Notes>0</Notes>
  <HiddenSlides>1</HiddenSlides>
  <MMClips>0</MMClips>
  <ScaleCrop>false</ScaleCrop>
  <HeadingPairs>
    <vt:vector size="6" baseType="variant">
      <vt:variant>
        <vt:lpstr>الخطوط المستخدمة</vt:lpstr>
      </vt:variant>
      <vt:variant>
        <vt:i4>9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24" baseType="lpstr">
      <vt:lpstr>Arial</vt:lpstr>
      <vt:lpstr>Bookman Old Style</vt:lpstr>
      <vt:lpstr>Consolas</vt:lpstr>
      <vt:lpstr>Corbel</vt:lpstr>
      <vt:lpstr>Tahoma</vt:lpstr>
      <vt:lpstr>Times New Roman</vt:lpstr>
      <vt:lpstr>Wingdings</vt:lpstr>
      <vt:lpstr>Wingdings 2</vt:lpstr>
      <vt:lpstr>Wingdings 3</vt:lpstr>
      <vt:lpstr>Metro</vt:lpstr>
      <vt:lpstr>Pigmentary disorders</vt:lpstr>
      <vt:lpstr>Objective</vt:lpstr>
      <vt:lpstr>Freckle (lentigo)</vt:lpstr>
      <vt:lpstr>Melanocytic naevi (mole)</vt:lpstr>
      <vt:lpstr>Acquired melanocytic nevus</vt:lpstr>
      <vt:lpstr>Atypical naevus (dysplastic)</vt:lpstr>
      <vt:lpstr>Melasma (chloasma)</vt:lpstr>
      <vt:lpstr>Vitiligo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Pigmentary disorders</dc:title>
  <dc:creator>hp</dc:creator>
  <cp:lastModifiedBy>HP</cp:lastModifiedBy>
  <cp:revision>24</cp:revision>
  <dcterms:created xsi:type="dcterms:W3CDTF">2006-08-16T00:00:00Z</dcterms:created>
  <dcterms:modified xsi:type="dcterms:W3CDTF">2014-03-05T22:55:46Z</dcterms:modified>
</cp:coreProperties>
</file>