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95"/>
  </p:notesMasterIdLst>
  <p:handoutMasterIdLst>
    <p:handoutMasterId r:id="rId96"/>
  </p:handoutMasterIdLst>
  <p:sldIdLst>
    <p:sldId id="373" r:id="rId2"/>
    <p:sldId id="372" r:id="rId3"/>
    <p:sldId id="256" r:id="rId4"/>
    <p:sldId id="370" r:id="rId5"/>
    <p:sldId id="360" r:id="rId6"/>
    <p:sldId id="257" r:id="rId7"/>
    <p:sldId id="393" r:id="rId8"/>
    <p:sldId id="362" r:id="rId9"/>
    <p:sldId id="258" r:id="rId10"/>
    <p:sldId id="259" r:id="rId11"/>
    <p:sldId id="260" r:id="rId12"/>
    <p:sldId id="377" r:id="rId13"/>
    <p:sldId id="261" r:id="rId14"/>
    <p:sldId id="378" r:id="rId15"/>
    <p:sldId id="262" r:id="rId16"/>
    <p:sldId id="263" r:id="rId17"/>
    <p:sldId id="379" r:id="rId18"/>
    <p:sldId id="264" r:id="rId19"/>
    <p:sldId id="265" r:id="rId20"/>
    <p:sldId id="266" r:id="rId21"/>
    <p:sldId id="318" r:id="rId22"/>
    <p:sldId id="356" r:id="rId23"/>
    <p:sldId id="357" r:id="rId24"/>
    <p:sldId id="324" r:id="rId25"/>
    <p:sldId id="325" r:id="rId26"/>
    <p:sldId id="326" r:id="rId27"/>
    <p:sldId id="327" r:id="rId28"/>
    <p:sldId id="376" r:id="rId29"/>
    <p:sldId id="328" r:id="rId30"/>
    <p:sldId id="354" r:id="rId31"/>
    <p:sldId id="329" r:id="rId32"/>
    <p:sldId id="330" r:id="rId33"/>
    <p:sldId id="332" r:id="rId34"/>
    <p:sldId id="336" r:id="rId35"/>
    <p:sldId id="337" r:id="rId36"/>
    <p:sldId id="339" r:id="rId37"/>
    <p:sldId id="355" r:id="rId38"/>
    <p:sldId id="396" r:id="rId39"/>
    <p:sldId id="267" r:id="rId40"/>
    <p:sldId id="380" r:id="rId41"/>
    <p:sldId id="319" r:id="rId42"/>
    <p:sldId id="323" r:id="rId43"/>
    <p:sldId id="363" r:id="rId44"/>
    <p:sldId id="269" r:id="rId45"/>
    <p:sldId id="381" r:id="rId46"/>
    <p:sldId id="270" r:id="rId47"/>
    <p:sldId id="321" r:id="rId48"/>
    <p:sldId id="271" r:id="rId49"/>
    <p:sldId id="383" r:id="rId50"/>
    <p:sldId id="394" r:id="rId51"/>
    <p:sldId id="402" r:id="rId52"/>
    <p:sldId id="382" r:id="rId53"/>
    <p:sldId id="400" r:id="rId54"/>
    <p:sldId id="272" r:id="rId55"/>
    <p:sldId id="384" r:id="rId56"/>
    <p:sldId id="364" r:id="rId57"/>
    <p:sldId id="273" r:id="rId58"/>
    <p:sldId id="385" r:id="rId59"/>
    <p:sldId id="359" r:id="rId60"/>
    <p:sldId id="274" r:id="rId61"/>
    <p:sldId id="386" r:id="rId62"/>
    <p:sldId id="389" r:id="rId63"/>
    <p:sldId id="387" r:id="rId64"/>
    <p:sldId id="341" r:id="rId65"/>
    <p:sldId id="342" r:id="rId66"/>
    <p:sldId id="343" r:id="rId67"/>
    <p:sldId id="345" r:id="rId68"/>
    <p:sldId id="340" r:id="rId69"/>
    <p:sldId id="344" r:id="rId70"/>
    <p:sldId id="346" r:id="rId71"/>
    <p:sldId id="275" r:id="rId72"/>
    <p:sldId id="276" r:id="rId73"/>
    <p:sldId id="366" r:id="rId74"/>
    <p:sldId id="401" r:id="rId75"/>
    <p:sldId id="280" r:id="rId76"/>
    <p:sldId id="388" r:id="rId77"/>
    <p:sldId id="351" r:id="rId78"/>
    <p:sldId id="352" r:id="rId79"/>
    <p:sldId id="281" r:id="rId80"/>
    <p:sldId id="397" r:id="rId81"/>
    <p:sldId id="277" r:id="rId82"/>
    <p:sldId id="390" r:id="rId83"/>
    <p:sldId id="278" r:id="rId84"/>
    <p:sldId id="392" r:id="rId85"/>
    <p:sldId id="399" r:id="rId86"/>
    <p:sldId id="367" r:id="rId87"/>
    <p:sldId id="398" r:id="rId88"/>
    <p:sldId id="348" r:id="rId89"/>
    <p:sldId id="358" r:id="rId90"/>
    <p:sldId id="349" r:id="rId91"/>
    <p:sldId id="350" r:id="rId92"/>
    <p:sldId id="391" r:id="rId93"/>
    <p:sldId id="395" r:id="rId94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36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9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CC0EAE3-5B1A-4AB9-A29E-CA7DC4234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8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F7A39882-383A-4E5F-940C-2843C2DFE7F7}" type="datetimeFigureOut">
              <a:rPr lang="ar-SA"/>
              <a:pPr>
                <a:defRPr/>
              </a:pPr>
              <a:t>30/07/1438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noProof="0" smtClean="0"/>
              <a:t>Click to edit Master text styles</a:t>
            </a:r>
          </a:p>
          <a:p>
            <a:pPr lvl="1"/>
            <a:r>
              <a:rPr lang="en-US" altLang="ar-SA" noProof="0" smtClean="0"/>
              <a:t>Second level</a:t>
            </a:r>
          </a:p>
          <a:p>
            <a:pPr lvl="2"/>
            <a:r>
              <a:rPr lang="en-US" altLang="ar-SA" noProof="0" smtClean="0"/>
              <a:t>Third level</a:t>
            </a:r>
          </a:p>
          <a:p>
            <a:pPr lvl="3"/>
            <a:r>
              <a:rPr lang="en-US" altLang="ar-SA" noProof="0" smtClean="0"/>
              <a:t>Fourth level</a:t>
            </a:r>
          </a:p>
          <a:p>
            <a:pPr lvl="4"/>
            <a:r>
              <a:rPr lang="en-US" altLang="ar-SA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32E8E6E3-6439-41A0-AE25-9B326CD748E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452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47AE79-43C9-4884-9B80-F29B745003E0}" type="slidenum">
              <a:rPr lang="ar-SA" altLang="ar-SA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ar-SA" altLang="ar-SA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B3BC-F5C0-4120-8D1E-861BBBAD6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3B80-908F-4B71-8C5E-12920013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3C81-4560-4F37-8492-55813DD6B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9882-2AF6-4CDD-A760-83EBF40FF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5EB4-82EF-438E-8B9A-EFFE7830F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23E24-9752-40DC-AED4-3B7D369D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1D01-7A0F-43AB-9759-F6380004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95D9-FF49-47FD-8D15-08B3CC427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D0BA-7CC5-4EA3-BB35-50A2B5281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F7C9-6415-41C2-8CAF-5AD1D537A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7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2328-742C-41CA-95DE-4634F0A1E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fld id="{CA8304FA-8C04-458D-993B-7380D942B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46" r:id="rId2"/>
    <p:sldLayoutId id="2147483955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6" r:id="rId9"/>
    <p:sldLayoutId id="2147483952" r:id="rId10"/>
    <p:sldLayoutId id="21474839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4313"/>
            <a:ext cx="7924800" cy="57626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Tahoma" charset="0"/>
                <a:cs typeface="Arial" charset="0"/>
              </a:rPr>
              <a:t>      </a:t>
            </a:r>
            <a:r>
              <a:rPr lang="en-US" sz="2800" b="1" dirty="0" smtClean="0">
                <a:solidFill>
                  <a:schemeClr val="tx2"/>
                </a:solidFill>
                <a:latin typeface="Tahoma" charset="0"/>
                <a:cs typeface="Arial" charset="0"/>
              </a:rPr>
              <a:t>Acne and </a:t>
            </a:r>
            <a:r>
              <a:rPr lang="en-US" sz="2800" b="1" dirty="0" err="1" smtClean="0">
                <a:solidFill>
                  <a:schemeClr val="tx2"/>
                </a:solidFill>
                <a:latin typeface="Tahoma" charset="0"/>
                <a:cs typeface="Arial" charset="0"/>
              </a:rPr>
              <a:t>Acneiform</a:t>
            </a:r>
            <a:r>
              <a:rPr lang="en-US" sz="2800" b="1" dirty="0" smtClean="0">
                <a:solidFill>
                  <a:schemeClr val="tx2"/>
                </a:solidFill>
                <a:latin typeface="Tahoma" charset="0"/>
                <a:cs typeface="Arial" charset="0"/>
              </a:rPr>
              <a:t> Eruptions</a:t>
            </a:r>
            <a:endParaRPr lang="ar-SA" b="1" dirty="0">
              <a:solidFill>
                <a:schemeClr val="tx2"/>
              </a:solidFill>
            </a:endParaRPr>
          </a:p>
        </p:txBody>
      </p:sp>
      <p:pic>
        <p:nvPicPr>
          <p:cNvPr id="7171" name="Picture 2" descr="C:\Users\sony\Desktop\My Lectures\clip ar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33650"/>
            <a:ext cx="431958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>
            <a:normAutofit fontScale="92500" lnSpcReduction="10000"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1-Neonatal acne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Onset between 0-6 w of age.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Characterized by closed comedons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Resolve spontaneously within 1-3 months.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No relation with later development of acne.</a:t>
            </a:r>
          </a:p>
          <a:p>
            <a:pPr marL="1263650" lvl="1" indent="-627063" eaLnBrk="1" fontAlgn="auto" hangingPunct="1">
              <a:buFontTx/>
              <a:buNone/>
              <a:defRPr/>
            </a:pP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3775" y="-17145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52450" y="1412875"/>
            <a:ext cx="4019550" cy="4608513"/>
          </a:xfrm>
        </p:spPr>
        <p:txBody>
          <a:bodyPr>
            <a:noAutofit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2-Infantile Acne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Onset between 3-6 m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Characterized by inflammatory lesions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Can be associated with precocious androgen secretion secondary to brain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hamartoma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 and astrocytoma</a:t>
            </a:r>
          </a:p>
          <a:p>
            <a:pPr marL="990600" lvl="1" indent="-533400" eaLnBrk="1" fontAlgn="auto" hangingPunct="1">
              <a:buFontTx/>
              <a:buNone/>
              <a:defRPr/>
            </a:pP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00450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164012" cy="4114800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Endocrinology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examination (LH)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and bone age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are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important.</a:t>
            </a:r>
          </a:p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There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is increased risk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of development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of severe acne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              Acne Subtypes</a:t>
            </a: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74800"/>
            <a:ext cx="360045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600450" cy="2012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3- Teenage </a:t>
            </a:r>
            <a:r>
              <a:rPr lang="en-US" sz="2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Acne</a:t>
            </a:r>
          </a:p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More 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 boys</a:t>
            </a:r>
          </a:p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Mainly </a:t>
            </a:r>
            <a:r>
              <a:rPr lang="en-US" sz="26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comedonal</a:t>
            </a:r>
            <a:endParaRPr lang="en-US" sz="26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May 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be the first sign of </a:t>
            </a: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puberty</a:t>
            </a:r>
            <a:endParaRPr lang="en-US" sz="26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724525" y="40052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95288" y="1125538"/>
            <a:ext cx="4464050" cy="4319587"/>
          </a:xfrm>
        </p:spPr>
        <p:txBody>
          <a:bodyPr>
            <a:normAutofit fontScale="92500" lnSpcReduction="10000"/>
          </a:bodyPr>
          <a:lstStyle/>
          <a:p>
            <a:pPr marL="0" lvl="1" indent="-533400" eaLnBrk="1" fontAlgn="auto" hangingPunct="1">
              <a:buFont typeface="Arial" pitchFamily="34" charset="0"/>
              <a:buNone/>
              <a:defRPr/>
            </a:pPr>
            <a:r>
              <a:rPr lang="en-US" sz="2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4.Adult Acne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Affect adult 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above 25 </a:t>
            </a: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years</a:t>
            </a:r>
            <a:endParaRPr lang="en-US" sz="26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Can 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be continuation of teenage acne or start </a:t>
            </a:r>
            <a:r>
              <a:rPr lang="en-US" sz="26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denovo</a:t>
            </a:r>
            <a:endParaRPr lang="en-US" sz="26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IF 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associated with </a:t>
            </a:r>
            <a:r>
              <a:rPr lang="en-US" sz="26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hirsutism</a:t>
            </a:r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, irregular periods evaluate for hyper secretion of adrenal ,ovarian androgens (e.g. Polycystic ovary syndrome)</a:t>
            </a:r>
          </a:p>
          <a:p>
            <a:pPr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           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Subtypes</a:t>
            </a:r>
            <a:endParaRPr lang="ar-S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4" name="Picture 2" descr="C:\Users\sony\Desktop\My Lectures\adult-onse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157538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3" descr="C:\Users\sony\Desktop\My Lectures\adult-ac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3095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268413"/>
            <a:ext cx="4970463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5. </a:t>
            </a: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Drug induced Acne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Steroids, Iodides, Bromides, INH,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Lithium,Phenytoin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epidermal growth factor inhibitors (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cetuximab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) cause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acniform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eruption.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The characteristic feature of steroids acne is the absence of comedons and monomorphic lesions as small pustules and  papules all looking alike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1508" name="Picture 4" descr="C:\Users\sony\Desktop\My Lectures\acne-bacteria-img-thumb-233x3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73238"/>
            <a:ext cx="2122488" cy="333375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6-Acne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Conglobata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</a:t>
            </a: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Highly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inflammatory; with comedons, nodules abscesses, draining sinuses, over the back and chest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Often persist for long periods.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628775"/>
            <a:ext cx="383222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512" y="1616199"/>
            <a:ext cx="4464496" cy="4114800"/>
          </a:xfrm>
        </p:spPr>
        <p:txBody>
          <a:bodyPr/>
          <a:lstStyle/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Affect males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in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adult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life (18-30 years).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Heals with scars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(Depressed or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Keloidal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                    Acne Subtypes</a:t>
            </a: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08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695700" cy="24765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8438"/>
            <a:ext cx="370840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3"/>
          </p:nvPr>
        </p:nvSpPr>
        <p:spPr>
          <a:xfrm>
            <a:off x="323528" y="1484784"/>
            <a:ext cx="4824536" cy="4114800"/>
          </a:xfrm>
          <a:blipFill rotWithShape="1">
            <a:blip r:embed="rId2" cstate="print"/>
            <a:stretch>
              <a:fillRect l="-2149" t="-1481" r="-2149"/>
            </a:stretch>
          </a:blipFill>
        </p:spPr>
        <p:txBody>
          <a:bodyPr/>
          <a:lstStyle/>
          <a:p>
            <a:pPr>
              <a:defRPr/>
            </a:pPr>
            <a:r>
              <a:rPr lang="ar-SA">
                <a:noFill/>
              </a:rPr>
              <a:t> 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15913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          Acne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4580" name="Picture 4" descr="C:\Users\sony\Desktop\My Lectures\acne fulminance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3" y="1412776"/>
            <a:ext cx="3219807" cy="32131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268413"/>
            <a:ext cx="8351837" cy="4105275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-609600" algn="l" eaLnBrk="1" hangingPunct="1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8-Occupational Acne: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	 Due to contact with oils – tars –chlorinated         	hydrocarbons used in the synthesis of       	insecticides and solvents.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	Lesions appear at site of contact including 	large comedons, papules,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pustules,nodules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	 The most serious form is the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chloracne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due   	to systemic effect (liver damage –CNS 	involvement, decrease lung vital capacity)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6119812" cy="576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pic>
        <p:nvPicPr>
          <p:cNvPr id="8196" name="Picture 2" descr="C:\Users\sony\Desktop\My Lectures\perioral 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7650"/>
            <a:ext cx="417036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 descr="C:\Users\sony\Desktop\My Lectures\ca0511hidradenitis2_16597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4105275" cy="248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 descr="C:\Users\sony\Desktop\My Lectures\rosacea-300x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810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C:\Users\sony\Desktop\My Lectures\inflammatory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22575"/>
            <a:ext cx="37449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7524750" y="220503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latin typeface="Tahoma" pitchFamily="34" charset="0"/>
              </a:rPr>
              <a:t>Rosacea</a:t>
            </a:r>
            <a:endParaRPr lang="ar-SA" altLang="ar-SA" sz="1800" b="1">
              <a:latin typeface="Tahoma" pitchFamily="34" charset="0"/>
            </a:endParaRPr>
          </a:p>
        </p:txBody>
      </p:sp>
      <p:sp>
        <p:nvSpPr>
          <p:cNvPr id="8201" name="TextBox 5"/>
          <p:cNvSpPr txBox="1">
            <a:spLocks noChangeArrowheads="1"/>
          </p:cNvSpPr>
          <p:nvPr/>
        </p:nvSpPr>
        <p:spPr bwMode="auto">
          <a:xfrm>
            <a:off x="7019925" y="508635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latin typeface="Tahoma" pitchFamily="34" charset="0"/>
              </a:rPr>
              <a:t>Perioral dermatitis</a:t>
            </a:r>
            <a:endParaRPr lang="ar-SA" altLang="ar-SA" sz="1800" b="1">
              <a:latin typeface="Tahoma" pitchFamily="34" charset="0"/>
            </a:endParaRPr>
          </a:p>
        </p:txBody>
      </p:sp>
      <p:sp>
        <p:nvSpPr>
          <p:cNvPr id="8202" name="TextBox 6"/>
          <p:cNvSpPr txBox="1">
            <a:spLocks noChangeArrowheads="1"/>
          </p:cNvSpPr>
          <p:nvPr/>
        </p:nvSpPr>
        <p:spPr bwMode="auto">
          <a:xfrm>
            <a:off x="2987675" y="544512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latin typeface="Tahoma" pitchFamily="34" charset="0"/>
              </a:rPr>
              <a:t>Acne</a:t>
            </a:r>
            <a:endParaRPr lang="ar-SA" altLang="ar-SA" sz="1800" b="1">
              <a:latin typeface="Tahoma" pitchFamily="34" charset="0"/>
            </a:endParaRPr>
          </a:p>
        </p:txBody>
      </p:sp>
      <p:sp>
        <p:nvSpPr>
          <p:cNvPr id="8203" name="TextBox 7"/>
          <p:cNvSpPr txBox="1">
            <a:spLocks noChangeArrowheads="1"/>
          </p:cNvSpPr>
          <p:nvPr/>
        </p:nvSpPr>
        <p:spPr bwMode="auto">
          <a:xfrm>
            <a:off x="3059113" y="2060575"/>
            <a:ext cx="1597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latin typeface="Tahoma" pitchFamily="34" charset="0"/>
              </a:rPr>
              <a:t>Hidradenitis</a:t>
            </a:r>
          </a:p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latin typeface="Tahoma" pitchFamily="34" charset="0"/>
              </a:rPr>
              <a:t>supprative</a:t>
            </a:r>
            <a:endParaRPr lang="ar-SA" altLang="ar-SA" sz="18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3375"/>
            <a:ext cx="4622800" cy="4564063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9-Gram </a:t>
            </a:r>
            <a:r>
              <a:rPr lang="en-US" sz="28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NegativeFolliculitis</a:t>
            </a: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: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Infection with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G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–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ve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organisms (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Klebsiella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proteus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E.coli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)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Seen in patients under  chronic antibiotic acne treatments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Superficial pustules without comedons or even cysts involving from intranasal area to chin and cheeks.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Response to ampicillin,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Isotretenoin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TMP-SM.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084513" cy="3024188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        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cs typeface="Arial" charset="0"/>
              </a:rPr>
              <a:t>Acne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628775"/>
            <a:ext cx="2938463" cy="2995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3 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6480175" cy="4389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124075" y="4724400"/>
            <a:ext cx="505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Obstructed sebaceous  duct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445250" y="2852738"/>
            <a:ext cx="1366838" cy="646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Sebaceous gland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476375" y="836613"/>
            <a:ext cx="201612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Obstructed duct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5976937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 smtClean="0">
              <a:latin typeface="Tahoma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14313"/>
            <a:ext cx="5976938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971675" y="5084763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Closed and open comedones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27313" y="692150"/>
            <a:ext cx="431800" cy="4333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21288" y="3789363"/>
            <a:ext cx="358775" cy="5762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341438"/>
            <a:ext cx="7416800" cy="3587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2051050" y="4941888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Closed and open comedones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95738" y="3933825"/>
            <a:ext cx="215900" cy="50323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435600" y="2708275"/>
            <a:ext cx="936625" cy="9366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729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765175"/>
            <a:ext cx="5145087" cy="309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611188" y="3860800"/>
            <a:ext cx="787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Marked post inflammatory hyperpigmentation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4788" y="765175"/>
            <a:ext cx="936625" cy="3095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729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6116637" cy="339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454400" y="4076700"/>
            <a:ext cx="212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Nodules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729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692150"/>
            <a:ext cx="3941763" cy="367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042988" y="4365625"/>
            <a:ext cx="6999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Acne conglobata with nodules and scars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729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968875" cy="2763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63713" y="3357563"/>
            <a:ext cx="6138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Seborrohea and papules , pustules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iff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5726113" cy="381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582988" y="4724400"/>
            <a:ext cx="290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Neonatal acne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4075" y="908050"/>
            <a:ext cx="5726113" cy="433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575" y="765175"/>
            <a:ext cx="5068888" cy="3671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627313" y="4437063"/>
            <a:ext cx="3544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Nodules , Keloides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0F0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016125"/>
            <a:ext cx="8569325" cy="5949950"/>
          </a:xfrm>
        </p:spPr>
        <p:txBody>
          <a:bodyPr/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Multifactorial disease of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pilosebaceous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unit.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Affects both males and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females.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The most common dermatological disease.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Mostly prevalent between 12-24 yrs.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Affects 8% between 25-34, 4% between 35-44.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ea typeface="+mn-ea"/>
              <a:cs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836613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charset="0"/>
                <a:cs typeface="Arial" charset="0"/>
              </a:rPr>
              <a:t>Acne Vulgaris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 smtClean="0">
              <a:latin typeface="Tahoma" pitchFamily="34" charset="0"/>
            </a:endParaRPr>
          </a:p>
        </p:txBody>
      </p:sp>
      <p:pic>
        <p:nvPicPr>
          <p:cNvPr id="36867" name="Picture 4" descr="Acne_conglobata_1_0707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976937" cy="3529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539750" y="4149725"/>
            <a:ext cx="8135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Acne fulminans 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Nodules , pustules closed comedones,papules, pus . 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72900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7673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763713" y="4941888"/>
            <a:ext cx="5788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Acne conglobata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 Scars, Nodules, Keloides,  Sinuses 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75" y="981075"/>
            <a:ext cx="4667250" cy="2447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979613" y="3500438"/>
            <a:ext cx="5276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Acne rolling and boxcar scars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5867400" y="2565400"/>
            <a:ext cx="649288" cy="647700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3276600" y="1268413"/>
            <a:ext cx="1800225" cy="792162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7290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693738"/>
            <a:ext cx="4521200" cy="4679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124075" y="5373688"/>
            <a:ext cx="4830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altLang="ar-S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Monomorphic steroid acne</a:t>
            </a:r>
            <a:endParaRPr lang="ar-SA" altLang="ar-SA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48038" y="1844675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iff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118225" cy="3983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611188" y="4005263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Postinfammatory hyperpigmentation, papules , pustules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peg0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35563" cy="3821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1619250" y="3789363"/>
            <a:ext cx="583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Hirsutism and closed comedones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433513" y="4581525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 Open comedones, papules ,pustules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475" y="115888"/>
            <a:ext cx="5794375" cy="4305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 smtClean="0">
              <a:latin typeface="Tahoma" pitchFamily="34" charset="0"/>
            </a:endParaRPr>
          </a:p>
        </p:txBody>
      </p:sp>
      <p:sp>
        <p:nvSpPr>
          <p:cNvPr id="189443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smtClean="0">
              <a:latin typeface="Tahoma" pitchFamily="34" charset="0"/>
            </a:endParaRPr>
          </a:p>
        </p:txBody>
      </p:sp>
      <p:pic>
        <p:nvPicPr>
          <p:cNvPr id="44036" name="Picture 4" descr="acne-scar-ty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ocd.org/resource/resmgr/ddb_high/acne_keloidalis_nuchae_2_hi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5543550" cy="438467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150" y="4868863"/>
            <a:ext cx="4465638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q"/>
              <a:defRPr/>
            </a:pP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Acne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Keloidales</a:t>
            </a:r>
            <a:endParaRPr lang="ar-SA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708400" y="2205038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4564063" cy="41148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Diet has no relation to acne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Pre menstrual flare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Sweating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UV radiation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Stress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Friction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Cosmetics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Hair removal laser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b="1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2800" b="1" i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Aggravating Factors</a:t>
            </a: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6084" name="Picture 4" descr="C:\Users\sony\Desktop\My Lectures\fricti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841750" cy="2447925"/>
          </a:xfr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sony\Desktop\My Lectures\seper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3827463"/>
            <a:ext cx="1366837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C:\Users\sony\Desktop\My Lectures\Clipart-Stick-Girl-Sweating-In-The-Sun-Royalty-Free-Vector-Illustration-10241079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827463"/>
            <a:ext cx="2447925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charset="0"/>
                <a:cs typeface="Arial" charset="0"/>
              </a:rPr>
              <a:t>Pathogenesis:</a:t>
            </a:r>
            <a:r>
              <a:rPr lang="en-US" sz="3200" b="1" u="sng" dirty="0" smtClean="0">
                <a:latin typeface="Tahoma" charset="0"/>
                <a:cs typeface="Arial" charset="0"/>
              </a:rPr>
              <a:t/>
            </a:r>
            <a:br>
              <a:rPr lang="en-US" sz="3200" b="1" u="sng" dirty="0" smtClean="0">
                <a:latin typeface="Tahoma" charset="0"/>
                <a:cs typeface="Arial" charset="0"/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825" y="1196975"/>
            <a:ext cx="8283575" cy="460057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Ductal cornification and occlusion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 (micro-</a:t>
            </a:r>
            <a:r>
              <a:rPr lang="en-US" sz="1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comedo</a:t>
            </a:r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).</a:t>
            </a:r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 </a:t>
            </a:r>
            <a:endParaRPr lang="en-US" sz="2000" b="1" dirty="0" smtClean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cs typeface="Arial" charset="0"/>
            </a:endParaRP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Increased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sebum secretion (</a:t>
            </a:r>
            <a:r>
              <a:rPr lang="en-US" sz="20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Seborrhoea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).</a:t>
            </a:r>
            <a:endParaRPr lang="en-US" sz="2000" b="1" dirty="0" smtClean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1800" b="1" dirty="0" smtClean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Ductal colonization with </a:t>
            </a:r>
            <a:r>
              <a:rPr lang="en-US" sz="2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propioni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bacterium acnes.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000" b="1" dirty="0" smtClean="0">
              <a:solidFill>
                <a:schemeClr val="tx2">
                  <a:lumMod val="40000"/>
                  <a:lumOff val="6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Rupture of sebaceous gland and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i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cs typeface="Arial" charset="0"/>
              </a:rPr>
              <a:t>nflammation.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4" name="Picture 2" descr="C:\Users\sony\Desktop\My Lectures\acne path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963863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sz="1800" dirty="0" smtClean="0">
              <a:latin typeface="Franklin Gothic Demi" pitchFamily="34" charset="0"/>
            </a:endParaRPr>
          </a:p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3363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/>
                </a:solidFill>
              </a:rPr>
              <a:t>                   Differential Diagnosis</a:t>
            </a:r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 smtClean="0"/>
              <a:t>  Rosacea</a:t>
            </a:r>
            <a:endParaRPr lang="ar-SA" sz="24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 smtClean="0"/>
              <a:t>  Folliculitis</a:t>
            </a:r>
            <a:endParaRPr lang="ar-SA" sz="2400" b="1" dirty="0"/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387985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5038"/>
            <a:ext cx="402590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4450"/>
            <a:ext cx="2197100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77813"/>
            <a:ext cx="8380413" cy="9096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000"/>
                </a:solidFill>
                <a:latin typeface="Franklin Gothic Demi" pitchFamily="34" charset="0"/>
                <a:ea typeface="+mj-ea"/>
              </a:rPr>
              <a:t>              ACNE TREATMENT - Goals</a:t>
            </a:r>
            <a:endParaRPr lang="en-GB" b="1" dirty="0" smtClean="0">
              <a:solidFill>
                <a:srgbClr val="FFC000"/>
              </a:solidFill>
              <a:latin typeface="Franklin Gothic Demi" pitchFamily="34" charset="0"/>
              <a:ea typeface="+mj-ea"/>
            </a:endParaRPr>
          </a:p>
        </p:txBody>
      </p:sp>
      <p:sp>
        <p:nvSpPr>
          <p:cNvPr id="12288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57200" y="1524000"/>
            <a:ext cx="8229600" cy="4530725"/>
          </a:xfrm>
        </p:spPr>
        <p:txBody>
          <a:bodyPr/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endParaRPr lang="en-US" sz="2800" i="1" u="sng" dirty="0" smtClean="0">
              <a:solidFill>
                <a:schemeClr val="tx2">
                  <a:lumMod val="40000"/>
                  <a:lumOff val="60000"/>
                </a:schemeClr>
              </a:solidFill>
              <a:ea typeface="+mn-ea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Decrease scarring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Decrease unsightly appearance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Decrease psychological stress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Explain  length of treatment , may be several months and initial response may be slow but must persevere .</a:t>
            </a:r>
            <a:endParaRPr lang="en-GB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251520" y="1600200"/>
            <a:ext cx="4392488" cy="4114800"/>
          </a:xfrm>
        </p:spPr>
        <p:txBody>
          <a:bodyPr>
            <a:normAutofit/>
          </a:bodyPr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Reverse the altered keratinization.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Decrease the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intra-follicular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P.acnes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Decrease sebaceous gland activity.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Decrease inflammation.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Tahoma" charset="0"/>
                <a:ea typeface="+mj-ea"/>
                <a:cs typeface="Arial" charset="0"/>
              </a:rPr>
              <a:t>Principles in treating acne:</a:t>
            </a:r>
          </a:p>
        </p:txBody>
      </p:sp>
      <p:pic>
        <p:nvPicPr>
          <p:cNvPr id="49156" name="Picture 4" descr="C:\Users\sony\Desktop\My Lectures\p-acne-bacteria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733800" cy="2528887"/>
          </a:xfr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C:\Users\sony\Desktop\My Lectures\acne path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697287" cy="287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C000"/>
                </a:solidFill>
              </a:rPr>
              <a:t>Treatment</a:t>
            </a:r>
            <a:endParaRPr lang="ar-SA" sz="6000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609600" y="1600200"/>
          <a:ext cx="7924800" cy="370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41600"/>
                <a:gridCol w="2641600"/>
                <a:gridCol w="2641600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Miscellaneous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Oral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Topical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Laser resurfacing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Antibiotics: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Benzoyl peroxide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Chemical peel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Doxycycline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aseline="0" dirty="0" smtClean="0"/>
                        <a:t>Retinoic acid</a:t>
                      </a:r>
                      <a:r>
                        <a:rPr lang="ar-SA" baseline="0" dirty="0" smtClean="0"/>
                        <a:t> 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Comedo</a:t>
                      </a:r>
                      <a:r>
                        <a:rPr lang="en-US" dirty="0" smtClean="0"/>
                        <a:t> extraction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Minocycline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Adaplene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Dermaberasion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Erythromycin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Resorcinol,Sulfer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Intralesional</a:t>
                      </a:r>
                      <a:r>
                        <a:rPr lang="en-US" dirty="0" smtClean="0"/>
                        <a:t> steroid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err="1" smtClean="0"/>
                        <a:t>Retinoids</a:t>
                      </a:r>
                      <a:r>
                        <a:rPr lang="en-US" b="1" dirty="0" smtClean="0"/>
                        <a:t>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Azeliac</a:t>
                      </a:r>
                      <a:r>
                        <a:rPr lang="en-US" dirty="0" smtClean="0"/>
                        <a:t> acid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CROSS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Isotretinoin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Antibiotics: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smtClean="0"/>
                        <a:t>Hormones: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Clindamycin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Antiandrogens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Erythromycin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OCP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276725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Benzoyl peroxide: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 antibacterial activity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Drying effect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Could cause irritation and contact dermatitis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Retinoic </a:t>
            </a: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 activity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Advice patient not to expose to sun as it may lead to burn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Salicylic </a:t>
            </a: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Comedolytic, less potent than retinoic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acid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7924800" cy="8509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Topical </a:t>
            </a:r>
            <a:r>
              <a:rPr lang="en-US" b="1" dirty="0" smtClean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Therapy</a:t>
            </a:r>
            <a:endParaRPr lang="en-US" b="1" dirty="0">
              <a:solidFill>
                <a:srgbClr val="FFC000"/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484313"/>
            <a:ext cx="37719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760913"/>
            <a:ext cx="3771900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Resorcinol and </a:t>
            </a:r>
            <a:r>
              <a:rPr lang="en-US" sz="24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sulfur</a:t>
            </a: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: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are keratolytic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Azeliac acid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: antibacterial and bleaching.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Topical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treatment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result is noticed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within 2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months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549525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latin typeface="Franklin Gothic Demi" charset="0"/>
                <a:cs typeface="Arial" charset="0"/>
              </a:rPr>
              <a:t>             Topical </a:t>
            </a:r>
            <a:r>
              <a:rPr lang="en-US" b="1" dirty="0">
                <a:solidFill>
                  <a:srgbClr val="FFC000"/>
                </a:solidFill>
                <a:latin typeface="Franklin Gothic Demi" charset="0"/>
                <a:cs typeface="Arial" charset="0"/>
              </a:rPr>
              <a:t>Therapy:</a:t>
            </a:r>
            <a:endParaRPr lang="ar-SA" dirty="0"/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744912" cy="2957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9338" y="4149725"/>
            <a:ext cx="3600450" cy="436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6372225" y="1916113"/>
            <a:ext cx="914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3341" name="Group 93"/>
          <p:cNvGraphicFramePr>
            <a:graphicFrameLocks noGrp="1"/>
          </p:cNvGraphicFramePr>
          <p:nvPr/>
        </p:nvGraphicFramePr>
        <p:xfrm>
          <a:off x="34925" y="992188"/>
          <a:ext cx="9109075" cy="5845174"/>
        </p:xfrm>
        <a:graphic>
          <a:graphicData uri="http://schemas.openxmlformats.org/drawingml/2006/table">
            <a:tbl>
              <a:tblPr/>
              <a:tblGrid>
                <a:gridCol w="2449513"/>
                <a:gridCol w="1511300"/>
                <a:gridCol w="5148262"/>
              </a:tblGrid>
              <a:tr h="407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Dose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Recommendation and Duration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Taken on empty stomach to promote absorption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taken with milk or antacid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given to pregnant women </a:t>
                      </a: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“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Why</a:t>
                      </a: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”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?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Erythromycin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g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For pregnant women with bad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250mg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 consecutive days/w for pregnant  women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Can be taken with food, photosensitivity.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 could cause blue – black pigmentation in scars, lupus, hepatitis, photosensitive drug rash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Clindamycin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Could cause pseudo membranous colitis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Trimethoprim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Sulphamethoxazole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Used only in resistant cases 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 long term remission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Given in resistant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4" name="Line 94"/>
          <p:cNvSpPr>
            <a:spLocks noChangeShapeType="1"/>
          </p:cNvSpPr>
          <p:nvPr/>
        </p:nvSpPr>
        <p:spPr bwMode="auto">
          <a:xfrm>
            <a:off x="0" y="685006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341313"/>
            <a:ext cx="8064500" cy="855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j-ea"/>
              </a:rPr>
              <a:t>                                  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+mj-ea"/>
              </a:rPr>
            </a:b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          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Acne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treatment</a:t>
            </a:r>
            <a:endParaRPr lang="en-GB" b="1" dirty="0" smtClean="0">
              <a:solidFill>
                <a:schemeClr val="tx2">
                  <a:lumMod val="40000"/>
                  <a:lumOff val="60000"/>
                </a:schemeClr>
              </a:solidFill>
              <a:ea typeface="+mj-ea"/>
            </a:endParaRPr>
          </a:p>
        </p:txBody>
      </p:sp>
      <p:sp>
        <p:nvSpPr>
          <p:cNvPr id="12493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Systemic Antibiotic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: </a:t>
            </a: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have to be used for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6 months</a:t>
            </a: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Hormonal: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OCP consider less androgenic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progestogen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eg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marvelon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/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cilest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, but increased risk of DVT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Consider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cyproterone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acetate (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antiandrogen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) with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oestrogen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(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dianette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) .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flutamide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(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antiandrogen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) </a:t>
            </a: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Isotretinoin [Accutane]: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Vitamin A analogue</a:t>
            </a:r>
            <a:endParaRPr lang="en-GB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4319588" cy="4114800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Side Effects of Isotretinoin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Dryness of mucous  membranes [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Chelitis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  Conjunctivitis].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Headache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and increased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             intracranial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pressure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[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Pseudotumor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cerebri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]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 should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not be given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with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tetracycline.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  <a:endParaRPr lang="en-US" b="1" dirty="0">
              <a:solidFill>
                <a:srgbClr val="FFC000"/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16063"/>
            <a:ext cx="4321175" cy="421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219700" y="21336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Bone and joint pains.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Increases triglycerides and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cholesterol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or  LFT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Patients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should avoid pregnancy 4 w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after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discontinuation of drug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because of teratogenicity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rgbClr val="FFC000"/>
                </a:solidFill>
                <a:latin typeface="Franklin Gothic Demi" charset="0"/>
                <a:cs typeface="Arial" charset="0"/>
              </a:rPr>
              <a:t>Treatment</a:t>
            </a:r>
            <a:endParaRPr lang="ar-SA" b="1" dirty="0"/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032250" cy="4175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88125" y="1628775"/>
            <a:ext cx="647700" cy="4572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6732588" y="2708275"/>
            <a:ext cx="914400" cy="5048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6804025" y="4365625"/>
            <a:ext cx="914400" cy="71913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196975"/>
            <a:ext cx="4321175" cy="451802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Microcomedone</a:t>
            </a:r>
            <a:r>
              <a:rPr lang="en-US" sz="2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Hyperkeratotic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plug made of sebum and keratin in follicular canal.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Closed </a:t>
            </a:r>
            <a:r>
              <a:rPr lang="en-US" sz="2000" b="1" u="sng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comedo</a:t>
            </a:r>
            <a:r>
              <a:rPr lang="en-US" sz="2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 whitehead):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losed follicular orifice, accumulation of sebum and keratin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Open </a:t>
            </a:r>
            <a:r>
              <a:rPr lang="en-US" sz="2000" b="1" u="sng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comedo</a:t>
            </a:r>
            <a:r>
              <a:rPr lang="en-US" sz="20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 blackhead):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Opened follicular orifice packed with melanin and oxidized lipids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Specialized terms</a:t>
            </a:r>
            <a:endParaRPr lang="ar-SA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9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64163" y="2060575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Treatment</a:t>
            </a:r>
            <a:endParaRPr lang="ar-SA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7347" name="Picture 2" descr="C:\Users\sony\Desktop\My Lectures\comedo ex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08263"/>
            <a:ext cx="3733800" cy="209867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3" descr="C:\Users\sony\Desktop\My Lectures\cros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733675"/>
            <a:ext cx="2466975" cy="184785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5076825" y="5157788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>
                <a:latin typeface="Tahoma" pitchFamily="34" charset="0"/>
              </a:rPr>
              <a:t>Comedo extraction</a:t>
            </a:r>
            <a:endParaRPr lang="ar-SA" altLang="ar-SA" sz="1800">
              <a:latin typeface="Tahoma" pitchFamily="34" charset="0"/>
            </a:endParaRP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1889125" y="5157788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>
                <a:latin typeface="Tahoma" pitchFamily="34" charset="0"/>
              </a:rPr>
              <a:t>CROSS</a:t>
            </a:r>
            <a:endParaRPr lang="ar-SA" altLang="ar-SA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treatment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608512" cy="241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435350"/>
            <a:ext cx="5238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60350"/>
            <a:ext cx="7993062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258888" y="908050"/>
            <a:ext cx="1512887" cy="576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1258888" y="2009775"/>
            <a:ext cx="1512887" cy="960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4" name="Oval 3"/>
          <p:cNvSpPr/>
          <p:nvPr/>
        </p:nvSpPr>
        <p:spPr>
          <a:xfrm>
            <a:off x="3635375" y="908050"/>
            <a:ext cx="18002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Oval 5"/>
          <p:cNvSpPr/>
          <p:nvPr/>
        </p:nvSpPr>
        <p:spPr>
          <a:xfrm>
            <a:off x="7258050" y="549275"/>
            <a:ext cx="9144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3779838" y="2133600"/>
            <a:ext cx="1800225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7169150" y="3141663"/>
            <a:ext cx="1054100" cy="696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7308850" y="458152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Oval 9"/>
          <p:cNvSpPr/>
          <p:nvPr/>
        </p:nvSpPr>
        <p:spPr>
          <a:xfrm>
            <a:off x="6011863" y="3667125"/>
            <a:ext cx="9874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1" name="Oval 10"/>
          <p:cNvSpPr/>
          <p:nvPr/>
        </p:nvSpPr>
        <p:spPr>
          <a:xfrm>
            <a:off x="3419475" y="364490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Oval 11"/>
          <p:cNvSpPr/>
          <p:nvPr/>
        </p:nvSpPr>
        <p:spPr>
          <a:xfrm>
            <a:off x="3784600" y="2128838"/>
            <a:ext cx="1201738" cy="841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Oval 12"/>
          <p:cNvSpPr/>
          <p:nvPr/>
        </p:nvSpPr>
        <p:spPr>
          <a:xfrm>
            <a:off x="6227763" y="1628775"/>
            <a:ext cx="1322387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Oval 13"/>
          <p:cNvSpPr/>
          <p:nvPr/>
        </p:nvSpPr>
        <p:spPr>
          <a:xfrm>
            <a:off x="7235825" y="4508500"/>
            <a:ext cx="914400" cy="530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>
            <a:off x="4154488" y="1731963"/>
            <a:ext cx="64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53150" y="1079500"/>
            <a:ext cx="1882775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00788" y="1233488"/>
            <a:ext cx="1738312" cy="17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43663" y="1412875"/>
            <a:ext cx="1249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74" name="Straight Connector 58373"/>
          <p:cNvCxnSpPr/>
          <p:nvPr/>
        </p:nvCxnSpPr>
        <p:spPr>
          <a:xfrm flipH="1">
            <a:off x="7308850" y="5373688"/>
            <a:ext cx="73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Take home massage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avoid squeezing and manipulation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comply with medication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no cosmetics and moisturizers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early treatment to avoid scaring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Definition: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	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Papules and Papulo- pustules in the center of the face against vivid erythematous background with telangi-ectasia.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Incidence: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Common in 3</a:t>
            </a:r>
            <a:r>
              <a:rPr lang="en-US" sz="28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rd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and 4</a:t>
            </a:r>
            <a:r>
              <a:rPr lang="en-US" sz="28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th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decade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n-ea"/>
              </a:rPr>
              <a:t>Peaks between 40-50.</a:t>
            </a:r>
          </a:p>
          <a:p>
            <a:pPr eaLnBrk="1" fontAlgn="auto" hangingPunct="1">
              <a:lnSpc>
                <a:spcPct val="90000"/>
              </a:lnSpc>
              <a:defRPr/>
            </a:pPr>
            <a:endParaRPr lang="en-US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rgbClr val="FFC000"/>
                </a:solidFill>
                <a:latin typeface="Tahoma" charset="0"/>
                <a:ea typeface="+mj-ea"/>
                <a:cs typeface="Arial" charset="0"/>
              </a:rPr>
              <a:t>Rosacea 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00213"/>
            <a:ext cx="30972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003800" y="2276475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Common in fair skin.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Women are affected more than men but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rhinophyma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is more in men.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59338" y="1484313"/>
            <a:ext cx="2520950" cy="2525712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FFC000"/>
                </a:solidFill>
                <a:latin typeface="Tahoma" charset="0"/>
                <a:cs typeface="Arial" charset="0"/>
              </a:rPr>
              <a:t>Rosacea </a:t>
            </a:r>
            <a:endParaRPr lang="ar-SA" b="1" dirty="0"/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520950" cy="2381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795963" y="2205038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752975" cy="4114800"/>
          </a:xfrm>
        </p:spPr>
        <p:txBody>
          <a:bodyPr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Unknown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Genetic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predisposition (38% have a relative).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Sunlight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and heat.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Constitutional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predispostion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to flushing &amp; blushing.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Demodex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folliculorum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 mite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H. Pylori infection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C000"/>
                </a:solidFill>
              </a:rPr>
              <a:t>        Rosacea</a:t>
            </a:r>
            <a:r>
              <a:rPr lang="en-US" sz="3600" b="1" dirty="0" smtClean="0">
                <a:solidFill>
                  <a:srgbClr val="FFC000"/>
                </a:solidFill>
                <a:latin typeface="Franklin Gothic Demi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Franklin Gothic Demi" pitchFamily="34" charset="0"/>
              </a:rPr>
              <a:t>Pathogenesis: </a:t>
            </a:r>
            <a:endParaRPr lang="ar-SA" sz="3600" b="1" dirty="0">
              <a:solidFill>
                <a:srgbClr val="FFC000"/>
              </a:solidFill>
            </a:endParaRP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44638"/>
            <a:ext cx="3717925" cy="195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790950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4535488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The hall mark is: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Episodes of flushing and erythema in butterfly distribution.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Papules and pustules.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Erythema and telangiectasia.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Absent comedons.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Granulomas [firm papules].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574925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Clinical Findings</a:t>
            </a:r>
          </a:p>
        </p:txBody>
      </p:sp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254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Localization: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The nose, cheeks ,chin,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forehead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glabella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May involve ears, chest.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3484563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cs typeface="Arial" charset="0"/>
              </a:rPr>
              <a:t>Clinical Findings</a:t>
            </a:r>
            <a:endParaRPr lang="ar-SA" dirty="0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62100"/>
            <a:ext cx="3744913" cy="352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600200"/>
            <a:ext cx="4321175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Types of Rosacea: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Erythematotelangictatic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Papulopustular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Ocular.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Phymatous.</a:t>
            </a:r>
            <a:endParaRPr lang="ar-SA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3004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 smtClean="0">
                <a:solidFill>
                  <a:srgbClr val="FFC000"/>
                </a:solidFill>
                <a:latin typeface="Tahoma" pitchFamily="34" charset="0"/>
                <a:cs typeface="Arial" pitchFamily="34" charset="0"/>
              </a:rPr>
              <a:t>Clinical findings</a:t>
            </a:r>
            <a:endParaRPr lang="ar-SA" b="1" cap="none" dirty="0" smtClean="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005263"/>
            <a:ext cx="3241675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557338"/>
            <a:ext cx="3241675" cy="2365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052513"/>
            <a:ext cx="8496300" cy="5300662"/>
          </a:xfrm>
        </p:spPr>
        <p:txBody>
          <a:bodyPr/>
          <a:lstStyle/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Acne lesions are divided into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(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papules,pustules,nodules,cyst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Non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 (open, closed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comedons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comedons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are the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pathognomonic lesion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Seborrhoea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Post inflammatory hyper pigmentation 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(Atrophic or Hypertrophic).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431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u="sng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Rhinophyma:</a:t>
            </a:r>
          </a:p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Swelling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 the nose due to sebaceous gland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hyperplasia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787900" y="1589088"/>
            <a:ext cx="32877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Complications</a:t>
            </a:r>
            <a:endParaRPr lang="en-US" b="1" dirty="0">
              <a:solidFill>
                <a:srgbClr val="FFC000"/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287713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033838" cy="4205288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Eye complications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: </a:t>
            </a:r>
            <a:endParaRPr lang="en-US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Occurs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  <a:sym typeface="Wingdings" charset="0"/>
              </a:rPr>
              <a:t>in 50% of cases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  <a:sym typeface="Wingdings" charset="0"/>
              </a:rPr>
              <a:t>including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Blepharitis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Conjunctivitis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Keratitis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Iritis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Eyelid telangi-ectasia.	</a:t>
            </a:r>
            <a:endParaRPr lang="ar-SA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8611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28800"/>
            <a:ext cx="3302000" cy="22479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cs typeface="Arial" charset="0"/>
              </a:rPr>
              <a:t>Complications</a:t>
            </a:r>
            <a:endParaRPr lang="ar-SA" dirty="0"/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39888"/>
            <a:ext cx="935037" cy="2436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MARSH syndrome =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Melasma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Acne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" charset="0"/>
                <a:cs typeface="Arial" pitchFamily="34" charset="0"/>
              </a:rPr>
              <a:t>Rosacea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Seborrheic dermatitis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Hirsutism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2179638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242888"/>
            <a:ext cx="7924800" cy="1143001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/>
                </a:solidFill>
              </a:rPr>
              <a:t>Associated diseases</a:t>
            </a:r>
            <a:endParaRPr lang="ar-SA" b="1" dirty="0">
              <a:solidFill>
                <a:schemeClr val="tx2"/>
              </a:solidFill>
            </a:endParaRPr>
          </a:p>
        </p:txBody>
      </p:sp>
      <p:pic>
        <p:nvPicPr>
          <p:cNvPr id="69637" name="Picture 4" descr="http://www.celibre.com/images/melasmaBA/melasmaBeforeAf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2192338" cy="4032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288" y="1600200"/>
            <a:ext cx="3960812" cy="4114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SLE (erythema only)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Acne (comedons)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Seborrheic dermatitis </a:t>
            </a:r>
            <a:r>
              <a:rPr lang="ar-SA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(</a:t>
            </a: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(no pustules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</a:rPr>
              <a:t>Perioral dermatitis</a:t>
            </a: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Differential Diagnosis</a:t>
            </a:r>
            <a:endParaRPr lang="ar-SA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65275"/>
            <a:ext cx="1728787" cy="4392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65275"/>
            <a:ext cx="2376487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932238"/>
            <a:ext cx="23749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859338" y="2708275"/>
            <a:ext cx="914400" cy="122396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0665" name="TextBox 5"/>
          <p:cNvSpPr txBox="1">
            <a:spLocks noChangeArrowheads="1"/>
          </p:cNvSpPr>
          <p:nvPr/>
        </p:nvSpPr>
        <p:spPr bwMode="auto">
          <a:xfrm>
            <a:off x="6246813" y="342900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latin typeface="Tahoma" pitchFamily="34" charset="0"/>
              </a:rPr>
              <a:t>SLE</a:t>
            </a:r>
            <a:endParaRPr lang="ar-SA" altLang="ar-SA" sz="1800">
              <a:latin typeface="Tahoma" pitchFamily="34" charset="0"/>
            </a:endParaRPr>
          </a:p>
        </p:txBody>
      </p:sp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4537075" y="5589588"/>
            <a:ext cx="125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latin typeface="Tahoma" pitchFamily="34" charset="0"/>
              </a:rPr>
              <a:t>SEB DERM</a:t>
            </a:r>
            <a:endParaRPr lang="ar-SA" altLang="ar-SA" sz="1800">
              <a:latin typeface="Tahoma" pitchFamily="34" charset="0"/>
            </a:endParaRPr>
          </a:p>
        </p:txBody>
      </p:sp>
      <p:sp>
        <p:nvSpPr>
          <p:cNvPr id="70667" name="TextBox 7"/>
          <p:cNvSpPr txBox="1">
            <a:spLocks noChangeArrowheads="1"/>
          </p:cNvSpPr>
          <p:nvPr/>
        </p:nvSpPr>
        <p:spPr bwMode="auto">
          <a:xfrm>
            <a:off x="6313488" y="5589588"/>
            <a:ext cx="157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latin typeface="Tahoma" pitchFamily="34" charset="0"/>
              </a:rPr>
              <a:t>Perioral Derm</a:t>
            </a:r>
            <a:endParaRPr lang="ar-SA" altLang="ar-SA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3032125" y="38608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Malar erythema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7168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34575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/>
          </p:cNvSpPr>
          <p:nvPr/>
        </p:nvSpPr>
        <p:spPr bwMode="auto">
          <a:xfrm>
            <a:off x="2268538" y="4365625"/>
            <a:ext cx="4995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Malar erythema and scales 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72707" name="Picture 5" descr="http://media.clinicaladvisor.com/images/2011/03/11/rosacea2_151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6725"/>
            <a:ext cx="5715000" cy="381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7290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620713"/>
            <a:ext cx="5329237" cy="2965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1331913" y="3644900"/>
            <a:ext cx="731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>
                <a:solidFill>
                  <a:srgbClr val="FFC000"/>
                </a:solidFill>
                <a:latin typeface="Tahoma" pitchFamily="34" charset="0"/>
              </a:rPr>
              <a:t>Telangictasia, papules , blepharitis , conjunctivites</a:t>
            </a:r>
            <a:endParaRPr lang="ar-SA" altLang="ar-SA" sz="24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1187450" y="4652963"/>
            <a:ext cx="661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Papules on erythematous background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74755" name="Picture 5" descr="http://zizaidermatology.files.wordpress.com/2011/04/rosacea-sev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5753100" cy="4221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7290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4446588" cy="3529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284538" y="4292600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Rhinophyma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7290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613"/>
            <a:ext cx="3303588" cy="41195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3132138" y="5013325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Rhinophyma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Clinical features </a:t>
            </a:r>
            <a:endParaRPr lang="ar-SA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6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2" descr="C:\Users\sony\Desktop\My Lectures\clinical papulopu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08138"/>
            <a:ext cx="4176712" cy="2646362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3" descr="C:\Users\sony\Desktop\My Lectures\acne s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32200"/>
            <a:ext cx="4176712" cy="2173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476375" y="4292600"/>
            <a:ext cx="2159000" cy="129698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72900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400675" cy="3090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1187450" y="3644900"/>
            <a:ext cx="761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>
                <a:solidFill>
                  <a:srgbClr val="FFC000"/>
                </a:solidFill>
                <a:latin typeface="Tahoma" pitchFamily="34" charset="0"/>
              </a:rPr>
              <a:t>Papules on erythematous background , telangictasia</a:t>
            </a:r>
            <a:endParaRPr lang="ar-SA" altLang="ar-SA" sz="24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51275" y="1916113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484313"/>
            <a:ext cx="8748712" cy="5373687"/>
          </a:xfrm>
        </p:spPr>
        <p:txBody>
          <a:bodyPr/>
          <a:lstStyle/>
          <a:p>
            <a:pPr algn="l" eaLnBrk="1" fontAlgn="auto" hangingPunct="1"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chedules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are determined by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stage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&amp; severity.</a:t>
            </a:r>
          </a:p>
          <a:p>
            <a:pPr algn="l" eaLnBrk="1" fontAlgn="auto" hangingPunct="1"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General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measures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skin of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rosacea patients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 delicate to physical insults.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Patient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should use mild soaps or diluted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detergents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Protection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against sunlight by sunscreen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Avoid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hot drinks and heat.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-100013"/>
            <a:ext cx="7772400" cy="1081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72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9438" name="Group 46"/>
          <p:cNvGraphicFramePr>
            <a:graphicFrameLocks noGrp="1"/>
          </p:cNvGraphicFramePr>
          <p:nvPr/>
        </p:nvGraphicFramePr>
        <p:xfrm>
          <a:off x="395288" y="836613"/>
          <a:ext cx="8497887" cy="5661023"/>
        </p:xfrm>
        <a:graphic>
          <a:graphicData uri="http://schemas.openxmlformats.org/drawingml/2006/table">
            <a:tbl>
              <a:tblPr/>
              <a:tblGrid>
                <a:gridCol w="4375150"/>
                <a:gridCol w="4122737"/>
              </a:tblGrid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Topical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Systemic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084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1.Topical antibiotics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Clindamycin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Erythromycin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 reduces erythema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2. Metronidazole –affects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papules or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pustules but no effect on erythema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Oxy-tetracycline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Imidazoles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e.g. Ketoconazole cream – has anti-inflammatory action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4. 2-5% sulfur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lotion,sulfacetamide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5. Isotretinoin 0.1% in cream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 in resistant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phymas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cases (0.1 -0.2 mg/kg)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Antiparasitic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:   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Lindane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permethrin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Benzyl benzoate,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Crotamiton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Metronidazole 500 mg for 20-60 days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Sunscreen, Vascular laser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 </a:t>
                      </a:r>
                      <a:endParaRPr kumimoji="0" lang="ar-S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4905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C000"/>
                </a:solidFill>
              </a:rPr>
              <a:t>Treatment</a:t>
            </a:r>
            <a:endParaRPr lang="ar-SA" b="1" dirty="0">
              <a:solidFill>
                <a:srgbClr val="FFC000"/>
              </a:solidFill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539750" y="981075"/>
            <a:ext cx="8064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Topical: </a:t>
            </a: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Metronidazole gel 0.75%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	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Erythromycin 2% gel bid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altLang="ar-SA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Systemic: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Minocycline 100 mg bid till clear then taper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Doxycycline 100 mg bid then taper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Tetracycline 500 mg bid till clear and tapered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Tahoma" pitchFamily="34" charset="0"/>
              </a:rPr>
              <a:t>Anti H. pylori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Take home massage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recognize triggers.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ocular hygiene.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sunblock.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avoid hot food.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comply with instructions.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early treatment.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avoid scrubs and harsh cleansers.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Occurs mainly in young women.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Discrete &amp; confluent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papulo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pustules over the perioral or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periorbital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skin sparing the vermilion border of lips.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comedons.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443288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Perioral dermatitis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4559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Predominant in females at 20- 30 years of age.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Aggravated by topical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steroids and moisturizers.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Occasionally itchy or burning or feeling of tightness.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cs typeface="Arial" charset="0"/>
              </a:rPr>
              <a:t>Perioral dermatitis</a:t>
            </a:r>
            <a:endParaRPr lang="ar-S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724525" y="1628775"/>
            <a:ext cx="2279650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2279650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2051050" y="4797425"/>
            <a:ext cx="544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Female with papules over chin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pic>
        <p:nvPicPr>
          <p:cNvPr id="849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52650"/>
            <a:ext cx="3671887" cy="255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7290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553200" cy="346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Box 1"/>
          <p:cNvSpPr txBox="1">
            <a:spLocks noChangeArrowheads="1"/>
          </p:cNvSpPr>
          <p:nvPr/>
        </p:nvSpPr>
        <p:spPr bwMode="auto">
          <a:xfrm>
            <a:off x="1835150" y="4418013"/>
            <a:ext cx="602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Papules , pustules, no comedones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813" y="3789363"/>
            <a:ext cx="6553200" cy="579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87675" y="1628775"/>
            <a:ext cx="3960813" cy="180022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249738" cy="41148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Acne.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Rosacea.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Seborrheic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Atopic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Allergic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Contact Dermatitis.</a:t>
            </a:r>
          </a:p>
          <a:p>
            <a:pPr marL="0" indent="-609600"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Differential Diagnosis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298825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298825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047" name="TextBox 3"/>
          <p:cNvSpPr txBox="1">
            <a:spLocks noChangeArrowheads="1"/>
          </p:cNvSpPr>
          <p:nvPr/>
        </p:nvSpPr>
        <p:spPr bwMode="auto">
          <a:xfrm>
            <a:off x="4859338" y="3573463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Atopic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7048" name="TextBox 4"/>
          <p:cNvSpPr txBox="1">
            <a:spLocks noChangeArrowheads="1"/>
          </p:cNvSpPr>
          <p:nvPr/>
        </p:nvSpPr>
        <p:spPr bwMode="auto">
          <a:xfrm>
            <a:off x="5292725" y="5589588"/>
            <a:ext cx="295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Allergic contact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600200"/>
            <a:ext cx="4392612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When follicles rupture into surrounding tissues they result in: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Papules.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Pustules.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Nodules.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C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ahoma" pitchFamily="34" charset="0"/>
                <a:cs typeface="Arial" pitchFamily="34" charset="0"/>
              </a:rPr>
              <a:t>ysts.</a:t>
            </a:r>
            <a:endParaRPr lang="ar-SA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Tahoma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cs typeface="Arial" pitchFamily="34" charset="0"/>
              </a:rPr>
              <a:t>Clinical features</a:t>
            </a:r>
            <a:endParaRPr lang="ar-SA" b="1" cap="none" dirty="0" smtClean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pic>
        <p:nvPicPr>
          <p:cNvPr id="14341" name="Picture 5" descr="C:\Users\sony\Desktop\My Lectures\Figure 41 -Acne conglob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52813"/>
            <a:ext cx="3810000" cy="2279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7" descr="C:\Users\sony\Desktop\My Lectures\inflammato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550988"/>
            <a:ext cx="3800475" cy="2027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7763" y="3716338"/>
            <a:ext cx="647700" cy="1225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Treatment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Wean patients of topical steroid.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Stop any moisturizers.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In pregnant mild cases use topical antimicrobial therapy with metronidazole gel and erythromycin solution.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Pimecrolimus</a:t>
            </a:r>
            <a:r>
              <a:rPr lang="en-US" sz="2400" dirty="0" smtClean="0">
                <a:solidFill>
                  <a:srgbClr val="FFC000"/>
                </a:solidFill>
              </a:rPr>
              <a:t> cream  in steroid induced perioral dermatitis.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Topical anti acne medication like </a:t>
            </a:r>
            <a:r>
              <a:rPr lang="en-US" sz="2400" dirty="0" err="1" smtClean="0">
                <a:solidFill>
                  <a:srgbClr val="FFC000"/>
                </a:solidFill>
              </a:rPr>
              <a:t>adaplene</a:t>
            </a:r>
            <a:r>
              <a:rPr lang="en-US" sz="2400" dirty="0" smtClean="0">
                <a:solidFill>
                  <a:srgbClr val="FFC000"/>
                </a:solidFill>
              </a:rPr>
              <a:t> and </a:t>
            </a:r>
            <a:r>
              <a:rPr lang="en-US" sz="2400" dirty="0" err="1" smtClean="0">
                <a:solidFill>
                  <a:srgbClr val="FFC000"/>
                </a:solidFill>
              </a:rPr>
              <a:t>azelaic</a:t>
            </a:r>
            <a:r>
              <a:rPr lang="en-US" sz="2400" dirty="0" smtClean="0">
                <a:solidFill>
                  <a:srgbClr val="FFC000"/>
                </a:solidFill>
              </a:rPr>
              <a:t> acid.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In severe cases oral doxycycline or minocycline 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Isotretinoin for resistant cases.</a:t>
            </a:r>
          </a:p>
          <a:p>
            <a:pPr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07950" y="1617663"/>
            <a:ext cx="4500563" cy="397192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Chronic </a:t>
            </a:r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supprative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disease of apocrine gland bearing skin (axillae,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anogenital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region ,under female breast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Associated with obesity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Develops in 2</a:t>
            </a:r>
            <a:r>
              <a:rPr lang="en-US" sz="240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nd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3</a:t>
            </a:r>
            <a:r>
              <a:rPr lang="en-US" sz="240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rd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decades.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ar-SA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Hidradenitis</a:t>
            </a:r>
            <a:r>
              <a:rPr lang="en-US" sz="4800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  </a:t>
            </a:r>
            <a:r>
              <a:rPr lang="en-US" sz="4800" dirty="0" err="1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Supprativa</a:t>
            </a:r>
            <a:endParaRPr lang="en-US" sz="4800" dirty="0">
              <a:solidFill>
                <a:srgbClr val="FFC000"/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011863" y="3573463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49725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Unknown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Apocrine duct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occlusion.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Dilatation and rupture of apocrine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gland.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Secondary bacterial infection and draining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sinuses.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Genetic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predisposition[38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% have a relative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affected].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87338"/>
            <a:ext cx="7924800" cy="1125537"/>
          </a:xfrm>
        </p:spPr>
        <p:txBody>
          <a:bodyPr/>
          <a:lstStyle/>
          <a:p>
            <a:pPr>
              <a:defRPr/>
            </a:pPr>
            <a:r>
              <a:rPr lang="en-US" sz="3200" b="1" u="sng" dirty="0" smtClean="0">
                <a:solidFill>
                  <a:schemeClr val="tx2"/>
                </a:solidFill>
                <a:latin typeface="Franklin Gothic Demi" charset="0"/>
                <a:cs typeface="Arial" charset="0"/>
              </a:rPr>
              <a:t>Pathogenesis:</a:t>
            </a:r>
            <a:br>
              <a:rPr lang="en-US" sz="3200" b="1" u="sng" dirty="0" smtClean="0">
                <a:solidFill>
                  <a:schemeClr val="tx2"/>
                </a:solidFill>
                <a:latin typeface="Franklin Gothic Demi" charset="0"/>
                <a:cs typeface="Arial" charset="0"/>
              </a:rPr>
            </a:br>
            <a:endParaRPr lang="ar-SA" b="1" dirty="0">
              <a:solidFill>
                <a:schemeClr val="tx2"/>
              </a:solidFill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557338"/>
            <a:ext cx="3773488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5329238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Intermittent pain and tenderness.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Pus drainage.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Double headed comedons [characteristic lesion].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Nodules, abscess, sinus tracts, scarring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Submammary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, axillary , inguinal regions are common in females.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Perineal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 involvement occurs more in males.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Clinical Presentation</a:t>
            </a:r>
          </a:p>
        </p:txBody>
      </p:sp>
      <p:pic>
        <p:nvPicPr>
          <p:cNvPr id="91140" name="Picture 4" descr="C:\Users\sony\Desktop\My Lectures\double heded comed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2941637" cy="17272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6" descr="http://hidradenitissuppurativa.files.wordpress.com/2011/07/dsc02705-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2952750" cy="2520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annals.org/data/Journals/AIM/926085/4TT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561262" cy="475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globalacademycme.com/fileadmin/images/cme/2014/Hidradenitis2014/Hidradentis_Suppurativa_Natural_History_Figure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103687" cy="2468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4" descr="http://ha-beauty.com/wp-content/uploads/2015/05/Miradry-%E5%BE%AE%E8%88%92%E6%B7%A8-%E6%A1%83%E5%9C%92-%E8%85%8B%E4%B8%8B%E5%87%BA%E6%B1%97-%E8%85%8B%E4%B8%8B%E5%A4%9A%E6%B1%97%E7%97%87-%E8%85%8B%E4%B8%8B%E6%AD%A2%E6%B1%97-%E6%89%8B%E6%B1%97-%E9%99%A4%E8%87%AD-%E7%88%BD%E8%BA%AB-%E7%8B%90%E8%87%AD-%E7%95%B0%E5%91%B3-%E6%8E%A8%E8%96%A6-1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009900" cy="302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6" descr="http://www.danderm-pdv.is.kkh.dk/atlas/pics/4/4-155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95625" cy="1970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8" descr="http://www.huidarts.com/wp-content/uploads/2015/06/031469HB-1024x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81438"/>
            <a:ext cx="2160587" cy="1419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9271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C000"/>
                </a:solidFill>
              </a:rPr>
              <a:t>Associated findings</a:t>
            </a:r>
            <a:r>
              <a:rPr lang="en-US" dirty="0" smtClean="0">
                <a:solidFill>
                  <a:srgbClr val="FFC000"/>
                </a:solidFill>
              </a:rPr>
              <a:t>:</a:t>
            </a:r>
            <a:endParaRPr lang="ar-SA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825" y="1052513"/>
            <a:ext cx="8893175" cy="2419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The follicular occlusion tetrad including: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Extensive acne vulgaris (conglobata variety) 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Perifolliculitis of the scalp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Pilonidal sinus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         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pic>
        <p:nvPicPr>
          <p:cNvPr id="942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29000"/>
            <a:ext cx="20161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424238"/>
            <a:ext cx="18462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3443288"/>
            <a:ext cx="20685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4238"/>
            <a:ext cx="201612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Box 7"/>
          <p:cNvSpPr txBox="1">
            <a:spLocks noChangeArrowheads="1"/>
          </p:cNvSpPr>
          <p:nvPr/>
        </p:nvSpPr>
        <p:spPr bwMode="auto">
          <a:xfrm>
            <a:off x="107950" y="4724400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bg1"/>
                </a:solidFill>
                <a:latin typeface="Tahoma" pitchFamily="34" charset="0"/>
              </a:rPr>
              <a:t>Hidradenitis supprativa</a:t>
            </a:r>
            <a:endParaRPr lang="ar-SA" altLang="ar-SA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4217" name="TextBox 8"/>
          <p:cNvSpPr txBox="1">
            <a:spLocks noChangeArrowheads="1"/>
          </p:cNvSpPr>
          <p:nvPr/>
        </p:nvSpPr>
        <p:spPr bwMode="auto">
          <a:xfrm>
            <a:off x="2863850" y="34290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bg1"/>
                </a:solidFill>
                <a:latin typeface="Tahoma" pitchFamily="34" charset="0"/>
              </a:rPr>
              <a:t>Acne conglobata</a:t>
            </a:r>
            <a:endParaRPr lang="ar-SA" altLang="ar-SA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4218" name="TextBox 9"/>
          <p:cNvSpPr txBox="1">
            <a:spLocks noChangeArrowheads="1"/>
          </p:cNvSpPr>
          <p:nvPr/>
        </p:nvSpPr>
        <p:spPr bwMode="auto">
          <a:xfrm>
            <a:off x="4732338" y="3429000"/>
            <a:ext cx="1279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bg1"/>
                </a:solidFill>
                <a:latin typeface="Tahoma" pitchFamily="34" charset="0"/>
              </a:rPr>
              <a:t>Perifolliculitis</a:t>
            </a:r>
            <a:r>
              <a:rPr lang="en-US" altLang="ar-SA" sz="1800">
                <a:latin typeface="Tahoma" pitchFamily="34" charset="0"/>
              </a:rPr>
              <a:t> </a:t>
            </a:r>
            <a:endParaRPr lang="ar-SA" altLang="ar-SA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ar-SA" sz="3200" dirty="0">
                <a:solidFill>
                  <a:srgbClr val="FFC000"/>
                </a:solidFill>
              </a:rPr>
              <a:t>Associated findings</a:t>
            </a:r>
            <a:r>
              <a:rPr lang="ar-SA" altLang="ar-SA" sz="3200" dirty="0">
                <a:solidFill>
                  <a:srgbClr val="FFC000"/>
                </a:solidFill>
              </a:rPr>
              <a:t/>
            </a:r>
            <a:br>
              <a:rPr lang="ar-SA" altLang="ar-SA" sz="3200" dirty="0">
                <a:solidFill>
                  <a:srgbClr val="FFC000"/>
                </a:solidFill>
              </a:rPr>
            </a:br>
            <a:endParaRPr lang="ar-SA" dirty="0"/>
          </a:p>
        </p:txBody>
      </p:sp>
      <p:sp>
        <p:nvSpPr>
          <p:cNvPr id="3" name="Rectangle 2"/>
          <p:cNvSpPr/>
          <p:nvPr/>
        </p:nvSpPr>
        <p:spPr>
          <a:xfrm>
            <a:off x="827088" y="2349500"/>
            <a:ext cx="6030912" cy="3194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Crohn’</a:t>
            </a:r>
            <a:r>
              <a:rPr lang="en-US" altLang="ja-JP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s</a:t>
            </a:r>
            <a:r>
              <a:rPr lang="en-US" altLang="ja-JP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 disease in 39% of patients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Irritable bowel syndrome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pitchFamily="34" charset="0"/>
              </a:rPr>
              <a:t>Sjogren syndrome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63" y="692150"/>
            <a:ext cx="5826125" cy="4021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1835150" y="4724400"/>
            <a:ext cx="575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Sinuses, nodules, connecting tracts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908050"/>
            <a:ext cx="3819525" cy="2314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2268538" y="3213100"/>
            <a:ext cx="447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Double headed comedones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35375" y="1341438"/>
            <a:ext cx="288925" cy="28733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125538"/>
            <a:ext cx="8137525" cy="4610100"/>
          </a:xfrm>
        </p:spPr>
        <p:txBody>
          <a:bodyPr>
            <a:normAutofit fontScale="92500" lnSpcReduction="10000"/>
          </a:bodyPr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Lesions predominate in sebaceous gland rich   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regions (face, upper back, chest &amp; upper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arms)  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severity of acne ranges from mild, moderate ,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severe according to the predominant lesion.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predominance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 considered to be mild, </a:t>
            </a: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while extensive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papulopustules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nodules or cysts are considered severe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8636000" cy="358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Tahoma" charset="0"/>
                <a:ea typeface="+mj-ea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7290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6513513" cy="395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Box 1"/>
          <p:cNvSpPr txBox="1">
            <a:spLocks noChangeArrowheads="1"/>
          </p:cNvSpPr>
          <p:nvPr/>
        </p:nvSpPr>
        <p:spPr bwMode="auto">
          <a:xfrm>
            <a:off x="3106738" y="4437063"/>
            <a:ext cx="2662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>
                <a:solidFill>
                  <a:srgbClr val="FFC000"/>
                </a:solidFill>
                <a:latin typeface="Tahoma" pitchFamily="34" charset="0"/>
              </a:rPr>
              <a:t>tracts , sinuses </a:t>
            </a:r>
            <a:endParaRPr lang="ar-SA" altLang="ar-SA" sz="2800">
              <a:solidFill>
                <a:srgbClr val="FFC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557338"/>
            <a:ext cx="4679950" cy="4157662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Medical :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Intralesional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triamcinolone acetonide for acute lesions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Antibiotics (minocycline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 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erythromycin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Retinoids (Acitretin better than </a:t>
            </a:r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</a:t>
            </a: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Antiandrogens.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Biological therapy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932363" y="1084263"/>
            <a:ext cx="3348037" cy="24892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Franklin Gothic Demi" charset="0"/>
                <a:ea typeface="+mj-ea"/>
                <a:cs typeface="Arial" charset="0"/>
              </a:rPr>
              <a:t>Management</a:t>
            </a:r>
          </a:p>
        </p:txBody>
      </p:sp>
      <p:pic>
        <p:nvPicPr>
          <p:cNvPr id="99333" name="Picture 7" descr="https://encrypted-tbn0.gstatic.com/images?q=tbn:ANd9GcRGy6vReFDYVE_-_Euda5Ak1NBK-PUvrRXtMeXqoF89eykfIOdgW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429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Surgical: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Incision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and drainage of abscess better avoided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Excision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of sinus tracts and chronic nodules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Complete 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excision of the area and grafting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charset="0"/>
                <a:cs typeface="Arial" charset="0"/>
              </a:rPr>
              <a:t>CO2 laser.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charset="0"/>
              <a:cs typeface="Arial" charset="0"/>
            </a:endParaRPr>
          </a:p>
          <a:p>
            <a:pPr marL="0">
              <a:buFont typeface="Wingdings" panose="05000000000000000000" pitchFamily="2" charset="2"/>
              <a:buChar char="Ø"/>
              <a:defRPr/>
            </a:pPr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9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rgbClr val="FFC000"/>
                </a:solidFill>
                <a:latin typeface="Franklin Gothic Demi" charset="0"/>
                <a:cs typeface="Arial" charset="0"/>
              </a:rPr>
              <a:t>Management</a:t>
            </a:r>
            <a:endParaRPr lang="ar-SA" b="1" dirty="0"/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744913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227763" y="39544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dirty="0" smtClean="0"/>
              <a:t>Have a good day</a:t>
            </a:r>
            <a:endParaRPr lang="ar-SA" sz="4400" dirty="0"/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85913"/>
            <a:ext cx="3614738" cy="4146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13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1585913"/>
            <a:ext cx="3714750" cy="4183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23097</TotalTime>
  <Words>1796</Words>
  <Application>Microsoft Office PowerPoint</Application>
  <PresentationFormat>On-screen Show (4:3)</PresentationFormat>
  <Paragraphs>451</Paragraphs>
  <Slides>93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Horizon</vt:lpstr>
      <vt:lpstr>      Acne and Acneiform Eruptions</vt:lpstr>
      <vt:lpstr>PowerPoint Presentation</vt:lpstr>
      <vt:lpstr>Acne Vulgaris</vt:lpstr>
      <vt:lpstr>Pathogenesis: </vt:lpstr>
      <vt:lpstr>Specialized terms</vt:lpstr>
      <vt:lpstr>Clinical Features</vt:lpstr>
      <vt:lpstr>Clinical features </vt:lpstr>
      <vt:lpstr>Clinical features</vt:lpstr>
      <vt:lpstr> Clinical Features</vt:lpstr>
      <vt:lpstr>Acne Subtypes</vt:lpstr>
      <vt:lpstr> Acne Subtypes</vt:lpstr>
      <vt:lpstr>               Acne Subtypes</vt:lpstr>
      <vt:lpstr> Acne Subtypes</vt:lpstr>
      <vt:lpstr>             Acne Subtypes</vt:lpstr>
      <vt:lpstr> Acne Subtypes</vt:lpstr>
      <vt:lpstr> Acne Subtypes</vt:lpstr>
      <vt:lpstr>                     Acne Subtypes</vt:lpstr>
      <vt:lpstr>           Acne Subtypes</vt:lpstr>
      <vt:lpstr>  Acne Subtypes</vt:lpstr>
      <vt:lpstr>            Acne Subtypes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: Aggravating Factors</vt:lpstr>
      <vt:lpstr>                   Differential Diagnosis</vt:lpstr>
      <vt:lpstr>              ACNE TREATMENT - Goals</vt:lpstr>
      <vt:lpstr>Principles in treating acne:</vt:lpstr>
      <vt:lpstr>Treatment</vt:lpstr>
      <vt:lpstr>Topical Therapy</vt:lpstr>
      <vt:lpstr>             Topical Therapy:</vt:lpstr>
      <vt:lpstr>Treatment</vt:lpstr>
      <vt:lpstr>                                                 Acne treatment</vt:lpstr>
      <vt:lpstr>Treatment</vt:lpstr>
      <vt:lpstr>Treatment</vt:lpstr>
      <vt:lpstr>                          Treatment</vt:lpstr>
      <vt:lpstr>                        treatment</vt:lpstr>
      <vt:lpstr>PowerPoint Presentation</vt:lpstr>
      <vt:lpstr>                Take home massage</vt:lpstr>
      <vt:lpstr>Rosacea </vt:lpstr>
      <vt:lpstr>Rosacea </vt:lpstr>
      <vt:lpstr>        Rosacea Pathogenesis: </vt:lpstr>
      <vt:lpstr>Clinical Findings</vt:lpstr>
      <vt:lpstr>Clinical Findings</vt:lpstr>
      <vt:lpstr>Clinical findings</vt:lpstr>
      <vt:lpstr>Complications</vt:lpstr>
      <vt:lpstr>Complications</vt:lpstr>
      <vt:lpstr>Associated diseases</vt:lpstr>
      <vt:lpstr>Differential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Treatment</vt:lpstr>
      <vt:lpstr>Treatment</vt:lpstr>
      <vt:lpstr>               Take home massage</vt:lpstr>
      <vt:lpstr>Perioral dermatitis</vt:lpstr>
      <vt:lpstr>Perioral dermatitis</vt:lpstr>
      <vt:lpstr>PowerPoint Presentation</vt:lpstr>
      <vt:lpstr>PowerPoint Presentation</vt:lpstr>
      <vt:lpstr>Differential Diagnosis</vt:lpstr>
      <vt:lpstr>Treatment</vt:lpstr>
      <vt:lpstr>Hidradenitis  Supprativa</vt:lpstr>
      <vt:lpstr>Pathogenesis: </vt:lpstr>
      <vt:lpstr>Clinical Presentation</vt:lpstr>
      <vt:lpstr>PowerPoint Presentation</vt:lpstr>
      <vt:lpstr>PowerPoint Presentation</vt:lpstr>
      <vt:lpstr>Associated findings:</vt:lpstr>
      <vt:lpstr>Associated findings </vt:lpstr>
      <vt:lpstr>PowerPoint Presentation</vt:lpstr>
      <vt:lpstr>PowerPoint Presentation</vt:lpstr>
      <vt:lpstr>PowerPoint Presentation</vt:lpstr>
      <vt:lpstr>Management</vt:lpstr>
      <vt:lpstr>Management</vt:lpstr>
      <vt:lpstr>Have a good day</vt:lpstr>
    </vt:vector>
  </TitlesOfParts>
  <Company>K.K.H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 and Acniform Eruptions</dc:title>
  <dc:creator>K.K.H</dc:creator>
  <cp:lastModifiedBy>sony</cp:lastModifiedBy>
  <cp:revision>208</cp:revision>
  <dcterms:created xsi:type="dcterms:W3CDTF">2005-10-29T09:46:42Z</dcterms:created>
  <dcterms:modified xsi:type="dcterms:W3CDTF">2017-04-26T15:55:02Z</dcterms:modified>
</cp:coreProperties>
</file>