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  <p:sldMasterId id="2147483800" r:id="rId2"/>
  </p:sldMasterIdLst>
  <p:notesMasterIdLst>
    <p:notesMasterId r:id="rId147"/>
  </p:notesMasterIdLst>
  <p:sldIdLst>
    <p:sldId id="375" r:id="rId3"/>
    <p:sldId id="508" r:id="rId4"/>
    <p:sldId id="523" r:id="rId5"/>
    <p:sldId id="534" r:id="rId6"/>
    <p:sldId id="256" r:id="rId7"/>
    <p:sldId id="510" r:id="rId8"/>
    <p:sldId id="497" r:id="rId9"/>
    <p:sldId id="257" r:id="rId10"/>
    <p:sldId id="383" r:id="rId11"/>
    <p:sldId id="495" r:id="rId12"/>
    <p:sldId id="580" r:id="rId13"/>
    <p:sldId id="387" r:id="rId14"/>
    <p:sldId id="388" r:id="rId15"/>
    <p:sldId id="389" r:id="rId16"/>
    <p:sldId id="561" r:id="rId17"/>
    <p:sldId id="531" r:id="rId18"/>
    <p:sldId id="496" r:id="rId19"/>
    <p:sldId id="258" r:id="rId20"/>
    <p:sldId id="487" r:id="rId21"/>
    <p:sldId id="486" r:id="rId22"/>
    <p:sldId id="381" r:id="rId23"/>
    <p:sldId id="485" r:id="rId24"/>
    <p:sldId id="489" r:id="rId25"/>
    <p:sldId id="429" r:id="rId26"/>
    <p:sldId id="511" r:id="rId27"/>
    <p:sldId id="385" r:id="rId28"/>
    <p:sldId id="512" r:id="rId29"/>
    <p:sldId id="386" r:id="rId30"/>
    <p:sldId id="513" r:id="rId31"/>
    <p:sldId id="490" r:id="rId32"/>
    <p:sldId id="428" r:id="rId33"/>
    <p:sldId id="514" r:id="rId34"/>
    <p:sldId id="578" r:id="rId35"/>
    <p:sldId id="382" r:id="rId36"/>
    <p:sldId id="515" r:id="rId37"/>
    <p:sldId id="522" r:id="rId38"/>
    <p:sldId id="400" r:id="rId39"/>
    <p:sldId id="401" r:id="rId40"/>
    <p:sldId id="430" r:id="rId41"/>
    <p:sldId id="403" r:id="rId42"/>
    <p:sldId id="478" r:id="rId43"/>
    <p:sldId id="572" r:id="rId44"/>
    <p:sldId id="577" r:id="rId45"/>
    <p:sldId id="482" r:id="rId46"/>
    <p:sldId id="484" r:id="rId47"/>
    <p:sldId id="483" r:id="rId48"/>
    <p:sldId id="524" r:id="rId49"/>
    <p:sldId id="475" r:id="rId50"/>
    <p:sldId id="567" r:id="rId51"/>
    <p:sldId id="407" r:id="rId52"/>
    <p:sldId id="420" r:id="rId53"/>
    <p:sldId id="504" r:id="rId54"/>
    <p:sldId id="421" r:id="rId55"/>
    <p:sldId id="498" r:id="rId56"/>
    <p:sldId id="571" r:id="rId57"/>
    <p:sldId id="570" r:id="rId58"/>
    <p:sldId id="569" r:id="rId59"/>
    <p:sldId id="568" r:id="rId60"/>
    <p:sldId id="573" r:id="rId61"/>
    <p:sldId id="493" r:id="rId62"/>
    <p:sldId id="481" r:id="rId63"/>
    <p:sldId id="494" r:id="rId64"/>
    <p:sldId id="516" r:id="rId65"/>
    <p:sldId id="431" r:id="rId66"/>
    <p:sldId id="532" r:id="rId67"/>
    <p:sldId id="432" r:id="rId68"/>
    <p:sldId id="433" r:id="rId69"/>
    <p:sldId id="262" r:id="rId70"/>
    <p:sldId id="276" r:id="rId71"/>
    <p:sldId id="436" r:id="rId72"/>
    <p:sldId id="468" r:id="rId73"/>
    <p:sldId id="467" r:id="rId74"/>
    <p:sldId id="435" r:id="rId75"/>
    <p:sldId id="437" r:id="rId76"/>
    <p:sldId id="277" r:id="rId77"/>
    <p:sldId id="439" r:id="rId78"/>
    <p:sldId id="278" r:id="rId79"/>
    <p:sldId id="440" r:id="rId80"/>
    <p:sldId id="438" r:id="rId81"/>
    <p:sldId id="466" r:id="rId82"/>
    <p:sldId id="415" r:id="rId83"/>
    <p:sldId id="442" r:id="rId84"/>
    <p:sldId id="441" r:id="rId85"/>
    <p:sldId id="392" r:id="rId86"/>
    <p:sldId id="535" r:id="rId87"/>
    <p:sldId id="537" r:id="rId88"/>
    <p:sldId id="538" r:id="rId89"/>
    <p:sldId id="539" r:id="rId90"/>
    <p:sldId id="540" r:id="rId91"/>
    <p:sldId id="541" r:id="rId92"/>
    <p:sldId id="542" r:id="rId93"/>
    <p:sldId id="543" r:id="rId94"/>
    <p:sldId id="525" r:id="rId95"/>
    <p:sldId id="263" r:id="rId96"/>
    <p:sldId id="444" r:id="rId97"/>
    <p:sldId id="264" r:id="rId98"/>
    <p:sldId id="449" r:id="rId99"/>
    <p:sldId id="265" r:id="rId100"/>
    <p:sldId id="517" r:id="rId101"/>
    <p:sldId id="266" r:id="rId102"/>
    <p:sldId id="518" r:id="rId103"/>
    <p:sldId id="267" r:id="rId104"/>
    <p:sldId id="519" r:id="rId105"/>
    <p:sldId id="365" r:id="rId106"/>
    <p:sldId id="520" r:id="rId107"/>
    <p:sldId id="445" r:id="rId108"/>
    <p:sldId id="533" r:id="rId109"/>
    <p:sldId id="268" r:id="rId110"/>
    <p:sldId id="562" r:id="rId111"/>
    <p:sldId id="446" r:id="rId112"/>
    <p:sldId id="521" r:id="rId113"/>
    <p:sldId id="546" r:id="rId114"/>
    <p:sldId id="269" r:id="rId115"/>
    <p:sldId id="526" r:id="rId116"/>
    <p:sldId id="447" r:id="rId117"/>
    <p:sldId id="448" r:id="rId118"/>
    <p:sldId id="450" r:id="rId119"/>
    <p:sldId id="270" r:id="rId120"/>
    <p:sldId id="451" r:id="rId121"/>
    <p:sldId id="452" r:id="rId122"/>
    <p:sldId id="271" r:id="rId123"/>
    <p:sldId id="528" r:id="rId124"/>
    <p:sldId id="472" r:id="rId125"/>
    <p:sldId id="476" r:id="rId126"/>
    <p:sldId id="553" r:id="rId127"/>
    <p:sldId id="554" r:id="rId128"/>
    <p:sldId id="371" r:id="rId129"/>
    <p:sldId id="372" r:id="rId130"/>
    <p:sldId id="470" r:id="rId131"/>
    <p:sldId id="471" r:id="rId132"/>
    <p:sldId id="502" r:id="rId133"/>
    <p:sldId id="503" r:id="rId134"/>
    <p:sldId id="579" r:id="rId135"/>
    <p:sldId id="555" r:id="rId136"/>
    <p:sldId id="557" r:id="rId137"/>
    <p:sldId id="558" r:id="rId138"/>
    <p:sldId id="559" r:id="rId139"/>
    <p:sldId id="560" r:id="rId140"/>
    <p:sldId id="547" r:id="rId141"/>
    <p:sldId id="548" r:id="rId142"/>
    <p:sldId id="576" r:id="rId143"/>
    <p:sldId id="550" r:id="rId144"/>
    <p:sldId id="551" r:id="rId145"/>
    <p:sldId id="552" r:id="rId1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ungsuh" pitchFamily="18" charset="-127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3300"/>
    <a:srgbClr val="FFFFFF"/>
    <a:srgbClr val="808000"/>
    <a:srgbClr val="0033CC"/>
    <a:srgbClr val="0080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427" autoAdjust="0"/>
    <p:restoredTop sz="94660"/>
  </p:normalViewPr>
  <p:slideViewPr>
    <p:cSldViewPr>
      <p:cViewPr>
        <p:scale>
          <a:sx n="50" d="100"/>
          <a:sy n="50" d="100"/>
        </p:scale>
        <p:origin x="-1230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276"/>
    </p:cViewPr>
  </p:sorterViewPr>
  <p:notesViewPr>
    <p:cSldViewPr>
      <p:cViewPr varScale="1">
        <p:scale>
          <a:sx n="56" d="100"/>
          <a:sy n="56" d="100"/>
        </p:scale>
        <p:origin x="-181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theme" Target="theme/them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presProps" Target="presProps.xml"/><Relationship Id="rId15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8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8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8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7C3D2ECA-EDAA-48D3-879D-19E1EA3838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09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425D7-0385-4D90-869F-400BBACB550A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8074E-8375-403F-ADCA-A9FE417C5A0B}" type="slidenum">
              <a:rPr lang="en-US"/>
              <a:pPr/>
              <a:t>6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crapboo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9000">
                <a:schemeClr val="accent2">
                  <a:alpha val="50000"/>
                </a:schemeClr>
              </a:gs>
              <a:gs pos="95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788882" y="1845799"/>
            <a:ext cx="7566224" cy="3051313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882" y="2045521"/>
            <a:ext cx="7566224" cy="1470025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8882" y="3587108"/>
            <a:ext cx="7566224" cy="1186235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Rectangle 24"/>
          <p:cNvSpPr/>
          <p:nvPr/>
        </p:nvSpPr>
        <p:spPr>
          <a:xfrm rot="5400000">
            <a:off x="4169243" y="815497"/>
            <a:ext cx="805503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/>
          </p:cNvSpPr>
          <p:nvPr/>
        </p:nvSpPr>
        <p:spPr>
          <a:xfrm rot="5400000">
            <a:off x="4169243" y="-3216588"/>
            <a:ext cx="805503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3 Photos Horizontally Blue Horizontal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" y="1455018"/>
            <a:ext cx="9144003" cy="1054315"/>
            <a:chOff x="-7" y="1455018"/>
            <a:chExt cx="9144003" cy="1054315"/>
          </a:xfrm>
        </p:grpSpPr>
        <p:sp>
          <p:nvSpPr>
            <p:cNvPr id="20" name="Rectangle 19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3449132" y="2435010"/>
            <a:ext cx="5367528" cy="4028164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>
            <a:off x="356616" y="411480"/>
            <a:ext cx="2692979" cy="1792224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US" sz="1800" baseline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1947" y="2608769"/>
            <a:ext cx="2886777" cy="3604263"/>
          </a:xfrm>
        </p:spPr>
        <p:txBody>
          <a:bodyPr vert="horz" lIns="91440" tIns="45720" rIns="91440" bIns="45720" rtlCol="0" anchor="t">
            <a:noAutofit/>
          </a:bodyPr>
          <a:lstStyle>
            <a:lvl1pPr algn="r">
              <a:defRPr sz="2000"/>
            </a:lvl1pPr>
          </a:lstStyle>
          <a:p>
            <a:pPr algn="r"/>
            <a:r>
              <a:rPr lang="en-US" sz="2000" dirty="0"/>
              <a:t>Caption </a:t>
            </a:r>
            <a:r>
              <a:rPr lang="en-US" sz="2000" dirty="0" smtClean="0"/>
              <a:t>Here</a:t>
            </a:r>
            <a:endParaRPr lang="en-US" sz="2000" dirty="0"/>
          </a:p>
        </p:txBody>
      </p:sp>
      <p:sp>
        <p:nvSpPr>
          <p:cNvPr id="15" name="Picture Placeholder 7"/>
          <p:cNvSpPr>
            <a:spLocks noGrp="1" noChangeAspect="1"/>
          </p:cNvSpPr>
          <p:nvPr>
            <p:ph type="pic" sz="quarter" idx="16"/>
          </p:nvPr>
        </p:nvSpPr>
        <p:spPr>
          <a:xfrm>
            <a:off x="3246120" y="411480"/>
            <a:ext cx="2692979" cy="1792224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  <p:sp>
        <p:nvSpPr>
          <p:cNvPr id="16" name="Picture Placeholder 7"/>
          <p:cNvSpPr>
            <a:spLocks noGrp="1" noChangeAspect="1"/>
          </p:cNvSpPr>
          <p:nvPr>
            <p:ph type="pic" sz="quarter" idx="17"/>
          </p:nvPr>
        </p:nvSpPr>
        <p:spPr>
          <a:xfrm>
            <a:off x="6123681" y="411480"/>
            <a:ext cx="2692979" cy="1792224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95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all Videos Half Blue Half Ta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951937" y="424751"/>
            <a:ext cx="3776410" cy="2907792"/>
          </a:xfrm>
        </p:spPr>
        <p:txBody>
          <a:bodyPr vert="horz" lIns="91440" tIns="45720" rIns="91440" bIns="45720" rtlCol="0" anchor="b">
            <a:noAutofit/>
          </a:bodyPr>
          <a:lstStyle>
            <a:lvl1pPr algn="l">
              <a:defRPr lang="en-US" sz="2000" dirty="0">
                <a:solidFill>
                  <a:schemeClr val="tx2"/>
                </a:solidFill>
                <a:effectLst/>
              </a:defRPr>
            </a:lvl1pPr>
          </a:lstStyle>
          <a:p>
            <a:pPr lvl="0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4572000" cy="6858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/>
          <a:scene3d>
            <a:camera prst="orthographicFront"/>
            <a:lightRig rig="twoPt" dir="t"/>
          </a:scene3d>
          <a:sp3d extrusionH="158750" prstMaterial="dkEdge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397795" y="424751"/>
            <a:ext cx="3776410" cy="2971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4951937" y="3522284"/>
            <a:ext cx="3776410" cy="2971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612648" y="658368"/>
            <a:ext cx="3355848" cy="251846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147482" cy="6857999"/>
          </a:xfrm>
          <a:prstGeom prst="rect">
            <a:avLst/>
          </a:prstGeom>
          <a:gradFill>
            <a:gsLst>
              <a:gs pos="0">
                <a:schemeClr val="accent5"/>
              </a:gs>
              <a:gs pos="18000">
                <a:schemeClr val="accent4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97795" y="3538728"/>
            <a:ext cx="3776410" cy="2907792"/>
          </a:xfr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000" dirty="0">
                <a:solidFill>
                  <a:schemeClr val="bg1"/>
                </a:solidFill>
                <a:effectLst/>
              </a:defRPr>
            </a:lvl1pPr>
          </a:lstStyle>
          <a:p>
            <a:pPr lvl="0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162218" y="3748954"/>
            <a:ext cx="3355848" cy="2518460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95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89D7-5704-4170-B563-FC7BE4998B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CA61-0B18-4B74-AFC1-C086202F54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7D194B-F3A5-46C4-9BC7-9944231FF2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  <a:lvl2pPr>
              <a:defRPr>
                <a:solidFill>
                  <a:srgbClr val="000099"/>
                </a:solidFill>
              </a:defRPr>
            </a:lvl2pPr>
            <a:lvl3pPr>
              <a:defRPr>
                <a:solidFill>
                  <a:srgbClr val="000099"/>
                </a:solidFill>
              </a:defRPr>
            </a:lvl3pPr>
            <a:lvl4pPr>
              <a:defRPr>
                <a:solidFill>
                  <a:srgbClr val="000099"/>
                </a:solidFill>
              </a:defRPr>
            </a:lvl4pPr>
            <a:lvl5pPr>
              <a:defRPr>
                <a:solidFill>
                  <a:srgbClr val="000099"/>
                </a:solidFill>
              </a:defRPr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  <a:lvl2pPr>
              <a:defRPr>
                <a:solidFill>
                  <a:srgbClr val="000099"/>
                </a:solidFill>
              </a:defRPr>
            </a:lvl2pPr>
            <a:lvl3pPr>
              <a:defRPr>
                <a:solidFill>
                  <a:srgbClr val="000099"/>
                </a:solidFill>
              </a:defRPr>
            </a:lvl3pPr>
            <a:lvl4pPr>
              <a:defRPr>
                <a:solidFill>
                  <a:srgbClr val="000099"/>
                </a:solidFill>
              </a:defRPr>
            </a:lvl4pPr>
            <a:lvl5pPr>
              <a:defRPr>
                <a:solidFill>
                  <a:srgbClr val="000099"/>
                </a:solidFill>
              </a:defRPr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6EE4-9248-494C-B639-B83F3842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C6D6EF-FD98-404B-B3BD-83E9C82D2AC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3CCBE7-7919-49F3-A5B0-B5F95979D5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C93E7-7CE4-4388-9B9E-9AAA500685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Video Tan Vertical Rib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 rot="5400000">
            <a:off x="-1752731" y="2901841"/>
            <a:ext cx="6858004" cy="1054315"/>
            <a:chOff x="-7" y="1455018"/>
            <a:chExt cx="9144003" cy="1054315"/>
          </a:xfrm>
        </p:grpSpPr>
        <p:sp>
          <p:nvSpPr>
            <p:cNvPr id="11" name="Rectangle 10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604436" y="6051075"/>
            <a:ext cx="5676921" cy="44461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000" dirty="0">
                <a:solidFill>
                  <a:schemeClr val="tx2"/>
                </a:solidFill>
              </a:defRPr>
            </a:lvl1pPr>
          </a:lstStyle>
          <a:p>
            <a:pPr lvl="0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915998" y="457594"/>
            <a:ext cx="7315200" cy="54864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589D7-5704-4170-B563-FC7BE4998B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46EE4-9248-494C-B639-B83F38426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1CA61-0B18-4B74-AFC1-C086202F5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1FC93E7-7CE4-4388-9B9E-9AAA500685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rot="5400000">
            <a:off x="-1752731" y="2901841"/>
            <a:ext cx="6858004" cy="1054315"/>
            <a:chOff x="-7" y="1455018"/>
            <a:chExt cx="9144003" cy="1054315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2625279" y="354352"/>
            <a:ext cx="6042255" cy="47548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625279" y="5169007"/>
            <a:ext cx="6042255" cy="1267651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000" dirty="0"/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3209530" y="902992"/>
            <a:ext cx="4873752" cy="36576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icon to add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7D194B-F3A5-46C4-9BC7-9944231FF21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C6D6EF-FD98-404B-B3BD-83E9C82D2AC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3CCBE7-7919-49F3-A5B0-B5F95979D5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ed Video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 rot="5400000">
            <a:off x="4047436" y="2901841"/>
            <a:ext cx="6858004" cy="1054315"/>
            <a:chOff x="-7" y="1455018"/>
            <a:chExt cx="9144003" cy="1054315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482715" y="1743882"/>
            <a:ext cx="6042255" cy="47548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82714" y="408749"/>
            <a:ext cx="6042255" cy="1267651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2000" dirty="0"/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1066966" y="2292522"/>
            <a:ext cx="4873752" cy="36576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mall Videos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460045" y="3581040"/>
            <a:ext cx="2286000" cy="3011115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en-US" sz="2000" dirty="0">
                <a:solidFill>
                  <a:schemeClr val="tx2"/>
                </a:solidFill>
              </a:defRPr>
            </a:lvl1pPr>
          </a:lstStyle>
          <a:p>
            <a:pPr lvl="0" algn="r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/>
          <p:cNvSpPr>
            <a:spLocks noChangeAspect="1"/>
          </p:cNvSpPr>
          <p:nvPr/>
        </p:nvSpPr>
        <p:spPr>
          <a:xfrm>
            <a:off x="2626204" y="359008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>
          <a:xfrm>
            <a:off x="4823400" y="3571415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962312" y="679048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36" name="Media Placeholder 8"/>
          <p:cNvSpPr>
            <a:spLocks noGrp="1" noChangeAspect="1"/>
          </p:cNvSpPr>
          <p:nvPr>
            <p:ph type="media" sz="quarter" idx="15" hasCustomPrompt="1"/>
          </p:nvPr>
        </p:nvSpPr>
        <p:spPr>
          <a:xfrm>
            <a:off x="5159508" y="3891455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icon to add video</a:t>
            </a:r>
          </a:p>
        </p:txBody>
      </p:sp>
      <p:grpSp>
        <p:nvGrpSpPr>
          <p:cNvPr id="37" name="Group 36"/>
          <p:cNvGrpSpPr/>
          <p:nvPr/>
        </p:nvGrpSpPr>
        <p:grpSpPr>
          <a:xfrm rot="5400000">
            <a:off x="-1752731" y="2901841"/>
            <a:ext cx="6858004" cy="1054315"/>
            <a:chOff x="-7" y="1455018"/>
            <a:chExt cx="9144003" cy="1054315"/>
          </a:xfrm>
        </p:grpSpPr>
        <p:sp>
          <p:nvSpPr>
            <p:cNvPr id="38" name="Rectangle 37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427690" y="296020"/>
            <a:ext cx="2286000" cy="3011115"/>
          </a:xfrm>
        </p:spPr>
        <p:txBody>
          <a:bodyPr/>
          <a:lstStyle>
            <a:lvl1pPr>
              <a:defRPr sz="2000" baseline="0"/>
            </a:lvl1pPr>
          </a:lstStyle>
          <a:p>
            <a:pPr lvl="0"/>
            <a:r>
              <a:rPr lang="en-US" dirty="0" smtClean="0"/>
              <a:t>Caption Here</a:t>
            </a:r>
          </a:p>
        </p:txBody>
      </p:sp>
    </p:spTree>
    <p:extLst>
      <p:ext uri="{BB962C8B-B14F-4D97-AF65-F5344CB8AC3E}">
        <p14:creationId xmlns:p14="http://schemas.microsoft.com/office/powerpoint/2010/main" val="178527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Small Videos Tan Vertical Ribbon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 rot="5400000">
            <a:off x="4047436" y="2901841"/>
            <a:ext cx="6858004" cy="1054315"/>
            <a:chOff x="-7" y="1455018"/>
            <a:chExt cx="9144003" cy="1054315"/>
          </a:xfrm>
        </p:grpSpPr>
        <p:sp>
          <p:nvSpPr>
            <p:cNvPr id="16" name="Rectangle 15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1"/>
          <p:cNvSpPr>
            <a:spLocks noChangeAspect="1"/>
          </p:cNvSpPr>
          <p:nvPr/>
        </p:nvSpPr>
        <p:spPr>
          <a:xfrm>
            <a:off x="660070" y="3571415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edia Placeholder 8"/>
          <p:cNvSpPr>
            <a:spLocks noGrp="1" noChangeAspect="1"/>
          </p:cNvSpPr>
          <p:nvPr>
            <p:ph type="media" sz="quarter" idx="19" hasCustomPrompt="1"/>
          </p:nvPr>
        </p:nvSpPr>
        <p:spPr>
          <a:xfrm>
            <a:off x="996178" y="3891455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18015" y="296020"/>
            <a:ext cx="2286000" cy="3011115"/>
          </a:xfrm>
        </p:spPr>
        <p:txBody>
          <a:bodyPr/>
          <a:lstStyle>
            <a:lvl1pPr algn="r">
              <a:defRPr sz="2000" baseline="0"/>
            </a:lvl1pPr>
          </a:lstStyle>
          <a:p>
            <a:pPr lvl="0"/>
            <a:r>
              <a:rPr lang="en-US" dirty="0" smtClean="0"/>
              <a:t>Caption Here</a:t>
            </a:r>
          </a:p>
        </p:txBody>
      </p:sp>
      <p:sp>
        <p:nvSpPr>
          <p:cNvPr id="26" name="Rectangle 25"/>
          <p:cNvSpPr>
            <a:spLocks noChangeAspect="1"/>
          </p:cNvSpPr>
          <p:nvPr/>
        </p:nvSpPr>
        <p:spPr>
          <a:xfrm>
            <a:off x="2805504" y="359008"/>
            <a:ext cx="3718310" cy="292608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edia Placeholder 8"/>
          <p:cNvSpPr>
            <a:spLocks noGrp="1" noChangeAspect="1"/>
          </p:cNvSpPr>
          <p:nvPr>
            <p:ph type="media" sz="quarter" idx="21" hasCustomPrompt="1"/>
          </p:nvPr>
        </p:nvSpPr>
        <p:spPr>
          <a:xfrm>
            <a:off x="3141612" y="679048"/>
            <a:ext cx="3046095" cy="228600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476267" y="3581040"/>
            <a:ext cx="2286000" cy="3011115"/>
          </a:xfrm>
        </p:spPr>
        <p:txBody>
          <a:bodyPr anchor="b"/>
          <a:lstStyle>
            <a:lvl1pPr algn="l">
              <a:defRPr sz="2000" baseline="0"/>
            </a:lvl1pPr>
          </a:lstStyle>
          <a:p>
            <a:pPr lvl="0"/>
            <a:r>
              <a:rPr lang="en-US" dirty="0" smtClean="0"/>
              <a:t>Caption Here</a:t>
            </a:r>
          </a:p>
        </p:txBody>
      </p:sp>
    </p:spTree>
    <p:extLst>
      <p:ext uri="{BB962C8B-B14F-4D97-AF65-F5344CB8AC3E}">
        <p14:creationId xmlns:p14="http://schemas.microsoft.com/office/powerpoint/2010/main" val="41701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Tan Horizontal Bar Blue Matte with Cor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7" y="5305434"/>
            <a:ext cx="9144003" cy="1054315"/>
            <a:chOff x="-7" y="1455018"/>
            <a:chExt cx="9144003" cy="1054315"/>
          </a:xfrm>
        </p:grpSpPr>
        <p:sp>
          <p:nvSpPr>
            <p:cNvPr id="17" name="Rectangle 16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>
            <a:spLocks/>
          </p:cNvSpPr>
          <p:nvPr/>
        </p:nvSpPr>
        <p:spPr>
          <a:xfrm>
            <a:off x="1751569" y="504730"/>
            <a:ext cx="5675852" cy="4572000"/>
          </a:xfrm>
          <a:prstGeom prst="rect">
            <a:avLst/>
          </a:pr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1949" y="5552314"/>
            <a:ext cx="8229600" cy="82296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 algn="ctr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274463" y="1053370"/>
            <a:ext cx="4630064" cy="347472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Video Tan Horizontal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7" y="5305434"/>
            <a:ext cx="9144003" cy="1054315"/>
            <a:chOff x="-7" y="1455018"/>
            <a:chExt cx="9144003" cy="1054315"/>
          </a:xfrm>
        </p:grpSpPr>
        <p:sp>
          <p:nvSpPr>
            <p:cNvPr id="12" name="Rectangle 11"/>
            <p:cNvSpPr/>
            <p:nvPr userDrawn="1"/>
          </p:nvSpPr>
          <p:spPr>
            <a:xfrm rot="5400000">
              <a:off x="4169244" y="-2465419"/>
              <a:ext cx="805503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 rot="5400000">
              <a:off x="4488640" y="-3033629"/>
              <a:ext cx="166707" cy="9144001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3000">
                  <a:schemeClr val="accent4"/>
                </a:gs>
                <a:gs pos="97000">
                  <a:schemeClr val="accent4"/>
                </a:gs>
                <a:gs pos="100000">
                  <a:schemeClr val="accent5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1949" y="5552314"/>
            <a:ext cx="8229600" cy="822960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 algn="ctr">
              <a:buFont typeface="Arial" pitchFamily="34" charset="0"/>
            </a:pPr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1522476" y="456262"/>
            <a:ext cx="6099048" cy="4577147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 Video 3 Photos Vertically Blue Horizontal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5400000">
            <a:off x="4169244" y="-2465419"/>
            <a:ext cx="805503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4488640" y="-3033629"/>
            <a:ext cx="166707" cy="9144001"/>
          </a:xfrm>
          <a:prstGeom prst="rect">
            <a:avLst/>
          </a:prstGeom>
          <a:gradFill>
            <a:gsLst>
              <a:gs pos="0">
                <a:schemeClr val="accent5"/>
              </a:gs>
              <a:gs pos="3000">
                <a:schemeClr val="accent4"/>
              </a:gs>
              <a:gs pos="97000">
                <a:schemeClr val="accent4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27259" y="4600626"/>
            <a:ext cx="5358384" cy="161848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000" dirty="0"/>
            </a:lvl1pPr>
          </a:lstStyle>
          <a:p>
            <a:pPr lvl="0"/>
            <a:r>
              <a:rPr lang="en-US" dirty="0" smtClean="0"/>
              <a:t>Caption Here</a:t>
            </a:r>
            <a:endParaRPr lang="en-US" dirty="0"/>
          </a:p>
        </p:txBody>
      </p:sp>
      <p:sp>
        <p:nvSpPr>
          <p:cNvPr id="9" name="Media Placeholder 8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3428236" y="496099"/>
            <a:ext cx="5239283" cy="3931920"/>
          </a:xfrm>
          <a:solidFill>
            <a:schemeClr val="tx1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en-US" dirty="0" smtClean="0"/>
              <a:t>Click icon to add video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CDA41-3B40-47CB-BDA0-A36629541D3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 rot="300000">
            <a:off x="464554" y="606095"/>
            <a:ext cx="2651760" cy="1764792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  <p:sp>
        <p:nvSpPr>
          <p:cNvPr id="22" name="Picture Placeholder 7"/>
          <p:cNvSpPr>
            <a:spLocks noGrp="1" noChangeAspect="1"/>
          </p:cNvSpPr>
          <p:nvPr>
            <p:ph type="pic" sz="quarter" idx="16"/>
          </p:nvPr>
        </p:nvSpPr>
        <p:spPr>
          <a:xfrm rot="21240000">
            <a:off x="382258" y="2395728"/>
            <a:ext cx="2651760" cy="1764792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  <p:sp>
        <p:nvSpPr>
          <p:cNvPr id="23" name="Picture Placeholder 7"/>
          <p:cNvSpPr>
            <a:spLocks noGrp="1" noChangeAspect="1"/>
          </p:cNvSpPr>
          <p:nvPr>
            <p:ph type="pic" sz="quarter" idx="17"/>
          </p:nvPr>
        </p:nvSpPr>
        <p:spPr>
          <a:xfrm rot="180000">
            <a:off x="537706" y="4261104"/>
            <a:ext cx="2651760" cy="1764792"/>
          </a:xfrm>
          <a:solidFill>
            <a:schemeClr val="bg2">
              <a:lumMod val="90000"/>
            </a:scheme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icon to add picture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6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9000">
                <a:schemeClr val="accent2">
                  <a:alpha val="50000"/>
                </a:schemeClr>
              </a:gs>
              <a:gs pos="95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903" y="6496396"/>
            <a:ext cx="116977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5103" y="6496396"/>
            <a:ext cx="657379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3211" y="6496396"/>
            <a:ext cx="53545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8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1200"/>
        </a:spcBef>
        <a:buFontTx/>
        <a:buNone/>
        <a:defRPr sz="3200" kern="1200">
          <a:solidFill>
            <a:srgbClr val="000099"/>
          </a:solidFill>
          <a:latin typeface="+mn-lt"/>
          <a:ea typeface="+mn-ea"/>
          <a:cs typeface="+mn-cs"/>
        </a:defRPr>
      </a:lvl1pPr>
      <a:lvl2pPr marL="4572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800" kern="1200">
          <a:solidFill>
            <a:srgbClr val="000099"/>
          </a:solidFill>
          <a:latin typeface="+mn-lt"/>
          <a:ea typeface="+mn-ea"/>
          <a:cs typeface="+mn-cs"/>
        </a:defRPr>
      </a:lvl2pPr>
      <a:lvl3pPr marL="9144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400" kern="1200">
          <a:solidFill>
            <a:srgbClr val="000099"/>
          </a:solidFill>
          <a:latin typeface="+mn-lt"/>
          <a:ea typeface="+mn-ea"/>
          <a:cs typeface="+mn-cs"/>
        </a:defRPr>
      </a:lvl3pPr>
      <a:lvl4pPr marL="13716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000" kern="1200">
          <a:solidFill>
            <a:srgbClr val="000099"/>
          </a:solidFill>
          <a:latin typeface="+mn-lt"/>
          <a:ea typeface="+mn-ea"/>
          <a:cs typeface="+mn-cs"/>
        </a:defRPr>
      </a:lvl4pPr>
      <a:lvl5pPr marL="1828800" indent="0" algn="r" defTabSz="914400" rtl="1" eaLnBrk="1" latinLnBrk="0" hangingPunct="1">
        <a:lnSpc>
          <a:spcPct val="90000"/>
        </a:lnSpc>
        <a:spcBef>
          <a:spcPts val="300"/>
        </a:spcBef>
        <a:buFontTx/>
        <a:buNone/>
        <a:defRPr sz="2000" kern="1200">
          <a:solidFill>
            <a:srgbClr val="000099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3B4834-B8CD-4FEB-8598-C42D4EF60253}" type="slidenum">
              <a:rPr lang="en-US" smtClean="0">
                <a:solidFill>
                  <a:srgbClr val="FFFFFF"/>
                </a:solidFill>
                <a:cs typeface="Arial" pitchFamily="34" charset="0"/>
              </a:rPr>
              <a:pPr/>
              <a:t>‹#›</a:t>
            </a:fld>
            <a:endParaRPr lang="en-US" smtClean="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1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0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0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71600"/>
            <a:ext cx="9144000" cy="1828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     INTRODUCTION </a:t>
            </a:r>
            <a:br>
              <a:rPr lang="en-US" dirty="0" smtClean="0"/>
            </a:br>
            <a:r>
              <a:rPr lang="en-US" dirty="0" smtClean="0"/>
              <a:t>               TO</a:t>
            </a:r>
            <a:br>
              <a:rPr lang="en-US" dirty="0" smtClean="0"/>
            </a:br>
            <a:r>
              <a:rPr lang="en-US" dirty="0" smtClean="0"/>
              <a:t>  DERMATOLOGY</a:t>
            </a:r>
            <a:endParaRPr lang="en-US" dirty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5496" y="5492824"/>
            <a:ext cx="6400800" cy="136517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</a:rPr>
              <a:t>Dr. AMAL AL-BALBEESI</a:t>
            </a:r>
            <a:endParaRPr lang="en-US" sz="4000" b="1" dirty="0">
              <a:solidFill>
                <a:srgbClr val="000099"/>
              </a:solidFill>
            </a:endParaRPr>
          </a:p>
        </p:txBody>
      </p:sp>
      <p:pic>
        <p:nvPicPr>
          <p:cNvPr id="12290" name="Picture 2" descr="C:\Users\sony\Desktop\b r\introdu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272" y="1628800"/>
            <a:ext cx="2964160" cy="3312368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68960"/>
            <a:ext cx="28479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11560" y="-14560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sp>
        <p:nvSpPr>
          <p:cNvPr id="44032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57200" y="1196752"/>
            <a:ext cx="4906963" cy="4929411"/>
          </a:xfrm>
        </p:spPr>
        <p:txBody>
          <a:bodyPr>
            <a:normAutofit/>
          </a:bodyPr>
          <a:lstStyle/>
          <a:p>
            <a:pPr marL="68580" indent="-342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Melanosomes  </a:t>
            </a:r>
            <a:r>
              <a:rPr lang="en-US" sz="2400" dirty="0">
                <a:solidFill>
                  <a:srgbClr val="000099"/>
                </a:solidFill>
              </a:rPr>
              <a:t>are transferred to </a:t>
            </a:r>
            <a:r>
              <a:rPr lang="en-US" sz="2400" dirty="0" smtClean="0">
                <a:solidFill>
                  <a:srgbClr val="000099"/>
                </a:solidFill>
              </a:rPr>
              <a:t>adjacent </a:t>
            </a:r>
            <a:r>
              <a:rPr lang="en-US" sz="2400" dirty="0">
                <a:solidFill>
                  <a:srgbClr val="000099"/>
                </a:solidFill>
              </a:rPr>
              <a:t>cells by means of </a:t>
            </a:r>
          </a:p>
          <a:p>
            <a:pPr marL="0" indent="0" algn="l" rtl="0">
              <a:lnSpc>
                <a:spcPct val="90000"/>
              </a:lnSpc>
              <a:buNone/>
            </a:pPr>
            <a:r>
              <a:rPr lang="en-US" sz="2400" dirty="0">
                <a:solidFill>
                  <a:srgbClr val="000099"/>
                </a:solidFill>
              </a:rPr>
              <a:t>dendrites thus forming the </a:t>
            </a:r>
          </a:p>
          <a:p>
            <a:pPr marL="0" indent="0" algn="l" rtl="0">
              <a:lnSpc>
                <a:spcPct val="90000"/>
              </a:lnSpc>
              <a:buNone/>
            </a:pPr>
            <a:r>
              <a:rPr lang="en-US" sz="2400" dirty="0">
                <a:solidFill>
                  <a:srgbClr val="000099"/>
                </a:solidFill>
                <a:latin typeface="Stencil" panose="040409050D0802020404" pitchFamily="82" charset="0"/>
              </a:rPr>
              <a:t>Epidermal Melanin Unit</a:t>
            </a:r>
          </a:p>
          <a:p>
            <a:pPr marL="68580" indent="-342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99"/>
              </a:solidFill>
            </a:endParaRPr>
          </a:p>
          <a:p>
            <a:pPr marL="68580" indent="-342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The </a:t>
            </a:r>
            <a:r>
              <a:rPr lang="en-US" sz="2400" dirty="0">
                <a:solidFill>
                  <a:srgbClr val="000099"/>
                </a:solidFill>
              </a:rPr>
              <a:t>size of </a:t>
            </a:r>
            <a:r>
              <a:rPr lang="en-US" sz="2400" dirty="0" err="1" smtClean="0">
                <a:solidFill>
                  <a:srgbClr val="000099"/>
                </a:solidFill>
              </a:rPr>
              <a:t>melanosomes</a:t>
            </a:r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</a:rPr>
              <a:t>and </a:t>
            </a:r>
          </a:p>
          <a:p>
            <a:pPr marL="0" indent="0" algn="l" rtl="0">
              <a:lnSpc>
                <a:spcPct val="90000"/>
              </a:lnSpc>
              <a:buNone/>
            </a:pPr>
            <a:r>
              <a:rPr lang="en-US" sz="2400" dirty="0">
                <a:solidFill>
                  <a:srgbClr val="000099"/>
                </a:solidFill>
              </a:rPr>
              <a:t>packaging differentiate white </a:t>
            </a:r>
          </a:p>
          <a:p>
            <a:pPr marL="0" indent="0" algn="l" rtl="0">
              <a:lnSpc>
                <a:spcPct val="90000"/>
              </a:lnSpc>
              <a:buNone/>
            </a:pPr>
            <a:r>
              <a:rPr lang="en-US" sz="2400" dirty="0">
                <a:solidFill>
                  <a:srgbClr val="000099"/>
                </a:solidFill>
              </a:rPr>
              <a:t>from dark skin.</a:t>
            </a:r>
          </a:p>
          <a:p>
            <a:pPr marL="68580" indent="-342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99"/>
              </a:solidFill>
            </a:endParaRPr>
          </a:p>
          <a:p>
            <a:pPr marL="68580" indent="-342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The </a:t>
            </a:r>
            <a:r>
              <a:rPr lang="en-US" sz="2400" dirty="0">
                <a:solidFill>
                  <a:srgbClr val="000099"/>
                </a:solidFill>
              </a:rPr>
              <a:t>number of melanocytes are </a:t>
            </a:r>
            <a:r>
              <a:rPr lang="en-US" sz="2400" dirty="0" smtClean="0">
                <a:solidFill>
                  <a:srgbClr val="000099"/>
                </a:solidFill>
              </a:rPr>
              <a:t>equal </a:t>
            </a:r>
            <a:r>
              <a:rPr lang="en-US" sz="2400" dirty="0">
                <a:solidFill>
                  <a:srgbClr val="000099"/>
                </a:solidFill>
              </a:rPr>
              <a:t>in white and dark </a:t>
            </a:r>
            <a:r>
              <a:rPr lang="en-US" sz="2400" dirty="0" smtClean="0">
                <a:solidFill>
                  <a:srgbClr val="000099"/>
                </a:solidFill>
              </a:rPr>
              <a:t>skin.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4509120"/>
            <a:ext cx="3816424" cy="231204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s://cdn-assets.answersingenesis.org/img/articles/am/v5/n4/melanin-fig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52738"/>
            <a:ext cx="3779912" cy="323630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3797" y="3284984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1:36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Investigation:</a:t>
            </a:r>
            <a:endParaRPr lang="en-US" b="1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5536" y="1600200"/>
            <a:ext cx="5042520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KOH preparation for fungus: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Cleanse skin  with alcohol Swab.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Scrape skin with edge of microscope slide onto a second microscope slide.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6" name="Picture 5" descr="fungal scrape.bmp"/>
          <p:cNvPicPr>
            <a:picLocks noChangeAspect="1"/>
          </p:cNvPicPr>
          <p:nvPr/>
        </p:nvPicPr>
        <p:blipFill>
          <a:blip r:embed="rId2" cstate="print"/>
          <a:srcRect l="11025" r="39763" b="63251"/>
          <a:stretch>
            <a:fillRect/>
          </a:stretch>
        </p:blipFill>
        <p:spPr>
          <a:xfrm>
            <a:off x="6084168" y="1484784"/>
            <a:ext cx="2880320" cy="41764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b="1" dirty="0" smtClean="0"/>
              <a:t>Investigation:</a:t>
            </a:r>
            <a:endParaRPr lang="en-US" b="1" dirty="0"/>
          </a:p>
        </p:txBody>
      </p:sp>
      <p:sp>
        <p:nvSpPr>
          <p:cNvPr id="4945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KOH preparation for fungus: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Put on a drop of 10% KOH.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Apply a cover slip and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warm gently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Examine with microscope 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objective lens.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94597" name="Picture 5" descr="ko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7338"/>
            <a:ext cx="3168601" cy="410391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Investigation:</a:t>
            </a:r>
            <a:endParaRPr lang="en-US" b="1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94920" cy="4525963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err="1" smtClean="0">
                <a:solidFill>
                  <a:srgbClr val="000099"/>
                </a:solidFill>
              </a:rPr>
              <a:t>Tzank</a:t>
            </a:r>
            <a:r>
              <a:rPr lang="en-US" dirty="0" smtClean="0">
                <a:solidFill>
                  <a:srgbClr val="000099"/>
                </a:solidFill>
              </a:rPr>
              <a:t> smear 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Important in diagnosing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Herpes simplex or VZV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(multinucleated giant cells)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Pemphigus Vulgaris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(</a:t>
            </a:r>
            <a:r>
              <a:rPr lang="en-US" dirty="0" err="1" smtClean="0">
                <a:solidFill>
                  <a:srgbClr val="000099"/>
                </a:solidFill>
              </a:rPr>
              <a:t>acantholytic</a:t>
            </a:r>
            <a:r>
              <a:rPr lang="en-US" dirty="0" smtClean="0">
                <a:solidFill>
                  <a:srgbClr val="000099"/>
                </a:solidFill>
              </a:rPr>
              <a:t> cells).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320" name="Picture 8" descr="acantholytic cell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5715000" y="4246215"/>
            <a:ext cx="2960688" cy="1343025"/>
          </a:xfrm>
          <a:ln w="28575">
            <a:solidFill>
              <a:srgbClr val="FF3300"/>
            </a:solidFill>
          </a:ln>
        </p:spPr>
      </p:pic>
      <p:pic>
        <p:nvPicPr>
          <p:cNvPr id="13317" name="Picture 5" descr="t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340768"/>
            <a:ext cx="3023568" cy="26649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Investigation:</a:t>
            </a:r>
            <a:endParaRPr lang="en-US" b="1" dirty="0"/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6275040" cy="4525963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err="1" smtClean="0">
                <a:solidFill>
                  <a:srgbClr val="000099"/>
                </a:solidFill>
              </a:rPr>
              <a:t>Tzank</a:t>
            </a:r>
            <a:r>
              <a:rPr lang="en-US" dirty="0" smtClean="0">
                <a:solidFill>
                  <a:srgbClr val="000099"/>
                </a:solidFill>
              </a:rPr>
              <a:t> smear: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Select a fresh vesicle.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De-roof and scrape base of the vesicle.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Smear onto a slide.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Fix with 95% alcohol.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Stain with </a:t>
            </a:r>
            <a:r>
              <a:rPr lang="en-US" dirty="0" err="1" smtClean="0">
                <a:solidFill>
                  <a:srgbClr val="000099"/>
                </a:solidFill>
              </a:rPr>
              <a:t>Giemsa</a:t>
            </a:r>
            <a:r>
              <a:rPr lang="en-US" dirty="0" smtClean="0">
                <a:solidFill>
                  <a:srgbClr val="000099"/>
                </a:solidFill>
              </a:rPr>
              <a:t> stain.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Examine under  microscope.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7" name="Content Placeholder 6" descr="tz proceedure.bmp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428107" y="1965795"/>
            <a:ext cx="1600277" cy="1454797"/>
          </a:xfrm>
          <a:ln w="28575">
            <a:solidFill>
              <a:schemeClr val="tx1"/>
            </a:solidFill>
          </a:ln>
        </p:spPr>
      </p:pic>
      <p:pic>
        <p:nvPicPr>
          <p:cNvPr id="11266" name="Picture 2" descr="C:\Users\sony\Desktop\slides\Tzanck01[1]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501008"/>
            <a:ext cx="1621904" cy="1067753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b="1" dirty="0" smtClean="0"/>
              <a:t>Investigation</a:t>
            </a:r>
            <a:endParaRPr lang="en-US" b="1" dirty="0"/>
          </a:p>
        </p:txBody>
      </p:sp>
      <p:sp>
        <p:nvSpPr>
          <p:cNvPr id="1259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Prick test 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Put a drop of allergen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containing solution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 non bleeding prick is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made through the drop.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After 15-20 min the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antigen is washed and  the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reaction is recorded.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6146" name="Picture 2" descr="C:\Users\sony\Desktop\b r\prick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04" y="1628800"/>
            <a:ext cx="3238952" cy="3238952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b="1" dirty="0" smtClean="0"/>
              <a:t>Investigation</a:t>
            </a:r>
            <a:endParaRPr lang="en-US" b="1" dirty="0"/>
          </a:p>
        </p:txBody>
      </p:sp>
      <p:sp>
        <p:nvSpPr>
          <p:cNvPr id="4966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1700808"/>
            <a:ext cx="5472608" cy="4653136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Prick test :</a:t>
            </a:r>
          </a:p>
          <a:p>
            <a:pPr algn="l"/>
            <a:r>
              <a:rPr lang="en-US" dirty="0">
                <a:solidFill>
                  <a:srgbClr val="000099"/>
                </a:solidFill>
              </a:rPr>
              <a:t>P</a:t>
            </a:r>
            <a:r>
              <a:rPr lang="en-US" dirty="0" smtClean="0">
                <a:solidFill>
                  <a:srgbClr val="000099"/>
                </a:solidFill>
              </a:rPr>
              <a:t>ositive test shows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urticarial reaction at site of prick.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Detects immediate-type</a:t>
            </a: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IgE</a:t>
            </a:r>
            <a:r>
              <a:rPr lang="en-US" dirty="0" smtClean="0">
                <a:solidFill>
                  <a:srgbClr val="000099"/>
                </a:solidFill>
              </a:rPr>
              <a:t> mediated reaction.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Emergency therapeutic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measures should be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available in case of anaphylaxis.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" name="Picture 8" descr="prick test.bmp"/>
          <p:cNvPicPr>
            <a:picLocks noChangeAspect="1"/>
          </p:cNvPicPr>
          <p:nvPr/>
        </p:nvPicPr>
        <p:blipFill>
          <a:blip r:embed="rId2" cstate="print"/>
          <a:srcRect r="64175" b="69950"/>
          <a:stretch>
            <a:fillRect/>
          </a:stretch>
        </p:blipFill>
        <p:spPr>
          <a:xfrm>
            <a:off x="5796136" y="1484784"/>
            <a:ext cx="2952328" cy="41764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</a:t>
            </a:r>
            <a:endParaRPr lang="en-US" b="1" dirty="0"/>
          </a:p>
        </p:txBody>
      </p:sp>
      <p:sp>
        <p:nvSpPr>
          <p:cNvPr id="30515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2204864"/>
            <a:ext cx="5402560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PATCH SKIN TEST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Important in contact dermatitis.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Select the most probable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substance causing  dermatitis.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Apply the test material over the back.</a:t>
            </a:r>
          </a:p>
          <a:p>
            <a:pPr marL="0" indent="0" algn="l">
              <a:buNone/>
            </a:pPr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5160" name="Picture 8" descr="pa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628775"/>
            <a:ext cx="2663528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6194648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>
                <a:solidFill>
                  <a:srgbClr val="000099"/>
                </a:solidFill>
              </a:rPr>
              <a:t>Read after 48 &amp; 72 hr. </a:t>
            </a:r>
            <a:r>
              <a:rPr lang="en-US" dirty="0" smtClean="0">
                <a:solidFill>
                  <a:srgbClr val="000099"/>
                </a:solidFill>
              </a:rPr>
              <a:t>Look </a:t>
            </a:r>
            <a:r>
              <a:rPr lang="en-US" dirty="0">
                <a:solidFill>
                  <a:srgbClr val="000099"/>
                </a:solidFill>
              </a:rPr>
              <a:t>for (erythema, edema, </a:t>
            </a:r>
            <a:r>
              <a:rPr lang="en-US" dirty="0" err="1">
                <a:solidFill>
                  <a:srgbClr val="000099"/>
                </a:solidFill>
              </a:rPr>
              <a:t>vesiculation</a:t>
            </a:r>
            <a:r>
              <a:rPr lang="en-US" dirty="0" smtClean="0">
                <a:solidFill>
                  <a:srgbClr val="000099"/>
                </a:solidFill>
              </a:rPr>
              <a:t>)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Positive patch test showing 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erythema  and edema.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In severe positive reaction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vesicles may be seen.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75" y="2267455"/>
            <a:ext cx="2302625" cy="3740727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-76870"/>
            <a:ext cx="8229600" cy="1417638"/>
          </a:xfrm>
        </p:spPr>
        <p:txBody>
          <a:bodyPr/>
          <a:lstStyle/>
          <a:p>
            <a:pPr rtl="0"/>
            <a:r>
              <a:rPr lang="en-US" b="1" u="sng" dirty="0" smtClean="0">
                <a:solidFill>
                  <a:srgbClr val="000099"/>
                </a:solidFill>
              </a:rPr>
              <a:t>Investigatio</a:t>
            </a:r>
            <a:r>
              <a:rPr lang="en-US" b="1" dirty="0" smtClean="0">
                <a:solidFill>
                  <a:srgbClr val="000099"/>
                </a:solidFill>
              </a:rPr>
              <a:t>n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125538"/>
            <a:ext cx="5266928" cy="5732462"/>
          </a:xfrm>
        </p:spPr>
        <p:txBody>
          <a:bodyPr>
            <a:noAutofit/>
          </a:bodyPr>
          <a:lstStyle/>
          <a:p>
            <a:pPr algn="l" rtl="0">
              <a:buFont typeface="Batang" pitchFamily="18" charset="-127"/>
              <a:buNone/>
            </a:pPr>
            <a:endParaRPr lang="en-US" sz="2800" b="1" u="sng" dirty="0" smtClean="0">
              <a:solidFill>
                <a:srgbClr val="000099"/>
              </a:solidFill>
            </a:endParaRPr>
          </a:p>
          <a:p>
            <a:pPr algn="l" rtl="0">
              <a:buFont typeface="Batang" pitchFamily="18" charset="-127"/>
              <a:buNone/>
            </a:pPr>
            <a:r>
              <a:rPr lang="en-US" sz="2800" b="1" u="sng" dirty="0" smtClean="0">
                <a:solidFill>
                  <a:srgbClr val="000099"/>
                </a:solidFill>
              </a:rPr>
              <a:t>SKIN PUNCH BIOPSY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Clean skin with alcohol.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Infiltrate with 1-2% </a:t>
            </a:r>
          </a:p>
          <a:p>
            <a:pPr marL="0" indent="0">
              <a:buNone/>
            </a:pPr>
            <a:r>
              <a:rPr lang="en-US" sz="2800" dirty="0" err="1" smtClean="0">
                <a:solidFill>
                  <a:srgbClr val="000099"/>
                </a:solidFill>
              </a:rPr>
              <a:t>xylocaine</a:t>
            </a:r>
            <a:r>
              <a:rPr lang="en-US" sz="2800" dirty="0" smtClean="0">
                <a:solidFill>
                  <a:srgbClr val="000099"/>
                </a:solidFill>
              </a:rPr>
              <a:t> with adrenaline.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Rotate 2-6 mm diameter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0099"/>
                </a:solidFill>
              </a:rPr>
              <a:t>punch into the lesions.</a:t>
            </a:r>
            <a:endParaRPr lang="en-US" sz="2800" dirty="0">
              <a:solidFill>
                <a:srgbClr val="000099"/>
              </a:solidFill>
            </a:endParaRPr>
          </a:p>
        </p:txBody>
      </p:sp>
      <p:pic>
        <p:nvPicPr>
          <p:cNvPr id="12290" name="Picture 2" descr="C:\Users\sony\Desktop\slides\LRI%20biopsy%20punch2[2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8760"/>
            <a:ext cx="2880320" cy="352839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Investigation</a:t>
            </a:r>
            <a:endParaRPr lang="ar-SA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Lift specimen and cut at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base of lesion.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Fix in 10% formalin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For </a:t>
            </a:r>
            <a:r>
              <a:rPr lang="en-US" dirty="0" err="1" smtClean="0">
                <a:solidFill>
                  <a:srgbClr val="000099"/>
                </a:solidFill>
              </a:rPr>
              <a:t>Immunoflourescence</a:t>
            </a:r>
            <a:endParaRPr lang="en-US" dirty="0" smtClean="0">
              <a:solidFill>
                <a:srgbClr val="000099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Put in normal saline.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Suture if 5 mm is used.</a:t>
            </a:r>
          </a:p>
          <a:p>
            <a:pPr algn="l"/>
            <a:endParaRPr lang="ar-SA" dirty="0">
              <a:solidFill>
                <a:srgbClr val="000099"/>
              </a:solidFill>
            </a:endParaRPr>
          </a:p>
        </p:txBody>
      </p:sp>
      <p:pic>
        <p:nvPicPr>
          <p:cNvPr id="13314" name="Picture 2" descr="C:\Users\sony\Desktop\slides\4453-4492-11690-25065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6752"/>
            <a:ext cx="3170312" cy="2987040"/>
          </a:xfrm>
          <a:ln w="28575">
            <a:solidFill>
              <a:schemeClr val="tx1"/>
            </a:solidFill>
          </a:ln>
        </p:spPr>
      </p:pic>
      <p:pic>
        <p:nvPicPr>
          <p:cNvPr id="13315" name="Picture 3" descr="C:\Users\sony\Desktop\slides\punch_biopsy_B-255x16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09120"/>
            <a:ext cx="3168352" cy="15841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51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4744"/>
            <a:ext cx="2171700" cy="1857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20688"/>
            <a:ext cx="3015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Constantia" panose="02030602050306030303" pitchFamily="18" charset="0"/>
              </a:rPr>
              <a:t>Skin structure </a:t>
            </a:r>
            <a:endParaRPr lang="en-US" sz="3200" dirty="0">
              <a:solidFill>
                <a:srgbClr val="000099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96752"/>
            <a:ext cx="5472608" cy="44012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99"/>
                </a:solidFill>
                <a:latin typeface="Constantia" panose="02030602050306030303" pitchFamily="18" charset="0"/>
              </a:rPr>
              <a:t>There are 2 types of melanin in the skin and hair.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99"/>
                </a:solidFill>
                <a:latin typeface="Constantia" panose="02030602050306030303" pitchFamily="18" charset="0"/>
              </a:rPr>
              <a:t>Eumelanin gives black or blond hair color.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99"/>
                </a:solidFill>
                <a:latin typeface="Constantia" panose="02030602050306030303" pitchFamily="18" charset="0"/>
              </a:rPr>
              <a:t>Pheomelanin gives red hair color.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99"/>
                </a:solidFill>
                <a:latin typeface="Constantia" panose="02030602050306030303" pitchFamily="18" charset="0"/>
              </a:rPr>
              <a:t>Skin color depends on  melanin and other pigments like carotene and hemoglobin.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>
                <a:solidFill>
                  <a:srgbClr val="000099"/>
                </a:solidFill>
                <a:latin typeface="Constantia" panose="02030602050306030303" pitchFamily="18" charset="0"/>
              </a:rPr>
              <a:t>Melanin is photoabsorbant.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140968"/>
            <a:ext cx="2171700" cy="154120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2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60263"/>
            <a:ext cx="8229600" cy="1052513"/>
          </a:xfrm>
        </p:spPr>
        <p:txBody>
          <a:bodyPr/>
          <a:lstStyle/>
          <a:p>
            <a:pPr rtl="0"/>
            <a:r>
              <a:rPr lang="en-US" b="1" dirty="0" smtClean="0">
                <a:solidFill>
                  <a:srgbClr val="000099"/>
                </a:solidFill>
              </a:rPr>
              <a:t>      Investigations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739602"/>
            <a:ext cx="5616624" cy="4857750"/>
          </a:xfrm>
        </p:spPr>
        <p:txBody>
          <a:bodyPr>
            <a:normAutofit/>
          </a:bodyPr>
          <a:lstStyle/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b="1" u="sng" dirty="0" smtClean="0">
                <a:solidFill>
                  <a:srgbClr val="000099"/>
                </a:solidFill>
              </a:rPr>
              <a:t>Direct </a:t>
            </a:r>
            <a:r>
              <a:rPr lang="en-US" sz="2800" b="1" u="sng" dirty="0" err="1" smtClean="0">
                <a:solidFill>
                  <a:srgbClr val="000099"/>
                </a:solidFill>
              </a:rPr>
              <a:t>immunoflouresence</a:t>
            </a:r>
            <a:r>
              <a:rPr lang="en-US" sz="2800" b="1" u="sng" dirty="0" smtClean="0">
                <a:solidFill>
                  <a:srgbClr val="000099"/>
                </a:solidFill>
              </a:rPr>
              <a:t> DIF</a:t>
            </a:r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rgbClr val="000099"/>
                </a:solidFill>
              </a:rPr>
              <a:t>Used  to diagnose </a:t>
            </a:r>
            <a:r>
              <a:rPr lang="en-US" sz="2800" dirty="0">
                <a:solidFill>
                  <a:srgbClr val="000099"/>
                </a:solidFill>
              </a:rPr>
              <a:t>autoimmune </a:t>
            </a:r>
            <a:r>
              <a:rPr lang="en-US" sz="2800" dirty="0" smtClean="0">
                <a:solidFill>
                  <a:srgbClr val="000099"/>
                </a:solidFill>
              </a:rPr>
              <a:t>diseases </a:t>
            </a:r>
            <a:r>
              <a:rPr lang="en-US" sz="2800" dirty="0">
                <a:solidFill>
                  <a:srgbClr val="000099"/>
                </a:solidFill>
              </a:rPr>
              <a:t>e.g. </a:t>
            </a:r>
            <a:endParaRPr lang="en-US" sz="2800" dirty="0" smtClean="0">
              <a:solidFill>
                <a:srgbClr val="000099"/>
              </a:solidFill>
            </a:endParaRPr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rgbClr val="000099"/>
                </a:solidFill>
              </a:rPr>
              <a:t>Pemphigus Vulgaris</a:t>
            </a:r>
            <a:endParaRPr lang="en-US" sz="2800" dirty="0">
              <a:solidFill>
                <a:srgbClr val="000099"/>
              </a:solidFill>
            </a:endParaRPr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>
                <a:solidFill>
                  <a:srgbClr val="000099"/>
                </a:solidFill>
              </a:rPr>
              <a:t> </a:t>
            </a:r>
          </a:p>
          <a:p>
            <a:pPr marL="0" algn="l" rtl="0">
              <a:lnSpc>
                <a:spcPct val="80000"/>
              </a:lnSpc>
              <a:buFontTx/>
              <a:buNone/>
            </a:pPr>
            <a:r>
              <a:rPr lang="en-US" sz="2800" dirty="0" smtClean="0">
                <a:solidFill>
                  <a:srgbClr val="000099"/>
                </a:solidFill>
              </a:rPr>
              <a:t>Bullous </a:t>
            </a:r>
            <a:r>
              <a:rPr lang="en-US" sz="2800" dirty="0" err="1" smtClean="0">
                <a:solidFill>
                  <a:srgbClr val="000099"/>
                </a:solidFill>
              </a:rPr>
              <a:t>pemphigoid</a:t>
            </a:r>
            <a:endParaRPr lang="en-US" sz="2800" dirty="0" smtClean="0">
              <a:solidFill>
                <a:srgbClr val="000099"/>
              </a:solidFill>
            </a:endParaRPr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800" dirty="0">
              <a:solidFill>
                <a:srgbClr val="000099"/>
              </a:solidFill>
            </a:endParaRPr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000" dirty="0">
              <a:solidFill>
                <a:srgbClr val="000099"/>
              </a:solidFill>
            </a:endParaRPr>
          </a:p>
          <a:p>
            <a:pPr algn="l" rtl="0">
              <a:lnSpc>
                <a:spcPct val="80000"/>
              </a:lnSpc>
              <a:buFontTx/>
              <a:buNone/>
            </a:pPr>
            <a:endParaRPr lang="en-US" sz="2000" dirty="0">
              <a:solidFill>
                <a:srgbClr val="000099"/>
              </a:solidFill>
            </a:endParaRPr>
          </a:p>
        </p:txBody>
      </p:sp>
      <p:pic>
        <p:nvPicPr>
          <p:cNvPr id="307207" name="Picture 7" descr="direc 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630313"/>
            <a:ext cx="2736304" cy="37429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404664"/>
            <a:ext cx="8229600" cy="86409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         Investigations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1268413"/>
            <a:ext cx="6264696" cy="478472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800" u="sng" dirty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u="sng" dirty="0">
                <a:solidFill>
                  <a:srgbClr val="000099"/>
                </a:solidFill>
              </a:rPr>
              <a:t>Direct </a:t>
            </a:r>
            <a:r>
              <a:rPr lang="en-US" sz="2800" b="1" u="sng" dirty="0" err="1" smtClean="0">
                <a:solidFill>
                  <a:srgbClr val="000099"/>
                </a:solidFill>
              </a:rPr>
              <a:t>immunoflouresence</a:t>
            </a:r>
            <a:r>
              <a:rPr lang="en-US" sz="2800" b="1" u="sng" dirty="0" smtClean="0">
                <a:solidFill>
                  <a:srgbClr val="000099"/>
                </a:solidFill>
              </a:rPr>
              <a:t> ( DIF)</a:t>
            </a:r>
            <a:endParaRPr lang="en-US" sz="2800" b="1" u="sng" dirty="0">
              <a:solidFill>
                <a:srgbClr val="000099"/>
              </a:solidFill>
            </a:endParaRPr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800" b="1" dirty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0099"/>
                </a:solidFill>
              </a:rPr>
              <a:t>Detects </a:t>
            </a:r>
            <a:r>
              <a:rPr lang="en-US" sz="2800" dirty="0" smtClean="0">
                <a:solidFill>
                  <a:srgbClr val="000099"/>
                </a:solidFill>
              </a:rPr>
              <a:t>immunoglobulin</a:t>
            </a:r>
            <a:endParaRPr lang="en-US" sz="2800" dirty="0">
              <a:solidFill>
                <a:srgbClr val="000099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>
                <a:solidFill>
                  <a:srgbClr val="000099"/>
                </a:solidFill>
              </a:rPr>
              <a:t>and complement  </a:t>
            </a:r>
            <a:r>
              <a:rPr lang="en-US" sz="2800" dirty="0" smtClean="0">
                <a:solidFill>
                  <a:srgbClr val="000099"/>
                </a:solidFill>
              </a:rPr>
              <a:t>deposits  in </a:t>
            </a:r>
            <a:r>
              <a:rPr lang="en-US" sz="2800" dirty="0">
                <a:solidFill>
                  <a:srgbClr val="000099"/>
                </a:solidFill>
              </a:rPr>
              <a:t>skin</a:t>
            </a:r>
            <a:r>
              <a:rPr lang="en-US" sz="2000" dirty="0">
                <a:solidFill>
                  <a:srgbClr val="000099"/>
                </a:solidFill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0099"/>
                </a:solidFill>
              </a:rPr>
              <a:t>T</a:t>
            </a:r>
            <a:r>
              <a:rPr lang="en-US" sz="2800" dirty="0" smtClean="0">
                <a:solidFill>
                  <a:srgbClr val="000099"/>
                </a:solidFill>
              </a:rPr>
              <a:t>he deposits will </a:t>
            </a:r>
            <a:r>
              <a:rPr lang="en-US" sz="2800" dirty="0">
                <a:solidFill>
                  <a:srgbClr val="000099"/>
                </a:solidFill>
              </a:rPr>
              <a:t>give a green </a:t>
            </a:r>
            <a:r>
              <a:rPr lang="en-US" sz="2800" dirty="0" smtClean="0">
                <a:solidFill>
                  <a:srgbClr val="000099"/>
                </a:solidFill>
              </a:rPr>
              <a:t>fluorescence</a:t>
            </a:r>
            <a:endParaRPr lang="en-US" sz="2800" dirty="0">
              <a:solidFill>
                <a:srgbClr val="000099"/>
              </a:solidFill>
            </a:endParaRPr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000" dirty="0">
              <a:solidFill>
                <a:srgbClr val="000099"/>
              </a:solidFill>
            </a:endParaRPr>
          </a:p>
          <a:p>
            <a:pPr algn="l" rtl="0">
              <a:lnSpc>
                <a:spcPct val="80000"/>
              </a:lnSpc>
              <a:buFontTx/>
              <a:buChar char="-"/>
            </a:pPr>
            <a:endParaRPr lang="en-US" sz="2000" dirty="0">
              <a:solidFill>
                <a:srgbClr val="000099"/>
              </a:solidFill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000099"/>
              </a:solidFill>
            </a:endParaRPr>
          </a:p>
        </p:txBody>
      </p:sp>
      <p:pic>
        <p:nvPicPr>
          <p:cNvPr id="6" name="Picture 5" descr="direct if.bmp"/>
          <p:cNvPicPr>
            <a:picLocks noChangeAspect="1"/>
          </p:cNvPicPr>
          <p:nvPr/>
        </p:nvPicPr>
        <p:blipFill>
          <a:blip r:embed="rId2" cstate="print"/>
          <a:srcRect r="88587" b="72050"/>
          <a:stretch>
            <a:fillRect/>
          </a:stretch>
        </p:blipFill>
        <p:spPr>
          <a:xfrm>
            <a:off x="6516216" y="1556792"/>
            <a:ext cx="2448272" cy="374441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2" name="Oval 1"/>
          <p:cNvSpPr/>
          <p:nvPr/>
        </p:nvSpPr>
        <p:spPr>
          <a:xfrm>
            <a:off x="6516216" y="4077072"/>
            <a:ext cx="151216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84168" y="2204864"/>
            <a:ext cx="151216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Investigations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698976" cy="452596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99"/>
                </a:solidFill>
              </a:rPr>
              <a:t>Direct </a:t>
            </a:r>
            <a:r>
              <a:rPr lang="en-US" b="1" dirty="0" err="1" smtClean="0">
                <a:solidFill>
                  <a:srgbClr val="000099"/>
                </a:solidFill>
              </a:rPr>
              <a:t>immunoflouresence</a:t>
            </a:r>
            <a:r>
              <a:rPr lang="en-US" b="1" dirty="0" smtClean="0">
                <a:solidFill>
                  <a:srgbClr val="000099"/>
                </a:solidFill>
              </a:rPr>
              <a:t> DIF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Fluorescence will be noted if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immunoglobulin deposits are found 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intercellular between the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epidermal cells as in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pemphigus vulgaris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or the Basement membrane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zone as in bullous </a:t>
            </a:r>
            <a:r>
              <a:rPr lang="en-US" dirty="0" err="1" smtClean="0">
                <a:solidFill>
                  <a:srgbClr val="000099"/>
                </a:solidFill>
              </a:rPr>
              <a:t>pemphigoid</a:t>
            </a:r>
            <a:r>
              <a:rPr lang="en-US" dirty="0" smtClean="0">
                <a:solidFill>
                  <a:srgbClr val="000099"/>
                </a:solidFill>
              </a:rPr>
              <a:t>.</a:t>
            </a:r>
          </a:p>
        </p:txBody>
      </p:sp>
      <p:pic>
        <p:nvPicPr>
          <p:cNvPr id="6" name="Content Placeholder 5" descr="pv.bmp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240709" y="1863959"/>
            <a:ext cx="2435747" cy="1658469"/>
          </a:xfrm>
          <a:ln w="57150">
            <a:solidFill>
              <a:srgbClr val="FF0000"/>
            </a:solidFill>
          </a:ln>
        </p:spPr>
      </p:pic>
      <p:pic>
        <p:nvPicPr>
          <p:cNvPr id="9" name="Content Placeholder 8" descr="dif.bmp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6183864" y="3789040"/>
            <a:ext cx="2564600" cy="1874610"/>
          </a:xfrm>
          <a:ln w="28575">
            <a:solidFill>
              <a:srgbClr val="FF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b="1" dirty="0" smtClean="0"/>
              <a:t> Investigation:</a:t>
            </a:r>
            <a:endParaRPr lang="en-US" b="1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520" y="1600200"/>
            <a:ext cx="6192688" cy="41148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000099"/>
                </a:solidFill>
              </a:rPr>
              <a:t>Indirect </a:t>
            </a:r>
            <a:r>
              <a:rPr lang="en-US" b="1" dirty="0" err="1" smtClean="0">
                <a:solidFill>
                  <a:srgbClr val="000099"/>
                </a:solidFill>
              </a:rPr>
              <a:t>ImmunoFluorescence</a:t>
            </a:r>
            <a:r>
              <a:rPr lang="en-US" b="1" dirty="0" smtClean="0">
                <a:solidFill>
                  <a:srgbClr val="000099"/>
                </a:solidFill>
              </a:rPr>
              <a:t> : IDIF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Detect auto antibodies  in the serum.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It is used: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T</a:t>
            </a:r>
            <a:r>
              <a:rPr lang="en-US" dirty="0" smtClean="0">
                <a:solidFill>
                  <a:srgbClr val="000099"/>
                </a:solidFill>
              </a:rPr>
              <a:t>o confirm a diagnosis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To differentiate between bullous diseases.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To monitor disease activity.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ar-SA"/>
          </a:p>
        </p:txBody>
      </p:sp>
      <p:pic>
        <p:nvPicPr>
          <p:cNvPr id="6" name="Picture 5" descr="indirect if.bmp"/>
          <p:cNvPicPr>
            <a:picLocks noChangeAspect="1"/>
          </p:cNvPicPr>
          <p:nvPr/>
        </p:nvPicPr>
        <p:blipFill>
          <a:blip r:embed="rId2" cstate="print"/>
          <a:srcRect r="81500" b="62600"/>
          <a:stretch>
            <a:fillRect/>
          </a:stretch>
        </p:blipFill>
        <p:spPr>
          <a:xfrm>
            <a:off x="6444208" y="1628800"/>
            <a:ext cx="2592288" cy="410445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Lecture Outlines</a:t>
            </a:r>
            <a:endParaRPr lang="en-US" b="1" dirty="0"/>
          </a:p>
        </p:txBody>
      </p:sp>
      <p:sp>
        <p:nvSpPr>
          <p:cNvPr id="506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Function , Structure of the skin.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Approach to dermatology patient.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Descriptive Terms and morphology of skin lesions.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Important signs and Investigations.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Reaction patterns.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Topical therapy and others.</a:t>
            </a:r>
            <a:endParaRPr 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Reaction Patterns</a:t>
            </a:r>
            <a:endParaRPr lang="en-US" b="1" dirty="0"/>
          </a:p>
        </p:txBody>
      </p:sp>
      <p:sp>
        <p:nvSpPr>
          <p:cNvPr id="31130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Skin has limited number of  responses to stimuli whether inflammatory or neoplastic.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These responses are called reaction patterns.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Reaction patterns aid in formulating differential diagnoses.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93095"/>
            <a:ext cx="3233688" cy="2448274"/>
          </a:xfrm>
          <a:ln w="57150">
            <a:solidFill>
              <a:srgbClr val="FF3300"/>
            </a:solidFill>
          </a:ln>
        </p:spPr>
      </p:pic>
      <p:pic>
        <p:nvPicPr>
          <p:cNvPr id="311303" name="Picture 7" descr="sk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052736"/>
            <a:ext cx="3233688" cy="32403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Reaction Patterns</a:t>
            </a:r>
            <a:endParaRPr lang="en-US" b="1" dirty="0"/>
          </a:p>
        </p:txBody>
      </p:sp>
      <p:sp>
        <p:nvSpPr>
          <p:cNvPr id="31539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u="sng" dirty="0" err="1" smtClean="0">
                <a:solidFill>
                  <a:srgbClr val="000099"/>
                </a:solidFill>
              </a:rPr>
              <a:t>Psoriasiform</a:t>
            </a:r>
            <a:r>
              <a:rPr lang="en-US" u="sng" dirty="0" smtClean="0">
                <a:solidFill>
                  <a:srgbClr val="000099"/>
                </a:solidFill>
              </a:rPr>
              <a:t>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Well defined erythematous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Papules or plaques with thick scale.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Differential diagnosis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Psoriasis.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Lichen simplex </a:t>
            </a:r>
            <a:r>
              <a:rPr lang="en-US" dirty="0" err="1" smtClean="0">
                <a:solidFill>
                  <a:srgbClr val="000099"/>
                </a:solidFill>
              </a:rPr>
              <a:t>chronicus</a:t>
            </a:r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80" y="4430570"/>
            <a:ext cx="4038600" cy="1806742"/>
          </a:xfrm>
          <a:ln w="38100">
            <a:solidFill>
              <a:srgbClr val="FF3300"/>
            </a:solidFill>
          </a:ln>
        </p:spPr>
      </p:pic>
      <p:pic>
        <p:nvPicPr>
          <p:cNvPr id="315399" name="Picture 7" descr="psoriasis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341438"/>
            <a:ext cx="2952328" cy="25677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b="1" dirty="0" smtClean="0"/>
              <a:t>Reaction Patterns</a:t>
            </a:r>
            <a:endParaRPr lang="en-US" b="1" dirty="0"/>
          </a:p>
        </p:txBody>
      </p:sp>
      <p:sp>
        <p:nvSpPr>
          <p:cNvPr id="32051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u="sng" dirty="0" err="1" smtClean="0">
                <a:solidFill>
                  <a:srgbClr val="000099"/>
                </a:solidFill>
              </a:rPr>
              <a:t>Pityriasiform</a:t>
            </a:r>
            <a:r>
              <a:rPr lang="en-US" u="sng" dirty="0" smtClean="0">
                <a:solidFill>
                  <a:srgbClr val="000099"/>
                </a:solidFill>
              </a:rPr>
              <a:t>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Papules and plaques with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delicate scales.</a:t>
            </a:r>
          </a:p>
          <a:p>
            <a:pPr algn="l"/>
            <a:r>
              <a:rPr lang="en-US" dirty="0" err="1">
                <a:solidFill>
                  <a:srgbClr val="000099"/>
                </a:solidFill>
              </a:rPr>
              <a:t>Pityriasis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rosea</a:t>
            </a:r>
            <a:endParaRPr lang="en-US" dirty="0">
              <a:solidFill>
                <a:srgbClr val="000099"/>
              </a:solidFill>
            </a:endParaRP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marL="0" indent="0" algn="l">
              <a:buNone/>
            </a:pP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Picture 5" descr="pityriasiform.bmp"/>
          <p:cNvPicPr>
            <a:picLocks noChangeAspect="1"/>
          </p:cNvPicPr>
          <p:nvPr/>
        </p:nvPicPr>
        <p:blipFill>
          <a:blip r:embed="rId2" cstate="print"/>
          <a:srcRect t="19550" r="64962" b="31100"/>
          <a:stretch>
            <a:fillRect/>
          </a:stretch>
        </p:blipFill>
        <p:spPr>
          <a:xfrm>
            <a:off x="5652120" y="1700808"/>
            <a:ext cx="3168352" cy="388843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Reaction Pattern:</a:t>
            </a:r>
            <a:endParaRPr lang="en-US" b="1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114528" cy="4421088"/>
          </a:xfrm>
        </p:spPr>
        <p:txBody>
          <a:bodyPr/>
          <a:lstStyle/>
          <a:p>
            <a:pPr marL="0" indent="0" algn="l" rtl="0">
              <a:buNone/>
            </a:pPr>
            <a:r>
              <a:rPr lang="en-US" u="sng" dirty="0" smtClean="0">
                <a:solidFill>
                  <a:srgbClr val="000099"/>
                </a:solidFill>
              </a:rPr>
              <a:t> </a:t>
            </a:r>
            <a:r>
              <a:rPr lang="en-US" u="sng" dirty="0" err="1" smtClean="0">
                <a:solidFill>
                  <a:srgbClr val="000099"/>
                </a:solidFill>
              </a:rPr>
              <a:t>Lichenoid</a:t>
            </a:r>
            <a:r>
              <a:rPr lang="en-US" u="sng" dirty="0" smtClean="0">
                <a:solidFill>
                  <a:srgbClr val="000099"/>
                </a:solidFill>
              </a:rPr>
              <a:t> </a:t>
            </a:r>
            <a:r>
              <a:rPr lang="en-US" dirty="0" smtClean="0">
                <a:solidFill>
                  <a:srgbClr val="000099"/>
                </a:solidFill>
              </a:rPr>
              <a:t>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Flat topped polygonal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papules.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Differential diagnosis	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Lichen </a:t>
            </a:r>
            <a:r>
              <a:rPr lang="en-US" dirty="0" err="1" smtClean="0">
                <a:solidFill>
                  <a:srgbClr val="000099"/>
                </a:solidFill>
              </a:rPr>
              <a:t>planus</a:t>
            </a:r>
            <a:endParaRPr lang="en-US" dirty="0" smtClean="0">
              <a:solidFill>
                <a:srgbClr val="000099"/>
              </a:solidFill>
            </a:endParaRPr>
          </a:p>
          <a:p>
            <a:pPr algn="l" rtl="0"/>
            <a:r>
              <a:rPr lang="en-US" dirty="0" err="1" smtClean="0">
                <a:solidFill>
                  <a:srgbClr val="000099"/>
                </a:solidFill>
              </a:rPr>
              <a:t>Lichenoid</a:t>
            </a:r>
            <a:r>
              <a:rPr lang="en-US" dirty="0" smtClean="0">
                <a:solidFill>
                  <a:srgbClr val="000099"/>
                </a:solidFill>
              </a:rPr>
              <a:t> drug reaction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28442"/>
            <a:ext cx="2952328" cy="2589144"/>
          </a:xfrm>
          <a:ln w="38100">
            <a:solidFill>
              <a:srgbClr val="FF3300"/>
            </a:solidFill>
          </a:ln>
        </p:spPr>
      </p:pic>
      <p:pic>
        <p:nvPicPr>
          <p:cNvPr id="16390" name="Picture 6" descr="l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552575"/>
            <a:ext cx="2951560" cy="23804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Reaction Patterns</a:t>
            </a:r>
            <a:endParaRPr lang="en-US" b="1" dirty="0"/>
          </a:p>
        </p:txBody>
      </p:sp>
      <p:sp>
        <p:nvSpPr>
          <p:cNvPr id="32256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u="sng" dirty="0" smtClean="0">
                <a:solidFill>
                  <a:srgbClr val="000099"/>
                </a:solidFill>
              </a:rPr>
              <a:t>Bullous:    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Differential diagnosis: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Pemphigus Vulgaris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Bullous </a:t>
            </a:r>
            <a:r>
              <a:rPr lang="en-US" dirty="0" err="1" smtClean="0">
                <a:solidFill>
                  <a:srgbClr val="000099"/>
                </a:solidFill>
              </a:rPr>
              <a:t>Pemphigoid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40768"/>
            <a:ext cx="3527624" cy="1584176"/>
          </a:xfrm>
          <a:ln w="38100">
            <a:solidFill>
              <a:srgbClr val="FF3300"/>
            </a:solidFill>
          </a:ln>
        </p:spPr>
      </p:pic>
      <p:pic>
        <p:nvPicPr>
          <p:cNvPr id="322567" name="Picture 7" descr="bli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212976"/>
            <a:ext cx="3527624" cy="244827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25413"/>
            <a:ext cx="8229600" cy="1143000"/>
          </a:xfrm>
        </p:spPr>
        <p:txBody>
          <a:bodyPr/>
          <a:lstStyle/>
          <a:p>
            <a:pPr marL="838200" indent="-838200" rtl="0"/>
            <a:r>
              <a:rPr lang="en-US" sz="3600" b="1" u="sng" dirty="0" smtClean="0">
                <a:solidFill>
                  <a:srgbClr val="000099"/>
                </a:solidFill>
              </a:rPr>
              <a:t>      Skin </a:t>
            </a:r>
            <a:r>
              <a:rPr lang="en-US" sz="3600" b="1" u="sng" dirty="0">
                <a:solidFill>
                  <a:srgbClr val="000099"/>
                </a:solidFill>
              </a:rPr>
              <a:t>Structure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1350963"/>
            <a:ext cx="3931543" cy="4814887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 </a:t>
            </a:r>
            <a:r>
              <a:rPr lang="en-US" sz="2400" u="sng" dirty="0">
                <a:solidFill>
                  <a:srgbClr val="000099"/>
                </a:solidFill>
              </a:rPr>
              <a:t>S</a:t>
            </a:r>
            <a:r>
              <a:rPr lang="en-US" sz="2400" u="sng" dirty="0" smtClean="0">
                <a:solidFill>
                  <a:srgbClr val="000099"/>
                </a:solidFill>
              </a:rPr>
              <a:t>pinous </a:t>
            </a:r>
            <a:r>
              <a:rPr lang="en-US" sz="2400" u="sng" dirty="0">
                <a:solidFill>
                  <a:srgbClr val="000099"/>
                </a:solidFill>
              </a:rPr>
              <a:t>cell layer:</a:t>
            </a:r>
          </a:p>
          <a:p>
            <a:pPr marL="0" indent="-5334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Adhere </a:t>
            </a:r>
            <a:r>
              <a:rPr lang="en-US" sz="2400" dirty="0">
                <a:solidFill>
                  <a:srgbClr val="000099"/>
                </a:solidFill>
              </a:rPr>
              <a:t>to each other </a:t>
            </a:r>
            <a:r>
              <a:rPr lang="en-US" sz="2400" dirty="0" smtClean="0">
                <a:solidFill>
                  <a:srgbClr val="000099"/>
                </a:solidFill>
              </a:rPr>
              <a:t>by  </a:t>
            </a:r>
            <a:r>
              <a:rPr lang="en-US" sz="2400" dirty="0" smtClean="0">
                <a:solidFill>
                  <a:srgbClr val="000099"/>
                </a:solidFill>
                <a:latin typeface="PMingLiU-ExtB" panose="02020500000000000000" pitchFamily="18" charset="-120"/>
                <a:ea typeface="PMingLiU-ExtB" panose="02020500000000000000" pitchFamily="18" charset="-120"/>
              </a:rPr>
              <a:t>Desmosomes </a:t>
            </a:r>
            <a:r>
              <a:rPr lang="en-US" sz="2400" dirty="0" smtClean="0">
                <a:solidFill>
                  <a:srgbClr val="000099"/>
                </a:solidFill>
              </a:rPr>
              <a:t>(complex </a:t>
            </a:r>
            <a:endParaRPr lang="en-US" sz="2400" dirty="0">
              <a:solidFill>
                <a:srgbClr val="000099"/>
              </a:solidFill>
            </a:endParaRPr>
          </a:p>
          <a:p>
            <a:pPr marL="0" indent="0" algn="l" rtl="0">
              <a:buNone/>
            </a:pPr>
            <a:r>
              <a:rPr lang="en-US" sz="2400" dirty="0">
                <a:solidFill>
                  <a:srgbClr val="000099"/>
                </a:solidFill>
              </a:rPr>
              <a:t>m</a:t>
            </a:r>
            <a:r>
              <a:rPr lang="en-US" sz="2400" dirty="0" smtClean="0">
                <a:solidFill>
                  <a:srgbClr val="000099"/>
                </a:solidFill>
              </a:rPr>
              <a:t>odification </a:t>
            </a:r>
            <a:r>
              <a:rPr lang="en-US" sz="2400" dirty="0">
                <a:solidFill>
                  <a:srgbClr val="000099"/>
                </a:solidFill>
              </a:rPr>
              <a:t>of the cell  </a:t>
            </a:r>
          </a:p>
          <a:p>
            <a:pPr marL="0" indent="0" algn="l" rtl="0">
              <a:buNone/>
            </a:pPr>
            <a:r>
              <a:rPr lang="en-US" sz="2400" dirty="0">
                <a:solidFill>
                  <a:srgbClr val="000099"/>
                </a:solidFill>
              </a:rPr>
              <a:t>m</a:t>
            </a:r>
            <a:r>
              <a:rPr lang="en-US" sz="2400" dirty="0" smtClean="0">
                <a:solidFill>
                  <a:srgbClr val="000099"/>
                </a:solidFill>
              </a:rPr>
              <a:t>embrane </a:t>
            </a:r>
            <a:r>
              <a:rPr lang="en-US" sz="2400" dirty="0">
                <a:solidFill>
                  <a:srgbClr val="000099"/>
                </a:solidFill>
              </a:rPr>
              <a:t>). </a:t>
            </a:r>
          </a:p>
          <a:p>
            <a:pPr marL="0" indent="-5334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Desmosomes </a:t>
            </a:r>
            <a:r>
              <a:rPr lang="en-US" sz="2400" dirty="0">
                <a:solidFill>
                  <a:srgbClr val="000099"/>
                </a:solidFill>
              </a:rPr>
              <a:t>appear like </a:t>
            </a:r>
            <a:r>
              <a:rPr lang="en-US" sz="2400" dirty="0" smtClean="0">
                <a:solidFill>
                  <a:srgbClr val="000099"/>
                </a:solidFill>
              </a:rPr>
              <a:t>spines hence </a:t>
            </a:r>
            <a:r>
              <a:rPr lang="en-US" sz="2400" dirty="0">
                <a:solidFill>
                  <a:srgbClr val="000099"/>
                </a:solidFill>
              </a:rPr>
              <a:t>the </a:t>
            </a:r>
            <a:r>
              <a:rPr lang="en-US" sz="2400" dirty="0" smtClean="0">
                <a:solidFill>
                  <a:srgbClr val="000099"/>
                </a:solidFill>
              </a:rPr>
              <a:t>designation </a:t>
            </a:r>
            <a:r>
              <a:rPr lang="en-US" sz="2400" dirty="0">
                <a:solidFill>
                  <a:srgbClr val="000099"/>
                </a:solidFill>
              </a:rPr>
              <a:t>Stratum </a:t>
            </a:r>
            <a:r>
              <a:rPr lang="en-US" sz="2400" dirty="0" err="1" smtClean="0">
                <a:solidFill>
                  <a:srgbClr val="000099"/>
                </a:solidFill>
              </a:rPr>
              <a:t>Spinosum</a:t>
            </a:r>
            <a:r>
              <a:rPr lang="en-US" sz="2400" dirty="0" smtClean="0">
                <a:solidFill>
                  <a:srgbClr val="000099"/>
                </a:solidFill>
              </a:rPr>
              <a:t>.</a:t>
            </a:r>
          </a:p>
          <a:p>
            <a:pPr marL="0" indent="-5334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  </a:t>
            </a:r>
            <a:r>
              <a:rPr lang="en-US" sz="2400" dirty="0" err="1" smtClean="0">
                <a:solidFill>
                  <a:srgbClr val="000099"/>
                </a:solidFill>
              </a:rPr>
              <a:t>Langerhan</a:t>
            </a:r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</a:rPr>
              <a:t>cells are antigen presenting </a:t>
            </a:r>
            <a:r>
              <a:rPr lang="en-US" sz="2400" dirty="0" smtClean="0">
                <a:solidFill>
                  <a:srgbClr val="000099"/>
                </a:solidFill>
              </a:rPr>
              <a:t> present in abundance  </a:t>
            </a:r>
            <a:endParaRPr lang="en-US" sz="2400" dirty="0">
              <a:solidFill>
                <a:srgbClr val="000099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3075" name="Picture 3" descr="C:\Users\sony\Desktop\b r\merkle langrh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131" y="3861048"/>
            <a:ext cx="3763366" cy="240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ony\Desktop\b r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68760"/>
            <a:ext cx="196215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Reaction Patterns</a:t>
            </a:r>
            <a:endParaRPr lang="en-US" b="1" dirty="0"/>
          </a:p>
        </p:txBody>
      </p:sp>
      <p:sp>
        <p:nvSpPr>
          <p:cNvPr id="32461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90464"/>
            <a:ext cx="4682480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u="sng" dirty="0" smtClean="0">
                <a:solidFill>
                  <a:srgbClr val="000099"/>
                </a:solidFill>
              </a:rPr>
              <a:t> </a:t>
            </a:r>
            <a:r>
              <a:rPr lang="en-US" u="sng" dirty="0" err="1" smtClean="0">
                <a:solidFill>
                  <a:srgbClr val="000099"/>
                </a:solidFill>
              </a:rPr>
              <a:t>Pustular</a:t>
            </a:r>
            <a:r>
              <a:rPr lang="en-US" u="sng" dirty="0" smtClean="0">
                <a:solidFill>
                  <a:srgbClr val="000099"/>
                </a:solidFill>
              </a:rPr>
              <a:t>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Differential diagnosis: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Folliculitis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Varicella</a:t>
            </a: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Pustular</a:t>
            </a:r>
            <a:r>
              <a:rPr lang="en-US" dirty="0" smtClean="0">
                <a:solidFill>
                  <a:srgbClr val="000099"/>
                </a:solidFill>
              </a:rPr>
              <a:t> psoriasis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30075"/>
            <a:ext cx="4038600" cy="3015488"/>
          </a:xfrm>
          <a:ln w="38100">
            <a:solidFill>
              <a:srgbClr val="FF3300"/>
            </a:solidFill>
          </a:ln>
        </p:spPr>
      </p:pic>
      <p:pic>
        <p:nvPicPr>
          <p:cNvPr id="324616" name="Picture 8" descr="pustul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301208"/>
            <a:ext cx="2619376" cy="14472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04" y="980728"/>
            <a:ext cx="2619375" cy="2521931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Reaction Patterns:</a:t>
            </a:r>
            <a:endParaRPr lang="en-US" b="1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186536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marL="0" indent="0" algn="l">
              <a:buNone/>
            </a:pPr>
            <a:r>
              <a:rPr lang="en-US" u="sng" dirty="0" smtClean="0">
                <a:solidFill>
                  <a:srgbClr val="000099"/>
                </a:solidFill>
              </a:rPr>
              <a:t>Eczematous: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Pruritic, ill defined erythematous edematous, vesicular eruption.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Differential diagnosis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Atopic dermatitis.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contact dermatitis.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84784"/>
            <a:ext cx="2857500" cy="1905000"/>
          </a:xfrm>
          <a:ln w="38100">
            <a:solidFill>
              <a:srgbClr val="FF33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76042"/>
            <a:ext cx="2880320" cy="2157214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Lecture Outlines</a:t>
            </a:r>
            <a:endParaRPr lang="en-US" b="1" dirty="0"/>
          </a:p>
        </p:txBody>
      </p:sp>
      <p:sp>
        <p:nvSpPr>
          <p:cNvPr id="508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Function , Structure of the skin.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Approach to dermatology patient.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Descriptive Terms and morphology of skin lesions.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Important signs and Investigations.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Reaction patterns.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Topical therapy and others.</a:t>
            </a:r>
            <a:endParaRPr 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 Topical Therapy</a:t>
            </a:r>
            <a:endParaRPr lang="en-US" b="1" dirty="0"/>
          </a:p>
        </p:txBody>
      </p:sp>
      <p:sp>
        <p:nvSpPr>
          <p:cNvPr id="37274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67544" y="1600200"/>
            <a:ext cx="4538464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A wide variety of topical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agents are available.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Delivers the drug to target site.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IF the lesion is dry -wet it  </a:t>
            </a:r>
          </a:p>
          <a:p>
            <a:pPr algn="l"/>
            <a:r>
              <a:rPr lang="en-US" dirty="0">
                <a:solidFill>
                  <a:srgbClr val="000099"/>
                </a:solidFill>
              </a:rPr>
              <a:t>I</a:t>
            </a:r>
            <a:r>
              <a:rPr lang="en-US" dirty="0" smtClean="0">
                <a:solidFill>
                  <a:srgbClr val="000099"/>
                </a:solidFill>
              </a:rPr>
              <a:t>F wet -dry it.(Golden rule).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72743" name="Picture 7" descr="winter-skin-care-pi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557338"/>
            <a:ext cx="3527624" cy="45354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Topical Therapy</a:t>
            </a:r>
            <a:endParaRPr lang="en-US" b="1" dirty="0"/>
          </a:p>
        </p:txBody>
      </p:sp>
      <p:sp>
        <p:nvSpPr>
          <p:cNvPr id="38400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770984" cy="452596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Topical drugs consist of 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Active substance </a:t>
            </a:r>
            <a:r>
              <a:rPr lang="en-US" dirty="0">
                <a:solidFill>
                  <a:srgbClr val="000099"/>
                </a:solidFill>
              </a:rPr>
              <a:t>and vehicle </a:t>
            </a:r>
            <a:r>
              <a:rPr lang="en-US" dirty="0" smtClean="0">
                <a:solidFill>
                  <a:srgbClr val="000099"/>
                </a:solidFill>
              </a:rPr>
              <a:t>: </a:t>
            </a:r>
          </a:p>
          <a:p>
            <a:r>
              <a:rPr lang="en-US" dirty="0">
                <a:solidFill>
                  <a:srgbClr val="000099"/>
                </a:solidFill>
              </a:rPr>
              <a:t>Active </a:t>
            </a:r>
            <a:r>
              <a:rPr lang="en-US" dirty="0" smtClean="0">
                <a:solidFill>
                  <a:srgbClr val="000099"/>
                </a:solidFill>
              </a:rPr>
              <a:t>substance: like steroids, antimicrobial agents.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Vehicle: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 Is the base in which the active ingredient is dispersed.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384007" name="Picture 7" descr="vehicl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28184" y="1700807"/>
            <a:ext cx="2160124" cy="3528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Topical therapy </a:t>
            </a:r>
            <a:endParaRPr lang="x-none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u="sng" dirty="0" smtClean="0">
                <a:solidFill>
                  <a:srgbClr val="000099"/>
                </a:solidFill>
              </a:rPr>
              <a:t>Topical steroids side effects</a:t>
            </a:r>
            <a:r>
              <a:rPr lang="en-US" dirty="0" smtClean="0">
                <a:solidFill>
                  <a:srgbClr val="000099"/>
                </a:solidFill>
              </a:rPr>
              <a:t>: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Atrophy and </a:t>
            </a:r>
            <a:r>
              <a:rPr lang="en-US" dirty="0" err="1" smtClean="0">
                <a:solidFill>
                  <a:srgbClr val="000099"/>
                </a:solidFill>
              </a:rPr>
              <a:t>striae</a:t>
            </a:r>
            <a:r>
              <a:rPr lang="en-US" dirty="0" smtClean="0">
                <a:solidFill>
                  <a:srgbClr val="000099"/>
                </a:solidFill>
              </a:rPr>
              <a:t>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Telangiectasia and </a:t>
            </a:r>
            <a:r>
              <a:rPr lang="en-US" dirty="0" err="1" smtClean="0">
                <a:solidFill>
                  <a:srgbClr val="000099"/>
                </a:solidFill>
              </a:rPr>
              <a:t>purpura</a:t>
            </a:r>
            <a:r>
              <a:rPr lang="en-US" dirty="0" smtClean="0">
                <a:solidFill>
                  <a:srgbClr val="000099"/>
                </a:solidFill>
              </a:rPr>
              <a:t>.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Masking the initial lesion.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Perioral dermatitis and rosacea or acne.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Systemic absorption.</a:t>
            </a: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Tachyphylaxis</a:t>
            </a:r>
            <a:r>
              <a:rPr lang="en-US" dirty="0" smtClean="0">
                <a:solidFill>
                  <a:srgbClr val="000099"/>
                </a:solidFill>
              </a:rPr>
              <a:t>. (sudden loss of response)</a:t>
            </a: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Hypertrichosis</a:t>
            </a:r>
            <a:r>
              <a:rPr lang="en-US" dirty="0" smtClean="0">
                <a:solidFill>
                  <a:srgbClr val="000099"/>
                </a:solidFill>
              </a:rPr>
              <a:t> and hypopigmentation.</a:t>
            </a:r>
            <a:endParaRPr lang="x-none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9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Topical therapy</a:t>
            </a:r>
            <a:endParaRPr lang="x-none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Guidelines regarding steroid use: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Avoid high potency steroid on flexures and face.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Avoid high potency steroid in children.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Avoid use for extended periods of time.</a:t>
            </a:r>
            <a:endParaRPr lang="x-none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 Topical Therapy</a:t>
            </a:r>
            <a:endParaRPr lang="en-US" b="1" dirty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Wet compresses - dries wet lesions.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Like acetic acid, KMNO4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Wet compresses are: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Antibacterial.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Cause debridement.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Suppress inflammation.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33" y="1988840"/>
            <a:ext cx="2466975" cy="1847850"/>
          </a:xfrm>
          <a:ln w="38100">
            <a:solidFill>
              <a:srgbClr val="FF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Topical Therapy            </a:t>
            </a:r>
            <a:endParaRPr lang="en-US" b="1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Creams are mixture of oils and water in which the active substance is dispersed.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Creams are white in color- useful in folds.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9750" name="Picture 6" descr="c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845270"/>
            <a:ext cx="2951560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2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b="1" dirty="0" smtClean="0"/>
              <a:t>Topical Therapy</a:t>
            </a:r>
            <a:endParaRPr lang="en-US" b="1" dirty="0"/>
          </a:p>
        </p:txBody>
      </p:sp>
      <p:sp>
        <p:nvSpPr>
          <p:cNvPr id="36762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978496"/>
            <a:ext cx="4682480" cy="4114800"/>
          </a:xfrm>
        </p:spPr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Ointments are primarily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grease.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They are useful in dry lesions.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 They Preserve moisture.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Like petrolatum jelly and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mineral oil.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Ointments are  applied to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dry skin.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99"/>
                </a:solidFill>
              </a:rPr>
              <a:t> Are translucent.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ar-SA" dirty="0"/>
          </a:p>
        </p:txBody>
      </p:sp>
      <p:pic>
        <p:nvPicPr>
          <p:cNvPr id="367623" name="Picture 7" descr="ointment"/>
          <p:cNvPicPr>
            <a:picLocks noChangeAspect="1" noChangeArrowheads="1"/>
          </p:cNvPicPr>
          <p:nvPr/>
        </p:nvPicPr>
        <p:blipFill>
          <a:blip r:embed="rId2" cstate="print"/>
          <a:srcRect t="4485"/>
          <a:stretch>
            <a:fillRect/>
          </a:stretch>
        </p:blipFill>
        <p:spPr bwMode="auto">
          <a:xfrm>
            <a:off x="5292080" y="1484784"/>
            <a:ext cx="3672656" cy="439248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-27384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 smtClean="0">
                <a:solidFill>
                  <a:srgbClr val="000099"/>
                </a:solidFill>
              </a:rPr>
              <a:t>Skin Structure</a:t>
            </a:r>
            <a:endParaRPr lang="en-US" sz="3600" b="1" u="sng" dirty="0">
              <a:solidFill>
                <a:srgbClr val="000099"/>
              </a:solidFill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1125538"/>
            <a:ext cx="4172272" cy="573246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sz="2400" u="sng" dirty="0" smtClean="0">
                <a:solidFill>
                  <a:srgbClr val="000099"/>
                </a:solidFill>
              </a:rPr>
              <a:t>Granular cell layer :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  Diamond shaped cells.</a:t>
            </a:r>
          </a:p>
          <a:p>
            <a:pPr marL="0" indent="0" algn="l" rtl="0"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 Cytoplasm is filled with </a:t>
            </a:r>
          </a:p>
          <a:p>
            <a:pPr marL="0" indent="0" algn="l" rtl="0"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  </a:t>
            </a:r>
            <a:r>
              <a:rPr lang="en-US" sz="2400" dirty="0" err="1" smtClean="0">
                <a:solidFill>
                  <a:srgbClr val="000099"/>
                </a:solidFill>
              </a:rPr>
              <a:t>Keratohyaline</a:t>
            </a:r>
            <a:r>
              <a:rPr lang="en-US" sz="2400" dirty="0" smtClean="0">
                <a:solidFill>
                  <a:srgbClr val="000099"/>
                </a:solidFill>
              </a:rPr>
              <a:t>  granules.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   Thickness of this layer is  proportional to the </a:t>
            </a:r>
          </a:p>
          <a:p>
            <a:pPr marL="0" indent="0" algn="l" rtl="0"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thickness of the stratum </a:t>
            </a:r>
          </a:p>
          <a:p>
            <a:pPr marL="0" indent="0" algn="l" rtl="0">
              <a:buNone/>
            </a:pPr>
            <a:r>
              <a:rPr lang="en-US" sz="2400" dirty="0" err="1" smtClean="0">
                <a:solidFill>
                  <a:srgbClr val="000099"/>
                </a:solidFill>
              </a:rPr>
              <a:t>cornium</a:t>
            </a:r>
            <a:r>
              <a:rPr lang="en-US" sz="2400" dirty="0" smtClean="0">
                <a:solidFill>
                  <a:srgbClr val="000099"/>
                </a:solidFill>
              </a:rPr>
              <a:t> layer 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 In thin skin it is 1 -3- cell </a:t>
            </a:r>
          </a:p>
          <a:p>
            <a:pPr marL="0" indent="0" algn="l" rtl="0"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 layers and 10 cell layers in </a:t>
            </a:r>
          </a:p>
          <a:p>
            <a:pPr marL="0" indent="0" algn="l" rtl="0"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thick  skin like palms and soles.</a:t>
            </a: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10242" name="Picture 2" descr="C:\Users\sony\Desktop\b r\s granulosum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28800"/>
            <a:ext cx="3810000" cy="324036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b="1" dirty="0" smtClean="0"/>
              <a:t>Topical Therapy</a:t>
            </a:r>
            <a:endParaRPr lang="en-US" b="1" dirty="0"/>
          </a:p>
        </p:txBody>
      </p:sp>
      <p:sp>
        <p:nvSpPr>
          <p:cNvPr id="36966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573588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Gels are mixtures of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propylene glycol and water.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Sometimes they contain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Alcohol.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They are translucent and are best used in wet disorders and hairy regions.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69671" name="Picture 7" descr="g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188" y="1124744"/>
            <a:ext cx="3493268" cy="446405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How much to use?</a:t>
            </a:r>
            <a:endParaRPr lang="en-US" b="1" dirty="0"/>
          </a:p>
        </p:txBody>
      </p:sp>
      <p:sp>
        <p:nvSpPr>
          <p:cNvPr id="462853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Finger tip unit: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The amount of cream/ointment expressed from 5mm nozzle.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It weighs 0.5g.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It covers 2 hand units.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462855" name="Picture 7" descr="finger tip un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484784"/>
            <a:ext cx="1800200" cy="22527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6146" name="Picture 2" descr="C:\Users\sony\Desktop\b r\ftu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361" y="3860089"/>
            <a:ext cx="3638095" cy="16571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90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-19050"/>
            <a:ext cx="8229600" cy="1143000"/>
          </a:xfrm>
        </p:spPr>
        <p:txBody>
          <a:bodyPr/>
          <a:lstStyle/>
          <a:p>
            <a:r>
              <a:rPr lang="en-US" b="1" u="sng" dirty="0">
                <a:solidFill>
                  <a:srgbClr val="000099"/>
                </a:solidFill>
              </a:rPr>
              <a:t>Finger Tip Unit </a:t>
            </a:r>
          </a:p>
        </p:txBody>
      </p:sp>
      <p:pic>
        <p:nvPicPr>
          <p:cNvPr id="464905" name="Picture 9" descr="ft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9144000" cy="5676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ony\Desktop\b r\adult-rule-of-ni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1"/>
            <a:ext cx="6912767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3406" y="692696"/>
            <a:ext cx="6094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How to calculate the disease surface area?</a:t>
            </a: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ony\Desktop\slides\UV_phototherapy_unit_for_treatment_of_dermatiti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1601606" y="5805264"/>
            <a:ext cx="6218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Phototherapy machine/NBUVB</a:t>
            </a:r>
            <a:endParaRPr lang="ar-SA" sz="2800" dirty="0">
              <a:solidFill>
                <a:srgbClr val="000099"/>
              </a:solidFill>
            </a:endParaRPr>
          </a:p>
        </p:txBody>
      </p:sp>
      <p:pic>
        <p:nvPicPr>
          <p:cNvPr id="1027" name="Picture 3" descr="C:\Users\sony\Desktop\slides\Guy-in-3-Series-2_1_edited-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42356"/>
            <a:ext cx="2608734" cy="33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ny\Desktop\slides\UV_Photo_therapy_Psoriasis_Vitiligo_Eczema_machine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690" y="2204864"/>
            <a:ext cx="18764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548680"/>
            <a:ext cx="7579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</a:t>
            </a:r>
            <a:r>
              <a:rPr lang="en-US" sz="3600" dirty="0" smtClean="0"/>
              <a:t>ther therapeutic modalities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02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ny\Desktop\slides\hf_uv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5596" y="4776936"/>
            <a:ext cx="70567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Hand and feet narrow band UVB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2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ony\Desktop\slides\110442pics2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2832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3789040"/>
            <a:ext cx="7148111" cy="18158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Vitiligo treated by NBUVB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Other indications include psoriasis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Lichen </a:t>
            </a:r>
            <a:r>
              <a:rPr lang="en-US" sz="2800" dirty="0" err="1" smtClean="0">
                <a:solidFill>
                  <a:srgbClr val="000099"/>
                </a:solidFill>
              </a:rPr>
              <a:t>planus</a:t>
            </a:r>
            <a:r>
              <a:rPr lang="en-US" sz="2800" dirty="0" smtClean="0">
                <a:solidFill>
                  <a:srgbClr val="000099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 Eczema 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ny\Desktop\slides\cryo.e07mwy4qjw8wscc8oo0gwkoww.6ylu316ao144c8c4woosog48w.th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0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ony\Desktop\slides\cryotherapy-liquid-nitroge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82" y="34702"/>
            <a:ext cx="254793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ony\Desktop\slides\afp20030315p1233-f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" y="3356992"/>
            <a:ext cx="2762250" cy="30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ony\Desktop\slides\200823_10150255971849128_712164127_9318151_3069446_o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570" y="3356992"/>
            <a:ext cx="2307450" cy="30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912" y="1253902"/>
            <a:ext cx="392807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Liquid nitrogen gun.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(</a:t>
            </a:r>
            <a:r>
              <a:rPr lang="en-US" sz="2800" dirty="0" err="1" smtClean="0">
                <a:solidFill>
                  <a:srgbClr val="000099"/>
                </a:solidFill>
              </a:rPr>
              <a:t>Cryotherapy</a:t>
            </a:r>
            <a:r>
              <a:rPr lang="en-US" sz="2800" dirty="0" smtClean="0">
                <a:solidFill>
                  <a:srgbClr val="000099"/>
                </a:solidFill>
              </a:rPr>
              <a:t>)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Used to treat warts.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5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ony\Desktop\slides\bh-7-900-1_h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" y="188640"/>
            <a:ext cx="3989462" cy="33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ony\Desktop\slides\hyfrecator%20wand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10" y="188640"/>
            <a:ext cx="3600400" cy="336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293096"/>
            <a:ext cx="5274201" cy="138499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 smtClean="0">
                <a:solidFill>
                  <a:srgbClr val="000099"/>
                </a:solidFill>
              </a:rPr>
              <a:t>Electric cautery 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Used to destroy  skin tags</a:t>
            </a:r>
          </a:p>
          <a:p>
            <a:r>
              <a:rPr lang="en-US" sz="2800" dirty="0" smtClean="0">
                <a:solidFill>
                  <a:srgbClr val="000099"/>
                </a:solidFill>
              </a:rPr>
              <a:t>Malignant tumors.</a:t>
            </a:r>
            <a:endParaRPr lang="ar-SA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4664"/>
            <a:ext cx="5148064" cy="3861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5373216"/>
            <a:ext cx="71287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Linear nodules with ulceration </a:t>
            </a:r>
            <a:endParaRPr lang="x-none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6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1560" y="125760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5536" y="1628775"/>
            <a:ext cx="4021832" cy="4114800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90000"/>
              </a:lnSpc>
              <a:buNone/>
            </a:pPr>
            <a:r>
              <a:rPr lang="en-US" sz="2400" dirty="0">
                <a:solidFill>
                  <a:srgbClr val="000099"/>
                </a:solidFill>
              </a:rPr>
              <a:t>Stratum </a:t>
            </a:r>
            <a:r>
              <a:rPr lang="en-US" sz="2400" dirty="0" err="1">
                <a:solidFill>
                  <a:srgbClr val="000099"/>
                </a:solidFill>
              </a:rPr>
              <a:t>corneum</a:t>
            </a:r>
            <a:r>
              <a:rPr lang="en-US" sz="2400" dirty="0">
                <a:solidFill>
                  <a:srgbClr val="000099"/>
                </a:solidFill>
              </a:rPr>
              <a:t> layer:</a:t>
            </a:r>
          </a:p>
          <a:p>
            <a:pPr marL="68580" indent="-342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 The cells in this layer  </a:t>
            </a:r>
            <a:endParaRPr lang="en-US" sz="2400" dirty="0" smtClean="0">
              <a:solidFill>
                <a:srgbClr val="000099"/>
              </a:solidFill>
            </a:endParaRPr>
          </a:p>
          <a:p>
            <a:pPr marL="0" indent="0" algn="l" rtl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have no nucleus </a:t>
            </a:r>
            <a:r>
              <a:rPr lang="en-US" sz="2400" dirty="0">
                <a:solidFill>
                  <a:srgbClr val="000099"/>
                </a:solidFill>
              </a:rPr>
              <a:t>. It is 25 </a:t>
            </a:r>
            <a:endParaRPr lang="en-US" sz="2400" dirty="0" smtClean="0">
              <a:solidFill>
                <a:srgbClr val="000099"/>
              </a:solidFill>
            </a:endParaRPr>
          </a:p>
          <a:p>
            <a:pPr marL="0" indent="0" algn="l" rtl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cell </a:t>
            </a:r>
            <a:r>
              <a:rPr lang="en-US" sz="2400" dirty="0">
                <a:solidFill>
                  <a:srgbClr val="000099"/>
                </a:solidFill>
              </a:rPr>
              <a:t>layer .</a:t>
            </a:r>
          </a:p>
          <a:p>
            <a:pPr marL="68580" indent="-342900" algn="l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Cells </a:t>
            </a:r>
            <a:r>
              <a:rPr lang="en-US" sz="2400" dirty="0">
                <a:solidFill>
                  <a:srgbClr val="000099"/>
                </a:solidFill>
              </a:rPr>
              <a:t>have thick envelope </a:t>
            </a:r>
            <a:r>
              <a:rPr lang="en-US" sz="2400" dirty="0" smtClean="0">
                <a:solidFill>
                  <a:srgbClr val="000099"/>
                </a:solidFill>
              </a:rPr>
              <a:t>that </a:t>
            </a:r>
            <a:r>
              <a:rPr lang="en-US" sz="2400" dirty="0">
                <a:solidFill>
                  <a:srgbClr val="000099"/>
                </a:solidFill>
              </a:rPr>
              <a:t>resist </a:t>
            </a:r>
            <a:r>
              <a:rPr lang="en-US" sz="2400" dirty="0" smtClean="0">
                <a:solidFill>
                  <a:srgbClr val="000099"/>
                </a:solidFill>
              </a:rPr>
              <a:t>chemicals, bacteria. </a:t>
            </a:r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182276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algn="l" rtl="0">
              <a:lnSpc>
                <a:spcPct val="90000"/>
              </a:lnSpc>
            </a:pPr>
            <a:endParaRPr lang="en-US">
              <a:solidFill>
                <a:srgbClr val="000099"/>
              </a:solidFill>
            </a:endParaRPr>
          </a:p>
        </p:txBody>
      </p:sp>
      <p:pic>
        <p:nvPicPr>
          <p:cNvPr id="182278" name="Picture 6" descr="the 4 layers epiderm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7" y="1124744"/>
            <a:ext cx="4105275" cy="31683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1266" name="Picture 2" descr="C:\Users\sony\Desktop\b r\s cornium fun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6" y="4581103"/>
            <a:ext cx="41052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2" name="Picture 4" descr="le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164"/>
            <a:ext cx="5436096" cy="4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797152"/>
            <a:ext cx="5436096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</a:p>
          <a:p>
            <a:endParaRPr lang="x-none" dirty="0">
              <a:solidFill>
                <a:srgbClr val="0000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505038"/>
            <a:ext cx="3715761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Multiple erosions </a:t>
            </a:r>
            <a:endParaRPr lang="x-none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6" name="Picture 4" descr="LinearIgAbullousdise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7814" y="4576772"/>
            <a:ext cx="273630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3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5517232"/>
            <a:ext cx="63367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Erosions, crusts, annular bullae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hevron 8"/>
          <p:cNvSpPr/>
          <p:nvPr/>
        </p:nvSpPr>
        <p:spPr bwMode="auto">
          <a:xfrm>
            <a:off x="3923928" y="4293096"/>
            <a:ext cx="432048" cy="45719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ungsuh" pitchFamily="18" charset="-127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7814" y="4293096"/>
            <a:ext cx="2087431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Annular bulla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218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6404" name="Picture 4" descr="Lymphomatoid_Papulosis_HIV_1_0801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5" y="498313"/>
            <a:ext cx="8856984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024" y="5229200"/>
            <a:ext cx="87484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Scales, </a:t>
            </a:r>
            <a:r>
              <a:rPr 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plaques,scars,erosion,hyperpigmentation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811710" y="2316814"/>
            <a:ext cx="384026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117894" y="2636912"/>
            <a:ext cx="305780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7214533" y="1556792"/>
            <a:ext cx="195019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899592" y="3124140"/>
            <a:ext cx="12458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erosion</a:t>
            </a:r>
            <a:endParaRPr lang="ar-SA" dirty="0"/>
          </a:p>
        </p:txBody>
      </p:sp>
      <p:sp>
        <p:nvSpPr>
          <p:cNvPr id="3" name="TextBox 2"/>
          <p:cNvSpPr txBox="1"/>
          <p:nvPr/>
        </p:nvSpPr>
        <p:spPr>
          <a:xfrm>
            <a:off x="4461378" y="3228945"/>
            <a:ext cx="106952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scales</a:t>
            </a:r>
            <a:endParaRPr lang="ar-SA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2174776"/>
            <a:ext cx="788999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scar</a:t>
            </a:r>
            <a:endParaRPr lang="ar-SA" dirty="0"/>
          </a:p>
        </p:txBody>
      </p:sp>
      <p:sp>
        <p:nvSpPr>
          <p:cNvPr id="14" name="TextBox 13"/>
          <p:cNvSpPr txBox="1"/>
          <p:nvPr/>
        </p:nvSpPr>
        <p:spPr>
          <a:xfrm>
            <a:off x="6372200" y="2174776"/>
            <a:ext cx="284404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hyperpigmentation</a:t>
            </a:r>
            <a:endParaRPr lang="ar-SA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2003723" y="1556792"/>
            <a:ext cx="7440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55576" y="1340768"/>
            <a:ext cx="12586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plaques</a:t>
            </a:r>
            <a:endParaRPr lang="ar-SA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375768" y="3324195"/>
            <a:ext cx="104911" cy="2000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3056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7428" name="Picture 4" descr="lichen_planus_9_0902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08912" cy="308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spc="30" dirty="0">
                <a:solidFill>
                  <a:srgbClr val="000099"/>
                </a:solidFill>
                <a:latin typeface="+mn-lt"/>
                <a:cs typeface="+mn-cs"/>
              </a:rPr>
              <a:t>Quiz</a:t>
            </a:r>
            <a:endParaRPr lang="x-none" sz="2800" spc="30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5436513"/>
            <a:ext cx="84249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US" sz="2800" spc="30" dirty="0">
                <a:solidFill>
                  <a:srgbClr val="000099"/>
                </a:solidFill>
                <a:latin typeface="+mn-lt"/>
                <a:cs typeface="+mn-cs"/>
              </a:rPr>
              <a:t>Confluent flat topped papules forming plaques</a:t>
            </a:r>
            <a:endParaRPr lang="x-none" sz="2800" spc="30" dirty="0">
              <a:solidFill>
                <a:srgbClr val="000099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8452" name="Picture 4" descr="macular_rash_2_0911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888"/>
            <a:ext cx="8208912" cy="417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814" y="4576772"/>
            <a:ext cx="27363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5517231"/>
            <a:ext cx="63367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Erythematous papules </a:t>
            </a:r>
            <a:endParaRPr lang="x-none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  <a:endParaRPr lang="ar-SA" sz="3600" b="1" u="sng" dirty="0">
              <a:solidFill>
                <a:srgbClr val="00009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79512" y="1920085"/>
            <a:ext cx="4536504" cy="4434840"/>
          </a:xfrm>
        </p:spPr>
        <p:txBody>
          <a:bodyPr/>
          <a:lstStyle/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endParaRPr lang="en-US" sz="2400" dirty="0" smtClean="0"/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Stratum </a:t>
            </a:r>
            <a:r>
              <a:rPr lang="en-US" sz="2400" dirty="0" err="1">
                <a:solidFill>
                  <a:srgbClr val="000099"/>
                </a:solidFill>
              </a:rPr>
              <a:t>lucidum</a:t>
            </a:r>
            <a:r>
              <a:rPr lang="en-US" sz="2400" dirty="0">
                <a:solidFill>
                  <a:srgbClr val="000099"/>
                </a:solidFill>
              </a:rPr>
              <a:t> is found </a:t>
            </a:r>
            <a:endParaRPr lang="en-US" sz="2400" dirty="0" smtClean="0">
              <a:solidFill>
                <a:srgbClr val="000099"/>
              </a:solidFill>
            </a:endParaRP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in </a:t>
            </a:r>
            <a:r>
              <a:rPr lang="en-US" sz="2400" dirty="0">
                <a:solidFill>
                  <a:srgbClr val="000099"/>
                </a:solidFill>
              </a:rPr>
              <a:t>thick skin below </a:t>
            </a:r>
            <a:endParaRPr lang="en-US" sz="2400" dirty="0" smtClean="0">
              <a:solidFill>
                <a:srgbClr val="000099"/>
              </a:solidFill>
            </a:endParaRP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Stratum </a:t>
            </a:r>
            <a:r>
              <a:rPr lang="en-US" sz="2400" dirty="0" err="1">
                <a:solidFill>
                  <a:srgbClr val="000099"/>
                </a:solidFill>
              </a:rPr>
              <a:t>cornium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</a:p>
          <a:p>
            <a:pPr marL="0" algn="l" rtl="0">
              <a:lnSpc>
                <a:spcPct val="90000"/>
              </a:lnSpc>
              <a:buFont typeface="Batang" pitchFamily="18" charset="-127"/>
              <a:buNone/>
            </a:pP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 descr="C:\Users\sony\Desktop\slides\Stratum-lucidum-Image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74441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ony\Desktop\b r\thick thin skin and muco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60" y="3645024"/>
            <a:ext cx="3752887" cy="289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000099"/>
                </a:solidFill>
              </a:rPr>
              <a:t>Basement membrane </a:t>
            </a:r>
            <a:br>
              <a:rPr lang="en-US" sz="3600" b="1" u="sng" dirty="0" smtClean="0">
                <a:solidFill>
                  <a:srgbClr val="000099"/>
                </a:solidFill>
              </a:rPr>
            </a:br>
            <a:endParaRPr lang="en-US" sz="3600" b="1" u="sng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6858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It is a pink undulated homogenous area between the epidermis and dermis. </a:t>
            </a:r>
          </a:p>
          <a:p>
            <a:pPr marL="6858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99"/>
              </a:solidFill>
            </a:endParaRPr>
          </a:p>
          <a:p>
            <a:pPr marL="6858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It consist of number of proteins.</a:t>
            </a:r>
          </a:p>
          <a:p>
            <a:pPr marL="68580" indent="-3429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It is the site of attack injury in blistering diseases.</a:t>
            </a:r>
          </a:p>
          <a:p>
            <a:pPr marL="6858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5" name="Content Placeholder 4" descr="basment membrane.bmp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700808"/>
            <a:ext cx="4038600" cy="3561549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7544" y="125760"/>
            <a:ext cx="79248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sp>
        <p:nvSpPr>
          <p:cNvPr id="4423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251520" y="1512962"/>
            <a:ext cx="4608512" cy="5732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99"/>
                </a:solidFill>
              </a:rPr>
              <a:t>Basement membrane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99"/>
                </a:solidFill>
              </a:rPr>
              <a:t>Formed by</a:t>
            </a:r>
            <a:r>
              <a:rPr lang="en-US" sz="2400" dirty="0" smtClean="0">
                <a:solidFill>
                  <a:srgbClr val="000099"/>
                </a:solidFill>
              </a:rPr>
              <a:t>: </a:t>
            </a:r>
          </a:p>
          <a:p>
            <a:pPr marL="68580" indent="-342900"/>
            <a:r>
              <a:rPr lang="en-US" sz="2400" dirty="0" smtClean="0">
                <a:solidFill>
                  <a:srgbClr val="000099"/>
                </a:solidFill>
              </a:rPr>
              <a:t>Plasma membrane of  basal cells and </a:t>
            </a:r>
            <a:r>
              <a:rPr lang="en-US" sz="2400" dirty="0" err="1" smtClean="0">
                <a:solidFill>
                  <a:srgbClr val="000099"/>
                </a:solidFill>
              </a:rPr>
              <a:t>hemidesmosomes</a:t>
            </a:r>
            <a:r>
              <a:rPr lang="en-US" sz="2400" dirty="0" smtClean="0">
                <a:solidFill>
                  <a:srgbClr val="000099"/>
                </a:solidFill>
              </a:rPr>
              <a:t> </a:t>
            </a:r>
          </a:p>
          <a:p>
            <a:pPr marL="68580" indent="-342900"/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</a:rPr>
              <a:t>Thin clear amorphous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99"/>
                </a:solidFill>
              </a:rPr>
              <a:t>space (lamina </a:t>
            </a:r>
            <a:r>
              <a:rPr lang="en-US" sz="2400" dirty="0" err="1">
                <a:solidFill>
                  <a:srgbClr val="000099"/>
                </a:solidFill>
              </a:rPr>
              <a:t>lucida</a:t>
            </a:r>
            <a:r>
              <a:rPr lang="en-US" sz="2400" dirty="0">
                <a:solidFill>
                  <a:srgbClr val="000099"/>
                </a:solidFill>
              </a:rPr>
              <a:t>) </a:t>
            </a:r>
          </a:p>
          <a:p>
            <a:pPr marL="68580" indent="-342900"/>
            <a:r>
              <a:rPr lang="en-US" sz="2400" dirty="0">
                <a:solidFill>
                  <a:srgbClr val="000099"/>
                </a:solidFill>
              </a:rPr>
              <a:t> An electron dense area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99"/>
                </a:solidFill>
              </a:rPr>
              <a:t>(lamina </a:t>
            </a:r>
            <a:r>
              <a:rPr lang="en-US" sz="2400" dirty="0" err="1">
                <a:solidFill>
                  <a:srgbClr val="000099"/>
                </a:solidFill>
              </a:rPr>
              <a:t>densa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smtClean="0">
                <a:solidFill>
                  <a:srgbClr val="000099"/>
                </a:solidFill>
              </a:rPr>
              <a:t>).</a:t>
            </a:r>
            <a:endParaRPr lang="en-US" sz="2400" dirty="0">
              <a:solidFill>
                <a:srgbClr val="000099"/>
              </a:solidFill>
            </a:endParaRPr>
          </a:p>
          <a:p>
            <a:pPr marL="68580" indent="-342900"/>
            <a:r>
              <a:rPr lang="en-US" sz="2400" dirty="0">
                <a:solidFill>
                  <a:srgbClr val="000099"/>
                </a:solidFill>
              </a:rPr>
              <a:t> Anchoring </a:t>
            </a:r>
            <a:r>
              <a:rPr lang="en-US" sz="2400" dirty="0" smtClean="0">
                <a:solidFill>
                  <a:srgbClr val="000099"/>
                </a:solidFill>
              </a:rPr>
              <a:t>fibrils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  <a:r>
              <a:rPr lang="en-US" sz="2400" dirty="0" smtClean="0">
                <a:solidFill>
                  <a:srgbClr val="000099"/>
                </a:solidFill>
              </a:rPr>
              <a:t>that </a:t>
            </a:r>
            <a:r>
              <a:rPr lang="en-US" sz="2400" dirty="0">
                <a:solidFill>
                  <a:srgbClr val="000099"/>
                </a:solidFill>
              </a:rPr>
              <a:t>anchors the </a:t>
            </a:r>
            <a:r>
              <a:rPr lang="en-US" sz="2400" dirty="0" smtClean="0">
                <a:solidFill>
                  <a:srgbClr val="000099"/>
                </a:solidFill>
              </a:rPr>
              <a:t>epidermis </a:t>
            </a:r>
            <a:r>
              <a:rPr lang="en-US" sz="2400" dirty="0">
                <a:solidFill>
                  <a:srgbClr val="000099"/>
                </a:solidFill>
              </a:rPr>
              <a:t>to dermis .</a:t>
            </a:r>
          </a:p>
          <a:p>
            <a:pPr marL="0" algn="l" rtl="0"/>
            <a:endParaRPr lang="en-US" sz="2400" dirty="0">
              <a:solidFill>
                <a:srgbClr val="000099"/>
              </a:solidFill>
            </a:endParaRPr>
          </a:p>
          <a:p>
            <a:pPr marL="0" algn="l" rtl="0"/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44237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pic>
        <p:nvPicPr>
          <p:cNvPr id="442375" name="Picture 7" descr="bm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412776"/>
            <a:ext cx="3708474" cy="40249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39888"/>
            <a:ext cx="4038600" cy="4525962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dirty="0">
                <a:solidFill>
                  <a:srgbClr val="000099"/>
                </a:solidFill>
              </a:rPr>
              <a:t>Dermis is divided into</a:t>
            </a:r>
          </a:p>
          <a:p>
            <a:pPr marL="0" indent="-6096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Papillary dermis </a:t>
            </a:r>
          </a:p>
          <a:p>
            <a:pPr marL="0" indent="-6096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Reticular dermis </a:t>
            </a:r>
          </a:p>
          <a:p>
            <a:pPr marL="0" indent="-6096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Consists </a:t>
            </a:r>
            <a:r>
              <a:rPr lang="en-US" sz="2400" dirty="0" smtClean="0">
                <a:solidFill>
                  <a:srgbClr val="000099"/>
                </a:solidFill>
              </a:rPr>
              <a:t>of  :</a:t>
            </a:r>
            <a:endParaRPr lang="en-US" sz="2400" dirty="0">
              <a:solidFill>
                <a:srgbClr val="000099"/>
              </a:solidFill>
            </a:endParaRPr>
          </a:p>
          <a:p>
            <a:pPr marL="0" indent="0" algn="l" rtl="0">
              <a:buNone/>
            </a:pPr>
            <a:r>
              <a:rPr lang="en-US" sz="2400" u="sng" dirty="0">
                <a:solidFill>
                  <a:srgbClr val="000099"/>
                </a:solidFill>
              </a:rPr>
              <a:t>1</a:t>
            </a:r>
            <a:r>
              <a:rPr lang="en-US" sz="2400" u="sng" dirty="0" smtClean="0">
                <a:solidFill>
                  <a:srgbClr val="000099"/>
                </a:solidFill>
              </a:rPr>
              <a:t>. Collagen </a:t>
            </a:r>
            <a:r>
              <a:rPr lang="en-US" sz="2400" u="sng" dirty="0">
                <a:solidFill>
                  <a:srgbClr val="000099"/>
                </a:solidFill>
              </a:rPr>
              <a:t>fibers</a:t>
            </a:r>
            <a:r>
              <a:rPr lang="en-US" sz="2400" dirty="0">
                <a:solidFill>
                  <a:srgbClr val="000099"/>
                </a:solidFill>
              </a:rPr>
              <a:t> </a:t>
            </a:r>
          </a:p>
          <a:p>
            <a:pPr marL="0" indent="0" algn="l" rtl="0">
              <a:buNone/>
            </a:pPr>
            <a:r>
              <a:rPr lang="en-US" sz="2400" dirty="0">
                <a:solidFill>
                  <a:srgbClr val="000099"/>
                </a:solidFill>
              </a:rPr>
              <a:t>Provides strength </a:t>
            </a:r>
          </a:p>
          <a:p>
            <a:pPr marL="0" indent="-6096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Thin fibers in </a:t>
            </a:r>
            <a:r>
              <a:rPr lang="en-US" sz="2400" dirty="0" smtClean="0">
                <a:solidFill>
                  <a:srgbClr val="000099"/>
                </a:solidFill>
              </a:rPr>
              <a:t>papillary dermis </a:t>
            </a:r>
            <a:r>
              <a:rPr lang="en-US" sz="2400" dirty="0">
                <a:solidFill>
                  <a:srgbClr val="000099"/>
                </a:solidFill>
              </a:rPr>
              <a:t>but thick </a:t>
            </a:r>
            <a:r>
              <a:rPr lang="en-US" sz="2400" dirty="0" smtClean="0">
                <a:solidFill>
                  <a:srgbClr val="000099"/>
                </a:solidFill>
              </a:rPr>
              <a:t>and coarse </a:t>
            </a:r>
            <a:r>
              <a:rPr lang="en-US" sz="2400" dirty="0">
                <a:solidFill>
                  <a:srgbClr val="000099"/>
                </a:solidFill>
              </a:rPr>
              <a:t>in </a:t>
            </a:r>
            <a:r>
              <a:rPr lang="en-US" sz="2400" dirty="0" smtClean="0">
                <a:solidFill>
                  <a:srgbClr val="000099"/>
                </a:solidFill>
              </a:rPr>
              <a:t>the </a:t>
            </a:r>
            <a:r>
              <a:rPr lang="en-US" sz="2400" dirty="0">
                <a:solidFill>
                  <a:srgbClr val="000099"/>
                </a:solidFill>
              </a:rPr>
              <a:t>reticular dermis .	</a:t>
            </a:r>
          </a:p>
          <a:p>
            <a:pPr marL="0" indent="-609600" algn="l" rtl="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</a:endParaRPr>
          </a:p>
          <a:p>
            <a:pPr marL="0" indent="-609600" algn="l" rtl="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6" name="Picture 5" descr="dermis 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628800"/>
            <a:ext cx="4209524" cy="25202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218" name="Picture 2" descr="C:\Users\sony\Desktop\b r\ga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59163"/>
            <a:ext cx="4320480" cy="17621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 </a:t>
            </a:r>
          </a:p>
        </p:txBody>
      </p:sp>
      <p:sp>
        <p:nvSpPr>
          <p:cNvPr id="419845" name="Rectangle 5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rtl="0"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2</a:t>
            </a:r>
            <a:r>
              <a:rPr lang="en-US" sz="2400" dirty="0">
                <a:solidFill>
                  <a:srgbClr val="000099"/>
                </a:solidFill>
              </a:rPr>
              <a:t>. </a:t>
            </a:r>
            <a:r>
              <a:rPr lang="en-US" sz="2400" u="sng" dirty="0">
                <a:solidFill>
                  <a:srgbClr val="000099"/>
                </a:solidFill>
              </a:rPr>
              <a:t>Elastic Fibers</a:t>
            </a:r>
            <a:r>
              <a:rPr lang="en-US" sz="2400" dirty="0">
                <a:solidFill>
                  <a:srgbClr val="000099"/>
                </a:solidFill>
              </a:rPr>
              <a:t>. 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Provides elasticity 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Protection against </a:t>
            </a:r>
            <a:endParaRPr lang="en-US" sz="2400" dirty="0" smtClean="0">
              <a:solidFill>
                <a:srgbClr val="000099"/>
              </a:solidFill>
            </a:endParaRPr>
          </a:p>
          <a:p>
            <a:pPr algn="l" rtl="0"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shearing forces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</a:p>
          <a:p>
            <a:pPr algn="l" rtl="0">
              <a:buFont typeface="Batang" pitchFamily="18" charset="-127"/>
              <a:buNone/>
            </a:pPr>
            <a:endParaRPr lang="en-US" sz="2400" dirty="0">
              <a:solidFill>
                <a:srgbClr val="000099"/>
              </a:solidFill>
            </a:endParaRPr>
          </a:p>
          <a:p>
            <a:pPr algn="l" rtl="0"/>
            <a:endParaRPr lang="en-US" sz="2400" dirty="0">
              <a:solidFill>
                <a:srgbClr val="000099"/>
              </a:solidFill>
            </a:endParaRPr>
          </a:p>
        </p:txBody>
      </p:sp>
      <p:sp>
        <p:nvSpPr>
          <p:cNvPr id="419846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52" name="Picture 12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700213"/>
            <a:ext cx="3924300" cy="39610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62880" y="620688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sz="3600" b="1" u="sng" dirty="0" smtClean="0">
                <a:solidFill>
                  <a:srgbClr val="000099"/>
                </a:solidFill>
              </a:rPr>
              <a:t>Objectives of the course:</a:t>
            </a:r>
            <a:r>
              <a:rPr lang="en-US" sz="3600" b="1" u="sng" dirty="0" smtClean="0">
                <a:solidFill>
                  <a:schemeClr val="bg1"/>
                </a:solidFill>
              </a:rPr>
              <a:t/>
            </a:r>
            <a:br>
              <a:rPr lang="en-US" sz="3600" b="1" u="sng" dirty="0" smtClean="0">
                <a:solidFill>
                  <a:schemeClr val="bg1"/>
                </a:solidFill>
              </a:rPr>
            </a:br>
            <a:endParaRPr lang="en-US" sz="3600" b="1" u="sng" dirty="0">
              <a:solidFill>
                <a:schemeClr val="bg1"/>
              </a:solidFill>
            </a:endParaRPr>
          </a:p>
        </p:txBody>
      </p:sp>
      <p:sp>
        <p:nvSpPr>
          <p:cNvPr id="4823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4525962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>
                <a:solidFill>
                  <a:srgbClr val="000099"/>
                </a:solidFill>
              </a:rPr>
              <a:t>To know the normal skin structure.</a:t>
            </a:r>
          </a:p>
          <a:p>
            <a:pPr algn="l" rtl="0"/>
            <a:r>
              <a:rPr lang="en-US" sz="2800" dirty="0" smtClean="0">
                <a:solidFill>
                  <a:srgbClr val="000099"/>
                </a:solidFill>
              </a:rPr>
              <a:t>To be able to take proper history.</a:t>
            </a:r>
          </a:p>
          <a:p>
            <a:pPr algn="l" rtl="0"/>
            <a:r>
              <a:rPr lang="en-US" sz="2800" dirty="0" smtClean="0">
                <a:solidFill>
                  <a:srgbClr val="000099"/>
                </a:solidFill>
              </a:rPr>
              <a:t>To be able to describe lesions by using proper  dermatological terminology.</a:t>
            </a:r>
          </a:p>
          <a:p>
            <a:pPr algn="l" rtl="0"/>
            <a:r>
              <a:rPr lang="en-US" sz="2800" dirty="0" smtClean="0">
                <a:solidFill>
                  <a:srgbClr val="000099"/>
                </a:solidFill>
              </a:rPr>
              <a:t>To be able to formulate a differential diagnosis.</a:t>
            </a:r>
          </a:p>
          <a:p>
            <a:pPr algn="l" rtl="0"/>
            <a:r>
              <a:rPr lang="en-US" sz="2800" dirty="0" smtClean="0">
                <a:solidFill>
                  <a:srgbClr val="000099"/>
                </a:solidFill>
              </a:rPr>
              <a:t>To be able to diagnose and treat common skin disorders.</a:t>
            </a:r>
          </a:p>
          <a:p>
            <a:pPr algn="l" rtl="0"/>
            <a:r>
              <a:rPr lang="en-US" sz="2800" dirty="0" smtClean="0">
                <a:solidFill>
                  <a:srgbClr val="000099"/>
                </a:solidFill>
              </a:rPr>
              <a:t>To be familiar with dermatologic emergencies </a:t>
            </a:r>
          </a:p>
          <a:p>
            <a:pPr algn="l" rtl="0"/>
            <a:endParaRPr lang="en-US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sp>
        <p:nvSpPr>
          <p:cNvPr id="41779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57200" y="908720"/>
            <a:ext cx="3898776" cy="5184576"/>
          </a:xfrm>
        </p:spPr>
        <p:txBody>
          <a:bodyPr>
            <a:noAutofit/>
          </a:bodyPr>
          <a:lstStyle/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>
                <a:solidFill>
                  <a:srgbClr val="000099"/>
                </a:solidFill>
              </a:rPr>
              <a:t>	</a:t>
            </a:r>
            <a:endParaRPr lang="en-US" sz="2400" dirty="0" smtClean="0">
              <a:solidFill>
                <a:srgbClr val="000099"/>
              </a:solidFill>
            </a:endParaRP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endParaRPr lang="en-US" sz="2400" dirty="0" smtClean="0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2400" dirty="0">
                <a:solidFill>
                  <a:srgbClr val="000099"/>
                </a:solidFill>
              </a:rPr>
              <a:t>3. </a:t>
            </a:r>
            <a:r>
              <a:rPr lang="en-US" sz="2400" u="sng" dirty="0">
                <a:solidFill>
                  <a:srgbClr val="000099"/>
                </a:solidFill>
              </a:rPr>
              <a:t>Ground substance</a:t>
            </a:r>
            <a:r>
              <a:rPr lang="en-US" sz="2400" dirty="0">
                <a:solidFill>
                  <a:srgbClr val="000099"/>
                </a:solidFill>
              </a:rPr>
              <a:t> Binds water and maintains </a:t>
            </a:r>
            <a:r>
              <a:rPr lang="en-US" sz="2400" dirty="0" smtClean="0">
                <a:solidFill>
                  <a:srgbClr val="000099"/>
                </a:solidFill>
              </a:rPr>
              <a:t>the </a:t>
            </a:r>
            <a:r>
              <a:rPr lang="en-US" sz="2400" dirty="0">
                <a:solidFill>
                  <a:srgbClr val="000099"/>
                </a:solidFill>
              </a:rPr>
              <a:t>skin turgor.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4</a:t>
            </a:r>
            <a:r>
              <a:rPr lang="en-US" sz="2400" u="sng" dirty="0">
                <a:solidFill>
                  <a:srgbClr val="000099"/>
                </a:solidFill>
              </a:rPr>
              <a:t>. Blood vessels</a:t>
            </a:r>
            <a:r>
              <a:rPr lang="en-US" sz="2400" dirty="0">
                <a:solidFill>
                  <a:srgbClr val="000099"/>
                </a:solidFill>
              </a:rPr>
              <a:t>.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>
                <a:solidFill>
                  <a:srgbClr val="000099"/>
                </a:solidFill>
              </a:rPr>
              <a:t>To nourish the overlying 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>
                <a:solidFill>
                  <a:srgbClr val="000099"/>
                </a:solidFill>
              </a:rPr>
              <a:t>epidermis also.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5</a:t>
            </a:r>
            <a:r>
              <a:rPr lang="en-US" sz="2400" dirty="0">
                <a:solidFill>
                  <a:srgbClr val="000099"/>
                </a:solidFill>
              </a:rPr>
              <a:t>. </a:t>
            </a:r>
            <a:r>
              <a:rPr lang="en-US" sz="2400" u="sng" dirty="0">
                <a:solidFill>
                  <a:srgbClr val="000099"/>
                </a:solidFill>
              </a:rPr>
              <a:t>Fibroblasts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>
                <a:solidFill>
                  <a:srgbClr val="000099"/>
                </a:solidFill>
              </a:rPr>
              <a:t>Produce the </a:t>
            </a:r>
            <a:r>
              <a:rPr lang="en-US" sz="2400" dirty="0" smtClean="0">
                <a:solidFill>
                  <a:srgbClr val="000099"/>
                </a:solidFill>
              </a:rPr>
              <a:t>above </a:t>
            </a:r>
          </a:p>
          <a:p>
            <a:pPr algn="l" rtl="0">
              <a:lnSpc>
                <a:spcPct val="90000"/>
              </a:lnSpc>
              <a:buFont typeface="Batang" pitchFamily="18" charset="-127"/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elements..</a:t>
            </a: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8194" name="Picture 2" descr="C:\Users\sony\Desktop\b r\ga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4176464" cy="295232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ony\Desktop\b r\Loss of Turgor_ Skin becomes less elastic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60" y="4373835"/>
            <a:ext cx="4272136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b="1" dirty="0" smtClean="0"/>
              <a:t>Skin Structure  </a:t>
            </a:r>
            <a:endParaRPr lang="en-US" b="1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682480" cy="5257800"/>
          </a:xfrm>
        </p:spPr>
        <p:txBody>
          <a:bodyPr/>
          <a:lstStyle/>
          <a:p>
            <a:pPr marL="0" indent="0" algn="l">
              <a:buNone/>
            </a:pPr>
            <a:endParaRPr lang="en-US" u="sng" dirty="0" smtClean="0">
              <a:solidFill>
                <a:srgbClr val="000099"/>
              </a:solidFill>
            </a:endParaRPr>
          </a:p>
          <a:p>
            <a:pPr marL="0" indent="0" algn="l">
              <a:buNone/>
            </a:pPr>
            <a:r>
              <a:rPr lang="en-US" u="sng" dirty="0" smtClean="0">
                <a:solidFill>
                  <a:srgbClr val="000099"/>
                </a:solidFill>
              </a:rPr>
              <a:t> Function of dermis</a:t>
            </a:r>
            <a:r>
              <a:rPr lang="en-US" dirty="0" smtClean="0">
                <a:solidFill>
                  <a:srgbClr val="000099"/>
                </a:solidFill>
              </a:rPr>
              <a:t>: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It provides nourishment to the epidermis and interact with it during wound repair.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It gives the skin its strength, elasticity, and softness.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7170" name="Picture 2" descr="C:\Users\sony\Desktop\b r\wound hea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600400" cy="424847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Skin structure</a:t>
            </a:r>
            <a:endParaRPr lang="en-US" b="1" dirty="0"/>
          </a:p>
        </p:txBody>
      </p:sp>
      <p:sp>
        <p:nvSpPr>
          <p:cNvPr id="41574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23528" y="1600200"/>
            <a:ext cx="4319910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Subcutaneous Fat: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Composed of </a:t>
            </a:r>
            <a:r>
              <a:rPr lang="en-US" dirty="0" err="1" smtClean="0">
                <a:solidFill>
                  <a:srgbClr val="000099"/>
                </a:solidFill>
              </a:rPr>
              <a:t>lipocytes</a:t>
            </a:r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Inflammation of the subcutaneous fat  </a:t>
            </a:r>
            <a:r>
              <a:rPr lang="en-US" dirty="0">
                <a:solidFill>
                  <a:srgbClr val="000099"/>
                </a:solidFill>
              </a:rPr>
              <a:t>i</a:t>
            </a:r>
            <a:r>
              <a:rPr lang="en-US" dirty="0" smtClean="0">
                <a:solidFill>
                  <a:srgbClr val="000099"/>
                </a:solidFill>
              </a:rPr>
              <a:t>s called </a:t>
            </a:r>
            <a:r>
              <a:rPr lang="en-US" dirty="0" err="1" smtClean="0">
                <a:solidFill>
                  <a:srgbClr val="000099"/>
                </a:solidFill>
              </a:rPr>
              <a:t>panniculitus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15754" name="Picture 10" descr="f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84313"/>
            <a:ext cx="3960812" cy="41049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b="1" dirty="0" smtClean="0"/>
              <a:t>Skin Structure </a:t>
            </a:r>
            <a:endParaRPr lang="en-US" b="1" dirty="0"/>
          </a:p>
        </p:txBody>
      </p:sp>
      <p:sp>
        <p:nvSpPr>
          <p:cNvPr id="425989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Skin Appendages include:</a:t>
            </a: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Eccrine</a:t>
            </a:r>
            <a:r>
              <a:rPr lang="en-US" dirty="0" smtClean="0">
                <a:solidFill>
                  <a:srgbClr val="000099"/>
                </a:solidFill>
              </a:rPr>
              <a:t>/ apocrine sweat glands.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Sebaceous glands.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Hair Follicles.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Nails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25991" name="Picture 7" descr="pilos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628775"/>
            <a:ext cx="3960812" cy="388845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Skin appendages</a:t>
            </a:r>
            <a:endParaRPr lang="en-US" b="1" dirty="0"/>
          </a:p>
        </p:txBody>
      </p:sp>
      <p:sp>
        <p:nvSpPr>
          <p:cNvPr id="24781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898504" cy="5069160"/>
          </a:xfrm>
        </p:spPr>
        <p:txBody>
          <a:bodyPr/>
          <a:lstStyle/>
          <a:p>
            <a:pPr marL="0" indent="0" algn="l">
              <a:buNone/>
            </a:pPr>
            <a:r>
              <a:rPr lang="en-US" u="sng" dirty="0" err="1" smtClean="0">
                <a:solidFill>
                  <a:srgbClr val="000099"/>
                </a:solidFill>
              </a:rPr>
              <a:t>Eccrine</a:t>
            </a:r>
            <a:r>
              <a:rPr lang="en-US" u="sng" dirty="0" smtClean="0">
                <a:solidFill>
                  <a:srgbClr val="000099"/>
                </a:solidFill>
              </a:rPr>
              <a:t> sweat glands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Tubular structures open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freely on the </a:t>
            </a:r>
            <a:r>
              <a:rPr lang="en-US" smtClean="0">
                <a:solidFill>
                  <a:srgbClr val="000099"/>
                </a:solidFill>
              </a:rPr>
              <a:t>skin; not </a:t>
            </a:r>
            <a:r>
              <a:rPr lang="en-US" dirty="0" smtClean="0">
                <a:solidFill>
                  <a:srgbClr val="000099"/>
                </a:solidFill>
              </a:rPr>
              <a:t>attached to hair follicles.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Under the influence of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cholinergic stimuli.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Picture 5" descr="sweat gland.bmp"/>
          <p:cNvPicPr>
            <a:picLocks noChangeAspect="1"/>
          </p:cNvPicPr>
          <p:nvPr/>
        </p:nvPicPr>
        <p:blipFill>
          <a:blip r:embed="rId2" cstate="print"/>
          <a:srcRect t="18501" r="64962" b="20600"/>
          <a:stretch>
            <a:fillRect/>
          </a:stretch>
        </p:blipFill>
        <p:spPr>
          <a:xfrm>
            <a:off x="5652120" y="1484784"/>
            <a:ext cx="2952328" cy="38884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Skin appendages</a:t>
            </a:r>
            <a:endParaRPr lang="en-US" b="1" dirty="0"/>
          </a:p>
        </p:txBody>
      </p:sp>
      <p:sp>
        <p:nvSpPr>
          <p:cNvPr id="4864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394448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err="1" smtClean="0">
                <a:solidFill>
                  <a:srgbClr val="000099"/>
                </a:solidFill>
              </a:rPr>
              <a:t>Eccrine</a:t>
            </a:r>
            <a:r>
              <a:rPr lang="en-US" dirty="0" smtClean="0">
                <a:solidFill>
                  <a:srgbClr val="000099"/>
                </a:solidFill>
              </a:rPr>
              <a:t> sweat glands.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Present everywhere except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The vermilion border ; nail beds ; labia </a:t>
            </a:r>
            <a:r>
              <a:rPr lang="en-US" dirty="0" err="1" smtClean="0">
                <a:solidFill>
                  <a:srgbClr val="000099"/>
                </a:solidFill>
              </a:rPr>
              <a:t>minora</a:t>
            </a:r>
            <a:r>
              <a:rPr lang="en-US" dirty="0" smtClean="0">
                <a:solidFill>
                  <a:srgbClr val="000099"/>
                </a:solidFill>
              </a:rPr>
              <a:t> ; glans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Abundant in palms ; soles.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86405" name="Picture 5" descr="sw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557339"/>
            <a:ext cx="3527624" cy="37438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Skin appendages</a:t>
            </a:r>
            <a:endParaRPr lang="en-US" b="1" dirty="0"/>
          </a:p>
        </p:txBody>
      </p:sp>
      <p:sp>
        <p:nvSpPr>
          <p:cNvPr id="17613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79512" y="1600200"/>
            <a:ext cx="4824536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u="sng" dirty="0" smtClean="0">
                <a:solidFill>
                  <a:srgbClr val="000099"/>
                </a:solidFill>
              </a:rPr>
              <a:t>Apocrine sweat glands: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Secrete viscous material that give musky odor when acted upon by bacteria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76138" name="Picture 10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8800"/>
            <a:ext cx="3456186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Skin appendages</a:t>
            </a:r>
            <a:endParaRPr lang="en-US" b="1" dirty="0"/>
          </a:p>
        </p:txBody>
      </p:sp>
      <p:sp>
        <p:nvSpPr>
          <p:cNvPr id="4874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u="sng" dirty="0" smtClean="0">
                <a:solidFill>
                  <a:srgbClr val="000099"/>
                </a:solidFill>
              </a:rPr>
              <a:t>Apocrine sweat glands</a:t>
            </a:r>
            <a:r>
              <a:rPr lang="en-US" dirty="0" smtClean="0">
                <a:solidFill>
                  <a:srgbClr val="000099"/>
                </a:solidFill>
              </a:rPr>
              <a:t>: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Present in the axillae ; </a:t>
            </a:r>
          </a:p>
          <a:p>
            <a:pPr marL="0" indent="0" algn="l">
              <a:buNone/>
            </a:pPr>
            <a:r>
              <a:rPr lang="en-US" dirty="0" err="1" smtClean="0">
                <a:solidFill>
                  <a:srgbClr val="000099"/>
                </a:solidFill>
              </a:rPr>
              <a:t>anogenital</a:t>
            </a:r>
            <a:r>
              <a:rPr lang="en-US" dirty="0" smtClean="0">
                <a:solidFill>
                  <a:srgbClr val="000099"/>
                </a:solidFill>
              </a:rPr>
              <a:t> area ;  modified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glands in the external ear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canal ; the eye lids ( moll’s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glands ) ; and  areolae.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Under adrenergic stimuli.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87429" name="Picture 5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700213"/>
            <a:ext cx="2808114" cy="367300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b="1" dirty="0" smtClean="0"/>
              <a:t>Skin appendages</a:t>
            </a:r>
            <a:endParaRPr lang="en-US" b="1" dirty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1340768"/>
            <a:ext cx="5256584" cy="4374232"/>
          </a:xfrm>
        </p:spPr>
        <p:txBody>
          <a:bodyPr/>
          <a:lstStyle/>
          <a:p>
            <a:pPr algn="l"/>
            <a:endParaRPr lang="en-US" u="sng" dirty="0" smtClean="0">
              <a:solidFill>
                <a:srgbClr val="000099"/>
              </a:solidFill>
            </a:endParaRPr>
          </a:p>
          <a:p>
            <a:pPr algn="l"/>
            <a:endParaRPr lang="en-US" u="sng" dirty="0">
              <a:solidFill>
                <a:srgbClr val="000099"/>
              </a:solidFill>
            </a:endParaRPr>
          </a:p>
          <a:p>
            <a:pPr marL="0" indent="0" algn="l">
              <a:buNone/>
            </a:pPr>
            <a:r>
              <a:rPr lang="en-US" u="sng" dirty="0" smtClean="0">
                <a:solidFill>
                  <a:srgbClr val="000099"/>
                </a:solidFill>
              </a:rPr>
              <a:t> Sebaceous glands</a:t>
            </a:r>
            <a:r>
              <a:rPr lang="en-US" dirty="0" smtClean="0">
                <a:solidFill>
                  <a:srgbClr val="000099"/>
                </a:solidFill>
              </a:rPr>
              <a:t>: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Attached to hair follicles or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open freely.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Present in the scalp, </a:t>
            </a:r>
          </a:p>
          <a:p>
            <a:pPr marL="0" indent="0" algn="l">
              <a:buNone/>
            </a:pPr>
            <a:r>
              <a:rPr lang="en-US" dirty="0" err="1" smtClean="0">
                <a:solidFill>
                  <a:srgbClr val="000099"/>
                </a:solidFill>
              </a:rPr>
              <a:t>forehead,face</a:t>
            </a:r>
            <a:r>
              <a:rPr lang="en-US" dirty="0" smtClean="0">
                <a:solidFill>
                  <a:srgbClr val="000099"/>
                </a:solidFill>
              </a:rPr>
              <a:t>, upper chest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except palms and soles.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78186" name="Picture 10" descr="seb g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700808"/>
            <a:ext cx="3312368" cy="39604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Skin appendages</a:t>
            </a:r>
            <a:endParaRPr lang="en-US" b="1" dirty="0"/>
          </a:p>
        </p:txBody>
      </p:sp>
      <p:sp>
        <p:nvSpPr>
          <p:cNvPr id="4884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5536" y="1196752"/>
            <a:ext cx="5328592" cy="5472608"/>
          </a:xfrm>
        </p:spPr>
        <p:txBody>
          <a:bodyPr/>
          <a:lstStyle/>
          <a:p>
            <a:pPr algn="l"/>
            <a:endParaRPr lang="en-US" u="sng" dirty="0" smtClean="0">
              <a:solidFill>
                <a:srgbClr val="000099"/>
              </a:solidFill>
            </a:endParaRPr>
          </a:p>
          <a:p>
            <a:pPr algn="l"/>
            <a:r>
              <a:rPr lang="en-US" u="sng" dirty="0" smtClean="0">
                <a:solidFill>
                  <a:srgbClr val="000099"/>
                </a:solidFill>
              </a:rPr>
              <a:t>Sebaceous glands</a:t>
            </a:r>
            <a:r>
              <a:rPr lang="en-US" dirty="0" smtClean="0">
                <a:solidFill>
                  <a:srgbClr val="000099"/>
                </a:solidFill>
              </a:rPr>
              <a:t>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 In the areola as Montgomery tubercles 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In the eye lids as Meibomian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glands.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Ectopic glands in the mucous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membrane are called </a:t>
            </a:r>
            <a:r>
              <a:rPr lang="en-US" dirty="0" err="1" smtClean="0">
                <a:solidFill>
                  <a:srgbClr val="000099"/>
                </a:solidFill>
              </a:rPr>
              <a:t>fordyce</a:t>
            </a:r>
            <a:r>
              <a:rPr lang="en-US" dirty="0" smtClean="0">
                <a:solidFill>
                  <a:srgbClr val="000099"/>
                </a:solidFill>
              </a:rPr>
              <a:t>  spots.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Sebaceous glands are under the control of androgens.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Picture 5" descr="frdyce spots.bmp"/>
          <p:cNvPicPr>
            <a:picLocks noChangeAspect="1"/>
          </p:cNvPicPr>
          <p:nvPr/>
        </p:nvPicPr>
        <p:blipFill>
          <a:blip r:embed="rId2" cstate="print"/>
          <a:srcRect r="56300" b="43700"/>
          <a:stretch>
            <a:fillRect/>
          </a:stretch>
        </p:blipFill>
        <p:spPr>
          <a:xfrm>
            <a:off x="5724128" y="1556792"/>
            <a:ext cx="3168352" cy="386104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Lecture outlines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8229600" cy="4389120"/>
          </a:xfrm>
        </p:spPr>
        <p:txBody>
          <a:bodyPr>
            <a:norm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99"/>
                </a:solidFill>
              </a:rPr>
              <a:t>Function </a:t>
            </a:r>
            <a:r>
              <a:rPr lang="en-US" sz="3600" dirty="0">
                <a:solidFill>
                  <a:srgbClr val="000099"/>
                </a:solidFill>
              </a:rPr>
              <a:t>, Structure of the skin.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99"/>
                </a:solidFill>
              </a:rPr>
              <a:t>Approach </a:t>
            </a:r>
            <a:r>
              <a:rPr lang="en-US" sz="3600" dirty="0">
                <a:solidFill>
                  <a:srgbClr val="000099"/>
                </a:solidFill>
              </a:rPr>
              <a:t>to dermatology patient.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99"/>
                </a:solidFill>
              </a:rPr>
              <a:t>Descriptive terms and morphology </a:t>
            </a:r>
            <a:r>
              <a:rPr lang="en-US" sz="3600" dirty="0">
                <a:solidFill>
                  <a:srgbClr val="000099"/>
                </a:solidFill>
              </a:rPr>
              <a:t>of skin lesions.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99"/>
                </a:solidFill>
              </a:rPr>
              <a:t>Reaction </a:t>
            </a:r>
            <a:r>
              <a:rPr lang="en-US" sz="3600" dirty="0">
                <a:solidFill>
                  <a:srgbClr val="000099"/>
                </a:solidFill>
              </a:rPr>
              <a:t>patterns.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99"/>
                </a:solidFill>
              </a:rPr>
              <a:t>Topical therapy and others.</a:t>
            </a:r>
            <a:endParaRPr lang="en-US" sz="36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Skin Appendages</a:t>
            </a:r>
            <a:endParaRPr lang="en-US" b="1" dirty="0"/>
          </a:p>
        </p:txBody>
      </p:sp>
      <p:sp>
        <p:nvSpPr>
          <p:cNvPr id="42803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898504" cy="4114800"/>
          </a:xfrm>
        </p:spPr>
        <p:txBody>
          <a:bodyPr/>
          <a:lstStyle/>
          <a:p>
            <a:pPr algn="l"/>
            <a:r>
              <a:rPr lang="en-US" u="sng" dirty="0" smtClean="0">
                <a:solidFill>
                  <a:srgbClr val="000099"/>
                </a:solidFill>
              </a:rPr>
              <a:t>Hair follicles: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The hair follicle with it’s attached sebaceous gland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Form the </a:t>
            </a:r>
            <a:r>
              <a:rPr lang="en-US" dirty="0" err="1" smtClean="0">
                <a:solidFill>
                  <a:srgbClr val="000099"/>
                </a:solidFill>
              </a:rPr>
              <a:t>Pilosebaceous</a:t>
            </a:r>
            <a:endParaRPr lang="en-US" dirty="0" smtClean="0">
              <a:solidFill>
                <a:srgbClr val="000099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Unit.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28039" name="Picture 7" descr="h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196752"/>
            <a:ext cx="3167584" cy="45450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Skin appendages</a:t>
            </a:r>
            <a:endParaRPr lang="en-US" b="1" dirty="0"/>
          </a:p>
        </p:txBody>
      </p:sp>
      <p:sp>
        <p:nvSpPr>
          <p:cNvPr id="245765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Nails.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The nail plate is formed of hard keratin.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Proximal nail fold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morphology can be altered in connective tissue disease 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45767" name="Picture 7" descr="na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72245"/>
            <a:ext cx="4032250" cy="45370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Skin appendages</a:t>
            </a:r>
            <a:endParaRPr lang="en-US" b="1" dirty="0"/>
          </a:p>
        </p:txBody>
      </p:sp>
      <p:sp>
        <p:nvSpPr>
          <p:cNvPr id="4894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The </a:t>
            </a:r>
            <a:r>
              <a:rPr lang="en-US" dirty="0" err="1" smtClean="0">
                <a:solidFill>
                  <a:srgbClr val="000099"/>
                </a:solidFill>
              </a:rPr>
              <a:t>lunula</a:t>
            </a:r>
            <a:r>
              <a:rPr lang="en-US" dirty="0" smtClean="0">
                <a:solidFill>
                  <a:srgbClr val="000099"/>
                </a:solidFill>
              </a:rPr>
              <a:t> is the visible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part of the matrix.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The matrix covers the </a:t>
            </a:r>
          </a:p>
          <a:p>
            <a:pPr marL="0" indent="0" algn="l">
              <a:buNone/>
            </a:pPr>
            <a:r>
              <a:rPr lang="en-US" dirty="0" err="1" smtClean="0">
                <a:solidFill>
                  <a:srgbClr val="000099"/>
                </a:solidFill>
              </a:rPr>
              <a:t>midportion</a:t>
            </a:r>
            <a:r>
              <a:rPr lang="en-US" dirty="0" smtClean="0">
                <a:solidFill>
                  <a:srgbClr val="000099"/>
                </a:solidFill>
              </a:rPr>
              <a:t> of the distal Phalanx.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Fingernails grow 3mm/month.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Toenails grow 1mm/month.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89478" name="Picture 6" descr="nail l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340768"/>
            <a:ext cx="2951560" cy="417589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 rot="16200000">
            <a:off x="7199469" y="3249804"/>
            <a:ext cx="1481877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matrix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332656"/>
            <a:ext cx="7924800" cy="1143000"/>
          </a:xfrm>
        </p:spPr>
        <p:txBody>
          <a:bodyPr/>
          <a:lstStyle/>
          <a:p>
            <a:r>
              <a:rPr lang="en-US" b="1" dirty="0" smtClean="0"/>
              <a:t>Skin appendages</a:t>
            </a:r>
            <a:endParaRPr lang="ar-SA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95536" y="1600200"/>
            <a:ext cx="3733800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Nails can be affected in systemic and skin diseases.</a:t>
            </a:r>
            <a:endParaRPr lang="ar-SA" dirty="0">
              <a:solidFill>
                <a:srgbClr val="00009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40768"/>
            <a:ext cx="4536504" cy="5472608"/>
          </a:xfrm>
        </p:spPr>
      </p:pic>
    </p:spTree>
    <p:extLst>
      <p:ext uri="{BB962C8B-B14F-4D97-AF65-F5344CB8AC3E}">
        <p14:creationId xmlns:p14="http://schemas.microsoft.com/office/powerpoint/2010/main" val="18965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Cornification (keratinization)</a:t>
            </a:r>
            <a:endParaRPr lang="en-US" b="1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23528" y="1600200"/>
            <a:ext cx="5616624" cy="41148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0099"/>
                </a:solidFill>
              </a:rPr>
              <a:t>T</a:t>
            </a:r>
            <a:r>
              <a:rPr lang="en-US" dirty="0" smtClean="0">
                <a:solidFill>
                  <a:srgbClr val="000099"/>
                </a:solidFill>
              </a:rPr>
              <a:t>he terminal differentiation of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keratinocytes into dead horny cell (</a:t>
            </a:r>
            <a:r>
              <a:rPr lang="en-US" dirty="0" err="1" smtClean="0">
                <a:solidFill>
                  <a:srgbClr val="000099"/>
                </a:solidFill>
              </a:rPr>
              <a:t>corneocyte</a:t>
            </a:r>
            <a:r>
              <a:rPr lang="en-US" dirty="0" smtClean="0">
                <a:solidFill>
                  <a:srgbClr val="000099"/>
                </a:solidFill>
              </a:rPr>
              <a:t>).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The total process takes approximately 2 months.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71013" name="Picture 5" descr="cornificatn"/>
          <p:cNvPicPr>
            <a:picLocks noChangeAspect="1" noChangeArrowheads="1"/>
          </p:cNvPicPr>
          <p:nvPr/>
        </p:nvPicPr>
        <p:blipFill rotWithShape="1">
          <a:blip r:embed="rId2" cstate="print"/>
          <a:srcRect t="17386" r="62145" b="16476"/>
          <a:stretch/>
        </p:blipFill>
        <p:spPr bwMode="auto">
          <a:xfrm>
            <a:off x="5806496" y="2388096"/>
            <a:ext cx="2653936" cy="348917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Cornification (keratinization)</a:t>
            </a:r>
            <a:endParaRPr lang="en-US" b="1" dirty="0"/>
          </a:p>
        </p:txBody>
      </p:sp>
      <p:sp>
        <p:nvSpPr>
          <p:cNvPr id="4904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1520" y="1600200"/>
            <a:ext cx="5040560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It involves the formation of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keratin polypeptides.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Abnormalities in this process secondary to abnormal immune response such as in psoriasis  leads to roughness and scaling of the skin.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Picture 5" descr="psoriasis disorder.bmp"/>
          <p:cNvPicPr>
            <a:picLocks noChangeAspect="1"/>
          </p:cNvPicPr>
          <p:nvPr/>
        </p:nvPicPr>
        <p:blipFill>
          <a:blip r:embed="rId2" cstate="print"/>
          <a:srcRect r="50000" b="48950"/>
          <a:stretch>
            <a:fillRect/>
          </a:stretch>
        </p:blipFill>
        <p:spPr>
          <a:xfrm>
            <a:off x="5508104" y="2232248"/>
            <a:ext cx="3096344" cy="350100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Lecture Outlines</a:t>
            </a:r>
            <a:endParaRPr lang="en-US" b="1" dirty="0"/>
          </a:p>
        </p:txBody>
      </p:sp>
      <p:sp>
        <p:nvSpPr>
          <p:cNvPr id="502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Function, Structure of the skin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Approach to dermatology patient.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Descriptive terms and morphology of skin lesions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Reaction patterns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Topical therapy and others</a:t>
            </a:r>
            <a:endParaRPr 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Approach to Dermatology Patient</a:t>
            </a:r>
            <a:endParaRPr lang="en-US" b="1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898504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Step 1: Start with basics 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Age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Race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Sex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Occupation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7"/>
            <a:ext cx="3229372" cy="4104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Approach to Dermatology Patient</a:t>
            </a:r>
            <a:endParaRPr lang="en-US" b="1" dirty="0"/>
          </a:p>
        </p:txBody>
      </p:sp>
      <p:sp>
        <p:nvSpPr>
          <p:cNvPr id="194565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Step 2 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Present complaints.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Picture 5" descr="history taking.bmp"/>
          <p:cNvPicPr>
            <a:picLocks noChangeAspect="1"/>
          </p:cNvPicPr>
          <p:nvPr/>
        </p:nvPicPr>
        <p:blipFill>
          <a:blip r:embed="rId2" cstate="print"/>
          <a:srcRect r="59450" b="58400"/>
          <a:stretch>
            <a:fillRect/>
          </a:stretch>
        </p:blipFill>
        <p:spPr>
          <a:xfrm>
            <a:off x="4644008" y="2304256"/>
            <a:ext cx="3707904" cy="28529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Approach to Dermatology Patient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2611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7544" y="1555576"/>
            <a:ext cx="5616624" cy="5257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History of skin lesion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Onset - when?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Where? site of onset.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Extension of lesions.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Evolution.</a:t>
            </a:r>
          </a:p>
          <a:p>
            <a:pPr algn="l"/>
            <a:r>
              <a:rPr lang="ar-SA" dirty="0" smtClean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Itchy/ painful </a:t>
            </a:r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Provocative factors (sun ,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cold, friction).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Treatment.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8020" y="4005064"/>
            <a:ext cx="384042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:\Users\sony\Desktop\slides\learn_history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3"/>
            <a:ext cx="3600400" cy="18001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02571"/>
            <a:ext cx="1800200" cy="177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9486" y="5013176"/>
            <a:ext cx="1553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9"/>
                </a:solidFill>
              </a:rPr>
              <a:t>E</a:t>
            </a:r>
            <a:r>
              <a:rPr lang="en-US" dirty="0" smtClean="0">
                <a:solidFill>
                  <a:srgbClr val="000099"/>
                </a:solidFill>
              </a:rPr>
              <a:t>volution</a:t>
            </a:r>
            <a:endParaRPr 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sz="3600" b="1" i="1" u="sng" dirty="0" smtClean="0">
                <a:solidFill>
                  <a:srgbClr val="000099"/>
                </a:solidFill>
              </a:rPr>
              <a:t>Introduction to dermatology</a:t>
            </a:r>
            <a:endParaRPr lang="en-US" sz="3600" b="1" i="1" u="sng" dirty="0">
              <a:solidFill>
                <a:srgbClr val="0000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dirty="0" smtClean="0">
                <a:solidFill>
                  <a:srgbClr val="000099"/>
                </a:solidFill>
              </a:rPr>
              <a:t> The skin is a complex, dynamic organ.</a:t>
            </a:r>
          </a:p>
          <a:p>
            <a:pPr algn="l" rtl="0"/>
            <a:r>
              <a:rPr lang="en-US" sz="2800" dirty="0" smtClean="0">
                <a:solidFill>
                  <a:srgbClr val="000099"/>
                </a:solidFill>
              </a:rPr>
              <a:t>It is the largest organ of the body.</a:t>
            </a:r>
          </a:p>
          <a:p>
            <a:pPr algn="l" rtl="0"/>
            <a:endParaRPr lang="en-US" sz="2800" dirty="0">
              <a:solidFill>
                <a:srgbClr val="000099"/>
              </a:solidFill>
            </a:endParaRPr>
          </a:p>
        </p:txBody>
      </p:sp>
      <p:pic>
        <p:nvPicPr>
          <p:cNvPr id="3" name="Content Placeholder 2" descr="skin logo.bmp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-1561" r="43896" b="58471"/>
          <a:stretch/>
        </p:blipFill>
        <p:spPr>
          <a:xfrm>
            <a:off x="4644008" y="1844824"/>
            <a:ext cx="3479800" cy="1879600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Approach to dermatology patient</a:t>
            </a:r>
            <a:endParaRPr lang="en-US" b="1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Past medical history.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Family history.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Drug history.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Recreational and social history.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97638" name="Picture 6" descr="pm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988840"/>
            <a:ext cx="4105275" cy="4608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en-US" b="1" dirty="0" smtClean="0"/>
              <a:t>Examination</a:t>
            </a:r>
            <a:endParaRPr lang="en-US" b="1" dirty="0"/>
          </a:p>
        </p:txBody>
      </p:sp>
      <p:sp>
        <p:nvSpPr>
          <p:cNvPr id="3891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99381"/>
            <a:ext cx="5987008" cy="452596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Use good light when examining a patient.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Examine nails &amp; mucous membrane.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389127" name="Picture 7" descr="j019581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831426" y="1844824"/>
            <a:ext cx="1773022" cy="18242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b="1" dirty="0" smtClean="0"/>
              <a:t>                  Examination:</a:t>
            </a:r>
            <a:endParaRPr lang="en-US" b="1" dirty="0"/>
          </a:p>
        </p:txBody>
      </p:sp>
      <p:sp>
        <p:nvSpPr>
          <p:cNvPr id="198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124744"/>
            <a:ext cx="5258544" cy="41148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 Describe the general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appearance of patient.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Describe distribution of lesions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Describe arrangement of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Lesions (configuration)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Describe the type of the lesion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Describe the shape.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Describe the color, size.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196" y="2410544"/>
            <a:ext cx="3179618" cy="4114800"/>
          </a:xfrm>
          <a:ln w="38100">
            <a:solidFill>
              <a:srgbClr val="FF3300"/>
            </a:solidFill>
          </a:ln>
        </p:spPr>
      </p:pic>
      <p:sp>
        <p:nvSpPr>
          <p:cNvPr id="7" name="Oval 6"/>
          <p:cNvSpPr/>
          <p:nvPr/>
        </p:nvSpPr>
        <p:spPr>
          <a:xfrm>
            <a:off x="6588224" y="2780928"/>
            <a:ext cx="72008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43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Examination:</a:t>
            </a:r>
            <a:endParaRPr lang="ar-SA" b="1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2194520"/>
            <a:ext cx="4178424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Palpation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Look for consistency, mobility, depth and tenderness.</a:t>
            </a:r>
            <a:endParaRPr lang="ar-SA" dirty="0">
              <a:solidFill>
                <a:srgbClr val="000099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51216"/>
            <a:ext cx="4038600" cy="3773206"/>
          </a:xfrm>
          <a:ln w="38100"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11089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Distribution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99365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Generalized: can be 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I.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smtClean="0">
                <a:solidFill>
                  <a:srgbClr val="000099"/>
                </a:solidFill>
              </a:rPr>
              <a:t>Symmetrical</a:t>
            </a:r>
          </a:p>
          <a:p>
            <a:pPr algn="l"/>
            <a:r>
              <a:rPr lang="en-US" dirty="0">
                <a:solidFill>
                  <a:srgbClr val="000099"/>
                </a:solidFill>
              </a:rPr>
              <a:t>A</a:t>
            </a:r>
            <a:r>
              <a:rPr lang="en-US" dirty="0" smtClean="0">
                <a:solidFill>
                  <a:srgbClr val="000099"/>
                </a:solidFill>
              </a:rPr>
              <a:t>. Universal (head to toe)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B. Bilateral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99367" name="Picture 7" descr="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92696"/>
            <a:ext cx="4151634" cy="48959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2" name="Oval 1"/>
          <p:cNvSpPr/>
          <p:nvPr/>
        </p:nvSpPr>
        <p:spPr>
          <a:xfrm>
            <a:off x="7762056" y="450912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Oval 2"/>
          <p:cNvSpPr/>
          <p:nvPr/>
        </p:nvSpPr>
        <p:spPr>
          <a:xfrm>
            <a:off x="4860032" y="450912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Distribution </a:t>
            </a:r>
            <a:endParaRPr lang="en-US" b="1" dirty="0"/>
          </a:p>
        </p:txBody>
      </p:sp>
      <p:sp>
        <p:nvSpPr>
          <p:cNvPr id="403461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II. Asymmetrical</a:t>
            </a: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err="1">
                <a:solidFill>
                  <a:srgbClr val="000099"/>
                </a:solidFill>
              </a:rPr>
              <a:t>A</a:t>
            </a:r>
            <a:r>
              <a:rPr lang="en-US" dirty="0" err="1" smtClean="0">
                <a:solidFill>
                  <a:srgbClr val="000099"/>
                </a:solidFill>
              </a:rPr>
              <a:t>.Diffuse</a:t>
            </a:r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B.Unilateral</a:t>
            </a:r>
            <a:endParaRPr lang="en-US" dirty="0" smtClean="0">
              <a:solidFill>
                <a:srgbClr val="000099"/>
              </a:solidFill>
            </a:endParaRP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050" name="Picture 2" descr="C:\Users\sony\Desktop\Untitle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81028"/>
            <a:ext cx="4025900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463" name="Picture 7" descr="asymetric"/>
          <p:cNvPicPr>
            <a:picLocks noChangeAspect="1" noChangeArrowheads="1"/>
          </p:cNvPicPr>
          <p:nvPr/>
        </p:nvPicPr>
        <p:blipFill>
          <a:blip r:embed="rId3" cstate="print"/>
          <a:srcRect t="8241" b="4402"/>
          <a:stretch>
            <a:fillRect/>
          </a:stretch>
        </p:blipFill>
        <p:spPr bwMode="auto">
          <a:xfrm>
            <a:off x="4572000" y="980728"/>
            <a:ext cx="4025900" cy="27003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Distribution  </a:t>
            </a:r>
            <a:endParaRPr lang="en-US" b="1" dirty="0"/>
          </a:p>
        </p:txBody>
      </p:sp>
      <p:sp>
        <p:nvSpPr>
          <p:cNvPr id="401413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Localized to:</a:t>
            </a: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Acral</a:t>
            </a:r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Sun exposed.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Trauma sites.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Flexures.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Specific part.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1420" name="Picture 12" descr="su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7" y="1916708"/>
            <a:ext cx="4105275" cy="43926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Lecture outlines</a:t>
            </a:r>
            <a:endParaRPr lang="en-US" b="1" dirty="0"/>
          </a:p>
        </p:txBody>
      </p:sp>
      <p:sp>
        <p:nvSpPr>
          <p:cNvPr id="504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Function , Structure of the skin.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Approach to dermatology patient.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Descriptive Terms and morphology of skin lesions.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Reaction patterns.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Topical therapy.</a:t>
            </a:r>
            <a:endParaRPr 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      	Descriptive Terms (Arrangement)     </a:t>
            </a:r>
            <a:endParaRPr lang="en-US" b="1" dirty="0"/>
          </a:p>
        </p:txBody>
      </p:sp>
      <p:sp>
        <p:nvSpPr>
          <p:cNvPr id="38195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pic>
        <p:nvPicPr>
          <p:cNvPr id="381959" name="Picture 7" descr="BD18239_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35743"/>
            <a:ext cx="4038600" cy="40548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Descriptive Terms</a:t>
            </a:r>
            <a:endParaRPr lang="ar-SA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978896" cy="4525963"/>
          </a:xfrm>
        </p:spPr>
        <p:txBody>
          <a:bodyPr/>
          <a:lstStyle/>
          <a:p>
            <a:pPr algn="l"/>
            <a:r>
              <a:rPr lang="en-US" u="sng" dirty="0" err="1" smtClean="0">
                <a:solidFill>
                  <a:srgbClr val="000099"/>
                </a:solidFill>
              </a:rPr>
              <a:t>Photodistribution</a:t>
            </a:r>
            <a:r>
              <a:rPr lang="en-US" u="sng" dirty="0" smtClean="0">
                <a:solidFill>
                  <a:srgbClr val="000099"/>
                </a:solidFill>
              </a:rPr>
              <a:t>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Lesions occurring over sun exposed skin. Protected areas remain free of lesions. </a:t>
            </a:r>
          </a:p>
          <a:p>
            <a:pPr algn="l"/>
            <a:endParaRPr lang="ar-SA" dirty="0">
              <a:solidFill>
                <a:srgbClr val="000099"/>
              </a:solidFill>
            </a:endParaRPr>
          </a:p>
        </p:txBody>
      </p:sp>
      <p:pic>
        <p:nvPicPr>
          <p:cNvPr id="5122" name="Picture 2" descr="https://encrypted-tbn2.gstatic.com/images?q=tbn:ANd9GcSpBZijmJgMQVp_Nc-CDU6nCDl3sCP-b73oX913V7YOwEY2Bk8R-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825" y="2915444"/>
            <a:ext cx="2419350" cy="1895475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67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u="sng" dirty="0" smtClean="0">
                <a:solidFill>
                  <a:srgbClr val="000099"/>
                </a:solidFill>
              </a:rPr>
              <a:t>Introduction to dermatology</a:t>
            </a:r>
            <a:endParaRPr lang="en-US" sz="3600" b="1" u="sng" dirty="0">
              <a:solidFill>
                <a:srgbClr val="000099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It </a:t>
            </a:r>
            <a:r>
              <a:rPr lang="en-US" sz="2400" dirty="0">
                <a:solidFill>
                  <a:srgbClr val="000099"/>
                </a:solidFill>
              </a:rPr>
              <a:t>consist of many cell types  </a:t>
            </a:r>
            <a:r>
              <a:rPr lang="en-US" sz="2400" dirty="0" smtClean="0">
                <a:solidFill>
                  <a:srgbClr val="000099"/>
                </a:solidFill>
              </a:rPr>
              <a:t>called Keratinocytes </a:t>
            </a:r>
            <a:endParaRPr lang="en-US" sz="2400" dirty="0">
              <a:solidFill>
                <a:srgbClr val="000099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 Specialized structures like the Basement Membrane.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</a:rPr>
              <a:t>It serves multiple functions that are crucial to health and survival.</a:t>
            </a:r>
          </a:p>
          <a:p>
            <a:pPr algn="l" rtl="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88976"/>
            <a:ext cx="3456384" cy="354022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lin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73238"/>
            <a:ext cx="4105275" cy="5084762"/>
          </a:xfrm>
          <a:prstGeom prst="rect">
            <a:avLst/>
          </a:prstGeom>
          <a:noFill/>
        </p:spPr>
      </p:pic>
      <p:sp>
        <p:nvSpPr>
          <p:cNvPr id="204811" name="Rectangle 11"/>
          <p:cNvSpPr>
            <a:spLocks noGrp="1" noRot="1" noChangeArrowheads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b="1" dirty="0" smtClean="0"/>
              <a:t>Descriptive Terms</a:t>
            </a:r>
            <a:endParaRPr lang="en-US" b="1" dirty="0"/>
          </a:p>
        </p:txBody>
      </p:sp>
      <p:sp>
        <p:nvSpPr>
          <p:cNvPr id="204812" name="Rectangle 1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u="sng" dirty="0" smtClean="0">
                <a:solidFill>
                  <a:srgbClr val="000099"/>
                </a:solidFill>
              </a:rPr>
              <a:t>Linear: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Forms a line 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50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Descriptive Terms</a:t>
            </a:r>
            <a:endParaRPr lang="en-US" b="1" dirty="0"/>
          </a:p>
        </p:txBody>
      </p:sp>
      <p:sp>
        <p:nvSpPr>
          <p:cNvPr id="219151" name="Rectangle 1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u="sng" dirty="0" err="1" smtClean="0">
                <a:solidFill>
                  <a:srgbClr val="000099"/>
                </a:solidFill>
              </a:rPr>
              <a:t>Dermatomal</a:t>
            </a:r>
            <a:endParaRPr lang="en-US" u="sng" dirty="0" smtClean="0">
              <a:solidFill>
                <a:srgbClr val="000099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Occurring within the distribution of nerve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 descr="C:\Users\sony\Desktop\slides\herpeszosterCME1107fig1_4938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35337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Descriptive Terms </a:t>
            </a:r>
            <a:endParaRPr lang="en-US" b="1" dirty="0"/>
          </a:p>
        </p:txBody>
      </p:sp>
      <p:sp>
        <p:nvSpPr>
          <p:cNvPr id="467973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u="sng" dirty="0" smtClean="0">
                <a:solidFill>
                  <a:srgbClr val="000099"/>
                </a:solidFill>
              </a:rPr>
              <a:t>Annular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Ring like 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67975" name="Picture 7" descr="annular"/>
          <p:cNvPicPr>
            <a:picLocks noChangeAspect="1" noChangeArrowheads="1"/>
          </p:cNvPicPr>
          <p:nvPr/>
        </p:nvPicPr>
        <p:blipFill>
          <a:blip r:embed="rId2" cstate="print"/>
          <a:srcRect b="5798"/>
          <a:stretch>
            <a:fillRect/>
          </a:stretch>
        </p:blipFill>
        <p:spPr bwMode="auto">
          <a:xfrm>
            <a:off x="4643437" y="1556792"/>
            <a:ext cx="4124325" cy="417646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4" name="Picture 4" descr="groped"/>
          <p:cNvPicPr>
            <a:picLocks noChangeAspect="1" noChangeArrowheads="1"/>
          </p:cNvPicPr>
          <p:nvPr/>
        </p:nvPicPr>
        <p:blipFill>
          <a:blip r:embed="rId2" cstate="print"/>
          <a:srcRect t="22584" r="41461" b="24185"/>
          <a:stretch>
            <a:fillRect/>
          </a:stretch>
        </p:blipFill>
        <p:spPr bwMode="auto">
          <a:xfrm>
            <a:off x="5292081" y="1844824"/>
            <a:ext cx="3168352" cy="3960440"/>
          </a:xfrm>
          <a:prstGeom prst="rect">
            <a:avLst/>
          </a:prstGeom>
          <a:noFill/>
        </p:spPr>
      </p:pic>
      <p:sp>
        <p:nvSpPr>
          <p:cNvPr id="220169" name="Rectangle 9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Descriptive Terms</a:t>
            </a:r>
            <a:endParaRPr lang="en-US" b="1" dirty="0"/>
          </a:p>
        </p:txBody>
      </p:sp>
      <p:sp>
        <p:nvSpPr>
          <p:cNvPr id="220170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609599" y="1600200"/>
            <a:ext cx="4682481" cy="4114800"/>
          </a:xfrm>
        </p:spPr>
        <p:txBody>
          <a:bodyPr/>
          <a:lstStyle/>
          <a:p>
            <a:pPr algn="l"/>
            <a:r>
              <a:rPr lang="en-US" u="sng" dirty="0" err="1" smtClean="0">
                <a:solidFill>
                  <a:srgbClr val="000099"/>
                </a:solidFill>
              </a:rPr>
              <a:t>Herpitiform</a:t>
            </a:r>
            <a:r>
              <a:rPr lang="en-US" u="sng" dirty="0" smtClean="0">
                <a:solidFill>
                  <a:srgbClr val="000099"/>
                </a:solidFill>
              </a:rPr>
              <a:t>/Grouped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Lesions grouped in a manner similar to herpes simplex lesions 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72" y="1844824"/>
            <a:ext cx="3314328" cy="3870176"/>
          </a:xfrm>
          <a:ln w="28575">
            <a:solidFill>
              <a:schemeClr val="tx1"/>
            </a:solidFill>
          </a:ln>
        </p:spPr>
        <p:txBody>
          <a:bodyPr/>
          <a:lstStyle/>
          <a:p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Descriptive Terms </a:t>
            </a:r>
            <a:endParaRPr lang="en-US" b="1" dirty="0"/>
          </a:p>
        </p:txBody>
      </p:sp>
      <p:sp>
        <p:nvSpPr>
          <p:cNvPr id="452613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u="sng" dirty="0" smtClean="0">
                <a:solidFill>
                  <a:srgbClr val="000099"/>
                </a:solidFill>
              </a:rPr>
              <a:t>Reticular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Net like 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52615" name="Picture 7" descr="retic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628775"/>
            <a:ext cx="3887787" cy="41764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en-US" b="1" dirty="0" smtClean="0"/>
              <a:t>Descriptive Terms</a:t>
            </a:r>
            <a:endParaRPr lang="ar-SA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pPr algn="l"/>
            <a:r>
              <a:rPr lang="en-US" u="sng" dirty="0" err="1" smtClean="0">
                <a:solidFill>
                  <a:srgbClr val="000099"/>
                </a:solidFill>
              </a:rPr>
              <a:t>Verrucous</a:t>
            </a:r>
            <a:r>
              <a:rPr lang="en-US" u="sng" dirty="0" smtClean="0">
                <a:solidFill>
                  <a:srgbClr val="000099"/>
                </a:solidFill>
              </a:rPr>
              <a:t>, warty, </a:t>
            </a:r>
            <a:r>
              <a:rPr lang="en-US" u="sng" dirty="0" err="1" smtClean="0">
                <a:solidFill>
                  <a:srgbClr val="000099"/>
                </a:solidFill>
              </a:rPr>
              <a:t>papillomatous</a:t>
            </a:r>
            <a:r>
              <a:rPr lang="en-US" u="sng" dirty="0" smtClean="0">
                <a:solidFill>
                  <a:srgbClr val="000099"/>
                </a:solidFill>
              </a:rPr>
              <a:t>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Surface consisting of finger like projections. </a:t>
            </a:r>
          </a:p>
          <a:p>
            <a:pPr algn="l"/>
            <a:endParaRPr lang="ar-SA" dirty="0">
              <a:solidFill>
                <a:srgbClr val="000099"/>
              </a:solidFill>
            </a:endParaRPr>
          </a:p>
        </p:txBody>
      </p:sp>
      <p:pic>
        <p:nvPicPr>
          <p:cNvPr id="3074" name="Picture 2" descr="http://pedscases.com/images/f/123.jpe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09" y="1428099"/>
            <a:ext cx="2782563" cy="2288933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035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Descriptive Terms</a:t>
            </a:r>
            <a:endParaRPr lang="en-US" b="1" dirty="0"/>
          </a:p>
        </p:txBody>
      </p:sp>
      <p:sp>
        <p:nvSpPr>
          <p:cNvPr id="46797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u="sng" dirty="0" smtClean="0">
                <a:solidFill>
                  <a:srgbClr val="000099"/>
                </a:solidFill>
              </a:rPr>
              <a:t>Nummular/discoid: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Refers to round, coin like lesions. 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6146" name="Picture 2" descr="http://www.dermis.net/bilder/CD005/550px/img00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52472"/>
            <a:ext cx="4038600" cy="2621418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92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 Descriptive Terms</a:t>
            </a:r>
            <a:endParaRPr lang="ar-SA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39552" y="1600200"/>
            <a:ext cx="4032448" cy="4114800"/>
          </a:xfrm>
        </p:spPr>
        <p:txBody>
          <a:bodyPr/>
          <a:lstStyle/>
          <a:p>
            <a:pPr algn="l"/>
            <a:r>
              <a:rPr lang="nb-NO" u="sng" dirty="0" smtClean="0">
                <a:solidFill>
                  <a:srgbClr val="000099"/>
                </a:solidFill>
              </a:rPr>
              <a:t>Guttate:</a:t>
            </a:r>
          </a:p>
          <a:p>
            <a:pPr marL="0" indent="0" algn="l">
              <a:buNone/>
            </a:pPr>
            <a:r>
              <a:rPr lang="nb-NO" dirty="0" smtClean="0">
                <a:solidFill>
                  <a:srgbClr val="000099"/>
                </a:solidFill>
              </a:rPr>
              <a:t> Drop like, “en</a:t>
            </a:r>
            <a:r>
              <a:rPr lang="ar-SA" dirty="0" smtClean="0">
                <a:solidFill>
                  <a:srgbClr val="000099"/>
                </a:solidFill>
              </a:rPr>
              <a:t> </a:t>
            </a:r>
            <a:r>
              <a:rPr lang="nb-NO" dirty="0" smtClean="0">
                <a:solidFill>
                  <a:srgbClr val="000099"/>
                </a:solidFill>
              </a:rPr>
              <a:t>gouttes”.</a:t>
            </a:r>
            <a:endParaRPr lang="ar-SA" dirty="0" smtClean="0">
              <a:solidFill>
                <a:srgbClr val="000099"/>
              </a:solidFill>
            </a:endParaRPr>
          </a:p>
          <a:p>
            <a:pPr algn="l"/>
            <a:endParaRPr lang="ar-SA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104456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69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 Descriptive Terms</a:t>
            </a:r>
            <a:endParaRPr lang="ar-SA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u="sng" dirty="0" err="1" smtClean="0">
                <a:solidFill>
                  <a:srgbClr val="000099"/>
                </a:solidFill>
              </a:rPr>
              <a:t>Targetoid</a:t>
            </a:r>
            <a:r>
              <a:rPr lang="en-US" u="sng" dirty="0" smtClean="0">
                <a:solidFill>
                  <a:srgbClr val="000099"/>
                </a:solidFill>
              </a:rPr>
              <a:t>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Round lesions with concentric  border and a dark center.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Iris like. </a:t>
            </a:r>
          </a:p>
          <a:p>
            <a:pPr algn="l"/>
            <a:endParaRPr lang="ar-SA" dirty="0">
              <a:solidFill>
                <a:srgbClr val="00009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 descr="http://classconnection.s3.amazonaws.com/1459/flashcards/684041/jpg/target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460851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0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Descriptive Terms</a:t>
            </a:r>
            <a:endParaRPr lang="ar-SA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algn="l"/>
            <a:r>
              <a:rPr lang="en-US" u="sng" dirty="0" err="1" smtClean="0">
                <a:solidFill>
                  <a:srgbClr val="000099"/>
                </a:solidFill>
              </a:rPr>
              <a:t>Umbilication</a:t>
            </a:r>
            <a:r>
              <a:rPr lang="en-US" dirty="0" smtClean="0">
                <a:solidFill>
                  <a:srgbClr val="000099"/>
                </a:solidFill>
              </a:rPr>
              <a:t>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Round depression in the center.</a:t>
            </a:r>
            <a:endParaRPr lang="ar-SA" dirty="0">
              <a:solidFill>
                <a:srgbClr val="000099"/>
              </a:solidFill>
            </a:endParaRPr>
          </a:p>
        </p:txBody>
      </p:sp>
      <p:pic>
        <p:nvPicPr>
          <p:cNvPr id="4110" name="Picture 14" descr="http://www.skin212.com/molluscum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52566"/>
            <a:ext cx="4038600" cy="2221230"/>
          </a:xfrm>
          <a:ln w="28575">
            <a:solidFill>
              <a:schemeClr val="tx1"/>
            </a:solidFill>
          </a:ln>
        </p:spPr>
      </p:pic>
      <p:sp>
        <p:nvSpPr>
          <p:cNvPr id="6" name="AutoShape 4" descr="data:image/jpeg;base64,/9j/4AAQSkZJRgABAQAAAQABAAD/2wCEAAkGBxQTEhQUExQWFRUXFxcYGBgYGBoYGBoZGBkcGBoaGhsYHCggHh0lGxgcITEiJSkrLi4uGh8zODMsNygtLisBCgoKDg0OGhAQGiwcHBwsLCwsLCwsLCwsLCwsLCwsLCwsLCwsLCwsLCwsLCwsLCwsLCwsLCwsLCwsLDc3NzcsK//AABEIAKYBLwMBIgACEQEDEQH/xAAbAAACAwEBAQAAAAAAAAAAAAACAwABBAUGB//EADMQAAECAwYFBQADAQABBQAAAAEAEQIhMQNBUWFx8IGRobHBBBLR4fEFEyIyUgZCYnKC/8QAGQEBAQEBAQEAAAAAAAAAAAAAAQACAwQF/8QAHhEBAQEBAQEAAwEBAAAAAAAAAAERAiExEkFhA1H/2gAMAwEAAhEDEQA/AG/1o4YMk4TUiC+S+2ze1O9m/wBRiGeKNlKwmGxRe3ROEKr2J0YR7HaXBSGyT2RsrUz/ANe/lB/WnxQtdsKvbdNlacKEGBV+2U04QaKxD5cI0YRkwVRQp3ty3VCRkpERQoBCN/k1ptBJ8Ndulc8M+Sl9KMGuRQRQCSe2KgG2HV0yplNm8hNCYJbx+1oiD7zVRw/M+8706MY4oGmgNlI5rbHZ7ZKMNytLHFZ73RLigbTeC22g5rPFDl0NyUyxhLihEtzTbWE6IBCRW690afx8KhgnSu2R+3ju/JHDBKng7+UZh32TrNjILMVzaaA2Y+HWkwCVEJhkcs+ydGMRgm54IRZZzq1GWn2vw34QNLfFOrGaKzek35ukmAc98Fthh9swfpsUo2YYzx4plDEYKpMUK2+yj3CSXaWRPAS53ZLUoZoYZOrHFNs7N77nCGKFwEp9Q/rqyEQZXrTaGW+aCET+F5XcBhu26ZCmQw08ovaAN7KkT7QxS4rQBNtjkuB6/wBRECbkqeu5DGCNsiYb0XnP47+QPuYr01mXAnpzQrMpbHBBEWwTfaUZhF+EsKS4JREOqZ7PwV4q/aeXOSuCJw+n7NTNKiIFdugiLhPigxD5EKjCJ/qCz+3Pv8IYoXx4VWgi+W99EuRDg1D9ZEOduVEmKz78PrRUIKduZTWmaFATN6pBccPFUbP9l4TTDxQkX0cb7qZKjDHIfVEsgb3RObQBp9Eoi5OkmKDDd7BJjs+OSfbWpAn30WK09YH87vVqktWYB91ZLNnjxTIIhUU3REOFcOifo+EGEjRkJG/pPMEr95uhELB7iJcCpUiPeeqXE3a6idFD37KhDMdZdRmkFGBm26COCVPs/K1/1nL6SzdioMRguyKT7JE4rdawXzeZ/UiIPx4p1ER2RE5b6JJglgtsdlQSY0ShZsWaadDCAJEvJEbOSbHBPsq6rSfSYmIKghKoQj5dOsg7XBed2FDDRFEPCsA5K2xUsJt4JLm+tsnADSEpuQZu4XWDTl8j5QRWX4qVPN+m/jD73bgu9ZwME3+kXdkI0bOm/tRvqhPcuqIMXG/pX53NMEVcdLxhxSCooTqpZje9EyGBvj4OCKJyb3z+blAow3V3jghtAdtX4y7o/cd8a7vQQF9mWbIGBInT8So4N0n8rTFB56SS/wCuU/vrI4KLIQJ4csuHhSLKQJ4C7nmmxwa4yw0xSLOGcuTy0ynRTWKjvkDwq+CIhqfIM690cDXTrSWh+UtuGQ32wSwqEfOfBCYeWTNvLumkQ3TwlPS/FA87nv3jkpM59KInfAlwzkDXkuL6/wBKau4u+SvQmIHpSr+Z3LHbWbvvNW+N89Y5fogQJ8BitcMHbpcDmm/0v36/OOKkNGPDtPCWCoz1dLAz+2mh9spXT0dPJr1S/c09la1kkwDTCW5fCjHp3qyYYK4b3xRe12v0llz+FCkCDyhMBu3i60ezFqb8oIod5ZpZZ7SzI+EmJhP56rVHDwlT4SDEOGF36osxeexwQRWRZ8fCaaXP8Cm5qhnSt+Et5KTNFBMZ3cVUQn5WgzHHRAIMOiU+hG9sJumQQ7+XUggxAL7eV6bBDdPTNcnWqhhL3cVcI4lXTLgqMM5ghquoghhnIozINpuSk6kHjnP7TAQ2eOt+FCpUowZS8b7pdrCAHNBscapnrLb2wnEO14LkLg+rcmZcs7YTn2eSTzNdOG2hJYTrJxddO9NgIMxg0vObXLzFtARSUnFdfI64Lpfw/rDFKIzDchQo1rrjJrrgaY9FYF/kImxOmH0i9mMubdkuVDFA0pX8uGcuCATLm4ChnldhzTtOW9OqGIDFQJHCnSeHhSOB/npvVM9nBjruY7q2uwzx+2HdRZorMly12DyoTwcTqFmjgM+4lzb5XQihmJVMmvluWZSrSDX9YMwmhRz50vB5/aGKOWTsDc+WB0Qeo9QR/wAgHoPtc+P13sH/ACJtfLlir43OddAxtMXY7mskXqYf/Icw6T6m1MQrJgcBMd5sufbgGIyANzcGOcpppnDvC3ehqGOlZ91ZIJfFpZLzFj6uKziN4emi9B6a2EUIOt/iqWO+PxERvBVaCc/vBtflNELnZbZ7oSOlcf1DBMQbeaWYW50RxEb7+UvPZUVCQuxduhRezXOqsdsdXnxRQXb77otChFnvyqigw6dloIrtr5d0JssRsfqtZc23jYd1yfVW5uM8F3vU+m9wiYGU/Hdef9XZsCCLj/rG+fLKqXbiQuD1pB9sQYvVbYYnXF9VnVdP+LiJhFb6pxjrnG2OEdvpBFDv5ToKNPf0htLMhihzfQxDhUyb8HFQDendE2D3fPhF7SZG67vRYdihEaVpvJCYyS99Jpws3OZpxkgjhYcpHhKmSsMQGiuzGOe9FUMIaj63feYVs19zz+cVIn18AIAJkC+8ftcz/wBQWcX9kUUIeCIgwkAPo1bn4rs2swRV/FN5Lk239sIMIPuhqAQ7EdinyzDx91xLeziEBJAAN0nAfzXiVp/9PQH3E3S32TT6OOMzpWnZdn0fohAABgs46ddeYfDdd374+FcQYZ+OW+KuEXNe+l+SuIMMjMY3OHuxklwC9CzjpKe3yQ3+Oqns+qDgeYG5WYeV3l8GaitSxxe8U0Y6KEBnHW7Aisq88UwAHm2bXNdkh+OqsBVdL/OazetcQyyDjdW5rZ/XSUq1lmx05Ml+oheFp9MiKboox57+SsDAYoY3AkHuetaV5Ln+oAigDhiL2wAbz1uXa/kfURRQ+2OEFpCL/wBxFZm/uubbgxSAubCv70V1mu/P9B/F28PtihjBZixFQRMSvDybN7gkWlh7Z1hnmxa+9dH+O9LMCKlL5Z81Lb0jtRpBplyR+9LlS7BbJ148xbWbS3u7guz6ANDDcZP2BxyOaOz/AI+bms3GjD5WqzsaDXkPoKjPfUvgrN57bZRxDhSbiXyEcFnO7tI4v3/VDMg96NhKfwlxZIw7FphKgh03cdVqtIZZ6dH5pQhmTWer7aqDAgbkaplmHlSv18cVIQMt4d1RGP5uaoKKEjefwig6pdS29dGRCnTk731cCTY0Wgd/YQJZh6OCGIXB/lbIRE/5AJ5LtE/e+ZdZrUPnin9GXHlIvSxRHg9F0/S2Htpdf2K1Wlix57CuGFiCz8bq/KtPXWqhA7cu4Vww3cmwbLc0R3vRXc+ddQpze/hYfqr3b+FIxXfNGAZk/HFYdgGG4t4UOQnuqu9tjRte6oRA1nV9hSSygYyma5GXZX7H11Uk/H5nnwVxPQajZy7oQIi29N8CrIy3WXypCNBPbX3TVkkzkJPjgDr9cU6gQwh3bgMrwVIIf37TAHDvSvGRzxVcyDjWWdMOago2ZGtOvgqv2/BpckUZk2OXEV+lcQv241opAMNGatNSwfJDEJt0lcaIoRe1fMmOfSQViE3CQM8RN9vJSDBk1D0v4cVCAz7z8bmmYNKb8RIFuIWb1NsIB/q6TYyw+cFq0SBjiIyndiN9VQaQNNt3G5Lk+p/lCf8AkXXn66Jdh/KB/aZF5GoncQ+M5dFjcdJxcdf2uA4pza/iLsGZZ/6A9Ln6ODw+E2xtXD3y7sXzzZHaRMMxIY07NI4c0ssENkBuW9zZVFZ3YcKSGdWTogCfydfzqiis93lg44h7lLWc2batI/m2Vf1M5be2WiCHPnx3xwVwwvqe+3TGCP6+B1zkyzRlst3dFuiGNfmr5X5LPGPtSZ4x8H6bjyQMWcYz1Lzo91cQnew/Xnr1QRSOTzF9ajdUEqEEMwpMG/HuEMRcvjkKovURMDIYuX92w1y5Vr6uIFi4bwlqca3RRTDbnMDMOigidiMtUiyjJJo4a8EEOz6THTVNBbIX5Ed1aLMNgO78FUcmkh34UB+1pihigFJS+95JRYXPfvRMtLxrvOiEQ/mIUyXZWTkAEByISbg+OF/JDFDMtMZjx4TogZkzd31QmF9f3wpPe/169j1QwWct33fSf7RxaWwoYMxuSy6EmC6WxyvQtN686EVkmWkEp/FCqBHLq2KGv0oxFp69FIva2BlewrlmhjDmmNK/ioxkaz4nI78qWFiMdK5oXerDVsZ7zSrYO+U7qX3vJ+6XZWmRGPyMWbs9EfWs8bBFKtNOw0HBF7S2e55h0NmXureAWnkmEUwk++PZLKRUY6dafD5q/bL7q0ubFuSL3EgTxfvwp3RCQxBekqNnm/BLNDaQERXZcXrybkhMIu6lEA2667mpaNJ+LC6mjgS4KQI4aioIwah5Pu9cv1FmYo4nMrOAxB6Sn2c811xRxPy2W+q59va/1xe6sMQaKT1uPJMzTN/Tz1rGAZ50kGnKYkb+IXP9VCJNMT4TMjnLoF1/V+nsXeGL/EmhmNQRrnNcv1UPuj/yABISBnfTd6xZn16uf47P8Vae6CEmdx3u5dMZNjcOOnhYv4/0zQgXs2dbuG71sE5BmnS6V76nrgtTx5+vvgBDjd4lfUT2yq2v7VFaTTbp4YUnjhPV1BCCTMz73b2JgqKGbyestLrjOqs0IwLZVlwRsBjN+8/zJBaEB2uk93G/RAoIjW7wf1LtBya7h0ToiGPTHQpeRo9x4OkERmTS84pXqRLLxezYVWxnkXw4H7LrPaQhsz3+w3FGNRx/5CEtKbfN/Qvm65ljAS4P/LTJpDeznFd63BkTMBnvkPp+yxf0f6iuYOJ5jG9iSmO3PXjJ6Qlpu4LEZXjhLmugYc9t1Q2FmwHGV1AL8fAWn+sNgA4VIx3SCZbw3NLjtjUb33TxCTTANfl5WeKzI0L3O0wdblMyQQidi1avt95qyOOfMsczPZRQDRt/LzUMMuHUfvZMYoYSLyw23JFAHJcagY3qRw1aeF1ZUxRWZMmAdmLzzfstMveEtr94om5jvvugPj8oihizWHQMQlO7zvogJF/6MPvVNtI5TIcb3wSLM473VRnxB8/Qe/6SyK6m/Ws9Cmexzl9V8oYSL9LpXS3gokR2RZwHDzaswROcv1IgsmZiXNS1MD3BxHFbI9f1vPSSoWYeY+9Rn1cKO+KssZXtVsW5m9GQ73Unka6i9WYZ04OHyniAyqCItr2yUykIafN9crpCSMRz1d8nIvGBbooLvx3f8VAfnxjQiahUHHCK8U3yRmoo0uHHdFILmvcTmBlnXqEFCQbjOfE8iOykInrcZHcuCz+psXd73zBvpuq0+KP3QRX7Y0fD91VmmXHAt/4u8YFX6b+PENDMfkiuuYPyVQ3WZCV/Xq8tNd4qya3+dpUAadHLyl7byAMOzJkFmw6/GiL23T+3lfuauGBpcOAH10WnMEMDiuks6bzVHAgbuYSeVM08QyJab9wX3qlswvfGjMzGWqAzRWoE3By6T3eFhtvVAFvc55jH5TfVWRicf+IuajHSXNci3hh95hH+mhiE6P7ZHQHS5DrOXUhtwXZrpg404afSdMtmD0r3Dryv8f6giNrjIBekgL0pLlOfRErP+nP4tFoJYVHWhwbNKiNOGmJB+EcUX+dXf56bdAA5rk91GB0SwRGAHnMUN2bd1k/ono0uNONy3ewtP/xlmxYDIjwgIOBlngT8qOs5gDZTnyIfSY4oRE02+pZ3XLQb655Fpc/HIDdyOM33knFpPteXDJwKnlwfJBEHmX84l00wT1HjJSEUk7v9BWAqKGfcjqhhhnPryKcRfc/RVAbmc7BdIpcULjn2kOiqAPmcGmSR/wDHQ0/G9ZiYy3VCAxfDDTJTL28DzuI00rghghqLmk+7kcJlj2pdmoYXpK+iMdNLAxoZVvu7oiHubLMcFC2uN6hEj32VIv278sjiFzTA48VDNmy530uqqMOPfd83ViSGg5ueoPAs6GvLFuow8nBSgc6PQZjPfDier9VHHQ+2H/TEViEJmdBKexetSa7AtHYY9eW5qWWjfOuvBeZi9XaQTERiEwQZz48Jrteh9V74XervXiNMq00RutdcZHRhFM+jlmneqhJrQiWm/lLLPhNmwe/l2RwxTlcbr69VOZhoZudt2S4r2v4z8yPJF7vpsm+dtJcR7+dyVUkMTzl9MMlBnmS/CdVVpFNzJ58w8lYPXs9dWfqqJVob3uHfuOyG41F/44HLup76i8fc+DIoZ6PyYTng80on2PIs7SNDnxqrLTa5rs6tc96Nwx0l/wDa/mR2SY5Ezfjje27kgcUc3nlOjP1HlA0zcHEg9wOuSGEczrUSpxpmERjbD6mGlz5LJZPVyERDTAuxlI1wLhpriep9RfX4/TR/rv20ThjMNxH0/crh+r9E+WqbXTi/9cj0tmTaYM58Fs5r0lkQGDbIDeVis/SgYC7m5fo3FaoRjdI369ETxf6WdU6ESbGTnn2VxgT3L9bqkEkbrJvpXFGeVDuhTHPBRUdmqO2+KEWjO2dcPBDuDiqMZDuBN+ou8bKGJiDJnfxLgVQVbyJ2buyWfM88DPgias9fKowsXlIjpXskAeu+Kntq1ZF+vUKRRNkZv5Z1UO8326kXTfjAqQiZYP8AF29Eft0wc6+DLRDEBeKYYz+lLVRdb7nDqhcWx3vAojMtJBDXrsnVTL3JOMg4ypLmgigMi768fhDZh8M3v55eE4FiMd8/1H1v4WLvFXy5NyVRRTkK9qyyTInGMy3EdqPzQmdedwevVk4pUiLTm+595HRBEOdeV8jgo8tvR7q/iH/nXz9zRTAepiPtiF7HYOtVxfU+ptIYbIQt7YJwEB2NSCf+g86EVXbjL0un+8Lu65XqvRzMUBPxNFrpzn7YP5UQwEhqscGJEwcW8Bk7+FcAh2mebS+K3LPa+hjiiBicDvvdV1PSWAhEhpLHfRZ3brdyc46NmCevYylqRJMJYgyH1dlik+1sPaR8H74I3vd3/HW3CiveVdzAvnwVCYoSBLSeN6oxDTcuRdMvMP8AyTqDLDVQLLkUDOSNb/KUaTofljxxTYhIMNifJhcpHBnfsyUS3kGExU9AeaEPjlR5YcG5JtrCznEZE7ZIihx04sWP2qgUJx54Oz15ckBE85i68TCNxe7ENLl9fKTE1+Hh/wASkEV9acfqaK0iwaenDSYHNABOePzzTIQ8+N3tnLgEZq0i0DT+3mOSRGGkatLSrc1pjM2F7caDmltW6Q8HrVWLWcwMQWqXnx50SzNsCQJD5vv4rQYpzwZn6NzSCHBM5lufd26KISOIrXiz55ZpdrHxzcT+2uN6Ilr2PbMmoF+k1yPW+oZ8bxeHZjwMktSa3Q2oamjaznfOiKCMMeDG68donWSK1IaGKsogcT7Q/MgHqmWMdWpfzB4T84oxWHAynt99AjiBpTf310S7OJxPR8wPsFNgipO6ul/R0uYIw7tf+DhM9FUYLY3PmC3JkwEylcxFct4IYjI3h36OoKgDkiRBmDhI7IyQ55da85NyUdjI8RgdlVHiMG5hz8pBZk9/3sKjhfuvVHFN8HNcx9DklxFg+8GUntw2DOzZU+Qh9+siqUWa6LhjfiByYEPz7ooKOeLKKJGgto674rLFHOXLV1aizWohLUqgiJ7dVFEUqihrTHfJSGOgvu7qKKQ4opX7+1ZdtPIUUVWQCOZ58iUyG0oDQE05FRRMRjvWoFevlDBE77v+SookLBdxOTnsShtLKbXk1uxUUUge3s/BqPw6obbPDyD2KiioioYwHBv7ggzy8o6Frw440UUSibYs2Gx4Kq2Ezk79VFFKExzIBdnAM7wwcLPaRNjwzpvIKKKMY7W1IkK0ymb1x/XxmURneRcxbrNRRTtw1GI/4cl/ZDP/APP5wdNs4+TEcz9KKKosarOhyJPMfRTzB3I5N8qlFRwqyW6jiP10Ag/0wk/ggq1FAqGFxpLsEJk4GHyFFERDhAds26pNpHKmGu2LKKLYf/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8" descr="data:image/jpeg;base64,/9j/4AAQSkZJRgABAQAAAQABAAD/2wCEAAkGBxQTEhQUExQWFRUXFxcYGBgYGBoYGBoZGBkcGBoaGhsYHCggHh0lGxgcITEiJSkrLi4uGh8zODMsNygtLisBCgoKDg0OGhAQGiwcHBwsLCwsLCwsLCwsLCwsLCwsLCwsLCwsLCwsLCwsLCwsLCwsLCwsLCwsLCwsLDc3NzcsK//AABEIAKYBLwMBIgACEQEDEQH/xAAbAAACAwEBAQAAAAAAAAAAAAACAwABBAUGB//EADMQAAECAwYFBQADAQABBQAAAAEAEQIhMQNBUWFx8IGRobHBBBLR4fEFEyIyUgZCYnKC/8QAGQEBAQEBAQEAAAAAAAAAAAAAAQACAwQF/8QAHhEBAQEBAQEAAwEBAAAAAAAAAAERAiExEkFhA1H/2gAMAwEAAhEDEQA/AG/1o4YMk4TUiC+S+2ze1O9m/wBRiGeKNlKwmGxRe3ROEKr2J0YR7HaXBSGyT2RsrUz/ANe/lB/WnxQtdsKvbdNlacKEGBV+2U04QaKxD5cI0YRkwVRQp3ty3VCRkpERQoBCN/k1ptBJ8Ndulc8M+Sl9KMGuRQRQCSe2KgG2HV0yplNm8hNCYJbx+1oiD7zVRw/M+8706MY4oGmgNlI5rbHZ7ZKMNytLHFZ73RLigbTeC22g5rPFDl0NyUyxhLihEtzTbWE6IBCRW690afx8KhgnSu2R+3ju/JHDBKng7+UZh32TrNjILMVzaaA2Y+HWkwCVEJhkcs+ydGMRgm54IRZZzq1GWn2vw34QNLfFOrGaKzek35ukmAc98Fthh9swfpsUo2YYzx4plDEYKpMUK2+yj3CSXaWRPAS53ZLUoZoYZOrHFNs7N77nCGKFwEp9Q/rqyEQZXrTaGW+aCET+F5XcBhu26ZCmQw08ovaAN7KkT7QxS4rQBNtjkuB6/wBRECbkqeu5DGCNsiYb0XnP47+QPuYr01mXAnpzQrMpbHBBEWwTfaUZhF+EsKS4JREOqZ7PwV4q/aeXOSuCJw+n7NTNKiIFdugiLhPigxD5EKjCJ/qCz+3Pv8IYoXx4VWgi+W99EuRDg1D9ZEOduVEmKz78PrRUIKduZTWmaFATN6pBccPFUbP9l4TTDxQkX0cb7qZKjDHIfVEsgb3RObQBp9Eoi5OkmKDDd7BJjs+OSfbWpAn30WK09YH87vVqktWYB91ZLNnjxTIIhUU3REOFcOifo+EGEjRkJG/pPMEr95uhELB7iJcCpUiPeeqXE3a6idFD37KhDMdZdRmkFGBm26COCVPs/K1/1nL6SzdioMRguyKT7JE4rdawXzeZ/UiIPx4p1ER2RE5b6JJglgtsdlQSY0ShZsWaadDCAJEvJEbOSbHBPsq6rSfSYmIKghKoQj5dOsg7XBed2FDDRFEPCsA5K2xUsJt4JLm+tsnADSEpuQZu4XWDTl8j5QRWX4qVPN+m/jD73bgu9ZwME3+kXdkI0bOm/tRvqhPcuqIMXG/pX53NMEVcdLxhxSCooTqpZje9EyGBvj4OCKJyb3z+blAow3V3jghtAdtX4y7o/cd8a7vQQF9mWbIGBInT8So4N0n8rTFB56SS/wCuU/vrI4KLIQJ4csuHhSLKQJ4C7nmmxwa4yw0xSLOGcuTy0ynRTWKjvkDwq+CIhqfIM690cDXTrSWh+UtuGQ32wSwqEfOfBCYeWTNvLumkQ3TwlPS/FA87nv3jkpM59KInfAlwzkDXkuL6/wBKau4u+SvQmIHpSr+Z3LHbWbvvNW+N89Y5fogQJ8BitcMHbpcDmm/0v36/OOKkNGPDtPCWCoz1dLAz+2mh9spXT0dPJr1S/c09la1kkwDTCW5fCjHp3qyYYK4b3xRe12v0llz+FCkCDyhMBu3i60ezFqb8oIod5ZpZZ7SzI+EmJhP56rVHDwlT4SDEOGF36osxeexwQRWRZ8fCaaXP8Cm5qhnSt+Et5KTNFBMZ3cVUQn5WgzHHRAIMOiU+hG9sJumQQ7+XUggxAL7eV6bBDdPTNcnWqhhL3cVcI4lXTLgqMM5ghquoghhnIozINpuSk6kHjnP7TAQ2eOt+FCpUowZS8b7pdrCAHNBscapnrLb2wnEO14LkLg+rcmZcs7YTn2eSTzNdOG2hJYTrJxddO9NgIMxg0vObXLzFtARSUnFdfI64Lpfw/rDFKIzDchQo1rrjJrrgaY9FYF/kImxOmH0i9mMubdkuVDFA0pX8uGcuCATLm4ChnldhzTtOW9OqGIDFQJHCnSeHhSOB/npvVM9nBjruY7q2uwzx+2HdRZorMly12DyoTwcTqFmjgM+4lzb5XQihmJVMmvluWZSrSDX9YMwmhRz50vB5/aGKOWTsDc+WB0Qeo9QR/wAgHoPtc+P13sH/ACJtfLlir43OddAxtMXY7mskXqYf/Icw6T6m1MQrJgcBMd5sufbgGIyANzcGOcpppnDvC3ehqGOlZ91ZIJfFpZLzFj6uKziN4emi9B6a2EUIOt/iqWO+PxERvBVaCc/vBtflNELnZbZ7oSOlcf1DBMQbeaWYW50RxEb7+UvPZUVCQuxduhRezXOqsdsdXnxRQXb77otChFnvyqigw6dloIrtr5d0JssRsfqtZc23jYd1yfVW5uM8F3vU+m9wiYGU/Hdef9XZsCCLj/rG+fLKqXbiQuD1pB9sQYvVbYYnXF9VnVdP+LiJhFb6pxjrnG2OEdvpBFDv5ToKNPf0htLMhihzfQxDhUyb8HFQDendE2D3fPhF7SZG67vRYdihEaVpvJCYyS99Jpws3OZpxkgjhYcpHhKmSsMQGiuzGOe9FUMIaj63feYVs19zz+cVIn18AIAJkC+8ftcz/wBQWcX9kUUIeCIgwkAPo1bn4rs2swRV/FN5Lk239sIMIPuhqAQ7EdinyzDx91xLeziEBJAAN0nAfzXiVp/9PQH3E3S32TT6OOMzpWnZdn0fohAABgs46ddeYfDdd374+FcQYZ+OW+KuEXNe+l+SuIMMjMY3OHuxklwC9CzjpKe3yQ3+Oqns+qDgeYG5WYeV3l8GaitSxxe8U0Y6KEBnHW7Aisq88UwAHm2bXNdkh+OqsBVdL/OazetcQyyDjdW5rZ/XSUq1lmx05Ml+oheFp9MiKboox57+SsDAYoY3AkHuetaV5Ln+oAigDhiL2wAbz1uXa/kfURRQ+2OEFpCL/wBxFZm/uubbgxSAubCv70V1mu/P9B/F28PtihjBZixFQRMSvDybN7gkWlh7Z1hnmxa+9dH+O9LMCKlL5Z81Lb0jtRpBplyR+9LlS7BbJ148xbWbS3u7guz6ANDDcZP2BxyOaOz/AI+bms3GjD5WqzsaDXkPoKjPfUvgrN57bZRxDhSbiXyEcFnO7tI4v3/VDMg96NhKfwlxZIw7FphKgh03cdVqtIZZ6dH5pQhmTWer7aqDAgbkaplmHlSv18cVIQMt4d1RGP5uaoKKEjefwig6pdS29dGRCnTk731cCTY0Wgd/YQJZh6OCGIXB/lbIRE/5AJ5LtE/e+ZdZrUPnin9GXHlIvSxRHg9F0/S2Htpdf2K1Wlix57CuGFiCz8bq/KtPXWqhA7cu4Vww3cmwbLc0R3vRXc+ddQpze/hYfqr3b+FIxXfNGAZk/HFYdgGG4t4UOQnuqu9tjRte6oRA1nV9hSSygYyma5GXZX7H11Uk/H5nnwVxPQajZy7oQIi29N8CrIy3WXypCNBPbX3TVkkzkJPjgDr9cU6gQwh3bgMrwVIIf37TAHDvSvGRzxVcyDjWWdMOago2ZGtOvgqv2/BpckUZk2OXEV+lcQv241opAMNGatNSwfJDEJt0lcaIoRe1fMmOfSQViE3CQM8RN9vJSDBk1D0v4cVCAz7z8bmmYNKb8RIFuIWb1NsIB/q6TYyw+cFq0SBjiIyndiN9VQaQNNt3G5Lk+p/lCf8AkXXn66Jdh/KB/aZF5GoncQ+M5dFjcdJxcdf2uA4pza/iLsGZZ/6A9Ln6ODw+E2xtXD3y7sXzzZHaRMMxIY07NI4c0ssENkBuW9zZVFZ3YcKSGdWTogCfydfzqiis93lg44h7lLWc2batI/m2Vf1M5be2WiCHPnx3xwVwwvqe+3TGCP6+B1zkyzRlst3dFuiGNfmr5X5LPGPtSZ4x8H6bjyQMWcYz1Lzo91cQnew/Xnr1QRSOTzF9ajdUEqEEMwpMG/HuEMRcvjkKovURMDIYuX92w1y5Vr6uIFi4bwlqca3RRTDbnMDMOigidiMtUiyjJJo4a8EEOz6THTVNBbIX5Ed1aLMNgO78FUcmkh34UB+1pihigFJS+95JRYXPfvRMtLxrvOiEQ/mIUyXZWTkAEByISbg+OF/JDFDMtMZjx4TogZkzd31QmF9f3wpPe/169j1QwWct33fSf7RxaWwoYMxuSy6EmC6WxyvQtN686EVkmWkEp/FCqBHLq2KGv0oxFp69FIva2BlewrlmhjDmmNK/ioxkaz4nI78qWFiMdK5oXerDVsZ7zSrYO+U7qX3vJ+6XZWmRGPyMWbs9EfWs8bBFKtNOw0HBF7S2e55h0NmXureAWnkmEUwk++PZLKRUY6dafD5q/bL7q0ubFuSL3EgTxfvwp3RCQxBekqNnm/BLNDaQERXZcXrybkhMIu6lEA2667mpaNJ+LC6mjgS4KQI4aioIwah5Pu9cv1FmYo4nMrOAxB6Sn2c811xRxPy2W+q59va/1xe6sMQaKT1uPJMzTN/Tz1rGAZ50kGnKYkb+IXP9VCJNMT4TMjnLoF1/V+nsXeGL/EmhmNQRrnNcv1UPuj/yABISBnfTd6xZn16uf47P8Vae6CEmdx3u5dMZNjcOOnhYv4/0zQgXs2dbuG71sE5BmnS6V76nrgtTx5+vvgBDjd4lfUT2yq2v7VFaTTbp4YUnjhPV1BCCTMz73b2JgqKGbyestLrjOqs0IwLZVlwRsBjN+8/zJBaEB2uk93G/RAoIjW7wf1LtBya7h0ToiGPTHQpeRo9x4OkERmTS84pXqRLLxezYVWxnkXw4H7LrPaQhsz3+w3FGNRx/5CEtKbfN/Qvm65ljAS4P/LTJpDeznFd63BkTMBnvkPp+yxf0f6iuYOJ5jG9iSmO3PXjJ6Qlpu4LEZXjhLmugYc9t1Q2FmwHGV1AL8fAWn+sNgA4VIx3SCZbw3NLjtjUb33TxCTTANfl5WeKzI0L3O0wdblMyQQidi1avt95qyOOfMsczPZRQDRt/LzUMMuHUfvZMYoYSLyw23JFAHJcagY3qRw1aeF1ZUxRWZMmAdmLzzfstMveEtr94om5jvvugPj8oihizWHQMQlO7zvogJF/6MPvVNtI5TIcb3wSLM473VRnxB8/Qe/6SyK6m/Ws9Cmexzl9V8oYSL9LpXS3gokR2RZwHDzaswROcv1IgsmZiXNS1MD3BxHFbI9f1vPSSoWYeY+9Rn1cKO+KssZXtVsW5m9GQ73Unka6i9WYZ04OHyniAyqCItr2yUykIafN9crpCSMRz1d8nIvGBbooLvx3f8VAfnxjQiahUHHCK8U3yRmoo0uHHdFILmvcTmBlnXqEFCQbjOfE8iOykInrcZHcuCz+psXd73zBvpuq0+KP3QRX7Y0fD91VmmXHAt/4u8YFX6b+PENDMfkiuuYPyVQ3WZCV/Xq8tNd4qya3+dpUAadHLyl7byAMOzJkFmw6/GiL23T+3lfuauGBpcOAH10WnMEMDiuks6bzVHAgbuYSeVM08QyJab9wX3qlswvfGjMzGWqAzRWoE3By6T3eFhtvVAFvc55jH5TfVWRicf+IuajHSXNci3hh95hH+mhiE6P7ZHQHS5DrOXUhtwXZrpg404afSdMtmD0r3Dryv8f6giNrjIBekgL0pLlOfRErP+nP4tFoJYVHWhwbNKiNOGmJB+EcUX+dXf56bdAA5rk91GB0SwRGAHnMUN2bd1k/ono0uNONy3ewtP/xlmxYDIjwgIOBlngT8qOs5gDZTnyIfSY4oRE02+pZ3XLQb655Fpc/HIDdyOM33knFpPteXDJwKnlwfJBEHmX84l00wT1HjJSEUk7v9BWAqKGfcjqhhhnPryKcRfc/RVAbmc7BdIpcULjn2kOiqAPmcGmSR/wDHQ0/G9ZiYy3VCAxfDDTJTL28DzuI00rghghqLmk+7kcJlj2pdmoYXpK+iMdNLAxoZVvu7oiHubLMcFC2uN6hEj32VIv278sjiFzTA48VDNmy530uqqMOPfd83ViSGg5ueoPAs6GvLFuow8nBSgc6PQZjPfDier9VHHQ+2H/TEViEJmdBKexetSa7AtHYY9eW5qWWjfOuvBeZi9XaQTERiEwQZz48Jrteh9V74XervXiNMq00RutdcZHRhFM+jlmneqhJrQiWm/lLLPhNmwe/l2RwxTlcbr69VOZhoZudt2S4r2v4z8yPJF7vpsm+dtJcR7+dyVUkMTzl9MMlBnmS/CdVVpFNzJ58w8lYPXs9dWfqqJVob3uHfuOyG41F/44HLup76i8fc+DIoZ6PyYTng80on2PIs7SNDnxqrLTa5rs6tc96Nwx0l/wDa/mR2SY5Ezfjje27kgcUc3nlOjP1HlA0zcHEg9wOuSGEczrUSpxpmERjbD6mGlz5LJZPVyERDTAuxlI1wLhpriep9RfX4/TR/rv20ThjMNxH0/crh+r9E+WqbXTi/9cj0tmTaYM58Fs5r0lkQGDbIDeVis/SgYC7m5fo3FaoRjdI369ETxf6WdU6ESbGTnn2VxgT3L9bqkEkbrJvpXFGeVDuhTHPBRUdmqO2+KEWjO2dcPBDuDiqMZDuBN+ou8bKGJiDJnfxLgVQVbyJ2buyWfM88DPgias9fKowsXlIjpXskAeu+Kntq1ZF+vUKRRNkZv5Z1UO8326kXTfjAqQiZYP8AF29Eft0wc6+DLRDEBeKYYz+lLVRdb7nDqhcWx3vAojMtJBDXrsnVTL3JOMg4ypLmgigMi768fhDZh8M3v55eE4FiMd8/1H1v4WLvFXy5NyVRRTkK9qyyTInGMy3EdqPzQmdedwevVk4pUiLTm+595HRBEOdeV8jgo8tvR7q/iH/nXz9zRTAepiPtiF7HYOtVxfU+ptIYbIQt7YJwEB2NSCf+g86EVXbjL0un+8Lu65XqvRzMUBPxNFrpzn7YP5UQwEhqscGJEwcW8Bk7+FcAh2mebS+K3LPa+hjiiBicDvvdV1PSWAhEhpLHfRZ3brdyc46NmCevYylqRJMJYgyH1dlik+1sPaR8H74I3vd3/HW3CiveVdzAvnwVCYoSBLSeN6oxDTcuRdMvMP8AyTqDLDVQLLkUDOSNb/KUaTofljxxTYhIMNifJhcpHBnfsyUS3kGExU9AeaEPjlR5YcG5JtrCznEZE7ZIihx04sWP2qgUJx54Oz15ckBE85i68TCNxe7ENLl9fKTE1+Hh/wASkEV9acfqaK0iwaenDSYHNABOePzzTIQ8+N3tnLgEZq0i0DT+3mOSRGGkatLSrc1pjM2F7caDmltW6Q8HrVWLWcwMQWqXnx50SzNsCQJD5vv4rQYpzwZn6NzSCHBM5lufd26KISOIrXiz55ZpdrHxzcT+2uN6Ilr2PbMmoF+k1yPW+oZ8bxeHZjwMktSa3Q2oamjaznfOiKCMMeDG68donWSK1IaGKsogcT7Q/MgHqmWMdWpfzB4T84oxWHAynt99AjiBpTf310S7OJxPR8wPsFNgipO6ul/R0uYIw7tf+DhM9FUYLY3PmC3JkwEylcxFct4IYjI3h36OoKgDkiRBmDhI7IyQ55da85NyUdjI8RgdlVHiMG5hz8pBZk9/3sKjhfuvVHFN8HNcx9DklxFg+8GUntw2DOzZU+Qh9+siqUWa6LhjfiByYEPz7ooKOeLKKJGgto674rLFHOXLV1aizWohLUqgiJ7dVFEUqihrTHfJSGOgvu7qKKQ4opX7+1ZdtPIUUVWQCOZ58iUyG0oDQE05FRRMRjvWoFevlDBE77v+SookLBdxOTnsShtLKbXk1uxUUUge3s/BqPw6obbPDyD2KiioioYwHBv7ggzy8o6Frw440UUSibYs2Gx4Kq2Ezk79VFFKExzIBdnAM7wwcLPaRNjwzpvIKKKMY7W1IkK0ymb1x/XxmURneRcxbrNRRTtw1GI/4cl/ZDP/APP5wdNs4+TEcz9KKKosarOhyJPMfRTzB3I5N8qlFRwqyW6jiP10Ag/0wk/ggq1FAqGFxpLsEJk4GHyFFERDhAds26pNpHKmGu2LKKLYf//Z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AutoShape 12" descr="data:image/jpeg;base64,/9j/4AAQSkZJRgABAQAAAQABAAD/2wCEAAkGBxQTEhQUExQWFRUXFxcYGBgYGBoYGBoZGBkcGBoaGhsYHCggHh0lGxgcITEiJSkrLi4uGh8zODMsNygtLisBCgoKDg0OGhAQGiwcHBwsLCwsLCwsLCwsLCwsLCwsLCwsLCwsLCwsLCwsLCwsLCwsLCwsLCwsLCwsLDc3NzcsK//AABEIAKYBLwMBIgACEQEDEQH/xAAbAAACAwEBAQAAAAAAAAAAAAACAwABBAUGB//EADMQAAECAwYFBQADAQABBQAAAAEAEQIhMQNBUWFx8IGRobHBBBLR4fEFEyIyUgZCYnKC/8QAGQEBAQEBAQEAAAAAAAAAAAAAAQACAwQF/8QAHhEBAQEBAQEAAwEBAAAAAAAAAAERAiExEkFhA1H/2gAMAwEAAhEDEQA/AG/1o4YMk4TUiC+S+2ze1O9m/wBRiGeKNlKwmGxRe3ROEKr2J0YR7HaXBSGyT2RsrUz/ANe/lB/WnxQtdsKvbdNlacKEGBV+2U04QaKxD5cI0YRkwVRQp3ty3VCRkpERQoBCN/k1ptBJ8Ndulc8M+Sl9KMGuRQRQCSe2KgG2HV0yplNm8hNCYJbx+1oiD7zVRw/M+8706MY4oGmgNlI5rbHZ7ZKMNytLHFZ73RLigbTeC22g5rPFDl0NyUyxhLihEtzTbWE6IBCRW690afx8KhgnSu2R+3ju/JHDBKng7+UZh32TrNjILMVzaaA2Y+HWkwCVEJhkcs+ydGMRgm54IRZZzq1GWn2vw34QNLfFOrGaKzek35ukmAc98Fthh9swfpsUo2YYzx4plDEYKpMUK2+yj3CSXaWRPAS53ZLUoZoYZOrHFNs7N77nCGKFwEp9Q/rqyEQZXrTaGW+aCET+F5XcBhu26ZCmQw08ovaAN7KkT7QxS4rQBNtjkuB6/wBRECbkqeu5DGCNsiYb0XnP47+QPuYr01mXAnpzQrMpbHBBEWwTfaUZhF+EsKS4JREOqZ7PwV4q/aeXOSuCJw+n7NTNKiIFdugiLhPigxD5EKjCJ/qCz+3Pv8IYoXx4VWgi+W99EuRDg1D9ZEOduVEmKz78PrRUIKduZTWmaFATN6pBccPFUbP9l4TTDxQkX0cb7qZKjDHIfVEsgb3RObQBp9Eoi5OkmKDDd7BJjs+OSfbWpAn30WK09YH87vVqktWYB91ZLNnjxTIIhUU3REOFcOifo+EGEjRkJG/pPMEr95uhELB7iJcCpUiPeeqXE3a6idFD37KhDMdZdRmkFGBm26COCVPs/K1/1nL6SzdioMRguyKT7JE4rdawXzeZ/UiIPx4p1ER2RE5b6JJglgtsdlQSY0ShZsWaadDCAJEvJEbOSbHBPsq6rSfSYmIKghKoQj5dOsg7XBed2FDDRFEPCsA5K2xUsJt4JLm+tsnADSEpuQZu4XWDTl8j5QRWX4qVPN+m/jD73bgu9ZwME3+kXdkI0bOm/tRvqhPcuqIMXG/pX53NMEVcdLxhxSCooTqpZje9EyGBvj4OCKJyb3z+blAow3V3jghtAdtX4y7o/cd8a7vQQF9mWbIGBInT8So4N0n8rTFB56SS/wCuU/vrI4KLIQJ4csuHhSLKQJ4C7nmmxwa4yw0xSLOGcuTy0ynRTWKjvkDwq+CIhqfIM690cDXTrSWh+UtuGQ32wSwqEfOfBCYeWTNvLumkQ3TwlPS/FA87nv3jkpM59KInfAlwzkDXkuL6/wBKau4u+SvQmIHpSr+Z3LHbWbvvNW+N89Y5fogQJ8BitcMHbpcDmm/0v36/OOKkNGPDtPCWCoz1dLAz+2mh9spXT0dPJr1S/c09la1kkwDTCW5fCjHp3qyYYK4b3xRe12v0llz+FCkCDyhMBu3i60ezFqb8oIod5ZpZZ7SzI+EmJhP56rVHDwlT4SDEOGF36osxeexwQRWRZ8fCaaXP8Cm5qhnSt+Et5KTNFBMZ3cVUQn5WgzHHRAIMOiU+hG9sJumQQ7+XUggxAL7eV6bBDdPTNcnWqhhL3cVcI4lXTLgqMM5ghquoghhnIozINpuSk6kHjnP7TAQ2eOt+FCpUowZS8b7pdrCAHNBscapnrLb2wnEO14LkLg+rcmZcs7YTn2eSTzNdOG2hJYTrJxddO9NgIMxg0vObXLzFtARSUnFdfI64Lpfw/rDFKIzDchQo1rrjJrrgaY9FYF/kImxOmH0i9mMubdkuVDFA0pX8uGcuCATLm4ChnldhzTtOW9OqGIDFQJHCnSeHhSOB/npvVM9nBjruY7q2uwzx+2HdRZorMly12DyoTwcTqFmjgM+4lzb5XQihmJVMmvluWZSrSDX9YMwmhRz50vB5/aGKOWTsDc+WB0Qeo9QR/wAgHoPtc+P13sH/ACJtfLlir43OddAxtMXY7mskXqYf/Icw6T6m1MQrJgcBMd5sufbgGIyANzcGOcpppnDvC3ehqGOlZ91ZIJfFpZLzFj6uKziN4emi9B6a2EUIOt/iqWO+PxERvBVaCc/vBtflNELnZbZ7oSOlcf1DBMQbeaWYW50RxEb7+UvPZUVCQuxduhRezXOqsdsdXnxRQXb77otChFnvyqigw6dloIrtr5d0JssRsfqtZc23jYd1yfVW5uM8F3vU+m9wiYGU/Hdef9XZsCCLj/rG+fLKqXbiQuD1pB9sQYvVbYYnXF9VnVdP+LiJhFb6pxjrnG2OEdvpBFDv5ToKNPf0htLMhihzfQxDhUyb8HFQDendE2D3fPhF7SZG67vRYdihEaVpvJCYyS99Jpws3OZpxkgjhYcpHhKmSsMQGiuzGOe9FUMIaj63feYVs19zz+cVIn18AIAJkC+8ftcz/wBQWcX9kUUIeCIgwkAPo1bn4rs2swRV/FN5Lk239sIMIPuhqAQ7EdinyzDx91xLeziEBJAAN0nAfzXiVp/9PQH3E3S32TT6OOMzpWnZdn0fohAABgs46ddeYfDdd374+FcQYZ+OW+KuEXNe+l+SuIMMjMY3OHuxklwC9CzjpKe3yQ3+Oqns+qDgeYG5WYeV3l8GaitSxxe8U0Y6KEBnHW7Aisq88UwAHm2bXNdkh+OqsBVdL/OazetcQyyDjdW5rZ/XSUq1lmx05Ml+oheFp9MiKboox57+SsDAYoY3AkHuetaV5Ln+oAigDhiL2wAbz1uXa/kfURRQ+2OEFpCL/wBxFZm/uubbgxSAubCv70V1mu/P9B/F28PtihjBZixFQRMSvDybN7gkWlh7Z1hnmxa+9dH+O9LMCKlL5Z81Lb0jtRpBplyR+9LlS7BbJ148xbWbS3u7guz6ANDDcZP2BxyOaOz/AI+bms3GjD5WqzsaDXkPoKjPfUvgrN57bZRxDhSbiXyEcFnO7tI4v3/VDMg96NhKfwlxZIw7FphKgh03cdVqtIZZ6dH5pQhmTWer7aqDAgbkaplmHlSv18cVIQMt4d1RGP5uaoKKEjefwig6pdS29dGRCnTk731cCTY0Wgd/YQJZh6OCGIXB/lbIRE/5AJ5LtE/e+ZdZrUPnin9GXHlIvSxRHg9F0/S2Htpdf2K1Wlix57CuGFiCz8bq/KtPXWqhA7cu4Vww3cmwbLc0R3vRXc+ddQpze/hYfqr3b+FIxXfNGAZk/HFYdgGG4t4UOQnuqu9tjRte6oRA1nV9hSSygYyma5GXZX7H11Uk/H5nnwVxPQajZy7oQIi29N8CrIy3WXypCNBPbX3TVkkzkJPjgDr9cU6gQwh3bgMrwVIIf37TAHDvSvGRzxVcyDjWWdMOago2ZGtOvgqv2/BpckUZk2OXEV+lcQv241opAMNGatNSwfJDEJt0lcaIoRe1fMmOfSQViE3CQM8RN9vJSDBk1D0v4cVCAz7z8bmmYNKb8RIFuIWb1NsIB/q6TYyw+cFq0SBjiIyndiN9VQaQNNt3G5Lk+p/lCf8AkXXn66Jdh/KB/aZF5GoncQ+M5dFjcdJxcdf2uA4pza/iLsGZZ/6A9Ln6ODw+E2xtXD3y7sXzzZHaRMMxIY07NI4c0ssENkBuW9zZVFZ3YcKSGdWTogCfydfzqiis93lg44h7lLWc2batI/m2Vf1M5be2WiCHPnx3xwVwwvqe+3TGCP6+B1zkyzRlst3dFuiGNfmr5X5LPGPtSZ4x8H6bjyQMWcYz1Lzo91cQnew/Xnr1QRSOTzF9ajdUEqEEMwpMG/HuEMRcvjkKovURMDIYuX92w1y5Vr6uIFi4bwlqca3RRTDbnMDMOigidiMtUiyjJJo4a8EEOz6THTVNBbIX5Ed1aLMNgO78FUcmkh34UB+1pihigFJS+95JRYXPfvRMtLxrvOiEQ/mIUyXZWTkAEByISbg+OF/JDFDMtMZjx4TogZkzd31QmF9f3wpPe/169j1QwWct33fSf7RxaWwoYMxuSy6EmC6WxyvQtN686EVkmWkEp/FCqBHLq2KGv0oxFp69FIva2BlewrlmhjDmmNK/ioxkaz4nI78qWFiMdK5oXerDVsZ7zSrYO+U7qX3vJ+6XZWmRGPyMWbs9EfWs8bBFKtNOw0HBF7S2e55h0NmXureAWnkmEUwk++PZLKRUY6dafD5q/bL7q0ubFuSL3EgTxfvwp3RCQxBekqNnm/BLNDaQERXZcXrybkhMIu6lEA2667mpaNJ+LC6mjgS4KQI4aioIwah5Pu9cv1FmYo4nMrOAxB6Sn2c811xRxPy2W+q59va/1xe6sMQaKT1uPJMzTN/Tz1rGAZ50kGnKYkb+IXP9VCJNMT4TMjnLoF1/V+nsXeGL/EmhmNQRrnNcv1UPuj/yABISBnfTd6xZn16uf47P8Vae6CEmdx3u5dMZNjcOOnhYv4/0zQgXs2dbuG71sE5BmnS6V76nrgtTx5+vvgBDjd4lfUT2yq2v7VFaTTbp4YUnjhPV1BCCTMz73b2JgqKGbyestLrjOqs0IwLZVlwRsBjN+8/zJBaEB2uk93G/RAoIjW7wf1LtBya7h0ToiGPTHQpeRo9x4OkERmTS84pXqRLLxezYVWxnkXw4H7LrPaQhsz3+w3FGNRx/5CEtKbfN/Qvm65ljAS4P/LTJpDeznFd63BkTMBnvkPp+yxf0f6iuYOJ5jG9iSmO3PXjJ6Qlpu4LEZXjhLmugYc9t1Q2FmwHGV1AL8fAWn+sNgA4VIx3SCZbw3NLjtjUb33TxCTTANfl5WeKzI0L3O0wdblMyQQidi1avt95qyOOfMsczPZRQDRt/LzUMMuHUfvZMYoYSLyw23JFAHJcagY3qRw1aeF1ZUxRWZMmAdmLzzfstMveEtr94om5jvvugPj8oihizWHQMQlO7zvogJF/6MPvVNtI5TIcb3wSLM473VRnxB8/Qe/6SyK6m/Ws9Cmexzl9V8oYSL9LpXS3gokR2RZwHDzaswROcv1IgsmZiXNS1MD3BxHFbI9f1vPSSoWYeY+9Rn1cKO+KssZXtVsW5m9GQ73Unka6i9WYZ04OHyniAyqCItr2yUykIafN9crpCSMRz1d8nIvGBbooLvx3f8VAfnxjQiahUHHCK8U3yRmoo0uHHdFILmvcTmBlnXqEFCQbjOfE8iOykInrcZHcuCz+psXd73zBvpuq0+KP3QRX7Y0fD91VmmXHAt/4u8YFX6b+PENDMfkiuuYPyVQ3WZCV/Xq8tNd4qya3+dpUAadHLyl7byAMOzJkFmw6/GiL23T+3lfuauGBpcOAH10WnMEMDiuks6bzVHAgbuYSeVM08QyJab9wX3qlswvfGjMzGWqAzRWoE3By6T3eFhtvVAFvc55jH5TfVWRicf+IuajHSXNci3hh95hH+mhiE6P7ZHQHS5DrOXUhtwXZrpg404afSdMtmD0r3Dryv8f6giNrjIBekgL0pLlOfRErP+nP4tFoJYVHWhwbNKiNOGmJB+EcUX+dXf56bdAA5rk91GB0SwRGAHnMUN2bd1k/ono0uNONy3ewtP/xlmxYDIjwgIOBlngT8qOs5gDZTnyIfSY4oRE02+pZ3XLQb655Fpc/HIDdyOM33knFpPteXDJwKnlwfJBEHmX84l00wT1HjJSEUk7v9BWAqKGfcjqhhhnPryKcRfc/RVAbmc7BdIpcULjn2kOiqAPmcGmSR/wDHQ0/G9ZiYy3VCAxfDDTJTL28DzuI00rghghqLmk+7kcJlj2pdmoYXpK+iMdNLAxoZVvu7oiHubLMcFC2uN6hEj32VIv278sjiFzTA48VDNmy530uqqMOPfd83ViSGg5ueoPAs6GvLFuow8nBSgc6PQZjPfDier9VHHQ+2H/TEViEJmdBKexetSa7AtHYY9eW5qWWjfOuvBeZi9XaQTERiEwQZz48Jrteh9V74XervXiNMq00RutdcZHRhFM+jlmneqhJrQiWm/lLLPhNmwe/l2RwxTlcbr69VOZhoZudt2S4r2v4z8yPJF7vpsm+dtJcR7+dyVUkMTzl9MMlBnmS/CdVVpFNzJ58w8lYPXs9dWfqqJVob3uHfuOyG41F/44HLup76i8fc+DIoZ6PyYTng80on2PIs7SNDnxqrLTa5rs6tc96Nwx0l/wDa/mR2SY5Ezfjje27kgcUc3nlOjP1HlA0zcHEg9wOuSGEczrUSpxpmERjbD6mGlz5LJZPVyERDTAuxlI1wLhpriep9RfX4/TR/rv20ThjMNxH0/crh+r9E+WqbXTi/9cj0tmTaYM58Fs5r0lkQGDbIDeVis/SgYC7m5fo3FaoRjdI369ETxf6WdU6ESbGTnn2VxgT3L9bqkEkbrJvpXFGeVDuhTHPBRUdmqO2+KEWjO2dcPBDuDiqMZDuBN+ou8bKGJiDJnfxLgVQVbyJ2buyWfM88DPgias9fKowsXlIjpXskAeu+Kntq1ZF+vUKRRNkZv5Z1UO8326kXTfjAqQiZYP8AF29Eft0wc6+DLRDEBeKYYz+lLVRdb7nDqhcWx3vAojMtJBDXrsnVTL3JOMg4ypLmgigMi768fhDZh8M3v55eE4FiMd8/1H1v4WLvFXy5NyVRRTkK9qyyTInGMy3EdqPzQmdedwevVk4pUiLTm+595HRBEOdeV8jgo8tvR7q/iH/nXz9zRTAepiPtiF7HYOtVxfU+ptIYbIQt7YJwEB2NSCf+g86EVXbjL0un+8Lu65XqvRzMUBPxNFrpzn7YP5UQwEhqscGJEwcW8Bk7+FcAh2mebS+K3LPa+hjiiBicDvvdV1PSWAhEhpLHfRZ3brdyc46NmCevYylqRJMJYgyH1dlik+1sPaR8H74I3vd3/HW3CiveVdzAvnwVCYoSBLSeN6oxDTcuRdMvMP8AyTqDLDVQLLkUDOSNb/KUaTofljxxTYhIMNifJhcpHBnfsyUS3kGExU9AeaEPjlR5YcG5JtrCznEZE7ZIihx04sWP2qgUJx54Oz15ckBE85i68TCNxe7ENLl9fKTE1+Hh/wASkEV9acfqaK0iwaenDSYHNABOePzzTIQ8+N3tnLgEZq0i0DT+3mOSRGGkatLSrc1pjM2F7caDmltW6Q8HrVWLWcwMQWqXnx50SzNsCQJD5vv4rQYpzwZn6NzSCHBM5lufd26KISOIrXiz55ZpdrHxzcT+2uN6Ilr2PbMmoF+k1yPW+oZ8bxeHZjwMktSa3Q2oamjaznfOiKCMMeDG68donWSK1IaGKsogcT7Q/MgHqmWMdWpfzB4T84oxWHAynt99AjiBpTf310S7OJxPR8wPsFNgipO6ul/R0uYIw7tf+DhM9FUYLY3PmC3JkwEylcxFct4IYjI3h36OoKgDkiRBmDhI7IyQ55da85NyUdjI8RgdlVHiMG5hz8pBZk9/3sKjhfuvVHFN8HNcx9DklxFg+8GUntw2DOzZU+Qh9+siqUWa6LhjfiByYEPz7ooKOeLKKJGgto674rLFHOXLV1aizWohLUqgiJ7dVFEUqihrTHfJSGOgvu7qKKQ4opX7+1ZdtPIUUVWQCOZ58iUyG0oDQE05FRRMRjvWoFevlDBE77v+SookLBdxOTnsShtLKbXk1uxUUUge3s/BqPw6obbPDyD2KiioioYwHBv7ggzy8o6Frw440UUSibYs2Gx4Kq2Ezk79VFFKExzIBdnAM7wwcLPaRNjwzpvIKKKMY7W1IkK0ymb1x/XxmURneRcxbrNRRTtw1GI/4cl/ZDP/APP5wdNs4+TEcz9KKKosarOhyJPMfRTzB3I5N8qlFRwqyW6jiP10Ag/0wk/ggq1FAqGFxpLsEJk4GHyFFERDhAds26pNpHKmGu2LKKLYf//Z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95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50825" y="0"/>
            <a:ext cx="8893175" cy="6526213"/>
          </a:xfrm>
        </p:spPr>
        <p:txBody>
          <a:bodyPr>
            <a:normAutofit/>
          </a:bodyPr>
          <a:lstStyle/>
          <a:p>
            <a:pPr algn="l" rtl="0">
              <a:buFont typeface="Arial" panose="020B0604020202020204" pitchFamily="34" charset="0"/>
              <a:buChar char="•"/>
            </a:pPr>
            <a:endParaRPr lang="en-US" sz="2400" u="sng" dirty="0">
              <a:solidFill>
                <a:srgbClr val="000099"/>
              </a:solidFill>
            </a:endParaRP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000099"/>
                </a:solidFill>
              </a:rPr>
              <a:t>      </a:t>
            </a:r>
            <a:r>
              <a:rPr lang="en-US" sz="3600" u="sng" dirty="0" smtClean="0">
                <a:solidFill>
                  <a:srgbClr val="000099"/>
                </a:solidFill>
              </a:rPr>
              <a:t>Function</a:t>
            </a:r>
            <a:r>
              <a:rPr lang="en-US" sz="3600" u="sng" dirty="0">
                <a:solidFill>
                  <a:srgbClr val="000099"/>
                </a:solidFill>
              </a:rPr>
              <a:t>: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</a:endParaRP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Barrier </a:t>
            </a:r>
            <a:r>
              <a:rPr lang="en-US" sz="2400" dirty="0">
                <a:solidFill>
                  <a:srgbClr val="000099"/>
                </a:solidFill>
              </a:rPr>
              <a:t>to harmful exogenous substance &amp; </a:t>
            </a:r>
            <a:r>
              <a:rPr lang="en-US" sz="2400" dirty="0" smtClean="0">
                <a:solidFill>
                  <a:srgbClr val="000099"/>
                </a:solidFill>
              </a:rPr>
              <a:t>pathogens</a:t>
            </a:r>
            <a:endParaRPr lang="en-US" sz="2400" dirty="0">
              <a:solidFill>
                <a:srgbClr val="000099"/>
              </a:solidFill>
            </a:endParaRP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Prevents </a:t>
            </a:r>
            <a:r>
              <a:rPr lang="en-US" sz="2400" dirty="0">
                <a:solidFill>
                  <a:srgbClr val="000099"/>
                </a:solidFill>
              </a:rPr>
              <a:t>loss of water &amp; </a:t>
            </a:r>
            <a:r>
              <a:rPr lang="en-US" sz="2400" dirty="0" smtClean="0">
                <a:solidFill>
                  <a:srgbClr val="000099"/>
                </a:solidFill>
              </a:rPr>
              <a:t>proteins</a:t>
            </a:r>
            <a:endParaRPr lang="en-US" sz="2400" dirty="0">
              <a:solidFill>
                <a:srgbClr val="000099"/>
              </a:solidFill>
            </a:endParaRP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Sensory organ protects against physical injury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Regulates </a:t>
            </a:r>
            <a:r>
              <a:rPr lang="en-US" sz="2400" dirty="0">
                <a:solidFill>
                  <a:srgbClr val="000099"/>
                </a:solidFill>
              </a:rPr>
              <a:t>body </a:t>
            </a:r>
            <a:r>
              <a:rPr lang="en-US" sz="2400" dirty="0" smtClean="0">
                <a:solidFill>
                  <a:srgbClr val="000099"/>
                </a:solidFill>
              </a:rPr>
              <a:t>temperature</a:t>
            </a:r>
            <a:endParaRPr lang="en-US" sz="2400" dirty="0">
              <a:solidFill>
                <a:srgbClr val="000099"/>
              </a:solidFill>
            </a:endParaRP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Important </a:t>
            </a:r>
            <a:r>
              <a:rPr lang="en-US" sz="2400" dirty="0">
                <a:solidFill>
                  <a:srgbClr val="000099"/>
                </a:solidFill>
              </a:rPr>
              <a:t>component of immune </a:t>
            </a:r>
            <a:r>
              <a:rPr lang="en-US" sz="2400" dirty="0" smtClean="0">
                <a:solidFill>
                  <a:srgbClr val="000099"/>
                </a:solidFill>
              </a:rPr>
              <a:t>system</a:t>
            </a:r>
            <a:endParaRPr lang="en-US" sz="2400" dirty="0">
              <a:solidFill>
                <a:srgbClr val="000099"/>
              </a:solidFill>
            </a:endParaRP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Vitamin D production by </a:t>
            </a:r>
            <a:r>
              <a:rPr lang="en-US" sz="2400" dirty="0">
                <a:solidFill>
                  <a:srgbClr val="000099"/>
                </a:solidFill>
              </a:rPr>
              <a:t>absorbing </a:t>
            </a:r>
            <a:r>
              <a:rPr lang="en-US" sz="2400" dirty="0" smtClean="0">
                <a:solidFill>
                  <a:srgbClr val="000099"/>
                </a:solidFill>
              </a:rPr>
              <a:t>UVB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Has psychological and cosmetic importance such as hair, nails</a:t>
            </a:r>
          </a:p>
          <a:p>
            <a:pPr marL="800100" lvl="1" indent="-342900" algn="l" rtl="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09600" y="562670"/>
            <a:ext cx="7924800" cy="922114"/>
          </a:xfrm>
        </p:spPr>
        <p:txBody>
          <a:bodyPr/>
          <a:lstStyle/>
          <a:p>
            <a:r>
              <a:rPr lang="en-US" b="1" dirty="0" smtClean="0"/>
              <a:t>Morphology </a:t>
            </a:r>
            <a:endParaRPr lang="en-US" b="1" dirty="0"/>
          </a:p>
        </p:txBody>
      </p:sp>
      <p:sp>
        <p:nvSpPr>
          <p:cNvPr id="43418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Skin lesions are divided </a:t>
            </a:r>
            <a:r>
              <a:rPr lang="ar-SA" dirty="0" smtClean="0">
                <a:solidFill>
                  <a:srgbClr val="000099"/>
                </a:solidFill>
              </a:rPr>
              <a:t>:</a:t>
            </a:r>
            <a:r>
              <a:rPr lang="en-US" dirty="0" smtClean="0">
                <a:solidFill>
                  <a:srgbClr val="000099"/>
                </a:solidFill>
              </a:rPr>
              <a:t>into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Primary  =Basic lesion.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Secondary= Develop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during evolution of skin disease or created by scratching or infection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34183" name="Picture 7" descr="prima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7338"/>
            <a:ext cx="3168352" cy="2879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476250"/>
            <a:ext cx="8229600" cy="1143000"/>
          </a:xfrm>
        </p:spPr>
        <p:txBody>
          <a:bodyPr/>
          <a:lstStyle/>
          <a:p>
            <a:r>
              <a:rPr lang="en-US" b="1" dirty="0" smtClean="0"/>
              <a:t>     Morphology</a:t>
            </a:r>
            <a:endParaRPr lang="en-US" b="1" dirty="0"/>
          </a:p>
        </p:txBody>
      </p:sp>
      <p:sp>
        <p:nvSpPr>
          <p:cNvPr id="395269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251520" y="1600200"/>
            <a:ext cx="8712968" cy="4709120"/>
          </a:xfrm>
        </p:spPr>
        <p:txBody>
          <a:bodyPr>
            <a:normAutofit lnSpcReduction="10000"/>
          </a:bodyPr>
          <a:lstStyle/>
          <a:p>
            <a:pPr marL="404813" indent="-404813">
              <a:spcBef>
                <a:spcPts val="600"/>
              </a:spcBef>
              <a:buFont typeface="Wingdings" pitchFamily="2" charset="2"/>
              <a:buChar char="§"/>
            </a:pPr>
            <a:r>
              <a:rPr lang="en-US" altLang="en-US" dirty="0">
                <a:solidFill>
                  <a:srgbClr val="000099"/>
                </a:solidFill>
                <a:latin typeface="Constantia" panose="02030602050306030303" pitchFamily="18" charset="0"/>
                <a:cs typeface="Arial" charset="0"/>
              </a:rPr>
              <a:t>There are two steps in establishing the morphology of any given skin condition:</a:t>
            </a:r>
          </a:p>
          <a:p>
            <a:pPr marL="1201738" lvl="2" indent="-439738">
              <a:buSzPct val="99000"/>
              <a:buFontTx/>
              <a:buAutoNum type="arabicPeriod"/>
            </a:pPr>
            <a:r>
              <a:rPr lang="en-US" altLang="en-US" dirty="0">
                <a:solidFill>
                  <a:srgbClr val="000099"/>
                </a:solidFill>
                <a:latin typeface="Constantia" panose="02030602050306030303" pitchFamily="18" charset="0"/>
                <a:cs typeface="Arial" charset="0"/>
              </a:rPr>
              <a:t>Careful visual and tactile inspection</a:t>
            </a:r>
          </a:p>
          <a:p>
            <a:pPr marL="1201738" lvl="2" indent="-439738">
              <a:buSzPct val="99000"/>
              <a:buFontTx/>
              <a:buAutoNum type="arabicPeriod"/>
            </a:pPr>
            <a:r>
              <a:rPr lang="en-US" altLang="en-US" dirty="0">
                <a:solidFill>
                  <a:srgbClr val="000099"/>
                </a:solidFill>
                <a:latin typeface="Constantia" panose="02030602050306030303" pitchFamily="18" charset="0"/>
                <a:cs typeface="Arial" charset="0"/>
              </a:rPr>
              <a:t>Application of correct descriptors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Morphology includes: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The </a:t>
            </a:r>
            <a:r>
              <a:rPr lang="en-US" dirty="0">
                <a:solidFill>
                  <a:srgbClr val="000099"/>
                </a:solidFill>
              </a:rPr>
              <a:t>type of the lesion.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</a:rPr>
              <a:t>T</a:t>
            </a:r>
            <a:r>
              <a:rPr lang="en-US" dirty="0" smtClean="0">
                <a:solidFill>
                  <a:srgbClr val="000099"/>
                </a:solidFill>
              </a:rPr>
              <a:t>he shape  of lesion (oval. round, bizarre, geographic)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The </a:t>
            </a:r>
            <a:r>
              <a:rPr lang="en-US" dirty="0" err="1" smtClean="0">
                <a:solidFill>
                  <a:srgbClr val="000099"/>
                </a:solidFill>
              </a:rPr>
              <a:t>margination</a:t>
            </a:r>
            <a:r>
              <a:rPr lang="en-US" dirty="0" smtClean="0">
                <a:solidFill>
                  <a:srgbClr val="000099"/>
                </a:solidFill>
              </a:rPr>
              <a:t> of the Lesion (well defined, ill defined)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</a:rPr>
              <a:t>Color of the lesion.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</a:rPr>
              <a:t>Configuration ( relation of lesions to each other.)</a:t>
            </a:r>
          </a:p>
          <a:p>
            <a:pPr algn="l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99"/>
                </a:solidFill>
              </a:rPr>
              <a:t>Distribution.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Morphology</a:t>
            </a:r>
            <a:endParaRPr lang="en-US" b="1" dirty="0"/>
          </a:p>
        </p:txBody>
      </p:sp>
      <p:sp>
        <p:nvSpPr>
          <p:cNvPr id="438277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u="sng" dirty="0" smtClean="0">
                <a:solidFill>
                  <a:srgbClr val="000099"/>
                </a:solidFill>
              </a:rPr>
              <a:t>Primary lesion: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Macule/patch</a:t>
            </a:r>
            <a:endParaRPr lang="en-US" dirty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Papule/plaque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Nodule /Cyst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Wheal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38278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algn="l"/>
            <a:r>
              <a:rPr lang="en-US" u="sng" dirty="0" smtClean="0"/>
              <a:t>Secondary lesions:</a:t>
            </a:r>
          </a:p>
          <a:p>
            <a:pPr algn="l"/>
            <a:r>
              <a:rPr lang="en-US" dirty="0" smtClean="0"/>
              <a:t>Excoriation</a:t>
            </a:r>
          </a:p>
          <a:p>
            <a:pPr algn="l"/>
            <a:r>
              <a:rPr lang="en-US" dirty="0" smtClean="0"/>
              <a:t>Erosion</a:t>
            </a:r>
          </a:p>
          <a:p>
            <a:pPr algn="l"/>
            <a:r>
              <a:rPr lang="en-US" dirty="0" smtClean="0"/>
              <a:t>Scale</a:t>
            </a:r>
          </a:p>
          <a:p>
            <a:pPr algn="l"/>
            <a:r>
              <a:rPr lang="en-US" dirty="0" smtClean="0"/>
              <a:t>Fissure</a:t>
            </a:r>
          </a:p>
          <a:p>
            <a:pPr algn="l"/>
            <a:r>
              <a:rPr lang="en-US" dirty="0" smtClean="0"/>
              <a:t>Ulcer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Morphology</a:t>
            </a:r>
            <a:endParaRPr lang="en-US" b="1" dirty="0"/>
          </a:p>
        </p:txBody>
      </p:sp>
      <p:sp>
        <p:nvSpPr>
          <p:cNvPr id="4925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u="sng" dirty="0" smtClean="0">
                <a:solidFill>
                  <a:srgbClr val="000099"/>
                </a:solidFill>
              </a:rPr>
              <a:t>Primary lesions:</a:t>
            </a:r>
            <a:endParaRPr lang="en-US" dirty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Vesicle/bulla	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Pustule</a:t>
            </a: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Purpura</a:t>
            </a:r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Burrow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9254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algn="l"/>
            <a:r>
              <a:rPr lang="en-US" u="sng" dirty="0" smtClean="0"/>
              <a:t>Secondary lesions:</a:t>
            </a:r>
          </a:p>
          <a:p>
            <a:pPr algn="l"/>
            <a:r>
              <a:rPr lang="en-US" dirty="0" smtClean="0"/>
              <a:t>Excoriation</a:t>
            </a:r>
          </a:p>
          <a:p>
            <a:pPr algn="l"/>
            <a:r>
              <a:rPr lang="en-US" dirty="0" smtClean="0"/>
              <a:t>Erosion</a:t>
            </a:r>
          </a:p>
          <a:p>
            <a:pPr algn="l"/>
            <a:r>
              <a:rPr lang="en-US" dirty="0" smtClean="0"/>
              <a:t>Scale</a:t>
            </a:r>
          </a:p>
          <a:p>
            <a:pPr algn="l"/>
            <a:r>
              <a:rPr lang="en-US" dirty="0" smtClean="0"/>
              <a:t>Fissure</a:t>
            </a:r>
          </a:p>
          <a:p>
            <a:pPr algn="l"/>
            <a:r>
              <a:rPr lang="en-US" dirty="0" smtClean="0"/>
              <a:t>Ulcer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Primary Skin Lesions</a:t>
            </a:r>
            <a:endParaRPr lang="en-US" b="1" dirty="0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834880" cy="4525963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Macule 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Flat circumscribed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discoloration that lacks surface elevation or depression. 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65223" name="Picture 7" descr="Mac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700808"/>
            <a:ext cx="3034928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Primary lesions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Patch: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Flat circumscribed skin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discoloration; a large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99"/>
                </a:solidFill>
              </a:rPr>
              <a:t>m</a:t>
            </a:r>
            <a:r>
              <a:rPr lang="en-US" dirty="0" smtClean="0">
                <a:solidFill>
                  <a:srgbClr val="000099"/>
                </a:solidFill>
              </a:rPr>
              <a:t>acule more than 1cm.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362" name="Picture 2" descr="C:\Users\sony\Desktop\slides\Vitiligo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2952328" cy="410445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Primary Skin Lesions</a:t>
            </a:r>
            <a:endParaRPr lang="en-US" b="1" dirty="0"/>
          </a:p>
        </p:txBody>
      </p:sp>
      <p:sp>
        <p:nvSpPr>
          <p:cNvPr id="26726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258544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Papule 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Elevated, Solid lesion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&lt; 0.5cm in diameter.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Notice color and surface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changes </a:t>
            </a:r>
            <a:r>
              <a:rPr lang="en-US" dirty="0" err="1" smtClean="0">
                <a:solidFill>
                  <a:srgbClr val="000099"/>
                </a:solidFill>
              </a:rPr>
              <a:t>eg.Umblicated</a:t>
            </a:r>
            <a:r>
              <a:rPr lang="en-US" dirty="0" smtClean="0">
                <a:solidFill>
                  <a:srgbClr val="000099"/>
                </a:solidFill>
              </a:rPr>
              <a:t>,</a:t>
            </a:r>
          </a:p>
          <a:p>
            <a:pPr marL="0" indent="0" algn="l">
              <a:buNone/>
            </a:pPr>
            <a:r>
              <a:rPr lang="en-US" dirty="0" err="1" smtClean="0">
                <a:solidFill>
                  <a:srgbClr val="000099"/>
                </a:solidFill>
              </a:rPr>
              <a:t>Keratotic,Papillomatous</a:t>
            </a:r>
            <a:r>
              <a:rPr lang="en-US" dirty="0" smtClean="0">
                <a:solidFill>
                  <a:srgbClr val="000099"/>
                </a:solidFill>
              </a:rPr>
              <a:t>,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Flat topped.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67271" name="Picture 7" descr="Alagil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701800"/>
            <a:ext cx="2807544" cy="3959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Primary Skin Lesion</a:t>
            </a:r>
            <a:endParaRPr lang="en-US" b="1" dirty="0"/>
          </a:p>
        </p:txBody>
      </p:sp>
      <p:sp>
        <p:nvSpPr>
          <p:cNvPr id="26931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970512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Plaque: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Elevated, solid confluence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or expansion of papules,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&gt; 0.5 (lacks a deep component ).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69319" name="Picture 7" descr="AtopDerm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557339"/>
            <a:ext cx="3240038" cy="41759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en-US" b="1" dirty="0" smtClean="0"/>
              <a:t>  Primary Skin Lesions</a:t>
            </a:r>
            <a:endParaRPr lang="en-US" b="1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lvl="1" algn="l"/>
            <a:endParaRPr lang="en-US" dirty="0" smtClean="0">
              <a:solidFill>
                <a:srgbClr val="000099"/>
              </a:solidFill>
            </a:endParaRPr>
          </a:p>
          <a:p>
            <a:pPr lvl="1" algn="l"/>
            <a:r>
              <a:rPr lang="en-US" dirty="0" smtClean="0">
                <a:solidFill>
                  <a:srgbClr val="000099"/>
                </a:solidFill>
              </a:rPr>
              <a:t>Nodule :</a:t>
            </a:r>
          </a:p>
          <a:p>
            <a:pPr marL="393192" lvl="1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Elevated, Solid lesion. </a:t>
            </a:r>
          </a:p>
          <a:p>
            <a:pPr marL="393192" lvl="1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&gt; 0.5 cm in diameter; </a:t>
            </a:r>
          </a:p>
          <a:p>
            <a:pPr marL="393192" lvl="1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with deep component. 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349953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   Primary Skin Lesions</a:t>
            </a:r>
            <a:endParaRPr lang="en-US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599" y="1600200"/>
            <a:ext cx="4970513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Cyst: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 Nodule that contains fluid or semisolid material.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9701" name="Picture 5" descr="epidermoidCystSebaceousCyst_1259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647825"/>
            <a:ext cx="3095576" cy="343735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 </a:t>
            </a:r>
          </a:p>
        </p:txBody>
      </p:sp>
      <p:sp>
        <p:nvSpPr>
          <p:cNvPr id="444421" name="Rectangle 5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400" dirty="0">
                <a:solidFill>
                  <a:srgbClr val="000099"/>
                </a:solidFill>
              </a:rPr>
              <a:t>The skin consists of: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Epidermis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Basement membrane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Dermis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Subcutaneous tissue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Skin appendages</a:t>
            </a:r>
          </a:p>
        </p:txBody>
      </p:sp>
      <p:sp>
        <p:nvSpPr>
          <p:cNvPr id="444422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algn="l" rtl="0"/>
            <a:endParaRPr lang="en-US">
              <a:solidFill>
                <a:srgbClr val="000099"/>
              </a:solidFill>
            </a:endParaRPr>
          </a:p>
        </p:txBody>
      </p:sp>
      <p:pic>
        <p:nvPicPr>
          <p:cNvPr id="444424" name="Picture 8" descr="dermis epi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27163"/>
            <a:ext cx="4105275" cy="4535487"/>
          </a:xfrm>
          <a:prstGeom prst="rect">
            <a:avLst/>
          </a:prstGeom>
          <a:noFill/>
        </p:spPr>
      </p:pic>
      <p:graphicFrame>
        <p:nvGraphicFramePr>
          <p:cNvPr id="444432" name="Group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096440"/>
              </p:ext>
            </p:extLst>
          </p:nvPr>
        </p:nvGraphicFramePr>
        <p:xfrm>
          <a:off x="4500562" y="1556792"/>
          <a:ext cx="4176713" cy="4536975"/>
        </p:xfrm>
        <a:graphic>
          <a:graphicData uri="http://schemas.openxmlformats.org/drawingml/2006/table">
            <a:tbl>
              <a:tblPr/>
              <a:tblGrid>
                <a:gridCol w="4176713"/>
              </a:tblGrid>
              <a:tr h="4536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Batang" pitchFamily="18" charset="-127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Primary Skin Lesions</a:t>
            </a:r>
            <a:endParaRPr lang="en-US" b="1" dirty="0"/>
          </a:p>
        </p:txBody>
      </p:sp>
      <p:sp>
        <p:nvSpPr>
          <p:cNvPr id="27648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898504" cy="41148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Vesicle: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Elevation that contains clear fluid.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Bulla: 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Localized fluid collection. &gt;0.5cm in diameter a large vesicle.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76487" name="Picture 7" descr="blis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00213"/>
            <a:ext cx="3240360" cy="396103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Primary Skin Lesions</a:t>
            </a:r>
            <a:endParaRPr lang="en-US" b="1" dirty="0"/>
          </a:p>
        </p:txBody>
      </p:sp>
      <p:sp>
        <p:nvSpPr>
          <p:cNvPr id="36352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610472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Burrow: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Linear tunnel in the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epidermis induced by scabies mite.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9218" name="Picture 2" descr="C:\Users\sony\Desktop\slides\1364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516710"/>
            <a:ext cx="2914650" cy="2152650"/>
          </a:xfrm>
        </p:spPr>
      </p:pic>
      <p:pic>
        <p:nvPicPr>
          <p:cNvPr id="363527" name="Picture 7" descr="scab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20838"/>
            <a:ext cx="3456384" cy="255623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b="1" dirty="0" smtClean="0"/>
              <a:t>Primary Skin Lesions</a:t>
            </a:r>
            <a:endParaRPr lang="en-US" b="1" dirty="0"/>
          </a:p>
        </p:txBody>
      </p:sp>
      <p:sp>
        <p:nvSpPr>
          <p:cNvPr id="36147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23528" y="1600200"/>
            <a:ext cx="4682480" cy="41148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000099"/>
                </a:solidFill>
              </a:rPr>
              <a:t>Purpura</a:t>
            </a:r>
            <a:r>
              <a:rPr lang="en-US" dirty="0" smtClean="0">
                <a:solidFill>
                  <a:srgbClr val="000099"/>
                </a:solidFill>
              </a:rPr>
              <a:t>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Extra-</a:t>
            </a:r>
            <a:r>
              <a:rPr lang="en-US" dirty="0" err="1" smtClean="0">
                <a:solidFill>
                  <a:srgbClr val="000099"/>
                </a:solidFill>
              </a:rPr>
              <a:t>vasation</a:t>
            </a:r>
            <a:r>
              <a:rPr lang="en-US" dirty="0" smtClean="0">
                <a:solidFill>
                  <a:srgbClr val="000099"/>
                </a:solidFill>
              </a:rPr>
              <a:t> of red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blood cells giving non-</a:t>
            </a:r>
            <a:r>
              <a:rPr lang="en-US" dirty="0" err="1" smtClean="0">
                <a:solidFill>
                  <a:srgbClr val="000099"/>
                </a:solidFill>
              </a:rPr>
              <a:t>blanchable</a:t>
            </a:r>
            <a:r>
              <a:rPr lang="en-US" dirty="0" smtClean="0">
                <a:solidFill>
                  <a:srgbClr val="000099"/>
                </a:solidFill>
              </a:rPr>
              <a:t> erythema.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61479" name="Picture 7" descr="pur"/>
          <p:cNvPicPr>
            <a:picLocks noChangeAspect="1" noChangeArrowheads="1"/>
          </p:cNvPicPr>
          <p:nvPr/>
        </p:nvPicPr>
        <p:blipFill>
          <a:blip r:embed="rId2" cstate="print"/>
          <a:srcRect b="6351"/>
          <a:stretch>
            <a:fillRect/>
          </a:stretch>
        </p:blipFill>
        <p:spPr bwMode="auto">
          <a:xfrm>
            <a:off x="5292080" y="1484313"/>
            <a:ext cx="3456633" cy="42489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Primary Skin Lesion</a:t>
            </a:r>
            <a:endParaRPr lang="en-US" b="1" dirty="0"/>
          </a:p>
        </p:txBody>
      </p:sp>
      <p:sp>
        <p:nvSpPr>
          <p:cNvPr id="27443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Wheal: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 Firm, edematous plaque that is evanescent  (short lived)and pruritic; a hive.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74440" name="Picture 8" descr="urticar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628775"/>
            <a:ext cx="2950543" cy="3960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Primary Skin Lesions</a:t>
            </a:r>
            <a:endParaRPr lang="en-US" b="1" dirty="0"/>
          </a:p>
        </p:txBody>
      </p:sp>
      <p:sp>
        <p:nvSpPr>
          <p:cNvPr id="27853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Pustule: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Elevation that contains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purulent material.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78535" name="Picture 7" descr="pustu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628800"/>
            <a:ext cx="2880320" cy="4032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 Secondary Skin Lesions</a:t>
            </a:r>
            <a:endParaRPr lang="en-US" b="1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Scale: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Thick stratum </a:t>
            </a:r>
            <a:r>
              <a:rPr lang="en-US" dirty="0" err="1" smtClean="0">
                <a:solidFill>
                  <a:srgbClr val="000099"/>
                </a:solidFill>
              </a:rPr>
              <a:t>cornium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</a:p>
          <a:p>
            <a:pPr marL="0" indent="0" algn="l">
              <a:buNone/>
            </a:pP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25" name="Picture 5" descr="pso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700807"/>
            <a:ext cx="2951560" cy="403244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Secondary Skin Lesion</a:t>
            </a:r>
            <a:endParaRPr lang="en-US" b="1" dirty="0"/>
          </a:p>
        </p:txBody>
      </p:sp>
      <p:sp>
        <p:nvSpPr>
          <p:cNvPr id="28365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5496" y="1600200"/>
            <a:ext cx="4970512" cy="4114800"/>
          </a:xfrm>
        </p:spPr>
        <p:txBody>
          <a:bodyPr/>
          <a:lstStyle/>
          <a:p>
            <a:pPr lvl="1" algn="l"/>
            <a:r>
              <a:rPr lang="en-US" dirty="0" smtClean="0">
                <a:solidFill>
                  <a:srgbClr val="000099"/>
                </a:solidFill>
              </a:rPr>
              <a:t>Crust:</a:t>
            </a:r>
          </a:p>
          <a:p>
            <a:pPr marL="393192" lvl="1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A collection of cellular debris, dried serum and blood .</a:t>
            </a:r>
          </a:p>
          <a:p>
            <a:pPr lvl="1" algn="l"/>
            <a:endParaRPr lang="en-US" dirty="0" smtClean="0">
              <a:solidFill>
                <a:srgbClr val="000099"/>
              </a:solidFill>
            </a:endParaRPr>
          </a:p>
          <a:p>
            <a:pPr lvl="1" algn="l"/>
            <a:r>
              <a:rPr lang="en-US" dirty="0" smtClean="0">
                <a:solidFill>
                  <a:srgbClr val="000099"/>
                </a:solidFill>
              </a:rPr>
              <a:t>Antecedent primary </a:t>
            </a:r>
          </a:p>
          <a:p>
            <a:pPr marL="393192" lvl="1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lesion  usually a vesicle, bulla, or pustule.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53079"/>
            <a:ext cx="3168352" cy="212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p Arrow 2"/>
          <p:cNvSpPr/>
          <p:nvPr/>
        </p:nvSpPr>
        <p:spPr>
          <a:xfrm>
            <a:off x="6228184" y="3501008"/>
            <a:ext cx="648072" cy="10081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 Secondary Skin Lesions</a:t>
            </a:r>
            <a:endParaRPr lang="en-US" b="1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Erosion: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A partial focal loss of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epidermis that heals without scarring.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1749" name="Picture 5" descr="erosion_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530350"/>
            <a:ext cx="3297312" cy="41308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Secondary Skin Lesions</a:t>
            </a:r>
            <a:endParaRPr lang="en-US" b="1" dirty="0"/>
          </a:p>
        </p:txBody>
      </p:sp>
      <p:sp>
        <p:nvSpPr>
          <p:cNvPr id="28672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538464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Excoriation 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Linear erosion induced by scratching.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86728" name="Picture 8" descr="AtopDerm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30363"/>
            <a:ext cx="3456186" cy="41028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Secondary Skin Lesions</a:t>
            </a:r>
            <a:endParaRPr lang="en-US" b="1" dirty="0"/>
          </a:p>
        </p:txBody>
      </p:sp>
      <p:sp>
        <p:nvSpPr>
          <p:cNvPr id="28160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114528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Fissure 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Vertical loss of epidermis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and dermis with sharply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defined walls: crack in skin.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81607" name="Picture 7" descr="toe_fiss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557338"/>
            <a:ext cx="2880122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sz="3600" b="1" u="sng" dirty="0" smtClean="0">
                <a:solidFill>
                  <a:srgbClr val="000099"/>
                </a:solidFill>
              </a:rPr>
              <a:t>Skin Structure </a:t>
            </a:r>
            <a:endParaRPr lang="en-US" sz="3600" b="1" u="sng" dirty="0">
              <a:solidFill>
                <a:srgbClr val="000099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Autofit/>
          </a:bodyPr>
          <a:lstStyle/>
          <a:p>
            <a:pPr marL="609600" indent="-609600" algn="l" rtl="0">
              <a:lnSpc>
                <a:spcPct val="80000"/>
              </a:lnSpc>
            </a:pPr>
            <a:endParaRPr lang="en-US" sz="2400" dirty="0" smtClean="0">
              <a:solidFill>
                <a:srgbClr val="000099"/>
              </a:solidFill>
            </a:endParaRPr>
          </a:p>
          <a:p>
            <a:pPr marL="0" indent="0" algn="l" rtl="0">
              <a:lnSpc>
                <a:spcPct val="80000"/>
              </a:lnSpc>
              <a:buNone/>
            </a:pP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Epidermis</a:t>
            </a:r>
            <a:r>
              <a:rPr lang="en-US" sz="2400" u="sng" dirty="0" smtClean="0">
                <a:solidFill>
                  <a:srgbClr val="000099"/>
                </a:solidFill>
              </a:rPr>
              <a:t>:</a:t>
            </a:r>
            <a:r>
              <a:rPr lang="en-US" sz="2400" dirty="0" smtClean="0">
                <a:solidFill>
                  <a:srgbClr val="000099"/>
                </a:solidFill>
              </a:rPr>
              <a:t> Consist of several zones</a:t>
            </a:r>
          </a:p>
          <a:p>
            <a:pPr marL="609600" indent="-609600" algn="l" rtl="0">
              <a:lnSpc>
                <a:spcPct val="80000"/>
              </a:lnSpc>
            </a:pPr>
            <a:endParaRPr lang="en-US" sz="2400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r>
              <a:rPr lang="en-US" sz="2400" dirty="0" smtClean="0">
                <a:solidFill>
                  <a:srgbClr val="000099"/>
                </a:solidFill>
              </a:rPr>
              <a:t>Basal layer (stratum </a:t>
            </a:r>
            <a:r>
              <a:rPr lang="en-US" sz="2400" dirty="0" err="1" smtClean="0">
                <a:solidFill>
                  <a:srgbClr val="000099"/>
                </a:solidFill>
              </a:rPr>
              <a:t>basale</a:t>
            </a:r>
            <a:r>
              <a:rPr lang="en-US" sz="2400" dirty="0" smtClean="0">
                <a:solidFill>
                  <a:srgbClr val="000099"/>
                </a:solidFill>
              </a:rPr>
              <a:t>): columnar dividing cells.	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dirty="0" smtClean="0">
                <a:solidFill>
                  <a:srgbClr val="000099"/>
                </a:solidFill>
              </a:rPr>
              <a:t>Spinous layer (stratum </a:t>
            </a:r>
            <a:r>
              <a:rPr lang="en-US" sz="2400" dirty="0" err="1" smtClean="0">
                <a:solidFill>
                  <a:srgbClr val="000099"/>
                </a:solidFill>
              </a:rPr>
              <a:t>spinosum</a:t>
            </a:r>
            <a:r>
              <a:rPr lang="en-US" sz="2400" dirty="0" smtClean="0">
                <a:solidFill>
                  <a:srgbClr val="000099"/>
                </a:solidFill>
              </a:rPr>
              <a:t>): polyhedral cells</a:t>
            </a:r>
          </a:p>
          <a:p>
            <a:pPr marL="0" indent="0" algn="l" rtl="0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attached by desmosomes.		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dirty="0" smtClean="0">
                <a:solidFill>
                  <a:srgbClr val="000099"/>
                </a:solidFill>
              </a:rPr>
              <a:t>Granular layer (stratum </a:t>
            </a:r>
            <a:r>
              <a:rPr lang="en-US" sz="2400" dirty="0" err="1" smtClean="0">
                <a:solidFill>
                  <a:srgbClr val="000099"/>
                </a:solidFill>
              </a:rPr>
              <a:t>granulosum</a:t>
            </a:r>
            <a:r>
              <a:rPr lang="en-US" sz="2400" dirty="0" smtClean="0">
                <a:solidFill>
                  <a:srgbClr val="000099"/>
                </a:solidFill>
              </a:rPr>
              <a:t>): flat cells </a:t>
            </a:r>
          </a:p>
          <a:p>
            <a:pPr marL="0" indent="0" algn="l" rtl="0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000099"/>
                </a:solidFill>
              </a:rPr>
              <a:t>containing </a:t>
            </a:r>
            <a:r>
              <a:rPr lang="en-US" sz="2400" dirty="0" err="1" smtClean="0">
                <a:solidFill>
                  <a:srgbClr val="000099"/>
                </a:solidFill>
              </a:rPr>
              <a:t>keratohyaline</a:t>
            </a:r>
            <a:r>
              <a:rPr lang="en-US" sz="2400" dirty="0" smtClean="0">
                <a:solidFill>
                  <a:srgbClr val="000099"/>
                </a:solidFill>
              </a:rPr>
              <a:t> granules.</a:t>
            </a:r>
          </a:p>
          <a:p>
            <a:pPr marL="609600" indent="-609600" algn="l" rtl="0">
              <a:lnSpc>
                <a:spcPct val="80000"/>
              </a:lnSpc>
            </a:pPr>
            <a:r>
              <a:rPr lang="en-US" sz="2400" dirty="0" err="1" smtClean="0">
                <a:solidFill>
                  <a:srgbClr val="000099"/>
                </a:solidFill>
              </a:rPr>
              <a:t>Cornified</a:t>
            </a:r>
            <a:r>
              <a:rPr lang="en-US" sz="2400" dirty="0" smtClean="0">
                <a:solidFill>
                  <a:srgbClr val="000099"/>
                </a:solidFill>
              </a:rPr>
              <a:t> layer (stratum </a:t>
            </a:r>
            <a:r>
              <a:rPr lang="en-US" sz="2400" dirty="0" err="1" smtClean="0">
                <a:solidFill>
                  <a:srgbClr val="000099"/>
                </a:solidFill>
              </a:rPr>
              <a:t>corneum</a:t>
            </a:r>
            <a:r>
              <a:rPr lang="en-US" sz="2400" dirty="0" smtClean="0">
                <a:solidFill>
                  <a:srgbClr val="000099"/>
                </a:solidFill>
              </a:rPr>
              <a:t> ):dead cell with no </a:t>
            </a:r>
            <a:r>
              <a:rPr lang="en-US" sz="2400" dirty="0" err="1" smtClean="0">
                <a:solidFill>
                  <a:srgbClr val="000099"/>
                </a:solidFill>
              </a:rPr>
              <a:t>organells</a:t>
            </a:r>
            <a:r>
              <a:rPr lang="en-US" sz="2400" dirty="0" smtClean="0">
                <a:solidFill>
                  <a:srgbClr val="000099"/>
                </a:solidFill>
              </a:rPr>
              <a:t>.</a:t>
            </a:r>
            <a:r>
              <a:rPr lang="en-US" sz="2400" dirty="0" smtClean="0">
                <a:solidFill>
                  <a:srgbClr val="000099"/>
                </a:solidFill>
                <a:latin typeface="Arial Unicode MS" pitchFamily="34" charset="-128"/>
              </a:rPr>
              <a:t> </a:t>
            </a:r>
          </a:p>
          <a:p>
            <a:pPr marL="609600" indent="-609600" algn="l" rtl="0">
              <a:lnSpc>
                <a:spcPct val="80000"/>
              </a:lnSpc>
            </a:pPr>
            <a:endParaRPr lang="en-US" sz="2400" dirty="0" smtClean="0">
              <a:solidFill>
                <a:srgbClr val="000099"/>
              </a:solidFill>
              <a:latin typeface="Arial Unicode MS" pitchFamily="34" charset="-128"/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dirty="0" smtClean="0">
              <a:solidFill>
                <a:srgbClr val="000099"/>
              </a:solidFill>
              <a:latin typeface="Arial Unicode MS" pitchFamily="34" charset="-128"/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  <a:latin typeface="Arial Unicode MS" pitchFamily="34" charset="-128"/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endParaRPr lang="en-US" sz="2400" u="sng" dirty="0" smtClean="0">
              <a:solidFill>
                <a:srgbClr val="000099"/>
              </a:solidFill>
            </a:endParaRPr>
          </a:p>
          <a:p>
            <a:pPr marL="609600" indent="-609600" algn="l" rtl="0">
              <a:lnSpc>
                <a:spcPct val="80000"/>
              </a:lnSpc>
            </a:pPr>
            <a:r>
              <a:rPr lang="en-US" sz="2400" u="sng" dirty="0" smtClean="0">
                <a:solidFill>
                  <a:srgbClr val="000099"/>
                </a:solidFill>
              </a:rPr>
              <a:t>7                                                                             </a:t>
            </a:r>
            <a:endParaRPr lang="en-US" sz="2400" u="sng" dirty="0">
              <a:solidFill>
                <a:srgbClr val="000099"/>
              </a:solidFill>
            </a:endParaRP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-757238" y="4076700"/>
            <a:ext cx="73025" cy="1588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Secondary Skin Lesion</a:t>
            </a:r>
            <a:endParaRPr lang="en-US" b="1" dirty="0"/>
          </a:p>
        </p:txBody>
      </p:sp>
      <p:sp>
        <p:nvSpPr>
          <p:cNvPr id="35942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754488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Ulcer 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A full thickness  focal loss of epidermis and dermis; heals with scarring.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59431" name="Picture 7" descr="ulcer"/>
          <p:cNvPicPr>
            <a:picLocks noChangeAspect="1" noChangeArrowheads="1"/>
          </p:cNvPicPr>
          <p:nvPr/>
        </p:nvPicPr>
        <p:blipFill>
          <a:blip r:embed="rId2" cstate="print"/>
          <a:srcRect r="11972"/>
          <a:stretch>
            <a:fillRect/>
          </a:stretch>
        </p:blipFill>
        <p:spPr bwMode="auto">
          <a:xfrm>
            <a:off x="5364088" y="1628800"/>
            <a:ext cx="3240360" cy="40324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secondary skin lesions"/>
          <p:cNvPicPr>
            <a:picLocks noChangeAspect="1" noChangeArrowheads="1"/>
          </p:cNvPicPr>
          <p:nvPr/>
        </p:nvPicPr>
        <p:blipFill>
          <a:blip r:embed="rId2" cstate="print"/>
          <a:srcRect r="20075"/>
          <a:stretch>
            <a:fillRect/>
          </a:stretch>
        </p:blipFill>
        <p:spPr bwMode="auto">
          <a:xfrm>
            <a:off x="971600" y="1196752"/>
            <a:ext cx="7308304" cy="53285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Secondary Skin Lesions</a:t>
            </a:r>
            <a:endParaRPr lang="en-US" b="1" dirty="0"/>
          </a:p>
        </p:txBody>
      </p:sp>
      <p:sp>
        <p:nvSpPr>
          <p:cNvPr id="2908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94920" cy="4525963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Scar: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 A collection of new connective tissue; may be Hypertrophic or 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99"/>
                </a:solidFill>
              </a:rPr>
              <a:t>a</a:t>
            </a:r>
            <a:r>
              <a:rPr lang="en-US" dirty="0" smtClean="0">
                <a:solidFill>
                  <a:srgbClr val="000099"/>
                </a:solidFill>
              </a:rPr>
              <a:t>trophic.</a:t>
            </a:r>
          </a:p>
          <a:p>
            <a:pPr marL="0" indent="0" algn="l">
              <a:buNone/>
            </a:pPr>
            <a:r>
              <a:rPr lang="en-US" dirty="0">
                <a:solidFill>
                  <a:srgbClr val="000099"/>
                </a:solidFill>
              </a:rPr>
              <a:t>I</a:t>
            </a:r>
            <a:r>
              <a:rPr lang="en-US" dirty="0" smtClean="0">
                <a:solidFill>
                  <a:srgbClr val="000099"/>
                </a:solidFill>
              </a:rPr>
              <a:t>mplies </a:t>
            </a:r>
            <a:r>
              <a:rPr lang="en-US" dirty="0" err="1" smtClean="0">
                <a:solidFill>
                  <a:srgbClr val="000099"/>
                </a:solidFill>
              </a:rPr>
              <a:t>dermoepidermal</a:t>
            </a:r>
            <a:r>
              <a:rPr lang="en-US" dirty="0" smtClean="0">
                <a:solidFill>
                  <a:srgbClr val="000099"/>
                </a:solidFill>
              </a:rPr>
              <a:t> damage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90826" name="Picture 10" descr="hypertrophic_sca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796136" y="1831181"/>
            <a:ext cx="2952328" cy="1724025"/>
          </a:xfrm>
          <a:ln w="28575">
            <a:solidFill>
              <a:schemeClr val="tx1"/>
            </a:solidFill>
          </a:ln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33900" y="3905721"/>
            <a:ext cx="4038600" cy="2187575"/>
          </a:xfrm>
        </p:spPr>
        <p:txBody>
          <a:bodyPr/>
          <a:lstStyle/>
          <a:p>
            <a:endParaRPr lang="ar-SA"/>
          </a:p>
        </p:txBody>
      </p:sp>
      <p:pic>
        <p:nvPicPr>
          <p:cNvPr id="290823" name="Picture 7" descr="250px-Scar_(xndr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7" y="3860800"/>
            <a:ext cx="2952327" cy="22324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Secondary Skin Lesions</a:t>
            </a:r>
            <a:endParaRPr lang="en-US" b="1" dirty="0"/>
          </a:p>
        </p:txBody>
      </p:sp>
      <p:sp>
        <p:nvSpPr>
          <p:cNvPr id="2887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042520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Lichenification</a:t>
            </a:r>
            <a:r>
              <a:rPr lang="en-US" dirty="0" smtClean="0">
                <a:solidFill>
                  <a:srgbClr val="000099"/>
                </a:solidFill>
              </a:rPr>
              <a:t>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Increased skin markings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secondary to scratching.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 descr="C:\Users\sony\Desktop\b r\lichenification clinicaly and hi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772816"/>
            <a:ext cx="453650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/>
          <a:lstStyle/>
          <a:p>
            <a:r>
              <a:rPr lang="en-US" b="1" dirty="0" smtClean="0"/>
              <a:t>Specialized Terminology</a:t>
            </a:r>
            <a:endParaRPr lang="en-US" b="1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394448" cy="411480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Sclerosis: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Hardening of the skin 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Skin is un-</a:t>
            </a:r>
            <a:r>
              <a:rPr lang="en-US" dirty="0" err="1" smtClean="0">
                <a:solidFill>
                  <a:srgbClr val="000099"/>
                </a:solidFill>
              </a:rPr>
              <a:t>pinchable</a:t>
            </a:r>
            <a:r>
              <a:rPr lang="en-US" dirty="0" smtClean="0">
                <a:solidFill>
                  <a:srgbClr val="000099"/>
                </a:solidFill>
              </a:rPr>
              <a:t> 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85349" name="Picture 5" descr="s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7338"/>
            <a:ext cx="3619252" cy="40319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-603448"/>
            <a:ext cx="2212848" cy="1582621"/>
          </a:xfrm>
        </p:spPr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634056"/>
            <a:ext cx="8534400" cy="217932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Bilateral well defined  yellow rectangular  plaques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Placeholder 10" descr="xanthelasma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0147" b="73558"/>
          <a:stretch>
            <a:fillRect/>
          </a:stretch>
        </p:blipFill>
        <p:spPr>
          <a:xfrm>
            <a:off x="5011820" y="548680"/>
            <a:ext cx="3934085" cy="2421198"/>
          </a:xfrm>
          <a:ln w="57150"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91680" y="764704"/>
            <a:ext cx="332014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Size </a:t>
            </a:r>
          </a:p>
          <a:p>
            <a:r>
              <a:rPr lang="en-US" sz="3200" dirty="0" smtClean="0">
                <a:solidFill>
                  <a:srgbClr val="000099"/>
                </a:solidFill>
              </a:rPr>
              <a:t>Type </a:t>
            </a:r>
          </a:p>
          <a:p>
            <a:r>
              <a:rPr lang="en-US" sz="3200" dirty="0" smtClean="0">
                <a:solidFill>
                  <a:srgbClr val="000099"/>
                </a:solidFill>
              </a:rPr>
              <a:t>Color</a:t>
            </a:r>
          </a:p>
          <a:p>
            <a:r>
              <a:rPr lang="en-US" sz="3200" dirty="0" smtClean="0">
                <a:solidFill>
                  <a:srgbClr val="000099"/>
                </a:solidFill>
              </a:rPr>
              <a:t>Surface</a:t>
            </a:r>
          </a:p>
          <a:p>
            <a:r>
              <a:rPr lang="en-US" sz="3200" dirty="0" err="1">
                <a:solidFill>
                  <a:srgbClr val="000099"/>
                </a:solidFill>
              </a:rPr>
              <a:t>M</a:t>
            </a:r>
            <a:r>
              <a:rPr lang="en-US" sz="3200" dirty="0" err="1" smtClean="0">
                <a:solidFill>
                  <a:srgbClr val="000099"/>
                </a:solidFill>
              </a:rPr>
              <a:t>argination</a:t>
            </a:r>
            <a:endParaRPr lang="en-US" sz="3200" dirty="0" smtClean="0">
              <a:solidFill>
                <a:srgbClr val="000099"/>
              </a:solidFill>
            </a:endParaRPr>
          </a:p>
          <a:p>
            <a:r>
              <a:rPr lang="en-US" sz="3200" dirty="0" smtClean="0">
                <a:solidFill>
                  <a:srgbClr val="000099"/>
                </a:solidFill>
              </a:rPr>
              <a:t>Configuration</a:t>
            </a:r>
          </a:p>
          <a:p>
            <a:r>
              <a:rPr lang="en-US" sz="3200" dirty="0">
                <a:solidFill>
                  <a:srgbClr val="000099"/>
                </a:solidFill>
              </a:rPr>
              <a:t>D</a:t>
            </a:r>
            <a:r>
              <a:rPr lang="en-US" sz="3200" dirty="0" smtClean="0">
                <a:solidFill>
                  <a:srgbClr val="000099"/>
                </a:solidFill>
              </a:rPr>
              <a:t>istribution</a:t>
            </a:r>
            <a:endParaRPr lang="en-US" sz="32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459432"/>
            <a:ext cx="2212848" cy="158262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endParaRPr lang="en-US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8604448" cy="804862"/>
          </a:xfrm>
        </p:spPr>
        <p:txBody>
          <a:bodyPr>
            <a:normAutofit fontScale="92500"/>
          </a:bodyPr>
          <a:lstStyle/>
          <a:p>
            <a:pPr algn="l"/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Keratotic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papillomatous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skin colored plaque</a:t>
            </a:r>
            <a:endParaRPr lang="en-US" sz="3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 descr="wart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72438" b="70250"/>
          <a:stretch>
            <a:fillRect/>
          </a:stretch>
        </p:blipFill>
        <p:spPr>
          <a:xfrm>
            <a:off x="4427984" y="1124744"/>
            <a:ext cx="3960440" cy="2860318"/>
          </a:xfrm>
          <a:ln w="57150"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59632" y="1412776"/>
            <a:ext cx="292580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Size </a:t>
            </a:r>
          </a:p>
          <a:p>
            <a:r>
              <a:rPr lang="en-US" sz="2800" dirty="0">
                <a:solidFill>
                  <a:srgbClr val="000099"/>
                </a:solidFill>
              </a:rPr>
              <a:t>Type </a:t>
            </a:r>
          </a:p>
          <a:p>
            <a:r>
              <a:rPr lang="en-US" sz="2800" dirty="0">
                <a:solidFill>
                  <a:srgbClr val="000099"/>
                </a:solidFill>
              </a:rPr>
              <a:t>Color</a:t>
            </a:r>
          </a:p>
          <a:p>
            <a:r>
              <a:rPr lang="en-US" sz="2800" dirty="0">
                <a:solidFill>
                  <a:srgbClr val="000099"/>
                </a:solidFill>
              </a:rPr>
              <a:t>Surface</a:t>
            </a:r>
          </a:p>
          <a:p>
            <a:r>
              <a:rPr lang="en-US" sz="2800" dirty="0" err="1">
                <a:solidFill>
                  <a:srgbClr val="000099"/>
                </a:solidFill>
              </a:rPr>
              <a:t>Margination</a:t>
            </a:r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>
                <a:solidFill>
                  <a:srgbClr val="000099"/>
                </a:solidFill>
              </a:rPr>
              <a:t>Configuration</a:t>
            </a:r>
          </a:p>
          <a:p>
            <a:r>
              <a:rPr lang="en-US" sz="2800" dirty="0">
                <a:solidFill>
                  <a:srgbClr val="000099"/>
                </a:solidFill>
              </a:rPr>
              <a:t>Distribution</a:t>
            </a:r>
          </a:p>
          <a:p>
            <a:endParaRPr 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59432"/>
            <a:ext cx="2212848" cy="1582621"/>
          </a:xfrm>
        </p:spPr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323528" y="5301208"/>
            <a:ext cx="8820472" cy="804862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3600" b="1" dirty="0" err="1" smtClean="0">
                <a:solidFill>
                  <a:srgbClr val="000099"/>
                </a:solidFill>
              </a:rPr>
              <a:t>Umblicated</a:t>
            </a:r>
            <a:r>
              <a:rPr lang="en-US" sz="3600" b="1" dirty="0" smtClean="0">
                <a:solidFill>
                  <a:srgbClr val="000099"/>
                </a:solidFill>
              </a:rPr>
              <a:t> pearly papules, some are grouped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molluscum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71647" b="71808"/>
          <a:stretch>
            <a:fillRect/>
          </a:stretch>
        </p:blipFill>
        <p:spPr>
          <a:xfrm>
            <a:off x="3347864" y="1412776"/>
            <a:ext cx="5040560" cy="3456384"/>
          </a:xfrm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7544" y="1484784"/>
            <a:ext cx="292580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Size </a:t>
            </a:r>
          </a:p>
          <a:p>
            <a:r>
              <a:rPr lang="en-US" sz="2800" dirty="0">
                <a:solidFill>
                  <a:srgbClr val="000099"/>
                </a:solidFill>
              </a:rPr>
              <a:t>Type </a:t>
            </a:r>
          </a:p>
          <a:p>
            <a:r>
              <a:rPr lang="en-US" sz="2800" dirty="0">
                <a:solidFill>
                  <a:srgbClr val="000099"/>
                </a:solidFill>
              </a:rPr>
              <a:t>Color</a:t>
            </a:r>
          </a:p>
          <a:p>
            <a:r>
              <a:rPr lang="en-US" sz="2800" dirty="0">
                <a:solidFill>
                  <a:srgbClr val="000099"/>
                </a:solidFill>
              </a:rPr>
              <a:t>Surface</a:t>
            </a:r>
          </a:p>
          <a:p>
            <a:r>
              <a:rPr lang="en-US" sz="2800" dirty="0" err="1">
                <a:solidFill>
                  <a:srgbClr val="000099"/>
                </a:solidFill>
              </a:rPr>
              <a:t>Margination</a:t>
            </a:r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>
                <a:solidFill>
                  <a:srgbClr val="000099"/>
                </a:solidFill>
              </a:rPr>
              <a:t>Configuration</a:t>
            </a:r>
          </a:p>
          <a:p>
            <a:r>
              <a:rPr lang="en-US" sz="2800" dirty="0">
                <a:solidFill>
                  <a:srgbClr val="000099"/>
                </a:solidFill>
              </a:rPr>
              <a:t>Distribution</a:t>
            </a:r>
          </a:p>
          <a:p>
            <a:endParaRPr lang="en-US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2212848" cy="1582621"/>
          </a:xfrm>
        </p:spPr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8604448" cy="804862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000099"/>
                </a:solidFill>
              </a:rPr>
              <a:t>Annular </a:t>
            </a:r>
            <a:r>
              <a:rPr lang="en-US" sz="3600" b="1" dirty="0" err="1" smtClean="0">
                <a:solidFill>
                  <a:srgbClr val="000099"/>
                </a:solidFill>
              </a:rPr>
              <a:t>erythematous</a:t>
            </a:r>
            <a:r>
              <a:rPr lang="en-US" sz="3600" b="1" dirty="0" smtClean="0">
                <a:solidFill>
                  <a:srgbClr val="000099"/>
                </a:solidFill>
              </a:rPr>
              <a:t> scaly plaque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psoriasis quiz.bmp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4681" r="46536" b="51921"/>
          <a:stretch/>
        </p:blipFill>
        <p:spPr>
          <a:xfrm>
            <a:off x="4139952" y="1124744"/>
            <a:ext cx="4227299" cy="3879056"/>
          </a:xfrm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55576" y="1916832"/>
            <a:ext cx="292580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Size </a:t>
            </a:r>
          </a:p>
          <a:p>
            <a:r>
              <a:rPr lang="en-US" sz="2800" dirty="0">
                <a:solidFill>
                  <a:srgbClr val="000099"/>
                </a:solidFill>
              </a:rPr>
              <a:t>Type </a:t>
            </a:r>
          </a:p>
          <a:p>
            <a:r>
              <a:rPr lang="en-US" sz="2800" dirty="0">
                <a:solidFill>
                  <a:srgbClr val="000099"/>
                </a:solidFill>
              </a:rPr>
              <a:t>Color</a:t>
            </a:r>
          </a:p>
          <a:p>
            <a:r>
              <a:rPr lang="en-US" sz="2800" dirty="0">
                <a:solidFill>
                  <a:srgbClr val="000099"/>
                </a:solidFill>
              </a:rPr>
              <a:t>Surface</a:t>
            </a:r>
          </a:p>
          <a:p>
            <a:r>
              <a:rPr lang="en-US" sz="2800" dirty="0" err="1">
                <a:solidFill>
                  <a:srgbClr val="000099"/>
                </a:solidFill>
              </a:rPr>
              <a:t>Margination</a:t>
            </a:r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>
                <a:solidFill>
                  <a:srgbClr val="000099"/>
                </a:solidFill>
              </a:rPr>
              <a:t>Configuration</a:t>
            </a:r>
          </a:p>
          <a:p>
            <a:r>
              <a:rPr lang="en-US" sz="2800" dirty="0">
                <a:solidFill>
                  <a:srgbClr val="000099"/>
                </a:solidFill>
              </a:rPr>
              <a:t>Distribution</a:t>
            </a:r>
          </a:p>
          <a:p>
            <a:endParaRPr lang="en-US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603448"/>
            <a:ext cx="2212848" cy="1582621"/>
          </a:xfrm>
        </p:spPr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99592" y="5373216"/>
            <a:ext cx="7452320" cy="804862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Grouped  tense vesicles on erythematous base</a:t>
            </a:r>
          </a:p>
          <a:p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h zoster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9834" b="61308"/>
          <a:stretch>
            <a:fillRect/>
          </a:stretch>
        </p:blipFill>
        <p:spPr>
          <a:xfrm>
            <a:off x="3419872" y="1340768"/>
            <a:ext cx="5328592" cy="3600400"/>
          </a:xfrm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9552" y="1340768"/>
            <a:ext cx="292580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Size </a:t>
            </a:r>
          </a:p>
          <a:p>
            <a:r>
              <a:rPr lang="en-US" sz="2800" dirty="0">
                <a:solidFill>
                  <a:srgbClr val="000099"/>
                </a:solidFill>
              </a:rPr>
              <a:t>Type </a:t>
            </a:r>
          </a:p>
          <a:p>
            <a:r>
              <a:rPr lang="en-US" sz="2800" dirty="0">
                <a:solidFill>
                  <a:srgbClr val="000099"/>
                </a:solidFill>
              </a:rPr>
              <a:t>Color</a:t>
            </a:r>
          </a:p>
          <a:p>
            <a:r>
              <a:rPr lang="en-US" sz="2800" dirty="0">
                <a:solidFill>
                  <a:srgbClr val="000099"/>
                </a:solidFill>
              </a:rPr>
              <a:t>Surface</a:t>
            </a:r>
          </a:p>
          <a:p>
            <a:r>
              <a:rPr lang="en-US" sz="2800" dirty="0" err="1">
                <a:solidFill>
                  <a:srgbClr val="000099"/>
                </a:solidFill>
              </a:rPr>
              <a:t>Margination</a:t>
            </a:r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>
                <a:solidFill>
                  <a:srgbClr val="000099"/>
                </a:solidFill>
              </a:rPr>
              <a:t>Configuration</a:t>
            </a:r>
          </a:p>
          <a:p>
            <a:r>
              <a:rPr lang="en-US" sz="2800" dirty="0">
                <a:solidFill>
                  <a:srgbClr val="000099"/>
                </a:solidFill>
              </a:rPr>
              <a:t>Distribution</a:t>
            </a:r>
          </a:p>
          <a:p>
            <a:endParaRPr lang="en-US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pPr rtl="0"/>
            <a:r>
              <a:rPr lang="en-US" sz="3600" b="1" u="sng" dirty="0">
                <a:solidFill>
                  <a:srgbClr val="000099"/>
                </a:solidFill>
              </a:rPr>
              <a:t>Skin Structure</a:t>
            </a:r>
          </a:p>
        </p:txBody>
      </p:sp>
      <p:sp>
        <p:nvSpPr>
          <p:cNvPr id="17306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95288" y="1196975"/>
            <a:ext cx="4248720" cy="4886325"/>
          </a:xfrm>
        </p:spPr>
        <p:txBody>
          <a:bodyPr>
            <a:normAutofit/>
          </a:bodyPr>
          <a:lstStyle/>
          <a:p>
            <a:pPr marL="68580" indent="-342900" algn="l" rtl="0"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rgbClr val="000099"/>
                </a:solidFill>
              </a:rPr>
              <a:t>Basal cell </a:t>
            </a:r>
            <a:r>
              <a:rPr lang="en-US" sz="2400" u="sng" dirty="0" smtClean="0">
                <a:solidFill>
                  <a:srgbClr val="000099"/>
                </a:solidFill>
              </a:rPr>
              <a:t>layer:</a:t>
            </a:r>
            <a:endParaRPr lang="en-US" sz="2400" u="sng" dirty="0">
              <a:solidFill>
                <a:srgbClr val="000099"/>
              </a:solidFill>
            </a:endParaRPr>
          </a:p>
          <a:p>
            <a:pPr marL="68580" indent="-3429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Rest </a:t>
            </a:r>
            <a:r>
              <a:rPr lang="en-US" sz="2400" dirty="0">
                <a:solidFill>
                  <a:srgbClr val="000099"/>
                </a:solidFill>
              </a:rPr>
              <a:t>on the basement </a:t>
            </a:r>
          </a:p>
          <a:p>
            <a:pPr marL="0" indent="0" algn="l" rtl="0">
              <a:buNone/>
            </a:pPr>
            <a:r>
              <a:rPr lang="en-US" sz="2400" dirty="0">
                <a:solidFill>
                  <a:srgbClr val="000099"/>
                </a:solidFill>
              </a:rPr>
              <a:t>membrane </a:t>
            </a:r>
            <a:r>
              <a:rPr lang="en-US" sz="2400" dirty="0" smtClean="0">
                <a:solidFill>
                  <a:srgbClr val="000099"/>
                </a:solidFill>
              </a:rPr>
              <a:t>; divides </a:t>
            </a:r>
            <a:endParaRPr lang="en-US" sz="2400" dirty="0">
              <a:solidFill>
                <a:srgbClr val="000099"/>
              </a:solidFill>
            </a:endParaRPr>
          </a:p>
          <a:p>
            <a:pPr marL="0" indent="0" algn="l" rtl="0">
              <a:buNone/>
            </a:pPr>
            <a:r>
              <a:rPr lang="en-US" sz="2400" dirty="0">
                <a:solidFill>
                  <a:srgbClr val="000099"/>
                </a:solidFill>
              </a:rPr>
              <a:t>continuously and move </a:t>
            </a:r>
          </a:p>
          <a:p>
            <a:pPr marL="0" indent="0" algn="l" rtl="0">
              <a:buNone/>
            </a:pPr>
            <a:r>
              <a:rPr lang="en-US" sz="2400" dirty="0">
                <a:solidFill>
                  <a:srgbClr val="000099"/>
                </a:solidFill>
              </a:rPr>
              <a:t>upwards.</a:t>
            </a:r>
          </a:p>
          <a:p>
            <a:pPr marL="68580" indent="-342900" algn="l" rtl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</a:rPr>
              <a:t>Melanocytes are dendritic  </a:t>
            </a:r>
            <a:r>
              <a:rPr lang="en-US" sz="2400" dirty="0" smtClean="0">
                <a:solidFill>
                  <a:srgbClr val="000099"/>
                </a:solidFill>
              </a:rPr>
              <a:t>cells lying between basal cells </a:t>
            </a:r>
            <a:r>
              <a:rPr lang="en-US" sz="2400" dirty="0">
                <a:solidFill>
                  <a:srgbClr val="000099"/>
                </a:solidFill>
              </a:rPr>
              <a:t>in a ratio of  1:10 .</a:t>
            </a:r>
          </a:p>
          <a:p>
            <a:pPr marL="68580" indent="-342900" algn="l" rtl="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99"/>
                </a:solidFill>
              </a:rPr>
              <a:t>They synthesize melanin stored in melanosomes</a:t>
            </a:r>
            <a:r>
              <a:rPr lang="en-US" sz="2400" dirty="0">
                <a:solidFill>
                  <a:srgbClr val="000099"/>
                </a:solidFill>
              </a:rPr>
              <a:t>.</a:t>
            </a:r>
          </a:p>
          <a:p>
            <a:pPr marL="68580" indent="-342900" algn="l" rtl="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</a:endParaRPr>
          </a:p>
        </p:txBody>
      </p:sp>
      <p:pic>
        <p:nvPicPr>
          <p:cNvPr id="2050" name="Picture 2" descr="C:\Users\sony\Desktop\b r\melanocyte keratinocy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24744"/>
            <a:ext cx="37338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6828630" y="2225824"/>
            <a:ext cx="180181" cy="576064"/>
          </a:xfrm>
          <a:prstGeom prst="straightConnector1">
            <a:avLst/>
          </a:prstGeom>
          <a:ln w="57150">
            <a:solidFill>
              <a:schemeClr val="bg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eft Brace 1"/>
          <p:cNvSpPr/>
          <p:nvPr/>
        </p:nvSpPr>
        <p:spPr>
          <a:xfrm flipV="1">
            <a:off x="6588224" y="2513856"/>
            <a:ext cx="45719" cy="28803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531440"/>
            <a:ext cx="2212848" cy="1582621"/>
          </a:xfrm>
        </p:spPr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11560" y="5229200"/>
            <a:ext cx="8532440" cy="80486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3600" b="1" dirty="0" smtClean="0">
                <a:solidFill>
                  <a:srgbClr val="000099"/>
                </a:solidFill>
              </a:rPr>
              <a:t>            Yellow crust, erosions, flaccid bulla on          		erythematous base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secondary lesions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55897" b="59558"/>
          <a:stretch>
            <a:fillRect/>
          </a:stretch>
        </p:blipFill>
        <p:spPr>
          <a:xfrm>
            <a:off x="3419872" y="1268760"/>
            <a:ext cx="5256584" cy="3672408"/>
          </a:xfrm>
          <a:ln w="57150">
            <a:solidFill>
              <a:srgbClr val="C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3528" y="1628800"/>
            <a:ext cx="292580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Size </a:t>
            </a:r>
          </a:p>
          <a:p>
            <a:r>
              <a:rPr lang="en-US" sz="2800" dirty="0">
                <a:solidFill>
                  <a:srgbClr val="000099"/>
                </a:solidFill>
              </a:rPr>
              <a:t>Type </a:t>
            </a:r>
          </a:p>
          <a:p>
            <a:r>
              <a:rPr lang="en-US" sz="2800" dirty="0">
                <a:solidFill>
                  <a:srgbClr val="000099"/>
                </a:solidFill>
              </a:rPr>
              <a:t>Color</a:t>
            </a:r>
          </a:p>
          <a:p>
            <a:r>
              <a:rPr lang="en-US" sz="2800" dirty="0">
                <a:solidFill>
                  <a:srgbClr val="000099"/>
                </a:solidFill>
              </a:rPr>
              <a:t>Surface</a:t>
            </a:r>
          </a:p>
          <a:p>
            <a:r>
              <a:rPr lang="en-US" sz="2800" dirty="0" err="1">
                <a:solidFill>
                  <a:srgbClr val="000099"/>
                </a:solidFill>
              </a:rPr>
              <a:t>Margination</a:t>
            </a:r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>
                <a:solidFill>
                  <a:srgbClr val="000099"/>
                </a:solidFill>
              </a:rPr>
              <a:t>Configuration</a:t>
            </a:r>
          </a:p>
          <a:p>
            <a:r>
              <a:rPr lang="en-US" sz="2800" dirty="0">
                <a:solidFill>
                  <a:srgbClr val="000099"/>
                </a:solidFill>
              </a:rPr>
              <a:t>Distribution</a:t>
            </a:r>
          </a:p>
          <a:p>
            <a:endParaRPr lang="en-US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87424"/>
            <a:ext cx="2212848" cy="1582621"/>
          </a:xfrm>
        </p:spPr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6956176" cy="804862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000099"/>
                </a:solidFill>
              </a:rPr>
              <a:t>1 cm cyst with telangiectasia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sebaceous cyst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r="49334" b="70058"/>
          <a:stretch>
            <a:fillRect/>
          </a:stretch>
        </p:blipFill>
        <p:spPr>
          <a:xfrm>
            <a:off x="3563888" y="1196752"/>
            <a:ext cx="5112568" cy="3816424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59432"/>
            <a:ext cx="2212848" cy="1582621"/>
          </a:xfrm>
        </p:spPr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Quiz</a:t>
            </a:r>
            <a:endParaRPr lang="en-US" sz="3600" dirty="0">
              <a:solidFill>
                <a:srgbClr val="0000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09600" y="5272363"/>
            <a:ext cx="7562800" cy="1108965"/>
          </a:xfrm>
        </p:spPr>
        <p:txBody>
          <a:bodyPr>
            <a:normAutofit fontScale="85000" lnSpcReduction="10000"/>
          </a:bodyPr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Unilateral erythematous  patch over the cheek , inner </a:t>
            </a:r>
            <a:r>
              <a:rPr lang="en-US" sz="3600" b="1" dirty="0">
                <a:solidFill>
                  <a:srgbClr val="000099"/>
                </a:solidFill>
              </a:rPr>
              <a:t>canthus, and upper </a:t>
            </a:r>
            <a:r>
              <a:rPr lang="en-US" sz="3600" b="1" dirty="0" smtClean="0">
                <a:solidFill>
                  <a:srgbClr val="000099"/>
                </a:solidFill>
              </a:rPr>
              <a:t>lip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4" name="Content Placeholder 3" descr="nevus flameus.bmp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/>
          <a:srcRect l="-251" t="1463" r="54757" b="56140"/>
          <a:stretch/>
        </p:blipFill>
        <p:spPr>
          <a:xfrm>
            <a:off x="4139952" y="1340768"/>
            <a:ext cx="4277816" cy="3744416"/>
          </a:xfr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Lecture Outlines</a:t>
            </a:r>
            <a:endParaRPr lang="en-US" b="1" dirty="0"/>
          </a:p>
        </p:txBody>
      </p:sp>
      <p:sp>
        <p:nvSpPr>
          <p:cNvPr id="505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9"/>
                </a:solidFill>
              </a:rPr>
              <a:t>Function , Structure of the skin.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Approach to dermatology patient.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Descriptive Terms and morphology of skin lesions.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Important signs and Investigations.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Reaction patterns.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Topical therapy and others.</a:t>
            </a:r>
            <a:endParaRPr 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Important Sign in Dermatology:</a:t>
            </a:r>
            <a:endParaRPr lang="en-US" b="1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682480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u="sng" dirty="0" smtClean="0">
                <a:solidFill>
                  <a:srgbClr val="000099"/>
                </a:solidFill>
              </a:rPr>
              <a:t>NIKOLSKY SIGN: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Rubbing of apparently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normal skin induce </a:t>
            </a:r>
            <a:r>
              <a:rPr lang="en-US" dirty="0">
                <a:solidFill>
                  <a:srgbClr val="000099"/>
                </a:solidFill>
              </a:rPr>
              <a:t>b</a:t>
            </a:r>
            <a:r>
              <a:rPr lang="en-US" dirty="0" smtClean="0">
                <a:solidFill>
                  <a:srgbClr val="000099"/>
                </a:solidFill>
              </a:rPr>
              <a:t>listering.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Seen in pemphigus vulgaris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and toxic epidermal </a:t>
            </a:r>
            <a:r>
              <a:rPr lang="en-US" dirty="0" err="1" smtClean="0">
                <a:solidFill>
                  <a:srgbClr val="000099"/>
                </a:solidFill>
              </a:rPr>
              <a:t>necrolysis</a:t>
            </a:r>
            <a:r>
              <a:rPr lang="en-US" dirty="0" smtClean="0">
                <a:solidFill>
                  <a:srgbClr val="000099"/>
                </a:solidFill>
              </a:rPr>
              <a:t> (TEN)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7" name="Picture 6" descr="nikolsky.bmp"/>
          <p:cNvPicPr>
            <a:picLocks noChangeAspect="1"/>
          </p:cNvPicPr>
          <p:nvPr/>
        </p:nvPicPr>
        <p:blipFill>
          <a:blip r:embed="rId2" cstate="print"/>
          <a:srcRect r="53150" b="58400"/>
          <a:stretch>
            <a:fillRect/>
          </a:stretch>
        </p:blipFill>
        <p:spPr>
          <a:xfrm>
            <a:off x="5292080" y="1628800"/>
            <a:ext cx="3563888" cy="28529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Important Signs in Dermatology</a:t>
            </a:r>
            <a:endParaRPr lang="en-US" b="1" dirty="0"/>
          </a:p>
        </p:txBody>
      </p:sp>
      <p:sp>
        <p:nvSpPr>
          <p:cNvPr id="29798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250432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u="sng" dirty="0" smtClean="0">
                <a:solidFill>
                  <a:srgbClr val="000099"/>
                </a:solidFill>
              </a:rPr>
              <a:t>AUSPITZ SIGN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Removal of scale on top of a red papule produces bleeding points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Seen in psoriasis</a:t>
            </a:r>
          </a:p>
          <a:p>
            <a:pPr algn="l"/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97992" name="Picture 8" descr="kn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629246"/>
            <a:ext cx="3815656" cy="403200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Important Sign in Dermatology:</a:t>
            </a:r>
            <a:endParaRPr lang="en-US" b="1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5258544" cy="4114800"/>
          </a:xfrm>
        </p:spPr>
        <p:txBody>
          <a:bodyPr/>
          <a:lstStyle/>
          <a:p>
            <a:pPr marL="0" indent="0" algn="l">
              <a:buNone/>
            </a:pPr>
            <a:r>
              <a:rPr lang="en-US" u="sng" dirty="0" err="1" smtClean="0">
                <a:solidFill>
                  <a:srgbClr val="000099"/>
                </a:solidFill>
              </a:rPr>
              <a:t>Koebner’s</a:t>
            </a:r>
            <a:r>
              <a:rPr lang="en-US" u="sng" dirty="0" smtClean="0">
                <a:solidFill>
                  <a:srgbClr val="000099"/>
                </a:solidFill>
              </a:rPr>
              <a:t> phenomenon: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Trauma to the skin re- produce certain diseases like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a. Psoriasis 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b. Vitiligo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c. Lichen </a:t>
            </a:r>
            <a:r>
              <a:rPr lang="en-US" dirty="0" err="1" smtClean="0">
                <a:solidFill>
                  <a:srgbClr val="000099"/>
                </a:solidFill>
              </a:rPr>
              <a:t>planus</a:t>
            </a:r>
            <a:r>
              <a:rPr lang="en-US" dirty="0" smtClean="0">
                <a:solidFill>
                  <a:srgbClr val="000099"/>
                </a:solidFill>
              </a:rPr>
              <a:t>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d. Warts.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ar-SA" dirty="0"/>
          </a:p>
        </p:txBody>
      </p:sp>
      <p:pic>
        <p:nvPicPr>
          <p:cNvPr id="10245" name="Picture 5" descr="kob"/>
          <p:cNvPicPr>
            <a:picLocks noChangeAspect="1" noChangeArrowheads="1"/>
          </p:cNvPicPr>
          <p:nvPr/>
        </p:nvPicPr>
        <p:blipFill>
          <a:blip r:embed="rId2" cstate="print"/>
          <a:srcRect t="7936"/>
          <a:stretch>
            <a:fillRect/>
          </a:stretch>
        </p:blipFill>
        <p:spPr bwMode="auto">
          <a:xfrm>
            <a:off x="5868144" y="1556792"/>
            <a:ext cx="2880320" cy="38884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Important Signs in Dermatology</a:t>
            </a:r>
            <a:endParaRPr lang="en-US" b="1" dirty="0"/>
          </a:p>
        </p:txBody>
      </p:sp>
      <p:sp>
        <p:nvSpPr>
          <p:cNvPr id="31744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95536" y="1672208"/>
            <a:ext cx="5402560" cy="5141168"/>
          </a:xfrm>
        </p:spPr>
        <p:txBody>
          <a:bodyPr/>
          <a:lstStyle/>
          <a:p>
            <a:pPr marL="0" indent="0" algn="l">
              <a:buNone/>
            </a:pPr>
            <a:r>
              <a:rPr lang="en-US" u="sng" dirty="0" smtClean="0">
                <a:solidFill>
                  <a:srgbClr val="000099"/>
                </a:solidFill>
              </a:rPr>
              <a:t>DERMATOGRAPHISM: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Firm stroking of the skin </a:t>
            </a: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produces erythema and wheal.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Seen in physical </a:t>
            </a:r>
            <a:r>
              <a:rPr lang="en-US" dirty="0" err="1" smtClean="0">
                <a:solidFill>
                  <a:srgbClr val="000099"/>
                </a:solidFill>
              </a:rPr>
              <a:t>urticaria</a:t>
            </a:r>
            <a:r>
              <a:rPr lang="en-US" dirty="0" smtClean="0">
                <a:solidFill>
                  <a:srgbClr val="000099"/>
                </a:solidFill>
              </a:rPr>
              <a:t>.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In patient with </a:t>
            </a:r>
            <a:r>
              <a:rPr lang="en-US" dirty="0" err="1" smtClean="0">
                <a:solidFill>
                  <a:srgbClr val="000099"/>
                </a:solidFill>
              </a:rPr>
              <a:t>atopy</a:t>
            </a:r>
            <a:r>
              <a:rPr lang="en-US" dirty="0" smtClean="0">
                <a:solidFill>
                  <a:srgbClr val="000099"/>
                </a:solidFill>
              </a:rPr>
              <a:t>, stroking produces white </a:t>
            </a:r>
            <a:r>
              <a:rPr lang="en-US" dirty="0" err="1" smtClean="0">
                <a:solidFill>
                  <a:srgbClr val="000099"/>
                </a:solidFill>
              </a:rPr>
              <a:t>dermatographism</a:t>
            </a:r>
            <a:r>
              <a:rPr lang="en-US" dirty="0" smtClean="0">
                <a:solidFill>
                  <a:srgbClr val="000099"/>
                </a:solidFill>
              </a:rPr>
              <a:t> rather than red.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317448" name="Picture 8" descr="_dermatographi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484784"/>
            <a:ext cx="3600400" cy="158417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52667" y="3257537"/>
            <a:ext cx="3240359" cy="300722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Investigations</a:t>
            </a:r>
            <a:endParaRPr lang="en-US" b="1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599" y="1772816"/>
            <a:ext cx="5830763" cy="3250704"/>
          </a:xfrm>
        </p:spPr>
        <p:txBody>
          <a:bodyPr>
            <a:normAutofit fontScale="25000" lnSpcReduction="20000"/>
          </a:bodyPr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marL="0" indent="0" algn="l">
              <a:buNone/>
            </a:pPr>
            <a:r>
              <a:rPr lang="en-US" sz="11100" dirty="0" smtClean="0">
                <a:solidFill>
                  <a:srgbClr val="000099"/>
                </a:solidFill>
              </a:rPr>
              <a:t>Wood’s lamp: </a:t>
            </a:r>
          </a:p>
          <a:p>
            <a:pPr marL="0" indent="0" algn="l">
              <a:buNone/>
            </a:pPr>
            <a:r>
              <a:rPr lang="en-US" sz="11100" dirty="0" smtClean="0">
                <a:solidFill>
                  <a:srgbClr val="000099"/>
                </a:solidFill>
              </a:rPr>
              <a:t> Produces long wave UVL (360 nm)</a:t>
            </a:r>
          </a:p>
          <a:p>
            <a:pPr algn="l"/>
            <a:r>
              <a:rPr lang="en-US" sz="11100" dirty="0" smtClean="0">
                <a:solidFill>
                  <a:srgbClr val="000099"/>
                </a:solidFill>
              </a:rPr>
              <a:t> Useful in: </a:t>
            </a:r>
          </a:p>
          <a:p>
            <a:pPr algn="l"/>
            <a:r>
              <a:rPr lang="en-US" sz="11100" dirty="0" smtClean="0">
                <a:solidFill>
                  <a:srgbClr val="000099"/>
                </a:solidFill>
              </a:rPr>
              <a:t> </a:t>
            </a:r>
            <a:r>
              <a:rPr lang="en-US" sz="11100" dirty="0" err="1" smtClean="0">
                <a:solidFill>
                  <a:srgbClr val="000099"/>
                </a:solidFill>
              </a:rPr>
              <a:t>Tinea</a:t>
            </a:r>
            <a:r>
              <a:rPr lang="en-US" sz="11100" dirty="0" smtClean="0">
                <a:solidFill>
                  <a:srgbClr val="000099"/>
                </a:solidFill>
              </a:rPr>
              <a:t> </a:t>
            </a:r>
            <a:r>
              <a:rPr lang="en-US" sz="11100" dirty="0" err="1" smtClean="0">
                <a:solidFill>
                  <a:srgbClr val="000099"/>
                </a:solidFill>
              </a:rPr>
              <a:t>Versicolor</a:t>
            </a:r>
            <a:r>
              <a:rPr lang="en-US" sz="11100" dirty="0" smtClean="0">
                <a:solidFill>
                  <a:srgbClr val="000099"/>
                </a:solidFill>
              </a:rPr>
              <a:t>-yellowish green </a:t>
            </a:r>
            <a:r>
              <a:rPr lang="en-US" sz="11100" dirty="0" err="1" smtClean="0">
                <a:solidFill>
                  <a:srgbClr val="000099"/>
                </a:solidFill>
              </a:rPr>
              <a:t>flourescence</a:t>
            </a:r>
            <a:endParaRPr lang="en-US" sz="11100" dirty="0" smtClean="0">
              <a:solidFill>
                <a:srgbClr val="000099"/>
              </a:solidFill>
            </a:endParaRPr>
          </a:p>
          <a:p>
            <a:pPr algn="l"/>
            <a:r>
              <a:rPr lang="en-US" sz="11100" dirty="0" err="1" smtClean="0">
                <a:solidFill>
                  <a:srgbClr val="000099"/>
                </a:solidFill>
              </a:rPr>
              <a:t>Tinea</a:t>
            </a:r>
            <a:r>
              <a:rPr lang="en-US" sz="11100" dirty="0" smtClean="0">
                <a:solidFill>
                  <a:srgbClr val="000099"/>
                </a:solidFill>
              </a:rPr>
              <a:t> </a:t>
            </a:r>
            <a:r>
              <a:rPr lang="en-US" sz="11100" dirty="0" err="1" smtClean="0">
                <a:solidFill>
                  <a:srgbClr val="000099"/>
                </a:solidFill>
              </a:rPr>
              <a:t>Capitis</a:t>
            </a:r>
            <a:r>
              <a:rPr lang="en-US" sz="11100" dirty="0" smtClean="0">
                <a:solidFill>
                  <a:srgbClr val="000099"/>
                </a:solidFill>
              </a:rPr>
              <a:t> -yellow green </a:t>
            </a:r>
          </a:p>
          <a:p>
            <a:pPr marL="0" indent="0" algn="l">
              <a:buNone/>
            </a:pPr>
            <a:r>
              <a:rPr lang="en-US" sz="11100" dirty="0" err="1" smtClean="0">
                <a:solidFill>
                  <a:srgbClr val="000099"/>
                </a:solidFill>
              </a:rPr>
              <a:t>flourescence</a:t>
            </a:r>
            <a:r>
              <a:rPr lang="en-US" sz="11100" dirty="0" smtClean="0">
                <a:solidFill>
                  <a:srgbClr val="000099"/>
                </a:solidFill>
              </a:rPr>
              <a:t> in </a:t>
            </a:r>
            <a:r>
              <a:rPr lang="en-US" sz="11100" dirty="0" err="1" smtClean="0">
                <a:solidFill>
                  <a:srgbClr val="000099"/>
                </a:solidFill>
              </a:rPr>
              <a:t>M.canis</a:t>
            </a:r>
            <a:r>
              <a:rPr lang="en-US" sz="11100" dirty="0" smtClean="0">
                <a:solidFill>
                  <a:srgbClr val="000099"/>
                </a:solidFill>
              </a:rPr>
              <a:t>,  M. </a:t>
            </a:r>
          </a:p>
          <a:p>
            <a:pPr marL="0" indent="0" algn="l">
              <a:buNone/>
            </a:pPr>
            <a:r>
              <a:rPr lang="en-US" sz="11100" dirty="0" err="1" smtClean="0">
                <a:solidFill>
                  <a:srgbClr val="000099"/>
                </a:solidFill>
              </a:rPr>
              <a:t>andouini</a:t>
            </a:r>
            <a:endParaRPr lang="en-US" sz="11100" dirty="0" smtClean="0">
              <a:solidFill>
                <a:srgbClr val="000099"/>
              </a:solidFill>
            </a:endParaRPr>
          </a:p>
          <a:p>
            <a:pPr algn="l"/>
            <a:endParaRPr lang="en-US" sz="11100" dirty="0" smtClean="0">
              <a:solidFill>
                <a:srgbClr val="000099"/>
              </a:solidFill>
            </a:endParaRPr>
          </a:p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 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10242" name="Picture 2" descr="C:\Users\sony\Desktop\slides\woods_light694392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48" y="1103971"/>
            <a:ext cx="2522240" cy="2109005"/>
          </a:xfrm>
        </p:spPr>
      </p:pic>
      <p:pic>
        <p:nvPicPr>
          <p:cNvPr id="1027" name="Picture 3" descr="C:\Users\sony\Desktop\t capiti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63" y="3212976"/>
            <a:ext cx="2524125" cy="2714625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en-US" b="1" dirty="0" smtClean="0"/>
              <a:t>Investigations</a:t>
            </a:r>
            <a:endParaRPr lang="en-US" b="1" dirty="0"/>
          </a:p>
        </p:txBody>
      </p:sp>
      <p:sp>
        <p:nvSpPr>
          <p:cNvPr id="4935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68760"/>
            <a:ext cx="4038600" cy="4434840"/>
          </a:xfrm>
        </p:spPr>
        <p:txBody>
          <a:bodyPr/>
          <a:lstStyle/>
          <a:p>
            <a:pPr algn="l"/>
            <a:endParaRPr lang="en-US" dirty="0" smtClean="0">
              <a:solidFill>
                <a:srgbClr val="000099"/>
              </a:solidFill>
            </a:endParaRPr>
          </a:p>
          <a:p>
            <a:pPr marL="0" indent="0" algn="l">
              <a:buNone/>
            </a:pPr>
            <a:r>
              <a:rPr lang="en-US" dirty="0" smtClean="0">
                <a:solidFill>
                  <a:srgbClr val="000099"/>
                </a:solidFill>
              </a:rPr>
              <a:t>Woods lamp :</a:t>
            </a:r>
          </a:p>
          <a:p>
            <a:pPr algn="l"/>
            <a:r>
              <a:rPr lang="en-US" dirty="0" smtClean="0">
                <a:solidFill>
                  <a:srgbClr val="000099"/>
                </a:solidFill>
              </a:rPr>
              <a:t>Vitiligo - Milky white.</a:t>
            </a: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Erythrasma</a:t>
            </a:r>
            <a:r>
              <a:rPr lang="en-US" dirty="0" smtClean="0">
                <a:solidFill>
                  <a:srgbClr val="000099"/>
                </a:solidFill>
              </a:rPr>
              <a:t> –coral  red </a:t>
            </a:r>
            <a:r>
              <a:rPr lang="en-US" dirty="0" err="1" smtClean="0">
                <a:solidFill>
                  <a:srgbClr val="000099"/>
                </a:solidFill>
              </a:rPr>
              <a:t>flourescence</a:t>
            </a:r>
            <a:r>
              <a:rPr lang="en-US" dirty="0" smtClean="0">
                <a:solidFill>
                  <a:srgbClr val="000099"/>
                </a:solidFill>
              </a:rPr>
              <a:t>. </a:t>
            </a:r>
          </a:p>
          <a:p>
            <a:pPr algn="l"/>
            <a:r>
              <a:rPr lang="en-US" dirty="0" err="1" smtClean="0">
                <a:solidFill>
                  <a:srgbClr val="000099"/>
                </a:solidFill>
              </a:rPr>
              <a:t>Melasma</a:t>
            </a:r>
            <a:r>
              <a:rPr lang="en-US" dirty="0" smtClean="0">
                <a:solidFill>
                  <a:srgbClr val="000099"/>
                </a:solidFill>
              </a:rPr>
              <a:t> becomes more </a:t>
            </a:r>
            <a:r>
              <a:rPr lang="en-US" dirty="0" err="1" smtClean="0">
                <a:solidFill>
                  <a:srgbClr val="000099"/>
                </a:solidFill>
              </a:rPr>
              <a:t>intensefied</a:t>
            </a:r>
            <a:r>
              <a:rPr lang="en-US" dirty="0" smtClean="0">
                <a:solidFill>
                  <a:srgbClr val="000099"/>
                </a:solidFill>
              </a:rPr>
              <a:t>.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050" name="Picture 2" descr="C:\Users\sony\Desktop\me;asm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989958"/>
            <a:ext cx="4038600" cy="3751410"/>
          </a:xfrm>
          <a:prstGeom prst="rect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3574" name="Picture 6" descr="woo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764704"/>
            <a:ext cx="3012361" cy="20882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6" name="Picture 2" descr="C:\Users\sony\Desktop\coral r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229200"/>
            <a:ext cx="3013130" cy="1371600"/>
          </a:xfrm>
          <a:prstGeom prst="rect">
            <a:avLst/>
          </a:prstGeom>
          <a:noFill/>
          <a:ln w="5715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rapbook_SHIP">
  <a:themeElements>
    <a:clrScheme name="Custom 2">
      <a:dk1>
        <a:srgbClr val="000099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19518</TotalTime>
  <Words>3203</Words>
  <Application>Microsoft Office PowerPoint</Application>
  <PresentationFormat>On-screen Show (4:3)</PresentationFormat>
  <Paragraphs>845</Paragraphs>
  <Slides>144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144</vt:i4>
      </vt:variant>
    </vt:vector>
  </HeadingPairs>
  <TitlesOfParts>
    <vt:vector size="146" baseType="lpstr">
      <vt:lpstr>Scrapbook_SHIP</vt:lpstr>
      <vt:lpstr>Flow</vt:lpstr>
      <vt:lpstr>      INTRODUCTION                 TO   DERMATOLOGY</vt:lpstr>
      <vt:lpstr>Objectives of the course: </vt:lpstr>
      <vt:lpstr>Lecture outlines</vt:lpstr>
      <vt:lpstr>Introduction to dermatology</vt:lpstr>
      <vt:lpstr>Introduction to dermatology</vt:lpstr>
      <vt:lpstr>PowerPoint Presentation</vt:lpstr>
      <vt:lpstr>Skin Structure </vt:lpstr>
      <vt:lpstr>Skin Structure </vt:lpstr>
      <vt:lpstr>Skin Structure</vt:lpstr>
      <vt:lpstr>Skin Structure</vt:lpstr>
      <vt:lpstr>PowerPoint Presentation</vt:lpstr>
      <vt:lpstr>      Skin Structure</vt:lpstr>
      <vt:lpstr>Skin Structure</vt:lpstr>
      <vt:lpstr>Skin Structure</vt:lpstr>
      <vt:lpstr>Skin Structure</vt:lpstr>
      <vt:lpstr>Basement membrane  </vt:lpstr>
      <vt:lpstr>Skin Structure</vt:lpstr>
      <vt:lpstr>Skin structure</vt:lpstr>
      <vt:lpstr>Skin Structure </vt:lpstr>
      <vt:lpstr>Skin structure</vt:lpstr>
      <vt:lpstr>Skin Structure  </vt:lpstr>
      <vt:lpstr>Skin structure</vt:lpstr>
      <vt:lpstr>Skin Structure 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Skin appendages</vt:lpstr>
      <vt:lpstr>Cornification (keratinization)</vt:lpstr>
      <vt:lpstr>Cornification (keratinization)</vt:lpstr>
      <vt:lpstr>Lecture Outlines</vt:lpstr>
      <vt:lpstr>Approach to Dermatology Patient</vt:lpstr>
      <vt:lpstr>Approach to Dermatology Patient</vt:lpstr>
      <vt:lpstr>Approach to Dermatology Patient</vt:lpstr>
      <vt:lpstr>Approach to dermatology patient</vt:lpstr>
      <vt:lpstr>Examination</vt:lpstr>
      <vt:lpstr>                  Examination:</vt:lpstr>
      <vt:lpstr>Examination:</vt:lpstr>
      <vt:lpstr>Distribution </vt:lpstr>
      <vt:lpstr>Distribution </vt:lpstr>
      <vt:lpstr>Distribution  </vt:lpstr>
      <vt:lpstr>Lecture outlines</vt:lpstr>
      <vt:lpstr>       Descriptive Terms (Arrangement)     </vt:lpstr>
      <vt:lpstr>Descriptive Terms</vt:lpstr>
      <vt:lpstr>Descriptive Terms</vt:lpstr>
      <vt:lpstr>Descriptive Terms</vt:lpstr>
      <vt:lpstr>Descriptive Terms </vt:lpstr>
      <vt:lpstr>Descriptive Terms</vt:lpstr>
      <vt:lpstr>Descriptive Terms </vt:lpstr>
      <vt:lpstr>Descriptive Terms</vt:lpstr>
      <vt:lpstr> Descriptive Terms</vt:lpstr>
      <vt:lpstr> Descriptive Terms</vt:lpstr>
      <vt:lpstr> Descriptive Terms</vt:lpstr>
      <vt:lpstr>Descriptive Terms</vt:lpstr>
      <vt:lpstr>Morphology </vt:lpstr>
      <vt:lpstr>     Morphology</vt:lpstr>
      <vt:lpstr>Morphology</vt:lpstr>
      <vt:lpstr>Morphology</vt:lpstr>
      <vt:lpstr>Primary Skin Lesions</vt:lpstr>
      <vt:lpstr>Primary lesions</vt:lpstr>
      <vt:lpstr>Primary Skin Lesions</vt:lpstr>
      <vt:lpstr>Primary Skin Lesion</vt:lpstr>
      <vt:lpstr>  Primary Skin Lesions</vt:lpstr>
      <vt:lpstr>   Primary Skin Lesions</vt:lpstr>
      <vt:lpstr>Primary Skin Lesions</vt:lpstr>
      <vt:lpstr>Primary Skin Lesions</vt:lpstr>
      <vt:lpstr>Primary Skin Lesions</vt:lpstr>
      <vt:lpstr>Primary Skin Lesion</vt:lpstr>
      <vt:lpstr>Primary Skin Lesions</vt:lpstr>
      <vt:lpstr> Secondary Skin Lesions</vt:lpstr>
      <vt:lpstr>Secondary Skin Lesion</vt:lpstr>
      <vt:lpstr> Secondary Skin Lesions</vt:lpstr>
      <vt:lpstr>Secondary Skin Lesions</vt:lpstr>
      <vt:lpstr>Secondary Skin Lesions</vt:lpstr>
      <vt:lpstr>Secondary Skin Lesion</vt:lpstr>
      <vt:lpstr>PowerPoint Presentation</vt:lpstr>
      <vt:lpstr>Secondary Skin Lesions</vt:lpstr>
      <vt:lpstr>Secondary Skin Lesions</vt:lpstr>
      <vt:lpstr>Specialized Terminology</vt:lpstr>
      <vt:lpstr>Quiz</vt:lpstr>
      <vt:lpstr>   Quiz</vt:lpstr>
      <vt:lpstr>Quiz</vt:lpstr>
      <vt:lpstr>Quiz</vt:lpstr>
      <vt:lpstr>Quiz</vt:lpstr>
      <vt:lpstr>Quiz</vt:lpstr>
      <vt:lpstr>Quiz</vt:lpstr>
      <vt:lpstr>Quiz</vt:lpstr>
      <vt:lpstr>Lecture Outlines</vt:lpstr>
      <vt:lpstr>Important Sign in Dermatology:</vt:lpstr>
      <vt:lpstr>Important Signs in Dermatology</vt:lpstr>
      <vt:lpstr>Important Sign in Dermatology:</vt:lpstr>
      <vt:lpstr>Important Signs in Dermatology</vt:lpstr>
      <vt:lpstr>Investigations</vt:lpstr>
      <vt:lpstr>Investigations</vt:lpstr>
      <vt:lpstr>Investigation:</vt:lpstr>
      <vt:lpstr>Investigation:</vt:lpstr>
      <vt:lpstr>Investigation:</vt:lpstr>
      <vt:lpstr>Investigation:</vt:lpstr>
      <vt:lpstr>Investigation</vt:lpstr>
      <vt:lpstr>Investigation</vt:lpstr>
      <vt:lpstr>Investigations</vt:lpstr>
      <vt:lpstr>Investigations</vt:lpstr>
      <vt:lpstr>Investigation</vt:lpstr>
      <vt:lpstr>Investigation</vt:lpstr>
      <vt:lpstr>      Investigations</vt:lpstr>
      <vt:lpstr>         Investigations</vt:lpstr>
      <vt:lpstr>Investigations</vt:lpstr>
      <vt:lpstr> Investigation:</vt:lpstr>
      <vt:lpstr>Lecture Outlines</vt:lpstr>
      <vt:lpstr>Reaction Patterns</vt:lpstr>
      <vt:lpstr>Reaction Patterns</vt:lpstr>
      <vt:lpstr>Reaction Patterns</vt:lpstr>
      <vt:lpstr>Reaction Pattern:</vt:lpstr>
      <vt:lpstr>Reaction Patterns</vt:lpstr>
      <vt:lpstr>Reaction Patterns</vt:lpstr>
      <vt:lpstr>Reaction Patterns:</vt:lpstr>
      <vt:lpstr>Lecture Outlines</vt:lpstr>
      <vt:lpstr> Topical Therapy</vt:lpstr>
      <vt:lpstr>Topical Therapy</vt:lpstr>
      <vt:lpstr>Topical therapy </vt:lpstr>
      <vt:lpstr>Topical therapy</vt:lpstr>
      <vt:lpstr> Topical Therapy</vt:lpstr>
      <vt:lpstr>Topical Therapy            </vt:lpstr>
      <vt:lpstr>Topical Therapy</vt:lpstr>
      <vt:lpstr>Topical Therapy</vt:lpstr>
      <vt:lpstr>How much to use?</vt:lpstr>
      <vt:lpstr>Finger Tip Unit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K.K.H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Dermatology</dc:title>
  <dc:creator>K.K.H</dc:creator>
  <cp:lastModifiedBy>sony</cp:lastModifiedBy>
  <cp:revision>472</cp:revision>
  <dcterms:created xsi:type="dcterms:W3CDTF">2005-11-08T05:12:07Z</dcterms:created>
  <dcterms:modified xsi:type="dcterms:W3CDTF">2017-03-08T03:48:55Z</dcterms:modified>
</cp:coreProperties>
</file>