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63" r:id="rId3"/>
    <p:sldId id="257" r:id="rId4"/>
    <p:sldId id="260" r:id="rId5"/>
    <p:sldId id="271" r:id="rId6"/>
    <p:sldId id="270" r:id="rId7"/>
    <p:sldId id="303" r:id="rId8"/>
    <p:sldId id="305" r:id="rId9"/>
    <p:sldId id="306" r:id="rId10"/>
    <p:sldId id="272" r:id="rId11"/>
    <p:sldId id="273" r:id="rId12"/>
    <p:sldId id="274" r:id="rId13"/>
    <p:sldId id="275" r:id="rId14"/>
    <p:sldId id="276" r:id="rId15"/>
    <p:sldId id="277" r:id="rId16"/>
    <p:sldId id="304" r:id="rId17"/>
    <p:sldId id="307" r:id="rId18"/>
    <p:sldId id="278" r:id="rId19"/>
    <p:sldId id="279" r:id="rId20"/>
    <p:sldId id="280" r:id="rId21"/>
    <p:sldId id="258" r:id="rId22"/>
    <p:sldId id="308" r:id="rId23"/>
    <p:sldId id="309" r:id="rId24"/>
    <p:sldId id="259" r:id="rId25"/>
    <p:sldId id="281" r:id="rId26"/>
    <p:sldId id="265" r:id="rId27"/>
    <p:sldId id="266" r:id="rId28"/>
    <p:sldId id="267" r:id="rId29"/>
    <p:sldId id="268" r:id="rId30"/>
    <p:sldId id="269" r:id="rId31"/>
    <p:sldId id="282" r:id="rId32"/>
    <p:sldId id="310" r:id="rId33"/>
    <p:sldId id="311" r:id="rId34"/>
    <p:sldId id="283" r:id="rId35"/>
    <p:sldId id="312" r:id="rId36"/>
    <p:sldId id="285" r:id="rId37"/>
    <p:sldId id="313" r:id="rId38"/>
    <p:sldId id="284" r:id="rId39"/>
    <p:sldId id="286" r:id="rId40"/>
    <p:sldId id="287" r:id="rId41"/>
    <p:sldId id="288" r:id="rId42"/>
    <p:sldId id="289" r:id="rId43"/>
    <p:sldId id="290" r:id="rId44"/>
    <p:sldId id="314" r:id="rId45"/>
    <p:sldId id="291" r:id="rId46"/>
    <p:sldId id="319" r:id="rId47"/>
    <p:sldId id="318" r:id="rId48"/>
    <p:sldId id="292" r:id="rId49"/>
    <p:sldId id="293" r:id="rId50"/>
    <p:sldId id="315" r:id="rId51"/>
    <p:sldId id="294" r:id="rId52"/>
    <p:sldId id="295" r:id="rId53"/>
    <p:sldId id="296" r:id="rId54"/>
    <p:sldId id="316" r:id="rId55"/>
    <p:sldId id="317" r:id="rId56"/>
    <p:sldId id="297" r:id="rId57"/>
    <p:sldId id="298" r:id="rId58"/>
    <p:sldId id="299" r:id="rId59"/>
    <p:sldId id="300" r:id="rId60"/>
    <p:sldId id="301" r:id="rId61"/>
    <p:sldId id="302" r:id="rId62"/>
    <p:sldId id="261" r:id="rId6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03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0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8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9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87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9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04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7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6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42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61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CF75-D79E-0D45-8A3F-B3CDCEF3866F}" type="datetimeFigureOut">
              <a:rPr lang="fr-FR" smtClean="0"/>
              <a:t>29‏/9‏/2016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C18B-08A2-AA43-A5CF-C41F612C8C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24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Lupus </a:t>
            </a:r>
            <a:r>
              <a:rPr lang="fr-FR" dirty="0" err="1" smtClean="0"/>
              <a:t>Erythematosus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2400" dirty="0" smtClean="0"/>
              <a:t>Dr. Abdullah ALAKEEL</a:t>
            </a:r>
          </a:p>
          <a:p>
            <a:pPr algn="r"/>
            <a:r>
              <a:rPr lang="fr-FR" sz="2400" dirty="0" smtClean="0"/>
              <a:t>Assistant </a:t>
            </a:r>
            <a:r>
              <a:rPr lang="fr-FR" sz="2400" dirty="0" err="1" smtClean="0"/>
              <a:t>professor</a:t>
            </a:r>
            <a:r>
              <a:rPr lang="fr-FR" sz="2400" dirty="0" smtClean="0"/>
              <a:t> &amp; </a:t>
            </a:r>
            <a:r>
              <a:rPr lang="fr-FR" sz="2400" dirty="0"/>
              <a:t>c</a:t>
            </a:r>
            <a:r>
              <a:rPr lang="fr-FR" sz="2400" dirty="0" smtClean="0"/>
              <a:t>onsultant</a:t>
            </a:r>
          </a:p>
          <a:p>
            <a:pPr algn="r"/>
            <a:r>
              <a:rPr lang="fr-FR" sz="2400" dirty="0" err="1" smtClean="0"/>
              <a:t>Department</a:t>
            </a:r>
            <a:r>
              <a:rPr lang="fr-FR" sz="2400" dirty="0" smtClean="0"/>
              <a:t> of </a:t>
            </a:r>
            <a:r>
              <a:rPr lang="fr-FR" sz="2400" dirty="0" err="1" smtClean="0"/>
              <a:t>Dermatology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780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Clinical </a:t>
            </a:r>
            <a:r>
              <a:rPr lang="fr-FR" u="sng" dirty="0" err="1" smtClean="0"/>
              <a:t>features</a:t>
            </a:r>
            <a:r>
              <a:rPr lang="fr-FR" u="sng" dirty="0" smtClean="0"/>
              <a:t>: </a:t>
            </a:r>
          </a:p>
          <a:p>
            <a:r>
              <a:rPr lang="fr-FR" sz="2400" dirty="0" smtClean="0"/>
              <a:t>- </a:t>
            </a:r>
            <a:r>
              <a:rPr lang="fr-FR" sz="2400" dirty="0" err="1" smtClean="0"/>
              <a:t>Erythematous</a:t>
            </a:r>
            <a:r>
              <a:rPr lang="fr-FR" sz="2400" dirty="0" smtClean="0"/>
              <a:t> </a:t>
            </a:r>
            <a:r>
              <a:rPr lang="fr-FR" sz="2400" dirty="0" err="1" smtClean="0"/>
              <a:t>well-circumscribed</a:t>
            </a:r>
            <a:r>
              <a:rPr lang="en-US" sz="2400" dirty="0"/>
              <a:t> </a:t>
            </a:r>
            <a:r>
              <a:rPr lang="en-US" sz="2400" dirty="0" smtClean="0"/>
              <a:t>persistent plaques with follicular hyperkeratosis, </a:t>
            </a:r>
            <a:r>
              <a:rPr lang="en-US" sz="2400" dirty="0" err="1" smtClean="0"/>
              <a:t>telengiectases</a:t>
            </a:r>
            <a:r>
              <a:rPr lang="en-US" sz="2400" dirty="0" smtClean="0"/>
              <a:t>; </a:t>
            </a:r>
            <a:r>
              <a:rPr lang="en-US" sz="2400" b="1" i="1" dirty="0" smtClean="0"/>
              <a:t>heal with scarring, </a:t>
            </a:r>
            <a:r>
              <a:rPr lang="en-US" sz="2400" dirty="0" smtClean="0"/>
              <a:t>peripheral hyperpigmentation and central hypopigmentation.</a:t>
            </a:r>
          </a:p>
          <a:p>
            <a:r>
              <a:rPr lang="en-US" sz="2400" dirty="0" smtClean="0"/>
              <a:t>- Sites : sun exposed areas; scalp, forehead, cheeks, nose, ears, upper lip and chin.</a:t>
            </a:r>
          </a:p>
          <a:p>
            <a:r>
              <a:rPr lang="en-US" sz="2400" dirty="0" smtClean="0"/>
              <a:t>- Common causing of </a:t>
            </a:r>
            <a:r>
              <a:rPr lang="en-US" sz="2400" b="1" i="1" dirty="0" smtClean="0"/>
              <a:t>scarring alopecia</a:t>
            </a:r>
            <a:r>
              <a:rPr lang="en-US" sz="2400" dirty="0" smtClean="0"/>
              <a:t> especially in blacks.</a:t>
            </a:r>
          </a:p>
          <a:p>
            <a:r>
              <a:rPr lang="en-US" sz="2400" dirty="0" smtClean="0"/>
              <a:t>- Small percentage of patients develop SLE.</a:t>
            </a:r>
          </a:p>
          <a:p>
            <a:r>
              <a:rPr lang="en-US" sz="2400" b="1" u="sng" dirty="0" smtClean="0"/>
              <a:t>Histology: </a:t>
            </a:r>
            <a:r>
              <a:rPr lang="en-US" sz="2400" dirty="0" smtClean="0"/>
              <a:t> epidermal atrophy with vacuolar degeneration of basal cells, </a:t>
            </a:r>
            <a:r>
              <a:rPr lang="en-US" sz="2400" dirty="0" err="1" smtClean="0"/>
              <a:t>telengiectases</a:t>
            </a:r>
            <a:r>
              <a:rPr lang="en-US" sz="2400" dirty="0" smtClean="0"/>
              <a:t>, follicular plugs, lymphocytic infiltrate in dermis.</a:t>
            </a:r>
            <a:endParaRPr lang="fr-FR" sz="24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20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Diagnostic </a:t>
            </a:r>
            <a:r>
              <a:rPr lang="fr-FR" b="1" u="sng" dirty="0" err="1" smtClean="0"/>
              <a:t>approach</a:t>
            </a:r>
            <a:r>
              <a:rPr lang="fr-FR" b="1" u="sng" dirty="0" smtClean="0"/>
              <a:t>:</a:t>
            </a:r>
          </a:p>
          <a:p>
            <a:r>
              <a:rPr lang="fr-FR" sz="2800" dirty="0" smtClean="0"/>
              <a:t>- Skin </a:t>
            </a:r>
            <a:r>
              <a:rPr lang="fr-FR" sz="2800" dirty="0" err="1" smtClean="0"/>
              <a:t>biopsy</a:t>
            </a:r>
            <a:endParaRPr lang="fr-FR" sz="2800" dirty="0" smtClean="0"/>
          </a:p>
          <a:p>
            <a:r>
              <a:rPr lang="fr-FR" sz="2800" dirty="0" smtClean="0"/>
              <a:t>- Direct immunofluorescence: </a:t>
            </a:r>
            <a:r>
              <a:rPr lang="fr-FR" sz="2800" dirty="0" err="1" smtClean="0"/>
              <a:t>deposits</a:t>
            </a:r>
            <a:r>
              <a:rPr lang="fr-FR" sz="2800" dirty="0" smtClean="0"/>
              <a:t> of </a:t>
            </a:r>
            <a:r>
              <a:rPr lang="fr-FR" sz="2800" dirty="0" err="1"/>
              <a:t>I</a:t>
            </a:r>
            <a:r>
              <a:rPr lang="fr-FR" sz="2800" dirty="0" err="1" smtClean="0"/>
              <a:t>gG</a:t>
            </a:r>
            <a:r>
              <a:rPr lang="fr-FR" sz="2800" dirty="0" smtClean="0"/>
              <a:t> &amp; C3 </a:t>
            </a:r>
            <a:r>
              <a:rPr lang="fr-FR" sz="2800" dirty="0" err="1" smtClean="0"/>
              <a:t>along</a:t>
            </a:r>
            <a:r>
              <a:rPr lang="fr-FR" sz="2800" dirty="0" smtClean="0"/>
              <a:t> the </a:t>
            </a:r>
            <a:r>
              <a:rPr lang="fr-FR" sz="2800" dirty="0" err="1" smtClean="0"/>
              <a:t>basement</a:t>
            </a:r>
            <a:r>
              <a:rPr lang="fr-FR" sz="2800" dirty="0" smtClean="0"/>
              <a:t> membrane in 80 % of </a:t>
            </a:r>
            <a:r>
              <a:rPr lang="fr-FR" sz="2800" dirty="0" err="1" smtClean="0"/>
              <a:t>affected</a:t>
            </a:r>
            <a:r>
              <a:rPr lang="fr-FR" sz="2800" dirty="0" smtClean="0"/>
              <a:t> skin, </a:t>
            </a:r>
            <a:r>
              <a:rPr lang="fr-FR" sz="2800" dirty="0" err="1" smtClean="0"/>
              <a:t>nonexposed</a:t>
            </a:r>
            <a:r>
              <a:rPr lang="fr-FR" sz="2800" dirty="0" smtClean="0"/>
              <a:t> </a:t>
            </a:r>
            <a:r>
              <a:rPr lang="fr-FR" sz="2800" dirty="0"/>
              <a:t>s</a:t>
            </a:r>
            <a:r>
              <a:rPr lang="fr-FR" sz="2800" dirty="0" smtClean="0"/>
              <a:t>kin </a:t>
            </a:r>
            <a:r>
              <a:rPr lang="fr-FR" sz="2800" dirty="0" err="1" smtClean="0"/>
              <a:t>always</a:t>
            </a:r>
            <a:r>
              <a:rPr lang="fr-FR" sz="2800" dirty="0" smtClean="0"/>
              <a:t> </a:t>
            </a:r>
            <a:r>
              <a:rPr lang="fr-FR" sz="2800" dirty="0" err="1" smtClean="0"/>
              <a:t>negative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Labs</a:t>
            </a:r>
            <a:r>
              <a:rPr lang="fr-FR" sz="2800" dirty="0" smtClean="0"/>
              <a:t>: </a:t>
            </a:r>
            <a:r>
              <a:rPr lang="fr-FR" sz="2800" dirty="0" err="1" smtClean="0"/>
              <a:t>negative</a:t>
            </a:r>
            <a:r>
              <a:rPr lang="fr-FR" sz="2800" dirty="0" smtClean="0"/>
              <a:t> or </a:t>
            </a:r>
            <a:r>
              <a:rPr lang="fr-FR" sz="2800" dirty="0" err="1" smtClean="0"/>
              <a:t>low-titer</a:t>
            </a:r>
            <a:r>
              <a:rPr lang="fr-FR" sz="2800" dirty="0" smtClean="0"/>
              <a:t> ANA</a:t>
            </a:r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Exclude</a:t>
            </a:r>
            <a:r>
              <a:rPr lang="fr-FR" sz="2800" dirty="0" smtClean="0"/>
              <a:t> SLE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0126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 smtClean="0"/>
              <a:t>Differential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diagnosis</a:t>
            </a:r>
            <a:r>
              <a:rPr lang="fr-FR" b="1" u="sng" dirty="0" smtClean="0"/>
              <a:t>:</a:t>
            </a:r>
          </a:p>
          <a:p>
            <a:endParaRPr lang="fr-FR" sz="2400" dirty="0" smtClean="0"/>
          </a:p>
          <a:p>
            <a:r>
              <a:rPr lang="fr-FR" sz="2400" dirty="0"/>
              <a:t>1</a:t>
            </a:r>
            <a:r>
              <a:rPr lang="fr-FR" sz="2400" dirty="0" smtClean="0"/>
              <a:t>- Psoriasis (</a:t>
            </a:r>
            <a:r>
              <a:rPr lang="fr-FR" sz="2400" dirty="0" err="1" smtClean="0"/>
              <a:t>silver</a:t>
            </a:r>
            <a:r>
              <a:rPr lang="fr-FR" sz="2400" dirty="0" smtClean="0"/>
              <a:t> </a:t>
            </a:r>
            <a:r>
              <a:rPr lang="fr-FR" sz="2400" dirty="0" err="1" smtClean="0"/>
              <a:t>scale</a:t>
            </a:r>
            <a:r>
              <a:rPr lang="fr-FR" sz="2400" dirty="0" smtClean="0"/>
              <a:t>)</a:t>
            </a:r>
          </a:p>
          <a:p>
            <a:r>
              <a:rPr lang="fr-FR" sz="2400" dirty="0"/>
              <a:t>2</a:t>
            </a:r>
            <a:r>
              <a:rPr lang="fr-FR" sz="2400" dirty="0" smtClean="0"/>
              <a:t>- </a:t>
            </a:r>
            <a:r>
              <a:rPr lang="fr-FR" sz="2400" dirty="0" err="1"/>
              <a:t>R</a:t>
            </a:r>
            <a:r>
              <a:rPr lang="fr-FR" sz="2400" dirty="0" err="1" smtClean="0"/>
              <a:t>osacea</a:t>
            </a:r>
            <a:r>
              <a:rPr lang="fr-FR" sz="2400" dirty="0" smtClean="0"/>
              <a:t> ( pustules, </a:t>
            </a:r>
            <a:r>
              <a:rPr lang="fr-FR" sz="2400" dirty="0" err="1" smtClean="0"/>
              <a:t>ears</a:t>
            </a:r>
            <a:r>
              <a:rPr lang="fr-FR" sz="2400" dirty="0" smtClean="0"/>
              <a:t> </a:t>
            </a:r>
            <a:r>
              <a:rPr lang="fr-FR" sz="2400" dirty="0" err="1" smtClean="0"/>
              <a:t>spared</a:t>
            </a:r>
            <a:r>
              <a:rPr lang="fr-FR" sz="2400" dirty="0" smtClean="0"/>
              <a:t>)</a:t>
            </a:r>
          </a:p>
          <a:p>
            <a:r>
              <a:rPr lang="fr-FR" sz="2400" dirty="0"/>
              <a:t>3</a:t>
            </a:r>
            <a:r>
              <a:rPr lang="fr-FR" sz="2400" dirty="0" smtClean="0"/>
              <a:t>- </a:t>
            </a:r>
            <a:r>
              <a:rPr lang="fr-FR" sz="2400" dirty="0" err="1" smtClean="0"/>
              <a:t>Tinea</a:t>
            </a:r>
            <a:r>
              <a:rPr lang="fr-FR" sz="2400" dirty="0" smtClean="0"/>
              <a:t> </a:t>
            </a:r>
            <a:r>
              <a:rPr lang="fr-FR" sz="2400" dirty="0" err="1" smtClean="0"/>
              <a:t>faciei</a:t>
            </a:r>
            <a:r>
              <a:rPr lang="fr-FR" sz="2400" dirty="0" smtClean="0"/>
              <a:t> (KOH </a:t>
            </a:r>
            <a:r>
              <a:rPr lang="fr-FR" sz="2400" dirty="0" err="1" smtClean="0"/>
              <a:t>examination</a:t>
            </a:r>
            <a:r>
              <a:rPr lang="fr-FR" sz="2400" dirty="0" smtClean="0"/>
              <a:t>) </a:t>
            </a:r>
          </a:p>
          <a:p>
            <a:r>
              <a:rPr lang="fr-FR" sz="2400" dirty="0"/>
              <a:t>4</a:t>
            </a:r>
            <a:r>
              <a:rPr lang="fr-FR" sz="2400" dirty="0" smtClean="0"/>
              <a:t>- </a:t>
            </a:r>
            <a:r>
              <a:rPr lang="fr-FR" sz="2400" dirty="0" err="1"/>
              <a:t>G</a:t>
            </a:r>
            <a:r>
              <a:rPr lang="fr-FR" sz="2400" dirty="0" err="1" smtClean="0"/>
              <a:t>ranuloma</a:t>
            </a:r>
            <a:r>
              <a:rPr lang="fr-FR" sz="2400" dirty="0" smtClean="0"/>
              <a:t> faciale( </a:t>
            </a:r>
            <a:r>
              <a:rPr lang="fr-FR" sz="2400" dirty="0" err="1" smtClean="0"/>
              <a:t>brown</a:t>
            </a:r>
            <a:r>
              <a:rPr lang="fr-FR" sz="2400" dirty="0" smtClean="0"/>
              <a:t> </a:t>
            </a:r>
            <a:r>
              <a:rPr lang="fr-FR" sz="2400" dirty="0" err="1" smtClean="0"/>
              <a:t>color</a:t>
            </a:r>
            <a:r>
              <a:rPr lang="fr-FR" sz="2400" dirty="0" smtClean="0"/>
              <a:t>, no </a:t>
            </a:r>
            <a:r>
              <a:rPr lang="fr-FR" sz="2400" dirty="0" err="1" smtClean="0"/>
              <a:t>scarring</a:t>
            </a:r>
            <a:r>
              <a:rPr lang="fr-FR" sz="2400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06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 smtClean="0"/>
              <a:t>Therapy</a:t>
            </a:r>
            <a:r>
              <a:rPr lang="fr-FR" b="1" u="sng" dirty="0" smtClean="0"/>
              <a:t> :</a:t>
            </a:r>
          </a:p>
          <a:p>
            <a:r>
              <a:rPr lang="fr-FR" sz="2800" dirty="0" smtClean="0"/>
              <a:t>Sun </a:t>
            </a:r>
            <a:r>
              <a:rPr lang="fr-FR" sz="2800" dirty="0" err="1" smtClean="0"/>
              <a:t>avoidance</a:t>
            </a:r>
            <a:r>
              <a:rPr lang="fr-FR" sz="2800" dirty="0" smtClean="0"/>
              <a:t> and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potency</a:t>
            </a:r>
            <a:r>
              <a:rPr lang="fr-FR" sz="2800" dirty="0" smtClean="0"/>
              <a:t> </a:t>
            </a:r>
            <a:r>
              <a:rPr lang="fr-FR" sz="2800" dirty="0" err="1" smtClean="0"/>
              <a:t>sunscreens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Short </a:t>
            </a:r>
            <a:r>
              <a:rPr lang="fr-FR" sz="2800" dirty="0" err="1" smtClean="0"/>
              <a:t>term</a:t>
            </a:r>
            <a:r>
              <a:rPr lang="fr-FR" sz="2800" dirty="0" smtClean="0"/>
              <a:t> </a:t>
            </a:r>
            <a:r>
              <a:rPr lang="fr-FR" sz="2800" dirty="0" err="1" smtClean="0"/>
              <a:t>high-potency</a:t>
            </a:r>
            <a:r>
              <a:rPr lang="fr-FR" sz="2800" dirty="0" smtClean="0"/>
              <a:t> </a:t>
            </a:r>
            <a:r>
              <a:rPr lang="fr-FR" sz="2800" dirty="0" err="1" smtClean="0"/>
              <a:t>topical</a:t>
            </a:r>
            <a:r>
              <a:rPr lang="fr-FR" sz="2800" dirty="0" smtClean="0"/>
              <a:t> </a:t>
            </a:r>
            <a:r>
              <a:rPr lang="fr-FR" sz="2800" dirty="0" err="1" smtClean="0"/>
              <a:t>corticosteroids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Topical</a:t>
            </a:r>
            <a:r>
              <a:rPr lang="fr-FR" sz="2800" dirty="0" smtClean="0"/>
              <a:t> </a:t>
            </a:r>
            <a:r>
              <a:rPr lang="fr-FR" sz="2800" dirty="0" err="1" smtClean="0"/>
              <a:t>immunomodulators</a:t>
            </a:r>
            <a:r>
              <a:rPr lang="fr-FR" sz="2800" dirty="0" smtClean="0"/>
              <a:t> ( </a:t>
            </a:r>
            <a:r>
              <a:rPr lang="fr-FR" sz="2800" dirty="0" err="1" smtClean="0"/>
              <a:t>pimecrolimus</a:t>
            </a:r>
            <a:r>
              <a:rPr lang="fr-FR" sz="2800" dirty="0" smtClean="0"/>
              <a:t>, </a:t>
            </a:r>
            <a:r>
              <a:rPr lang="fr-FR" sz="2800" dirty="0" err="1" smtClean="0"/>
              <a:t>tacrolimus</a:t>
            </a:r>
            <a:r>
              <a:rPr lang="fr-FR" sz="2800" dirty="0" smtClean="0"/>
              <a:t>).</a:t>
            </a:r>
          </a:p>
          <a:p>
            <a:r>
              <a:rPr lang="fr-FR" sz="2800" dirty="0" err="1" smtClean="0"/>
              <a:t>Cryotherapy</a:t>
            </a:r>
            <a:r>
              <a:rPr lang="fr-FR" sz="2800" dirty="0" smtClean="0"/>
              <a:t> or IL </a:t>
            </a:r>
            <a:r>
              <a:rPr lang="fr-FR" sz="2800" dirty="0" err="1" smtClean="0"/>
              <a:t>corticosteroids</a:t>
            </a:r>
            <a:r>
              <a:rPr lang="fr-FR" sz="2800" dirty="0" smtClean="0"/>
              <a:t> for </a:t>
            </a:r>
            <a:r>
              <a:rPr lang="fr-FR" sz="2800" dirty="0" err="1" smtClean="0"/>
              <a:t>stubborn</a:t>
            </a:r>
            <a:r>
              <a:rPr lang="fr-FR" sz="2800" dirty="0" smtClean="0"/>
              <a:t> </a:t>
            </a:r>
            <a:r>
              <a:rPr lang="fr-FR" sz="2800" dirty="0" err="1" smtClean="0"/>
              <a:t>lesions</a:t>
            </a:r>
            <a:r>
              <a:rPr lang="fr-FR" sz="2800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89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u="sng" dirty="0" smtClean="0"/>
              <a:t>Systemic </a:t>
            </a:r>
            <a:r>
              <a:rPr lang="fr-FR" sz="2800" u="sng" dirty="0" err="1" smtClean="0"/>
              <a:t>Rx</a:t>
            </a:r>
            <a:r>
              <a:rPr lang="fr-FR" sz="2800" u="sng" dirty="0" smtClean="0"/>
              <a:t> for </a:t>
            </a:r>
            <a:r>
              <a:rPr lang="fr-FR" sz="2800" u="sng" dirty="0" err="1" smtClean="0"/>
              <a:t>wide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spread</a:t>
            </a:r>
            <a:r>
              <a:rPr lang="fr-FR" sz="2800" u="sng" dirty="0" smtClean="0"/>
              <a:t>, </a:t>
            </a:r>
            <a:r>
              <a:rPr lang="fr-FR" sz="2800" u="sng" dirty="0" err="1" smtClean="0"/>
              <a:t>recalcitrant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disease</a:t>
            </a:r>
            <a:r>
              <a:rPr lang="fr-FR" sz="2800" u="sng" dirty="0" smtClean="0"/>
              <a:t>:</a:t>
            </a:r>
          </a:p>
          <a:p>
            <a:r>
              <a:rPr lang="fr-FR" sz="2800" dirty="0" err="1" smtClean="0"/>
              <a:t>Antimalarials</a:t>
            </a:r>
            <a:r>
              <a:rPr lang="fr-FR" sz="2800" dirty="0" smtClean="0"/>
              <a:t>: </a:t>
            </a:r>
            <a:r>
              <a:rPr lang="fr-FR" sz="2800" dirty="0" err="1" smtClean="0"/>
              <a:t>hydroxychloroquine</a:t>
            </a:r>
            <a:r>
              <a:rPr lang="fr-FR" sz="2800" dirty="0" smtClean="0"/>
              <a:t> 200-400 mg </a:t>
            </a:r>
            <a:r>
              <a:rPr lang="fr-FR" sz="2800" dirty="0" err="1" smtClean="0"/>
              <a:t>dailyor</a:t>
            </a:r>
            <a:r>
              <a:rPr lang="fr-FR" sz="2800" dirty="0" smtClean="0"/>
              <a:t> chloroquine 250 mg. </a:t>
            </a:r>
          </a:p>
          <a:p>
            <a:r>
              <a:rPr lang="fr-FR" sz="2800" dirty="0" err="1" smtClean="0"/>
              <a:t>Dapsone</a:t>
            </a:r>
            <a:r>
              <a:rPr lang="fr-FR" sz="2800" dirty="0" smtClean="0"/>
              <a:t> 50-100mg </a:t>
            </a:r>
            <a:r>
              <a:rPr lang="fr-FR" sz="2800" dirty="0" err="1" smtClean="0"/>
              <a:t>daily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Thalidomide: 50-200mg </a:t>
            </a:r>
            <a:r>
              <a:rPr lang="fr-FR" sz="2800" dirty="0" err="1" smtClean="0"/>
              <a:t>daily</a:t>
            </a:r>
            <a:r>
              <a:rPr lang="fr-FR" sz="2800" dirty="0" smtClean="0"/>
              <a:t> (</a:t>
            </a:r>
            <a:r>
              <a:rPr lang="fr-FR" sz="2800" dirty="0" err="1" smtClean="0"/>
              <a:t>watch</a:t>
            </a:r>
            <a:r>
              <a:rPr lang="fr-FR" sz="2800" dirty="0" smtClean="0"/>
              <a:t> for </a:t>
            </a:r>
            <a:r>
              <a:rPr lang="fr-FR" sz="2800" dirty="0" err="1" smtClean="0"/>
              <a:t>neuropathy</a:t>
            </a:r>
            <a:r>
              <a:rPr lang="fr-FR" sz="2800" dirty="0" smtClean="0"/>
              <a:t>)</a:t>
            </a:r>
          </a:p>
          <a:p>
            <a:r>
              <a:rPr lang="fr-FR" sz="2800" i="1" dirty="0" smtClean="0"/>
              <a:t>N.B : In </a:t>
            </a:r>
            <a:r>
              <a:rPr lang="fr-FR" sz="2800" i="1" dirty="0" err="1" smtClean="0"/>
              <a:t>general</a:t>
            </a:r>
            <a:r>
              <a:rPr lang="fr-FR" sz="2800" i="1" dirty="0" smtClean="0"/>
              <a:t> : </a:t>
            </a:r>
            <a:r>
              <a:rPr lang="fr-FR" sz="2800" i="1" dirty="0" err="1" smtClean="0"/>
              <a:t>cutaneous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lesions</a:t>
            </a:r>
            <a:r>
              <a:rPr lang="fr-FR" sz="2800" i="1" dirty="0" smtClean="0"/>
              <a:t> are not an indication for </a:t>
            </a:r>
            <a:r>
              <a:rPr lang="fr-FR" sz="2800" i="1" dirty="0" err="1" smtClean="0"/>
              <a:t>systemic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corticosteroids</a:t>
            </a:r>
            <a:r>
              <a:rPr lang="fr-FR" sz="2800" i="1" dirty="0"/>
              <a:t> </a:t>
            </a:r>
            <a:r>
              <a:rPr lang="fr-FR" sz="2800" i="1" dirty="0" smtClean="0"/>
              <a:t>in 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77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Subacute</a:t>
            </a:r>
            <a:r>
              <a:rPr lang="fr-FR" dirty="0" smtClean="0"/>
              <a:t> </a:t>
            </a:r>
            <a:r>
              <a:rPr lang="fr-FR" dirty="0" err="1" smtClean="0"/>
              <a:t>cutaneous</a:t>
            </a:r>
            <a:r>
              <a:rPr lang="fr-FR" dirty="0" smtClean="0"/>
              <a:t> 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u="sng" dirty="0" smtClean="0"/>
          </a:p>
          <a:p>
            <a:r>
              <a:rPr lang="fr-FR" u="sng" dirty="0" err="1" smtClean="0"/>
              <a:t>Definition</a:t>
            </a:r>
            <a:r>
              <a:rPr lang="fr-FR" u="sng" dirty="0" smtClean="0"/>
              <a:t> </a:t>
            </a:r>
            <a:r>
              <a:rPr lang="fr-FR" dirty="0" smtClean="0"/>
              <a:t>:</a:t>
            </a:r>
          </a:p>
          <a:p>
            <a:r>
              <a:rPr lang="fr-FR" dirty="0" err="1"/>
              <a:t>W</a:t>
            </a:r>
            <a:r>
              <a:rPr lang="fr-FR" dirty="0" err="1" smtClean="0"/>
              <a:t>idespread</a:t>
            </a:r>
            <a:r>
              <a:rPr lang="fr-FR" dirty="0" smtClean="0"/>
              <a:t> , </a:t>
            </a:r>
            <a:r>
              <a:rPr lang="fr-FR" dirty="0" err="1" smtClean="0"/>
              <a:t>photosensitive</a:t>
            </a:r>
            <a:r>
              <a:rPr lang="fr-FR" dirty="0" smtClean="0"/>
              <a:t> skin </a:t>
            </a:r>
            <a:r>
              <a:rPr lang="fr-FR" dirty="0" err="1" smtClean="0"/>
              <a:t>disease</a:t>
            </a:r>
            <a:r>
              <a:rPr lang="fr-FR" dirty="0" smtClean="0"/>
              <a:t>, </a:t>
            </a:r>
            <a:r>
              <a:rPr lang="fr-FR" dirty="0" err="1" smtClean="0"/>
              <a:t>mild</a:t>
            </a:r>
            <a:r>
              <a:rPr lang="fr-FR" dirty="0" smtClean="0"/>
              <a:t> </a:t>
            </a:r>
            <a:r>
              <a:rPr lang="fr-FR" dirty="0" err="1" smtClean="0"/>
              <a:t>systemic</a:t>
            </a:r>
            <a:r>
              <a:rPr lang="fr-FR" dirty="0" smtClean="0"/>
              <a:t> </a:t>
            </a:r>
            <a:r>
              <a:rPr lang="fr-FR" dirty="0" err="1" smtClean="0"/>
              <a:t>involvement</a:t>
            </a:r>
            <a:r>
              <a:rPr lang="fr-FR" dirty="0" smtClean="0"/>
              <a:t>, </a:t>
            </a:r>
            <a:r>
              <a:rPr lang="fr-FR" dirty="0" err="1" smtClean="0"/>
              <a:t>charecterictic</a:t>
            </a:r>
            <a:r>
              <a:rPr lang="fr-FR" dirty="0" smtClean="0"/>
              <a:t> </a:t>
            </a:r>
            <a:r>
              <a:rPr lang="fr-FR" dirty="0" err="1" smtClean="0"/>
              <a:t>autoantibody</a:t>
            </a:r>
            <a:r>
              <a:rPr lang="fr-FR" dirty="0" smtClean="0"/>
              <a:t> pattern &amp; good </a:t>
            </a:r>
            <a:r>
              <a:rPr lang="fr-FR" dirty="0" err="1" smtClean="0"/>
              <a:t>prognosis</a:t>
            </a:r>
            <a:r>
              <a:rPr lang="fr-FR" dirty="0" smtClean="0"/>
              <a:t>.</a:t>
            </a:r>
          </a:p>
          <a:p>
            <a:r>
              <a:rPr lang="fr-FR" u="sng" dirty="0" err="1" smtClean="0"/>
              <a:t>Epidemiology</a:t>
            </a:r>
            <a:r>
              <a:rPr lang="fr-FR" u="sng" dirty="0" smtClean="0"/>
              <a:t>: </a:t>
            </a:r>
            <a:r>
              <a:rPr lang="fr-FR" dirty="0" smtClean="0"/>
              <a:t>F&gt;M (8:1)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34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c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16583"/>
          <a:stretch>
            <a:fillRect/>
          </a:stretch>
        </p:blipFill>
        <p:spPr>
          <a:xfrm>
            <a:off x="234071" y="759306"/>
            <a:ext cx="4159855" cy="5006820"/>
          </a:xfrm>
        </p:spPr>
      </p:pic>
      <p:pic>
        <p:nvPicPr>
          <p:cNvPr id="5" name="Image 4" descr="scl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26" y="759306"/>
            <a:ext cx="4750074" cy="50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cle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2" b="26342"/>
          <a:stretch>
            <a:fillRect/>
          </a:stretch>
        </p:blipFill>
        <p:spPr>
          <a:xfrm>
            <a:off x="457200" y="1269922"/>
            <a:ext cx="3421813" cy="4856242"/>
          </a:xfrm>
        </p:spPr>
      </p:pic>
      <p:pic>
        <p:nvPicPr>
          <p:cNvPr id="5" name="Image 4" descr="scl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25" y="978182"/>
            <a:ext cx="4292874" cy="51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Clinical </a:t>
            </a:r>
            <a:r>
              <a:rPr lang="fr-FR" u="sng" dirty="0" err="1" smtClean="0"/>
              <a:t>features</a:t>
            </a:r>
            <a:r>
              <a:rPr lang="fr-FR" u="sng" dirty="0" smtClean="0"/>
              <a:t>:</a:t>
            </a:r>
          </a:p>
          <a:p>
            <a:r>
              <a:rPr lang="fr-FR" sz="2400" dirty="0" err="1" smtClean="0"/>
              <a:t>Symmetrical</a:t>
            </a:r>
            <a:r>
              <a:rPr lang="fr-FR" sz="2400" dirty="0" smtClean="0"/>
              <a:t> </a:t>
            </a:r>
            <a:r>
              <a:rPr lang="fr-FR" sz="2400" dirty="0" err="1" smtClean="0"/>
              <a:t>widepread</a:t>
            </a:r>
            <a:r>
              <a:rPr lang="fr-FR" sz="2400" dirty="0" smtClean="0"/>
              <a:t> </a:t>
            </a:r>
            <a:r>
              <a:rPr lang="fr-FR" sz="2400" b="1" i="1" dirty="0" err="1" smtClean="0"/>
              <a:t>nonscarring</a:t>
            </a:r>
            <a:r>
              <a:rPr lang="fr-FR" sz="2400" b="1" i="1" dirty="0" smtClean="0"/>
              <a:t> </a:t>
            </a:r>
            <a:r>
              <a:rPr lang="fr-FR" sz="2400" dirty="0" err="1" smtClean="0"/>
              <a:t>erythematous</a:t>
            </a:r>
            <a:r>
              <a:rPr lang="fr-FR" sz="2400" dirty="0" smtClean="0"/>
              <a:t> patches &amp; plaques. </a:t>
            </a:r>
            <a:r>
              <a:rPr lang="fr-FR" sz="2400" dirty="0" err="1" smtClean="0"/>
              <a:t>Usually</a:t>
            </a:r>
            <a:r>
              <a:rPr lang="fr-FR" sz="2400" dirty="0" smtClean="0"/>
              <a:t> light </a:t>
            </a:r>
            <a:r>
              <a:rPr lang="fr-FR" sz="2400" dirty="0" err="1" smtClean="0"/>
              <a:t>exposed</a:t>
            </a:r>
            <a:r>
              <a:rPr lang="fr-FR" sz="2400" dirty="0" smtClean="0"/>
              <a:t> areas: </a:t>
            </a:r>
            <a:r>
              <a:rPr lang="fr-FR" sz="2400" dirty="0" err="1" smtClean="0"/>
              <a:t>trunk</a:t>
            </a:r>
            <a:r>
              <a:rPr lang="fr-FR" sz="2400" dirty="0" smtClean="0"/>
              <a:t> and </a:t>
            </a:r>
            <a:r>
              <a:rPr lang="fr-FR" sz="2400" dirty="0" err="1" smtClean="0"/>
              <a:t>arms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Sometimes</a:t>
            </a:r>
            <a:r>
              <a:rPr lang="fr-FR" sz="2400" dirty="0" smtClean="0"/>
              <a:t> </a:t>
            </a:r>
            <a:r>
              <a:rPr lang="fr-FR" sz="2400" dirty="0" err="1" smtClean="0"/>
              <a:t>annular</a:t>
            </a:r>
            <a:r>
              <a:rPr lang="fr-FR" sz="2400" dirty="0" smtClean="0"/>
              <a:t> or </a:t>
            </a:r>
            <a:r>
              <a:rPr lang="fr-FR" sz="2400" dirty="0" err="1" smtClean="0"/>
              <a:t>targetoid</a:t>
            </a:r>
            <a:r>
              <a:rPr lang="fr-FR" sz="2400" dirty="0" smtClean="0"/>
              <a:t> </a:t>
            </a:r>
            <a:r>
              <a:rPr lang="fr-FR" sz="2400" dirty="0" err="1" smtClean="0"/>
              <a:t>lesions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Often</a:t>
            </a:r>
            <a:r>
              <a:rPr lang="fr-FR" sz="2400" dirty="0" smtClean="0"/>
              <a:t> </a:t>
            </a:r>
            <a:r>
              <a:rPr lang="fr-FR" sz="2400" dirty="0" err="1" smtClean="0"/>
              <a:t>arthralgia</a:t>
            </a:r>
            <a:r>
              <a:rPr lang="fr-FR" sz="2400" dirty="0" smtClean="0"/>
              <a:t>, </a:t>
            </a:r>
            <a:r>
              <a:rPr lang="fr-FR" sz="2400" dirty="0" err="1" smtClean="0"/>
              <a:t>rarely</a:t>
            </a:r>
            <a:r>
              <a:rPr lang="fr-FR" sz="2400" dirty="0" smtClean="0"/>
              <a:t> </a:t>
            </a:r>
            <a:r>
              <a:rPr lang="fr-FR" sz="2400" dirty="0" err="1" smtClean="0"/>
              <a:t>renal</a:t>
            </a:r>
            <a:r>
              <a:rPr lang="fr-FR" sz="2400" dirty="0" smtClean="0"/>
              <a:t> </a:t>
            </a:r>
            <a:r>
              <a:rPr lang="fr-FR" sz="2400" dirty="0" err="1" smtClean="0"/>
              <a:t>disease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Histology</a:t>
            </a:r>
            <a:r>
              <a:rPr lang="fr-FR" sz="2400" dirty="0" smtClean="0"/>
              <a:t>: interface </a:t>
            </a:r>
            <a:r>
              <a:rPr lang="fr-FR" sz="2400" dirty="0" err="1" smtClean="0"/>
              <a:t>dermatitis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vacuolar</a:t>
            </a:r>
            <a:r>
              <a:rPr lang="fr-FR" sz="2400" dirty="0" smtClean="0"/>
              <a:t> </a:t>
            </a:r>
            <a:r>
              <a:rPr lang="fr-FR" sz="2400" dirty="0" err="1" smtClean="0"/>
              <a:t>degeneration</a:t>
            </a:r>
            <a:r>
              <a:rPr lang="fr-FR" sz="2400" dirty="0" smtClean="0"/>
              <a:t> &amp; </a:t>
            </a:r>
            <a:r>
              <a:rPr lang="fr-FR" sz="2400" dirty="0" err="1" smtClean="0"/>
              <a:t>superficial</a:t>
            </a:r>
            <a:r>
              <a:rPr lang="fr-FR" sz="2400" dirty="0" smtClean="0"/>
              <a:t> </a:t>
            </a:r>
            <a:r>
              <a:rPr lang="fr-FR" sz="2400" dirty="0" err="1" smtClean="0"/>
              <a:t>dermal</a:t>
            </a:r>
            <a:r>
              <a:rPr lang="fr-FR" sz="2400" dirty="0" smtClean="0"/>
              <a:t> </a:t>
            </a:r>
            <a:r>
              <a:rPr lang="fr-FR" sz="2400" dirty="0" err="1" smtClean="0"/>
              <a:t>infiltrates</a:t>
            </a:r>
            <a:r>
              <a:rPr lang="fr-FR" sz="2400" dirty="0" smtClean="0"/>
              <a:t>. 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7412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Diagnostic </a:t>
            </a:r>
            <a:r>
              <a:rPr lang="fr-FR" u="sng" dirty="0" err="1" smtClean="0"/>
              <a:t>approach</a:t>
            </a:r>
            <a:r>
              <a:rPr lang="fr-FR" u="sng" dirty="0" smtClean="0"/>
              <a:t>:</a:t>
            </a:r>
          </a:p>
          <a:p>
            <a:r>
              <a:rPr lang="fr-FR" sz="2400" dirty="0" smtClean="0"/>
              <a:t>1- </a:t>
            </a:r>
            <a:r>
              <a:rPr lang="fr-FR" sz="2400" dirty="0" err="1" smtClean="0"/>
              <a:t>biopsy</a:t>
            </a:r>
            <a:endParaRPr lang="fr-FR" sz="2400" dirty="0" smtClean="0"/>
          </a:p>
          <a:p>
            <a:r>
              <a:rPr lang="fr-FR" sz="2400" dirty="0" smtClean="0"/>
              <a:t>2- </a:t>
            </a:r>
            <a:r>
              <a:rPr lang="fr-FR" sz="2400" dirty="0" err="1" smtClean="0"/>
              <a:t>deposits</a:t>
            </a:r>
            <a:r>
              <a:rPr lang="fr-FR" sz="2400" dirty="0" smtClean="0"/>
              <a:t> of </a:t>
            </a:r>
            <a:r>
              <a:rPr lang="fr-FR" sz="2400" dirty="0" err="1" smtClean="0"/>
              <a:t>IgG</a:t>
            </a:r>
            <a:r>
              <a:rPr lang="fr-FR" sz="2400" dirty="0" smtClean="0"/>
              <a:t> &amp; C3 </a:t>
            </a:r>
            <a:r>
              <a:rPr lang="fr-FR" sz="2400" dirty="0" err="1" smtClean="0"/>
              <a:t>along</a:t>
            </a:r>
            <a:r>
              <a:rPr lang="fr-FR" sz="2400" dirty="0" smtClean="0"/>
              <a:t> BM </a:t>
            </a:r>
            <a:r>
              <a:rPr lang="fr-FR" sz="2400" dirty="0" smtClean="0"/>
              <a:t>in </a:t>
            </a:r>
            <a:r>
              <a:rPr lang="fr-FR" sz="2400" dirty="0" err="1" smtClean="0"/>
              <a:t>lesional</a:t>
            </a:r>
            <a:r>
              <a:rPr lang="fr-FR" sz="2400" dirty="0" smtClean="0"/>
              <a:t> </a:t>
            </a:r>
            <a:r>
              <a:rPr lang="fr-FR" sz="2400" dirty="0" err="1" smtClean="0"/>
              <a:t>lesions</a:t>
            </a:r>
            <a:r>
              <a:rPr lang="fr-FR" sz="2400" dirty="0" smtClean="0"/>
              <a:t> 50-60 %; in normal skin in 10-20%.</a:t>
            </a:r>
          </a:p>
          <a:p>
            <a:r>
              <a:rPr lang="fr-FR" sz="2400" dirty="0" err="1" smtClean="0"/>
              <a:t>Labs</a:t>
            </a:r>
            <a:r>
              <a:rPr lang="fr-FR" sz="2400" dirty="0" smtClean="0"/>
              <a:t>: positive for anti SSA &amp; SSB and </a:t>
            </a:r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titer</a:t>
            </a:r>
            <a:r>
              <a:rPr lang="fr-FR" sz="2400" dirty="0" smtClean="0"/>
              <a:t> anti-</a:t>
            </a:r>
            <a:r>
              <a:rPr lang="fr-FR" sz="2400" dirty="0" err="1" smtClean="0"/>
              <a:t>dsDNA</a:t>
            </a:r>
            <a:r>
              <a:rPr lang="fr-FR" sz="2400" dirty="0" smtClean="0"/>
              <a:t> </a:t>
            </a:r>
            <a:r>
              <a:rPr lang="fr-FR" sz="2400" dirty="0" err="1" smtClean="0"/>
              <a:t>antibodies</a:t>
            </a:r>
            <a:r>
              <a:rPr lang="fr-FR" sz="2400" dirty="0" smtClean="0"/>
              <a:t>.</a:t>
            </a:r>
          </a:p>
          <a:p>
            <a:r>
              <a:rPr lang="fr-FR" sz="2400" u="sng" dirty="0" err="1" smtClean="0"/>
              <a:t>DDx</a:t>
            </a:r>
            <a:r>
              <a:rPr lang="fr-FR" sz="2400" u="sng" dirty="0" smtClean="0"/>
              <a:t>: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1- </a:t>
            </a:r>
            <a:r>
              <a:rPr lang="fr-FR" sz="2400" dirty="0" err="1" smtClean="0"/>
              <a:t>Tinea</a:t>
            </a:r>
            <a:r>
              <a:rPr lang="fr-FR" sz="2400" dirty="0" smtClean="0"/>
              <a:t> </a:t>
            </a:r>
            <a:r>
              <a:rPr lang="fr-FR" sz="2400" dirty="0" err="1" smtClean="0"/>
              <a:t>corporis</a:t>
            </a:r>
            <a:endParaRPr lang="fr-FR" sz="2400" dirty="0" smtClean="0"/>
          </a:p>
          <a:p>
            <a:r>
              <a:rPr lang="fr-FR" sz="2400" dirty="0" smtClean="0"/>
              <a:t>2- </a:t>
            </a:r>
            <a:r>
              <a:rPr lang="fr-FR" sz="2400" dirty="0" err="1"/>
              <a:t>T</a:t>
            </a:r>
            <a:r>
              <a:rPr lang="fr-FR" sz="2400" dirty="0" err="1" smtClean="0"/>
              <a:t>inea</a:t>
            </a:r>
            <a:r>
              <a:rPr lang="fr-FR" sz="2400" dirty="0" smtClean="0"/>
              <a:t> </a:t>
            </a:r>
            <a:r>
              <a:rPr lang="fr-FR" sz="2400" dirty="0" err="1" smtClean="0"/>
              <a:t>versicolor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52455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term "lupus </a:t>
            </a:r>
            <a:r>
              <a:rPr lang="en-US" sz="2400" dirty="0" err="1" smtClean="0"/>
              <a:t>erythematosus</a:t>
            </a:r>
            <a:r>
              <a:rPr lang="en-US" sz="2400" dirty="0" smtClean="0"/>
              <a:t>" was first used in 1851 by a French physician named Pierre </a:t>
            </a:r>
            <a:r>
              <a:rPr lang="en-US" sz="2400" dirty="0" err="1" smtClean="0"/>
              <a:t>Cazenave</a:t>
            </a:r>
            <a:r>
              <a:rPr lang="en-US" sz="2400" dirty="0" smtClean="0"/>
              <a:t>. "Lupus" is the Latin word for "wolf," and "erythema" is the Greek word for "redness” 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distinctive butterfly rash associated with Lupus resembles the bite marks of a wolf attack. The other theory says that the frightening facial marks on people's faces were similar to the distinctive marks on wolf's faces themselves.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4434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err="1" smtClean="0"/>
              <a:t>Therapy</a:t>
            </a:r>
            <a:r>
              <a:rPr lang="fr-FR" u="sng" dirty="0" smtClean="0"/>
              <a:t> : 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as DLE.</a:t>
            </a:r>
          </a:p>
          <a:p>
            <a:r>
              <a:rPr lang="fr-FR" dirty="0" err="1" smtClean="0"/>
              <a:t>Emphasis</a:t>
            </a:r>
            <a:r>
              <a:rPr lang="fr-FR" dirty="0" smtClean="0"/>
              <a:t> on </a:t>
            </a:r>
            <a:r>
              <a:rPr lang="fr-FR" dirty="0" err="1" smtClean="0"/>
              <a:t>sun</a:t>
            </a:r>
            <a:r>
              <a:rPr lang="fr-FR" dirty="0" smtClean="0"/>
              <a:t> </a:t>
            </a:r>
            <a:r>
              <a:rPr lang="fr-FR" dirty="0" err="1" smtClean="0"/>
              <a:t>avoidance</a:t>
            </a:r>
            <a:r>
              <a:rPr lang="fr-FR" dirty="0" smtClean="0"/>
              <a:t> and </a:t>
            </a:r>
            <a:r>
              <a:rPr lang="fr-FR" dirty="0" err="1" smtClean="0"/>
              <a:t>sunscreens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Antimalarials</a:t>
            </a:r>
            <a:r>
              <a:rPr lang="fr-FR" dirty="0" smtClean="0"/>
              <a:t>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for </a:t>
            </a:r>
            <a:r>
              <a:rPr lang="fr-FR" dirty="0" err="1" smtClean="0"/>
              <a:t>either</a:t>
            </a:r>
            <a:r>
              <a:rPr lang="fr-FR" dirty="0" smtClean="0"/>
              <a:t> skin or </a:t>
            </a:r>
            <a:r>
              <a:rPr lang="fr-FR" dirty="0" err="1" smtClean="0"/>
              <a:t>arthritis,NSAIDS</a:t>
            </a:r>
            <a:r>
              <a:rPr lang="fr-FR" dirty="0" smtClean="0"/>
              <a:t> for joint pain.</a:t>
            </a:r>
          </a:p>
        </p:txBody>
      </p:sp>
    </p:spTree>
    <p:extLst>
      <p:ext uri="{BB962C8B-B14F-4D97-AF65-F5344CB8AC3E}">
        <p14:creationId xmlns:p14="http://schemas.microsoft.com/office/powerpoint/2010/main" val="250550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</a:t>
            </a:r>
            <a:r>
              <a:rPr lang="fr-FR" dirty="0" smtClean="0"/>
              <a:t>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 smtClean="0">
                <a:solidFill>
                  <a:srgbClr val="000000"/>
                </a:solidFill>
              </a:rPr>
              <a:t>Epidemiology</a:t>
            </a:r>
            <a:r>
              <a:rPr lang="fr-FR" b="1" u="sng" dirty="0" smtClean="0">
                <a:solidFill>
                  <a:srgbClr val="000000"/>
                </a:solidFill>
              </a:rPr>
              <a:t>:</a:t>
            </a:r>
          </a:p>
          <a:p>
            <a:r>
              <a:rPr lang="fr-FR" u="sng" dirty="0" err="1" smtClean="0">
                <a:solidFill>
                  <a:srgbClr val="000000"/>
                </a:solidFill>
              </a:rPr>
              <a:t>Gender</a:t>
            </a:r>
            <a:r>
              <a:rPr lang="fr-FR" dirty="0" smtClean="0">
                <a:solidFill>
                  <a:srgbClr val="000000"/>
                </a:solidFill>
              </a:rPr>
              <a:t>: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Affects </a:t>
            </a:r>
            <a:r>
              <a:rPr lang="fr-FR" dirty="0" err="1" smtClean="0">
                <a:solidFill>
                  <a:srgbClr val="000000"/>
                </a:solidFill>
              </a:rPr>
              <a:t>women</a:t>
            </a:r>
            <a:r>
              <a:rPr lang="fr-FR" dirty="0" smtClean="0">
                <a:solidFill>
                  <a:srgbClr val="000000"/>
                </a:solidFill>
              </a:rPr>
              <a:t> &gt; men 6:1</a:t>
            </a:r>
            <a:endParaRPr lang="ar-sa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 err="1" smtClean="0">
                <a:solidFill>
                  <a:srgbClr val="000000"/>
                </a:solidFill>
              </a:rPr>
              <a:t>prepubertal</a:t>
            </a:r>
            <a:r>
              <a:rPr lang="en-US" dirty="0" smtClean="0">
                <a:solidFill>
                  <a:srgbClr val="000000"/>
                </a:solidFill>
              </a:rPr>
              <a:t> 3:1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u="sng" dirty="0" err="1" smtClean="0">
                <a:solidFill>
                  <a:srgbClr val="000000"/>
                </a:solidFill>
              </a:rPr>
              <a:t>Ethnicity</a:t>
            </a:r>
            <a:r>
              <a:rPr lang="fr-FR" dirty="0" smtClean="0">
                <a:solidFill>
                  <a:srgbClr val="000000"/>
                </a:solidFill>
              </a:rPr>
              <a:t> : </a:t>
            </a:r>
            <a:r>
              <a:rPr lang="fr-FR" dirty="0" err="1" smtClean="0">
                <a:solidFill>
                  <a:srgbClr val="000000"/>
                </a:solidFill>
              </a:rPr>
              <a:t>African-american</a:t>
            </a:r>
            <a:r>
              <a:rPr lang="fr-FR" dirty="0" smtClean="0">
                <a:solidFill>
                  <a:srgbClr val="000000"/>
                </a:solidFill>
              </a:rPr>
              <a:t> &gt; </a:t>
            </a:r>
            <a:r>
              <a:rPr lang="fr-FR" dirty="0" err="1" smtClean="0">
                <a:solidFill>
                  <a:srgbClr val="000000"/>
                </a:solidFill>
              </a:rPr>
              <a:t>caucasian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err="1" smtClean="0">
                <a:solidFill>
                  <a:srgbClr val="000000"/>
                </a:solidFill>
              </a:rPr>
              <a:t>They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develop</a:t>
            </a:r>
            <a:r>
              <a:rPr lang="fr-FR" dirty="0" smtClean="0">
                <a:solidFill>
                  <a:srgbClr val="000000"/>
                </a:solidFill>
              </a:rPr>
              <a:t> the </a:t>
            </a:r>
            <a:r>
              <a:rPr lang="fr-FR" dirty="0" err="1" smtClean="0">
                <a:solidFill>
                  <a:srgbClr val="000000"/>
                </a:solidFill>
              </a:rPr>
              <a:t>disaease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at</a:t>
            </a:r>
            <a:r>
              <a:rPr lang="fr-FR" dirty="0" smtClean="0">
                <a:solidFill>
                  <a:srgbClr val="000000"/>
                </a:solidFill>
              </a:rPr>
              <a:t> an </a:t>
            </a:r>
            <a:r>
              <a:rPr lang="fr-FR" dirty="0" err="1" smtClean="0">
                <a:solidFill>
                  <a:srgbClr val="000000"/>
                </a:solidFill>
              </a:rPr>
              <a:t>early</a:t>
            </a:r>
            <a:r>
              <a:rPr lang="fr-FR" dirty="0" smtClean="0">
                <a:solidFill>
                  <a:srgbClr val="000000"/>
                </a:solidFill>
              </a:rPr>
              <a:t> stage and </a:t>
            </a:r>
            <a:r>
              <a:rPr lang="fr-FR" dirty="0" err="1" smtClean="0">
                <a:solidFill>
                  <a:srgbClr val="000000"/>
                </a:solidFill>
              </a:rPr>
              <a:t>higher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mortality</a:t>
            </a:r>
            <a:r>
              <a:rPr lang="fr-FR" dirty="0" smtClean="0">
                <a:solidFill>
                  <a:srgbClr val="000000"/>
                </a:solidFill>
              </a:rPr>
              <a:t> rate.</a:t>
            </a:r>
          </a:p>
        </p:txBody>
      </p:sp>
    </p:spTree>
    <p:extLst>
      <p:ext uri="{BB962C8B-B14F-4D97-AF65-F5344CB8AC3E}">
        <p14:creationId xmlns:p14="http://schemas.microsoft.com/office/powerpoint/2010/main" val="129102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66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l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5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28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u="sng" dirty="0" smtClean="0">
                <a:solidFill>
                  <a:srgbClr val="000000"/>
                </a:solidFill>
              </a:rPr>
              <a:t>Clinical </a:t>
            </a:r>
            <a:r>
              <a:rPr lang="fr-FR" b="1" u="sng" dirty="0" err="1" smtClean="0">
                <a:solidFill>
                  <a:srgbClr val="000000"/>
                </a:solidFill>
              </a:rPr>
              <a:t>features</a:t>
            </a:r>
            <a:r>
              <a:rPr lang="fr-FR" b="1" u="sng" dirty="0" smtClean="0">
                <a:solidFill>
                  <a:srgbClr val="000000"/>
                </a:solidFill>
              </a:rPr>
              <a:t>:</a:t>
            </a:r>
          </a:p>
          <a:p>
            <a:r>
              <a:rPr lang="fr-FR" sz="2800" b="1" i="1" dirty="0" smtClean="0">
                <a:solidFill>
                  <a:srgbClr val="000000"/>
                </a:solidFill>
              </a:rPr>
              <a:t>A) </a:t>
            </a:r>
            <a:r>
              <a:rPr lang="fr-FR" sz="2800" b="1" i="1" dirty="0" err="1" smtClean="0">
                <a:solidFill>
                  <a:srgbClr val="000000"/>
                </a:solidFill>
              </a:rPr>
              <a:t>Cutaneous</a:t>
            </a:r>
            <a:r>
              <a:rPr lang="fr-FR" sz="2800" b="1" i="1" dirty="0" smtClean="0">
                <a:solidFill>
                  <a:srgbClr val="000000"/>
                </a:solidFill>
              </a:rPr>
              <a:t> </a:t>
            </a:r>
            <a:r>
              <a:rPr lang="fr-FR" sz="2800" b="1" i="1" dirty="0" err="1" smtClean="0">
                <a:solidFill>
                  <a:srgbClr val="000000"/>
                </a:solidFill>
              </a:rPr>
              <a:t>lesions</a:t>
            </a:r>
            <a:endParaRPr lang="fr-FR" sz="2800" b="1" i="1" dirty="0" smtClean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1- </a:t>
            </a:r>
            <a:r>
              <a:rPr lang="fr-FR" sz="2400" dirty="0" err="1" smtClean="0">
                <a:solidFill>
                  <a:srgbClr val="000000"/>
                </a:solidFill>
              </a:rPr>
              <a:t>Butterfly</a:t>
            </a:r>
            <a:r>
              <a:rPr lang="fr-FR" sz="2400" dirty="0" smtClean="0">
                <a:solidFill>
                  <a:srgbClr val="000000"/>
                </a:solidFill>
              </a:rPr>
              <a:t> rash</a:t>
            </a:r>
          </a:p>
          <a:p>
            <a:r>
              <a:rPr lang="fr-FR" sz="2400" dirty="0">
                <a:solidFill>
                  <a:srgbClr val="000000"/>
                </a:solidFill>
              </a:rPr>
              <a:t>2</a:t>
            </a:r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 smtClean="0">
                <a:solidFill>
                  <a:srgbClr val="000000"/>
                </a:solidFill>
              </a:rPr>
              <a:t>Discoid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lesions</a:t>
            </a: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3</a:t>
            </a:r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 smtClean="0">
                <a:solidFill>
                  <a:srgbClr val="000000"/>
                </a:solidFill>
              </a:rPr>
              <a:t>Alopecia</a:t>
            </a:r>
            <a:r>
              <a:rPr lang="fr-FR" sz="2400" dirty="0" smtClean="0">
                <a:solidFill>
                  <a:srgbClr val="000000"/>
                </a:solidFill>
              </a:rPr>
              <a:t> (</a:t>
            </a:r>
            <a:r>
              <a:rPr lang="fr-FR" sz="2400" dirty="0" err="1" smtClean="0">
                <a:solidFill>
                  <a:srgbClr val="000000"/>
                </a:solidFill>
              </a:rPr>
              <a:t>scarring</a:t>
            </a:r>
            <a:r>
              <a:rPr lang="fr-FR" sz="24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fr-FR" sz="2400" dirty="0">
                <a:solidFill>
                  <a:srgbClr val="000000"/>
                </a:solidFill>
              </a:rPr>
              <a:t>4</a:t>
            </a:r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 smtClean="0">
                <a:solidFill>
                  <a:srgbClr val="000000"/>
                </a:solidFill>
              </a:rPr>
              <a:t>nail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folds</a:t>
            </a:r>
            <a:r>
              <a:rPr lang="fr-FR" sz="2400" dirty="0" smtClean="0">
                <a:solidFill>
                  <a:srgbClr val="000000"/>
                </a:solidFill>
              </a:rPr>
              <a:t> changes : </a:t>
            </a:r>
            <a:r>
              <a:rPr lang="fr-FR" sz="2400" dirty="0" err="1" smtClean="0">
                <a:solidFill>
                  <a:srgbClr val="000000"/>
                </a:solidFill>
              </a:rPr>
              <a:t>damaged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cuticles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with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telengiectasia</a:t>
            </a: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5</a:t>
            </a:r>
            <a:r>
              <a:rPr lang="fr-FR" sz="2400" dirty="0" smtClean="0">
                <a:solidFill>
                  <a:srgbClr val="000000"/>
                </a:solidFill>
              </a:rPr>
              <a:t>- oral </a:t>
            </a:r>
            <a:r>
              <a:rPr lang="fr-FR" sz="2400" dirty="0" err="1" smtClean="0">
                <a:solidFill>
                  <a:srgbClr val="000000"/>
                </a:solidFill>
              </a:rPr>
              <a:t>lesions</a:t>
            </a:r>
            <a:r>
              <a:rPr lang="fr-FR" sz="2400" dirty="0" smtClean="0">
                <a:solidFill>
                  <a:srgbClr val="000000"/>
                </a:solidFill>
              </a:rPr>
              <a:t>: palatal </a:t>
            </a:r>
            <a:r>
              <a:rPr lang="fr-FR" sz="2400" dirty="0" err="1" smtClean="0">
                <a:solidFill>
                  <a:srgbClr val="000000"/>
                </a:solidFill>
              </a:rPr>
              <a:t>erythema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or </a:t>
            </a:r>
            <a:r>
              <a:rPr lang="fr-FR" sz="2400" dirty="0" err="1" smtClean="0">
                <a:solidFill>
                  <a:srgbClr val="000000"/>
                </a:solidFill>
              </a:rPr>
              <a:t>erosions</a:t>
            </a: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6- </a:t>
            </a:r>
            <a:r>
              <a:rPr lang="fr-FR" sz="2400" dirty="0" err="1" smtClean="0">
                <a:solidFill>
                  <a:srgbClr val="000000"/>
                </a:solidFill>
              </a:rPr>
              <a:t>Bullous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lesions</a:t>
            </a: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800" b="1" i="1" dirty="0" smtClean="0">
                <a:solidFill>
                  <a:srgbClr val="000000"/>
                </a:solidFill>
              </a:rPr>
              <a:t>B) Systemic </a:t>
            </a:r>
            <a:r>
              <a:rPr lang="fr-FR" sz="2800" b="1" i="1" dirty="0" err="1" smtClean="0">
                <a:solidFill>
                  <a:srgbClr val="000000"/>
                </a:solidFill>
              </a:rPr>
              <a:t>lesions</a:t>
            </a:r>
            <a:r>
              <a:rPr lang="fr-FR" sz="2800" b="1" i="1" dirty="0" smtClean="0">
                <a:solidFill>
                  <a:srgbClr val="000000"/>
                </a:solidFill>
              </a:rPr>
              <a:t>: </a:t>
            </a:r>
          </a:p>
          <a:p>
            <a:r>
              <a:rPr lang="fr-FR" sz="2800" dirty="0" smtClean="0">
                <a:solidFill>
                  <a:srgbClr val="000000"/>
                </a:solidFill>
              </a:rPr>
              <a:t>The ACR </a:t>
            </a:r>
            <a:r>
              <a:rPr lang="fr-FR" sz="2800" dirty="0" err="1" smtClean="0">
                <a:solidFill>
                  <a:srgbClr val="000000"/>
                </a:solidFill>
              </a:rPr>
              <a:t>criteria</a:t>
            </a:r>
            <a:r>
              <a:rPr lang="fr-FR" sz="2800" dirty="0" smtClean="0">
                <a:solidFill>
                  <a:srgbClr val="000000"/>
                </a:solidFill>
              </a:rPr>
              <a:t>: 4 or more , </a:t>
            </a:r>
            <a:r>
              <a:rPr lang="fr-FR" sz="2800" dirty="0" err="1" smtClean="0">
                <a:solidFill>
                  <a:srgbClr val="000000"/>
                </a:solidFill>
              </a:rPr>
              <a:t>accepted</a:t>
            </a:r>
            <a:r>
              <a:rPr lang="fr-FR" sz="2800" dirty="0" smtClean="0">
                <a:solidFill>
                  <a:srgbClr val="000000"/>
                </a:solidFill>
              </a:rPr>
              <a:t> SLE.</a:t>
            </a:r>
            <a:endParaRPr lang="fr-FR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3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lupus-symptoms-chart-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56" r="-18456"/>
          <a:stretch>
            <a:fillRect/>
          </a:stretch>
        </p:blipFill>
        <p:spPr>
          <a:xfrm>
            <a:off x="600733" y="274638"/>
            <a:ext cx="7672206" cy="4271144"/>
          </a:xfrm>
        </p:spPr>
      </p:pic>
      <p:pic>
        <p:nvPicPr>
          <p:cNvPr id="7" name="Image 6" descr="lupus-symptoms-chart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4" y="4545782"/>
            <a:ext cx="5587716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SLE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 descr="systemic meds S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80" y="1211263"/>
            <a:ext cx="5715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1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NB: </a:t>
            </a:r>
            <a:r>
              <a:rPr lang="fr-FR" dirty="0" err="1"/>
              <a:t>W</a:t>
            </a:r>
            <a:r>
              <a:rPr lang="fr-FR" dirty="0" err="1" smtClean="0"/>
              <a:t>ith</a:t>
            </a:r>
            <a:r>
              <a:rPr lang="fr-FR" dirty="0" smtClean="0"/>
              <a:t> rare exceptions, </a:t>
            </a:r>
            <a:r>
              <a:rPr lang="fr-FR" dirty="0" err="1" smtClean="0"/>
              <a:t>cutaneous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as an indication for </a:t>
            </a:r>
            <a:r>
              <a:rPr lang="fr-FR" dirty="0" err="1" smtClean="0"/>
              <a:t>systemic</a:t>
            </a:r>
            <a:r>
              <a:rPr lang="fr-FR" dirty="0" smtClean="0"/>
              <a:t> </a:t>
            </a:r>
            <a:r>
              <a:rPr lang="fr-FR" dirty="0" err="1" smtClean="0"/>
              <a:t>therapy</a:t>
            </a:r>
            <a:r>
              <a:rPr lang="fr-FR" dirty="0" smtClean="0"/>
              <a:t> </a:t>
            </a:r>
            <a:r>
              <a:rPr lang="fr-FR" dirty="0" err="1" smtClean="0"/>
              <a:t>except</a:t>
            </a:r>
            <a:r>
              <a:rPr lang="fr-FR" dirty="0" smtClean="0"/>
              <a:t> for </a:t>
            </a:r>
            <a:r>
              <a:rPr lang="fr-FR" dirty="0" err="1" smtClean="0"/>
              <a:t>antimalarials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5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Drug </a:t>
            </a:r>
            <a:r>
              <a:rPr lang="fr-FR" dirty="0" err="1" smtClean="0"/>
              <a:t>induced</a:t>
            </a:r>
            <a:r>
              <a:rPr lang="fr-FR" dirty="0" smtClean="0"/>
              <a:t> 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u="sng" dirty="0" err="1" smtClean="0"/>
              <a:t>Definition</a:t>
            </a:r>
            <a:r>
              <a:rPr lang="fr-FR" dirty="0" smtClean="0"/>
              <a:t>:</a:t>
            </a:r>
          </a:p>
          <a:p>
            <a:r>
              <a:rPr lang="fr-FR" dirty="0" smtClean="0"/>
              <a:t> </a:t>
            </a:r>
            <a:r>
              <a:rPr lang="fr-FR" sz="2800" dirty="0"/>
              <a:t>C</a:t>
            </a:r>
            <a:r>
              <a:rPr lang="fr-FR" sz="2800" dirty="0" smtClean="0"/>
              <a:t>linical syndrome </a:t>
            </a:r>
            <a:r>
              <a:rPr lang="fr-FR" sz="2800" dirty="0" err="1" smtClean="0"/>
              <a:t>resembling</a:t>
            </a:r>
            <a:r>
              <a:rPr lang="fr-FR" sz="2800" dirty="0" smtClean="0"/>
              <a:t> LE, </a:t>
            </a:r>
            <a:r>
              <a:rPr lang="fr-FR" sz="2800" dirty="0" err="1" smtClean="0"/>
              <a:t>induced</a:t>
            </a:r>
            <a:r>
              <a:rPr lang="fr-FR" sz="2800" dirty="0" smtClean="0"/>
              <a:t> by </a:t>
            </a:r>
            <a:r>
              <a:rPr lang="fr-FR" sz="2800" dirty="0" err="1" smtClean="0"/>
              <a:t>various</a:t>
            </a:r>
            <a:r>
              <a:rPr lang="fr-FR" sz="2800" dirty="0" smtClean="0"/>
              <a:t> </a:t>
            </a:r>
            <a:r>
              <a:rPr lang="fr-FR" sz="2800" dirty="0" err="1" smtClean="0"/>
              <a:t>medications</a:t>
            </a:r>
            <a:r>
              <a:rPr lang="fr-FR" sz="2800" dirty="0" smtClean="0"/>
              <a:t>, </a:t>
            </a:r>
            <a:r>
              <a:rPr lang="fr-FR" sz="2800" dirty="0" err="1" smtClean="0"/>
              <a:t>features</a:t>
            </a:r>
            <a:r>
              <a:rPr lang="fr-FR" sz="2800" dirty="0" smtClean="0"/>
              <a:t> anti-histone </a:t>
            </a:r>
            <a:r>
              <a:rPr lang="fr-FR" sz="2800" dirty="0" err="1" smtClean="0"/>
              <a:t>antibodies</a:t>
            </a:r>
            <a:r>
              <a:rPr lang="fr-FR" sz="2800" dirty="0" smtClean="0"/>
              <a:t>, </a:t>
            </a:r>
            <a:r>
              <a:rPr lang="fr-FR" sz="2800" dirty="0" err="1" smtClean="0"/>
              <a:t>usually</a:t>
            </a:r>
            <a:r>
              <a:rPr lang="fr-FR" sz="2800" dirty="0" smtClean="0"/>
              <a:t> </a:t>
            </a:r>
            <a:r>
              <a:rPr lang="fr-FR" sz="2800" dirty="0" err="1" smtClean="0"/>
              <a:t>resolve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drugs</a:t>
            </a:r>
            <a:r>
              <a:rPr lang="fr-FR" sz="2800" dirty="0" smtClean="0"/>
              <a:t> are </a:t>
            </a:r>
            <a:r>
              <a:rPr lang="fr-FR" sz="2800" dirty="0" err="1" smtClean="0"/>
              <a:t>stopped</a:t>
            </a:r>
            <a:r>
              <a:rPr lang="fr-FR" sz="2800" dirty="0" smtClean="0"/>
              <a:t>.</a:t>
            </a:r>
          </a:p>
          <a:p>
            <a:r>
              <a:rPr lang="fr-FR" sz="2800" i="1" u="sng" dirty="0" smtClean="0"/>
              <a:t>Responsable </a:t>
            </a:r>
            <a:r>
              <a:rPr lang="fr-FR" sz="2800" i="1" u="sng" dirty="0" err="1" smtClean="0"/>
              <a:t>medications</a:t>
            </a:r>
            <a:r>
              <a:rPr lang="fr-FR" sz="2800" i="1" u="sng" dirty="0" smtClean="0"/>
              <a:t>:</a:t>
            </a:r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Biologicals</a:t>
            </a:r>
            <a:r>
              <a:rPr lang="fr-FR" sz="2800" dirty="0" smtClean="0"/>
              <a:t>: </a:t>
            </a:r>
            <a:r>
              <a:rPr lang="fr-FR" sz="2400" i="1" dirty="0" err="1" smtClean="0"/>
              <a:t>IFNa,b</a:t>
            </a:r>
            <a:r>
              <a:rPr lang="fr-FR" sz="2400" i="1" dirty="0" smtClean="0"/>
              <a:t> , anti-TNF</a:t>
            </a:r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antihypertensives</a:t>
            </a:r>
            <a:r>
              <a:rPr lang="fr-FR" sz="2800" dirty="0" smtClean="0"/>
              <a:t>: </a:t>
            </a:r>
            <a:r>
              <a:rPr lang="fr-FR" sz="2400" i="1" dirty="0" err="1" smtClean="0"/>
              <a:t>hydralazine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methyldopa</a:t>
            </a:r>
            <a:endParaRPr lang="fr-FR" sz="2400" i="1" dirty="0" smtClean="0"/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antiarrhythmic</a:t>
            </a:r>
            <a:r>
              <a:rPr lang="fr-FR" sz="2800" dirty="0" smtClean="0"/>
              <a:t> agents: </a:t>
            </a:r>
            <a:r>
              <a:rPr lang="fr-FR" sz="2400" i="1" dirty="0" err="1" smtClean="0"/>
              <a:t>procainamide</a:t>
            </a:r>
            <a:r>
              <a:rPr lang="fr-FR" sz="2400" i="1" dirty="0" smtClean="0"/>
              <a:t>, </a:t>
            </a:r>
            <a:r>
              <a:rPr lang="fr-FR" sz="2400" i="1" dirty="0" err="1" smtClean="0"/>
              <a:t>quinidine</a:t>
            </a:r>
            <a:endParaRPr lang="fr-FR" sz="2400" i="1" dirty="0" smtClean="0"/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anticonvulsants</a:t>
            </a:r>
            <a:r>
              <a:rPr lang="fr-FR" sz="2800" dirty="0" smtClean="0"/>
              <a:t>: </a:t>
            </a:r>
            <a:r>
              <a:rPr lang="fr-FR" sz="2400" i="1" dirty="0" err="1" smtClean="0"/>
              <a:t>phenytoin</a:t>
            </a:r>
            <a:endParaRPr lang="fr-FR" sz="2400" i="1" dirty="0" smtClean="0"/>
          </a:p>
          <a:p>
            <a:r>
              <a:rPr lang="fr-FR" sz="2800" dirty="0" smtClean="0"/>
              <a:t>- </a:t>
            </a:r>
            <a:r>
              <a:rPr lang="fr-FR" sz="2800" dirty="0" err="1" smtClean="0"/>
              <a:t>others</a:t>
            </a:r>
            <a:r>
              <a:rPr lang="fr-FR" sz="2800" dirty="0" smtClean="0"/>
              <a:t>: </a:t>
            </a:r>
            <a:r>
              <a:rPr lang="fr-FR" sz="2400" i="1" dirty="0" err="1" smtClean="0"/>
              <a:t>minocycline</a:t>
            </a:r>
            <a:r>
              <a:rPr lang="fr-FR" sz="2400" i="1" dirty="0" smtClean="0"/>
              <a:t>, chlorpromazine, </a:t>
            </a:r>
            <a:r>
              <a:rPr lang="fr-FR" sz="2400" i="1" dirty="0" err="1" smtClean="0"/>
              <a:t>isoniazid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84240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Drug </a:t>
            </a:r>
            <a:r>
              <a:rPr lang="fr-FR" dirty="0" err="1" smtClean="0"/>
              <a:t>induced</a:t>
            </a:r>
            <a:r>
              <a:rPr lang="fr-FR" dirty="0" smtClean="0"/>
              <a:t> 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Clinical </a:t>
            </a:r>
            <a:r>
              <a:rPr lang="fr-FR" b="1" u="sng" dirty="0" err="1" smtClean="0"/>
              <a:t>features</a:t>
            </a:r>
            <a:r>
              <a:rPr lang="fr-FR" dirty="0" smtClean="0"/>
              <a:t>:</a:t>
            </a:r>
          </a:p>
          <a:p>
            <a:r>
              <a:rPr lang="fr-FR" dirty="0" err="1"/>
              <a:t>S</a:t>
            </a:r>
            <a:r>
              <a:rPr lang="fr-FR" sz="2800" dirty="0" err="1" smtClean="0"/>
              <a:t>imilar</a:t>
            </a:r>
            <a:r>
              <a:rPr lang="fr-FR" sz="2800" dirty="0" smtClean="0"/>
              <a:t> to SLE but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severe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Arthritis</a:t>
            </a:r>
            <a:r>
              <a:rPr lang="fr-FR" sz="2800" dirty="0" smtClean="0"/>
              <a:t> </a:t>
            </a:r>
            <a:r>
              <a:rPr lang="fr-FR" sz="2800" dirty="0" err="1" smtClean="0"/>
              <a:t>most</a:t>
            </a:r>
            <a:r>
              <a:rPr lang="fr-FR" sz="2800" dirty="0" smtClean="0"/>
              <a:t> </a:t>
            </a:r>
            <a:r>
              <a:rPr lang="fr-FR" sz="2800" dirty="0" err="1" smtClean="0"/>
              <a:t>common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Procainamide</a:t>
            </a:r>
            <a:r>
              <a:rPr lang="fr-FR" sz="2800" dirty="0" smtClean="0"/>
              <a:t> causes </a:t>
            </a:r>
            <a:r>
              <a:rPr lang="fr-FR" sz="2800" dirty="0" err="1" smtClean="0"/>
              <a:t>serositis</a:t>
            </a:r>
            <a:r>
              <a:rPr lang="fr-FR" sz="2800" dirty="0" smtClean="0"/>
              <a:t> &amp; </a:t>
            </a:r>
            <a:r>
              <a:rPr lang="fr-FR" sz="2800" dirty="0" err="1" smtClean="0"/>
              <a:t>pulmonary</a:t>
            </a:r>
            <a:r>
              <a:rPr lang="fr-FR" sz="2800" dirty="0" smtClean="0"/>
              <a:t> </a:t>
            </a:r>
            <a:r>
              <a:rPr lang="fr-FR" sz="2800" dirty="0" err="1" smtClean="0"/>
              <a:t>disease</a:t>
            </a:r>
            <a:r>
              <a:rPr lang="fr-FR" sz="2800" dirty="0" smtClean="0"/>
              <a:t>; </a:t>
            </a:r>
            <a:r>
              <a:rPr lang="fr-FR" sz="2800" dirty="0" err="1" smtClean="0"/>
              <a:t>renal</a:t>
            </a:r>
            <a:r>
              <a:rPr lang="fr-FR" sz="2800" dirty="0" smtClean="0"/>
              <a:t>, CNS and skin </a:t>
            </a:r>
            <a:r>
              <a:rPr lang="fr-FR" sz="2800" dirty="0" err="1" smtClean="0"/>
              <a:t>involvement</a:t>
            </a:r>
            <a:r>
              <a:rPr lang="fr-FR" sz="2800" dirty="0" smtClean="0"/>
              <a:t> </a:t>
            </a:r>
            <a:r>
              <a:rPr lang="fr-FR" sz="2800" dirty="0" err="1" smtClean="0"/>
              <a:t>uncommon</a:t>
            </a:r>
            <a:r>
              <a:rPr lang="fr-FR" sz="2800" dirty="0" smtClean="0"/>
              <a:t>.</a:t>
            </a:r>
          </a:p>
          <a:p>
            <a:r>
              <a:rPr lang="fr-FR" sz="2800" b="1" u="sng" dirty="0" err="1" smtClean="0"/>
              <a:t>Therapy</a:t>
            </a:r>
            <a:r>
              <a:rPr lang="fr-FR" sz="2800" b="1" u="sng" dirty="0" smtClean="0"/>
              <a:t> :</a:t>
            </a:r>
          </a:p>
          <a:p>
            <a:r>
              <a:rPr lang="fr-FR" sz="2800" dirty="0" smtClean="0"/>
              <a:t> STOP </a:t>
            </a:r>
            <a:r>
              <a:rPr lang="fr-FR" sz="2800" dirty="0" err="1" smtClean="0"/>
              <a:t>medication</a:t>
            </a:r>
            <a:r>
              <a:rPr lang="fr-FR" sz="2800" dirty="0" smtClean="0"/>
              <a:t>; manage as SLE but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fr-FR" sz="2800" dirty="0" err="1" smtClean="0"/>
              <a:t>remission</a:t>
            </a:r>
            <a:r>
              <a:rPr lang="fr-FR" sz="2800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90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err="1" smtClean="0">
                <a:solidFill>
                  <a:srgbClr val="000000"/>
                </a:solidFill>
              </a:rPr>
              <a:t>What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it</a:t>
            </a:r>
            <a:r>
              <a:rPr lang="fr-FR" dirty="0" smtClean="0">
                <a:solidFill>
                  <a:srgbClr val="000000"/>
                </a:solidFill>
              </a:rPr>
              <a:t> ?</a:t>
            </a:r>
          </a:p>
          <a:p>
            <a:r>
              <a:rPr lang="fr-FR" sz="2800" dirty="0" err="1" smtClean="0">
                <a:solidFill>
                  <a:srgbClr val="000000"/>
                </a:solidFill>
              </a:rPr>
              <a:t>Chronic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inflammatory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small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vessel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vasculopathy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that</a:t>
            </a:r>
            <a:r>
              <a:rPr lang="fr-FR" sz="2800" dirty="0" smtClean="0">
                <a:solidFill>
                  <a:srgbClr val="000000"/>
                </a:solidFill>
              </a:rPr>
              <a:t> affects the skin in the </a:t>
            </a:r>
            <a:r>
              <a:rPr lang="fr-FR" sz="2800" dirty="0" err="1" smtClean="0">
                <a:solidFill>
                  <a:srgbClr val="000000"/>
                </a:solidFill>
              </a:rPr>
              <a:t>majority</a:t>
            </a:r>
            <a:r>
              <a:rPr lang="fr-FR" sz="2800" dirty="0" smtClean="0">
                <a:solidFill>
                  <a:srgbClr val="000000"/>
                </a:solidFill>
              </a:rPr>
              <a:t> of cases. </a:t>
            </a:r>
            <a:r>
              <a:rPr lang="fr-FR" sz="2800" dirty="0" err="1" smtClean="0">
                <a:solidFill>
                  <a:srgbClr val="000000"/>
                </a:solidFill>
              </a:rPr>
              <a:t>Cutaneous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lesions</a:t>
            </a:r>
            <a:r>
              <a:rPr lang="fr-FR" sz="2800" dirty="0" smtClean="0">
                <a:solidFill>
                  <a:srgbClr val="000000"/>
                </a:solidFill>
              </a:rPr>
              <a:t> are a source of </a:t>
            </a:r>
            <a:r>
              <a:rPr lang="fr-FR" sz="2800" dirty="0" err="1" smtClean="0">
                <a:solidFill>
                  <a:srgbClr val="000000"/>
                </a:solidFill>
              </a:rPr>
              <a:t>disability</a:t>
            </a:r>
            <a:r>
              <a:rPr lang="fr-FR" sz="2800" dirty="0" smtClean="0">
                <a:solidFill>
                  <a:srgbClr val="000000"/>
                </a:solidFill>
              </a:rPr>
              <a:t> &amp; ,on </a:t>
            </a:r>
            <a:r>
              <a:rPr lang="fr-FR" sz="2800" dirty="0" err="1" smtClean="0">
                <a:solidFill>
                  <a:srgbClr val="000000"/>
                </a:solidFill>
              </a:rPr>
              <a:t>many</a:t>
            </a:r>
            <a:r>
              <a:rPr lang="fr-FR" sz="2800" dirty="0" smtClean="0">
                <a:solidFill>
                  <a:srgbClr val="000000"/>
                </a:solidFill>
              </a:rPr>
              <a:t> occasions, an </a:t>
            </a:r>
            <a:r>
              <a:rPr lang="fr-FR" sz="2800" dirty="0" err="1" smtClean="0">
                <a:solidFill>
                  <a:srgbClr val="000000"/>
                </a:solidFill>
              </a:rPr>
              <a:t>indicator</a:t>
            </a:r>
            <a:r>
              <a:rPr lang="fr-FR" sz="2800" dirty="0" smtClean="0">
                <a:solidFill>
                  <a:srgbClr val="000000"/>
                </a:solidFill>
              </a:rPr>
              <a:t> of </a:t>
            </a:r>
            <a:r>
              <a:rPr lang="fr-FR" sz="2800" dirty="0" err="1">
                <a:solidFill>
                  <a:srgbClr val="000000"/>
                </a:solidFill>
              </a:rPr>
              <a:t>i</a:t>
            </a:r>
            <a:r>
              <a:rPr lang="fr-FR" sz="2800" dirty="0" err="1" smtClean="0">
                <a:solidFill>
                  <a:srgbClr val="000000"/>
                </a:solidFill>
              </a:rPr>
              <a:t>nternal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</a:rPr>
              <a:t>disease</a:t>
            </a:r>
            <a:r>
              <a:rPr lang="fr-FR" sz="2800" dirty="0" smtClean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4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Dermatomyositis (DM) and </a:t>
            </a:r>
            <a:r>
              <a:rPr lang="fr-FR" dirty="0" err="1"/>
              <a:t>P</a:t>
            </a:r>
            <a:r>
              <a:rPr lang="fr-FR" dirty="0" err="1" smtClean="0"/>
              <a:t>olymyositis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err="1" smtClean="0"/>
              <a:t>Definition</a:t>
            </a:r>
            <a:r>
              <a:rPr lang="fr-FR" dirty="0" smtClean="0"/>
              <a:t> :</a:t>
            </a:r>
          </a:p>
          <a:p>
            <a:r>
              <a:rPr lang="fr-FR" sz="2800" dirty="0" err="1" smtClean="0"/>
              <a:t>Uncommon</a:t>
            </a:r>
            <a:r>
              <a:rPr lang="fr-FR" sz="2800" dirty="0" smtClean="0"/>
              <a:t> group of </a:t>
            </a:r>
            <a:r>
              <a:rPr lang="fr-FR" sz="2800" dirty="0" err="1" smtClean="0"/>
              <a:t>diseases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loss</a:t>
            </a:r>
            <a:r>
              <a:rPr lang="fr-FR" sz="2800" dirty="0" smtClean="0"/>
              <a:t> of muscle </a:t>
            </a:r>
            <a:r>
              <a:rPr lang="fr-FR" sz="2800" dirty="0" err="1" smtClean="0"/>
              <a:t>strength</a:t>
            </a:r>
            <a:r>
              <a:rPr lang="fr-FR" sz="2800" dirty="0" smtClean="0"/>
              <a:t> </a:t>
            </a:r>
            <a:r>
              <a:rPr lang="fr-FR" sz="2800" dirty="0" err="1" smtClean="0"/>
              <a:t>secondary</a:t>
            </a:r>
            <a:r>
              <a:rPr lang="fr-FR" sz="2800" dirty="0" smtClean="0"/>
              <a:t> to </a:t>
            </a:r>
            <a:r>
              <a:rPr lang="fr-FR" sz="2800" dirty="0" err="1" smtClean="0"/>
              <a:t>autoimmune</a:t>
            </a:r>
            <a:r>
              <a:rPr lang="fr-FR" sz="2800" dirty="0" smtClean="0"/>
              <a:t> muscle damage.</a:t>
            </a:r>
          </a:p>
          <a:p>
            <a:r>
              <a:rPr lang="fr-FR" sz="2800" i="1" dirty="0" err="1" smtClean="0"/>
              <a:t>Polymyositis</a:t>
            </a:r>
            <a:r>
              <a:rPr lang="fr-FR" sz="2800" dirty="0" smtClean="0"/>
              <a:t>: NO </a:t>
            </a:r>
            <a:r>
              <a:rPr lang="fr-FR" sz="2800" dirty="0" err="1" smtClean="0"/>
              <a:t>cutaneous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involvement</a:t>
            </a:r>
            <a:endParaRPr lang="fr-FR" sz="2800" dirty="0" smtClean="0"/>
          </a:p>
          <a:p>
            <a:r>
              <a:rPr lang="fr-FR" sz="2800" i="1" dirty="0" smtClean="0"/>
              <a:t>Dermatomyositis</a:t>
            </a:r>
            <a:r>
              <a:rPr lang="fr-FR" sz="2800" dirty="0" smtClean="0"/>
              <a:t>: BOTH </a:t>
            </a:r>
            <a:r>
              <a:rPr lang="fr-FR" sz="2800" dirty="0" err="1" smtClean="0"/>
              <a:t>muscular</a:t>
            </a:r>
            <a:r>
              <a:rPr lang="fr-FR" sz="2800" dirty="0" smtClean="0"/>
              <a:t> and </a:t>
            </a:r>
            <a:r>
              <a:rPr lang="fr-FR" sz="2800" dirty="0" err="1" smtClean="0"/>
              <a:t>cutaneous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abnormalities</a:t>
            </a:r>
            <a:r>
              <a:rPr lang="fr-FR" sz="2800" dirty="0" smtClean="0"/>
              <a:t>.</a:t>
            </a:r>
          </a:p>
          <a:p>
            <a:r>
              <a:rPr lang="fr-FR" b="1" u="sng" dirty="0" err="1" smtClean="0"/>
              <a:t>Epidemiology</a:t>
            </a:r>
            <a:r>
              <a:rPr lang="fr-FR" sz="2800" b="1" u="sng" dirty="0" smtClean="0"/>
              <a:t>:</a:t>
            </a:r>
            <a:r>
              <a:rPr lang="fr-FR" sz="2800" dirty="0" smtClean="0"/>
              <a:t> F&gt;M 2:1. in </a:t>
            </a:r>
            <a:r>
              <a:rPr lang="fr-FR" sz="2800" dirty="0" err="1" smtClean="0"/>
              <a:t>adults</a:t>
            </a:r>
            <a:r>
              <a:rPr lang="fr-FR" sz="2800" dirty="0" smtClean="0"/>
              <a:t> &gt;50 </a:t>
            </a:r>
            <a:r>
              <a:rPr lang="fr-FR" sz="2800" dirty="0" err="1" smtClean="0"/>
              <a:t>yrs</a:t>
            </a:r>
            <a:r>
              <a:rPr lang="fr-FR" sz="2800" dirty="0" smtClean="0"/>
              <a:t> </a:t>
            </a:r>
            <a:r>
              <a:rPr lang="fr-FR" sz="2800" dirty="0" err="1" smtClean="0"/>
              <a:t>often</a:t>
            </a:r>
            <a:r>
              <a:rPr lang="fr-FR" sz="2800" dirty="0" smtClean="0"/>
              <a:t> paraneoplastic.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53560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u="sng" dirty="0" smtClean="0"/>
              <a:t>Classification: </a:t>
            </a:r>
          </a:p>
          <a:p>
            <a:r>
              <a:rPr lang="fr-FR" sz="2800" dirty="0" smtClean="0"/>
              <a:t>1- </a:t>
            </a:r>
            <a:r>
              <a:rPr lang="fr-FR" sz="2800" i="1" dirty="0" err="1" smtClean="0"/>
              <a:t>Polymyositis</a:t>
            </a:r>
            <a:endParaRPr lang="fr-FR" sz="2800" i="1" dirty="0" smtClean="0"/>
          </a:p>
          <a:p>
            <a:r>
              <a:rPr lang="fr-FR" sz="2800" dirty="0" smtClean="0"/>
              <a:t>2- </a:t>
            </a:r>
            <a:r>
              <a:rPr lang="fr-FR" sz="2800" i="1" dirty="0" err="1" smtClean="0"/>
              <a:t>Adult</a:t>
            </a:r>
            <a:r>
              <a:rPr lang="fr-FR" sz="2800" i="1" dirty="0" smtClean="0"/>
              <a:t> dermatomyositis</a:t>
            </a:r>
            <a:r>
              <a:rPr lang="fr-FR" sz="2800" dirty="0" smtClean="0"/>
              <a:t>: </a:t>
            </a:r>
            <a:r>
              <a:rPr lang="fr-FR" sz="2800" dirty="0" err="1" smtClean="0"/>
              <a:t>typical</a:t>
            </a:r>
            <a:r>
              <a:rPr lang="fr-FR" sz="2800" dirty="0" smtClean="0"/>
              <a:t> </a:t>
            </a:r>
            <a:r>
              <a:rPr lang="fr-FR" sz="2800" dirty="0" err="1" smtClean="0"/>
              <a:t>onset</a:t>
            </a:r>
            <a:r>
              <a:rPr lang="fr-FR" sz="2800" dirty="0" smtClean="0"/>
              <a:t> 40 </a:t>
            </a:r>
            <a:r>
              <a:rPr lang="fr-FR" sz="2800" dirty="0" err="1" smtClean="0"/>
              <a:t>yrs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3- </a:t>
            </a:r>
            <a:r>
              <a:rPr lang="fr-FR" sz="2800" i="1" dirty="0" smtClean="0"/>
              <a:t>Juvenile dermatomyositis</a:t>
            </a:r>
            <a:r>
              <a:rPr lang="fr-FR" sz="2800" dirty="0" smtClean="0"/>
              <a:t>: more </a:t>
            </a:r>
            <a:r>
              <a:rPr lang="fr-FR" sz="2800" dirty="0" smtClean="0"/>
              <a:t>acute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vasculitis</a:t>
            </a:r>
            <a:r>
              <a:rPr lang="fr-FR" sz="2800" dirty="0" smtClean="0"/>
              <a:t> (GI </a:t>
            </a:r>
            <a:r>
              <a:rPr lang="fr-FR" sz="2800" dirty="0" err="1" smtClean="0"/>
              <a:t>hemorrhage</a:t>
            </a:r>
            <a:r>
              <a:rPr lang="fr-FR" sz="2800" dirty="0" smtClean="0"/>
              <a:t>) </a:t>
            </a:r>
            <a:r>
              <a:rPr lang="fr-FR" sz="2800" dirty="0" err="1" smtClean="0"/>
              <a:t>later</a:t>
            </a:r>
            <a:r>
              <a:rPr lang="fr-FR" sz="2800" dirty="0" smtClean="0"/>
              <a:t> calcification, </a:t>
            </a:r>
            <a:r>
              <a:rPr lang="fr-FR" sz="2800" dirty="0" err="1" smtClean="0"/>
              <a:t>lipodystrophy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4- </a:t>
            </a:r>
            <a:r>
              <a:rPr lang="fr-FR" sz="2800" i="1" dirty="0" smtClean="0"/>
              <a:t>Paraneoplastic dermatomyositis</a:t>
            </a:r>
            <a:r>
              <a:rPr lang="fr-FR" sz="2800" dirty="0" smtClean="0"/>
              <a:t>: </a:t>
            </a:r>
            <a:r>
              <a:rPr lang="fr-FR" sz="2800" dirty="0" err="1" smtClean="0"/>
              <a:t>later</a:t>
            </a:r>
            <a:r>
              <a:rPr lang="fr-FR" sz="2800" dirty="0" smtClean="0"/>
              <a:t> </a:t>
            </a:r>
            <a:r>
              <a:rPr lang="fr-FR" sz="2800" dirty="0" err="1" smtClean="0"/>
              <a:t>onset</a:t>
            </a:r>
            <a:r>
              <a:rPr lang="fr-FR" sz="2800" dirty="0" smtClean="0"/>
              <a:t> </a:t>
            </a:r>
            <a:r>
              <a:rPr lang="fr-FR" sz="2800" dirty="0" err="1" smtClean="0"/>
              <a:t>associated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breast</a:t>
            </a:r>
            <a:r>
              <a:rPr lang="fr-FR" sz="2800" dirty="0" smtClean="0"/>
              <a:t>, </a:t>
            </a:r>
            <a:r>
              <a:rPr lang="fr-FR" sz="2800" dirty="0" err="1" smtClean="0"/>
              <a:t>head</a:t>
            </a:r>
            <a:r>
              <a:rPr lang="fr-FR" sz="2800" dirty="0" smtClean="0"/>
              <a:t> &amp; neck </a:t>
            </a:r>
            <a:r>
              <a:rPr lang="fr-FR" sz="2800" dirty="0" err="1" smtClean="0"/>
              <a:t>carcinomas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5- </a:t>
            </a:r>
            <a:r>
              <a:rPr lang="fr-FR" sz="2800" i="1" dirty="0" smtClean="0"/>
              <a:t>Amyopathic dermatomyositis</a:t>
            </a:r>
            <a:r>
              <a:rPr lang="fr-FR" sz="2800" dirty="0" smtClean="0"/>
              <a:t>: DM </a:t>
            </a:r>
            <a:r>
              <a:rPr lang="fr-FR" sz="2800" dirty="0" err="1" smtClean="0"/>
              <a:t>with</a:t>
            </a:r>
            <a:r>
              <a:rPr lang="fr-FR" sz="2800" dirty="0" smtClean="0"/>
              <a:t> no </a:t>
            </a:r>
            <a:r>
              <a:rPr lang="fr-FR" sz="2800" dirty="0" err="1" smtClean="0"/>
              <a:t>evidence</a:t>
            </a:r>
            <a:r>
              <a:rPr lang="fr-FR" sz="2800" dirty="0" smtClean="0"/>
              <a:t> of muscle </a:t>
            </a:r>
            <a:r>
              <a:rPr lang="fr-FR" sz="2800" dirty="0" err="1" smtClean="0"/>
              <a:t>involvement</a:t>
            </a:r>
            <a:r>
              <a:rPr lang="fr-FR" sz="2800" dirty="0" smtClean="0"/>
              <a:t> over 6 </a:t>
            </a:r>
            <a:r>
              <a:rPr lang="fr-FR" sz="2800" dirty="0" err="1" smtClean="0"/>
              <a:t>months</a:t>
            </a:r>
            <a:r>
              <a:rPr lang="fr-FR" sz="2800" dirty="0" smtClean="0"/>
              <a:t> </a:t>
            </a:r>
            <a:r>
              <a:rPr lang="fr-FR" sz="2800" dirty="0" err="1" smtClean="0"/>
              <a:t>follow</a:t>
            </a:r>
            <a:r>
              <a:rPr lang="fr-FR" sz="2800" dirty="0" smtClean="0"/>
              <a:t> up.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6402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 b="11669"/>
          <a:stretch>
            <a:fillRect/>
          </a:stretch>
        </p:blipFill>
        <p:spPr>
          <a:xfrm>
            <a:off x="337054" y="1051045"/>
            <a:ext cx="4022545" cy="4886692"/>
          </a:xfrm>
        </p:spPr>
      </p:pic>
      <p:pic>
        <p:nvPicPr>
          <p:cNvPr id="5" name="Image 4" descr="d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91" y="720766"/>
            <a:ext cx="4086910" cy="52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m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3983"/>
          <a:stretch>
            <a:fillRect/>
          </a:stretch>
        </p:blipFill>
        <p:spPr>
          <a:xfrm>
            <a:off x="268398" y="570534"/>
            <a:ext cx="4108364" cy="5058303"/>
          </a:xfrm>
        </p:spPr>
      </p:pic>
      <p:pic>
        <p:nvPicPr>
          <p:cNvPr id="5" name="Image 4" descr="dm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890" y="892376"/>
            <a:ext cx="4376763" cy="51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u="sng" dirty="0" smtClean="0"/>
              <a:t>Clinical </a:t>
            </a:r>
            <a:r>
              <a:rPr lang="fr-FR" b="1" u="sng" dirty="0" err="1" smtClean="0"/>
              <a:t>features</a:t>
            </a:r>
            <a:r>
              <a:rPr lang="fr-FR" b="1" u="sng" dirty="0" smtClean="0"/>
              <a:t>:</a:t>
            </a:r>
          </a:p>
          <a:p>
            <a:r>
              <a:rPr lang="fr-FR" i="1" u="sng" dirty="0" smtClean="0"/>
              <a:t>Muscles</a:t>
            </a:r>
            <a:r>
              <a:rPr lang="fr-FR" dirty="0" smtClean="0"/>
              <a:t>: </a:t>
            </a:r>
            <a:r>
              <a:rPr lang="fr-FR" sz="2800" dirty="0" smtClean="0"/>
              <a:t>pain and </a:t>
            </a:r>
            <a:r>
              <a:rPr lang="fr-FR" sz="2800" dirty="0" err="1" smtClean="0"/>
              <a:t>weakness</a:t>
            </a:r>
            <a:r>
              <a:rPr lang="fr-FR" sz="2800" dirty="0" smtClean="0"/>
              <a:t> in </a:t>
            </a:r>
            <a:r>
              <a:rPr lang="fr-FR" sz="2800" dirty="0" err="1" smtClean="0"/>
              <a:t>shoulder</a:t>
            </a:r>
            <a:r>
              <a:rPr lang="fr-FR" sz="2800" dirty="0" smtClean="0"/>
              <a:t> &amp; hip </a:t>
            </a:r>
            <a:r>
              <a:rPr lang="fr-FR" sz="2800" dirty="0" err="1" smtClean="0"/>
              <a:t>girdle</a:t>
            </a:r>
            <a:r>
              <a:rPr lang="fr-FR" sz="2800" dirty="0" smtClean="0"/>
              <a:t> muscles, </a:t>
            </a:r>
            <a:r>
              <a:rPr lang="fr-FR" sz="2800" dirty="0" err="1" smtClean="0"/>
              <a:t>typical</a:t>
            </a:r>
            <a:r>
              <a:rPr lang="fr-FR" sz="2800" dirty="0" smtClean="0"/>
              <a:t> </a:t>
            </a:r>
            <a:r>
              <a:rPr lang="fr-FR" sz="2800" dirty="0" err="1" smtClean="0"/>
              <a:t>problems</a:t>
            </a:r>
            <a:r>
              <a:rPr lang="fr-FR" sz="2800" dirty="0" smtClean="0"/>
              <a:t> </a:t>
            </a:r>
            <a:r>
              <a:rPr lang="fr-FR" sz="2800" dirty="0" err="1" smtClean="0"/>
              <a:t>include</a:t>
            </a:r>
            <a:r>
              <a:rPr lang="fr-FR" sz="2800" dirty="0" smtClean="0"/>
              <a:t> </a:t>
            </a:r>
            <a:r>
              <a:rPr lang="fr-FR" sz="2800" dirty="0" err="1" smtClean="0"/>
              <a:t>combing</a:t>
            </a:r>
            <a:r>
              <a:rPr lang="fr-FR" sz="2800" dirty="0" smtClean="0"/>
              <a:t> </a:t>
            </a:r>
            <a:r>
              <a:rPr lang="fr-FR" sz="2800" dirty="0" err="1" smtClean="0"/>
              <a:t>hair</a:t>
            </a:r>
            <a:r>
              <a:rPr lang="fr-FR" sz="2800" dirty="0" smtClean="0"/>
              <a:t>, </a:t>
            </a:r>
            <a:r>
              <a:rPr lang="fr-FR" sz="2800" dirty="0" err="1" smtClean="0"/>
              <a:t>getting</a:t>
            </a:r>
            <a:r>
              <a:rPr lang="fr-FR" sz="2800" dirty="0" smtClean="0"/>
              <a:t> out of </a:t>
            </a:r>
            <a:r>
              <a:rPr lang="fr-FR" sz="2800" dirty="0" err="1" smtClean="0"/>
              <a:t>chairclimbing</a:t>
            </a:r>
            <a:r>
              <a:rPr lang="fr-FR" sz="2800" dirty="0" smtClean="0"/>
              <a:t> </a:t>
            </a:r>
            <a:r>
              <a:rPr lang="fr-FR" sz="2800" dirty="0" err="1" smtClean="0"/>
              <a:t>stairs</a:t>
            </a:r>
            <a:r>
              <a:rPr lang="fr-FR" sz="2800" dirty="0" smtClean="0"/>
              <a:t> , standing up. </a:t>
            </a:r>
            <a:r>
              <a:rPr lang="fr-FR" sz="2800" dirty="0" err="1" smtClean="0"/>
              <a:t>Difficulty</a:t>
            </a:r>
            <a:r>
              <a:rPr lang="fr-FR" sz="2800" dirty="0" smtClean="0"/>
              <a:t> </a:t>
            </a:r>
            <a:r>
              <a:rPr lang="fr-FR" sz="2800" dirty="0" err="1" smtClean="0"/>
              <a:t>swallowing</a:t>
            </a:r>
            <a:r>
              <a:rPr lang="fr-FR" sz="2800" dirty="0" smtClean="0"/>
              <a:t>.</a:t>
            </a:r>
          </a:p>
          <a:p>
            <a:r>
              <a:rPr lang="fr-FR" i="1" u="sng" dirty="0" smtClean="0"/>
              <a:t>Skin : </a:t>
            </a:r>
            <a:r>
              <a:rPr lang="fr-FR" dirty="0" smtClean="0"/>
              <a:t> </a:t>
            </a:r>
            <a:r>
              <a:rPr lang="fr-FR" sz="2800" dirty="0" err="1" smtClean="0"/>
              <a:t>periorbital</a:t>
            </a:r>
            <a:r>
              <a:rPr lang="fr-FR" sz="2800" dirty="0" smtClean="0"/>
              <a:t> &amp; </a:t>
            </a:r>
            <a:r>
              <a:rPr lang="fr-FR" sz="2800" dirty="0" err="1" smtClean="0"/>
              <a:t>eyelid</a:t>
            </a:r>
            <a:r>
              <a:rPr lang="fr-FR" sz="2800" dirty="0" smtClean="0"/>
              <a:t> </a:t>
            </a:r>
            <a:r>
              <a:rPr lang="fr-FR" sz="2800" dirty="0" err="1" smtClean="0"/>
              <a:t>edema</a:t>
            </a:r>
            <a:r>
              <a:rPr lang="fr-FR" sz="2800" dirty="0" smtClean="0"/>
              <a:t> (</a:t>
            </a:r>
            <a:r>
              <a:rPr lang="fr-FR" sz="2800" dirty="0" err="1" smtClean="0"/>
              <a:t>heliotrope</a:t>
            </a:r>
            <a:r>
              <a:rPr lang="fr-FR" sz="2800" dirty="0" smtClean="0"/>
              <a:t> </a:t>
            </a:r>
            <a:r>
              <a:rPr lang="fr-FR" sz="2800" dirty="0" err="1" smtClean="0"/>
              <a:t>lids</a:t>
            </a:r>
            <a:r>
              <a:rPr lang="fr-FR" sz="2800" dirty="0" smtClean="0"/>
              <a:t>), </a:t>
            </a:r>
            <a:r>
              <a:rPr lang="fr-FR" sz="2800" dirty="0" err="1" smtClean="0"/>
              <a:t>lichenoid</a:t>
            </a:r>
            <a:r>
              <a:rPr lang="fr-FR" sz="2800" dirty="0" smtClean="0"/>
              <a:t> papules over </a:t>
            </a:r>
            <a:r>
              <a:rPr lang="fr-FR" sz="2800" dirty="0" err="1" smtClean="0"/>
              <a:t>finger</a:t>
            </a:r>
            <a:r>
              <a:rPr lang="fr-FR" sz="2800" dirty="0" smtClean="0"/>
              <a:t> joints &amp; </a:t>
            </a:r>
            <a:r>
              <a:rPr lang="fr-FR" sz="2800" dirty="0" err="1" smtClean="0"/>
              <a:t>knuckles</a:t>
            </a:r>
            <a:r>
              <a:rPr lang="fr-FR" sz="2800" dirty="0" smtClean="0"/>
              <a:t> (</a:t>
            </a:r>
            <a:r>
              <a:rPr lang="fr-FR" sz="2800" i="1" dirty="0" err="1" smtClean="0"/>
              <a:t>gottron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sign</a:t>
            </a:r>
            <a:r>
              <a:rPr lang="fr-FR" sz="2800" dirty="0" smtClean="0"/>
              <a:t>), </a:t>
            </a:r>
            <a:r>
              <a:rPr lang="fr-FR" sz="2800" dirty="0" err="1" smtClean="0"/>
              <a:t>erythematous</a:t>
            </a:r>
            <a:r>
              <a:rPr lang="fr-FR" sz="2800" dirty="0" smtClean="0"/>
              <a:t> macules &amp; plaques on </a:t>
            </a:r>
            <a:r>
              <a:rPr lang="fr-FR" sz="2800" dirty="0" err="1" smtClean="0"/>
              <a:t>upper</a:t>
            </a:r>
            <a:r>
              <a:rPr lang="fr-FR" sz="2800" dirty="0" smtClean="0"/>
              <a:t> back, </a:t>
            </a:r>
            <a:r>
              <a:rPr lang="fr-FR" sz="2800" dirty="0" err="1" smtClean="0"/>
              <a:t>shoulders</a:t>
            </a:r>
            <a:r>
              <a:rPr lang="fr-FR" sz="2800" dirty="0"/>
              <a:t> </a:t>
            </a:r>
            <a:r>
              <a:rPr lang="fr-FR" sz="2800" dirty="0" smtClean="0"/>
              <a:t>&amp; back of neck (</a:t>
            </a:r>
            <a:r>
              <a:rPr lang="fr-FR" sz="2800" i="1" dirty="0" err="1" smtClean="0"/>
              <a:t>shawl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sign</a:t>
            </a:r>
            <a:r>
              <a:rPr lang="fr-FR" sz="2800" dirty="0" smtClean="0"/>
              <a:t>)</a:t>
            </a:r>
          </a:p>
          <a:p>
            <a:r>
              <a:rPr lang="fr-FR" sz="2800" i="1" dirty="0" smtClean="0"/>
              <a:t>V-</a:t>
            </a:r>
            <a:r>
              <a:rPr lang="fr-FR" sz="2800" i="1" dirty="0" err="1" smtClean="0"/>
              <a:t>sign</a:t>
            </a:r>
            <a:r>
              <a:rPr lang="fr-FR" sz="2800" i="1" dirty="0" smtClean="0"/>
              <a:t> </a:t>
            </a:r>
            <a:r>
              <a:rPr lang="fr-FR" sz="2800" dirty="0" err="1" smtClean="0"/>
              <a:t>similar</a:t>
            </a:r>
            <a:r>
              <a:rPr lang="fr-FR" sz="2800" dirty="0" smtClean="0"/>
              <a:t> to </a:t>
            </a:r>
            <a:r>
              <a:rPr lang="fr-FR" sz="2800" dirty="0" err="1" smtClean="0"/>
              <a:t>shawl</a:t>
            </a:r>
            <a:r>
              <a:rPr lang="fr-FR" sz="2800" dirty="0" smtClean="0"/>
              <a:t> but </a:t>
            </a:r>
            <a:r>
              <a:rPr lang="fr-FR" sz="2800" dirty="0" err="1" smtClean="0"/>
              <a:t>appears</a:t>
            </a:r>
            <a:r>
              <a:rPr lang="fr-FR" sz="2800" dirty="0" smtClean="0"/>
              <a:t> on the front of </a:t>
            </a:r>
            <a:r>
              <a:rPr lang="fr-FR" sz="2800" dirty="0" err="1" smtClean="0"/>
              <a:t>chest</a:t>
            </a:r>
            <a:r>
              <a:rPr lang="fr-FR" sz="2800" i="1" u="sn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6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eliotro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26" b="-25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6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Raynaud </a:t>
            </a:r>
            <a:r>
              <a:rPr lang="fr-FR" sz="2800" dirty="0" err="1" smtClean="0"/>
              <a:t>phenomenon</a:t>
            </a:r>
            <a:r>
              <a:rPr lang="fr-FR" sz="2800" dirty="0" smtClean="0"/>
              <a:t>: </a:t>
            </a:r>
          </a:p>
          <a:p>
            <a:r>
              <a:rPr lang="fr-FR" sz="2800" dirty="0" err="1" smtClean="0"/>
              <a:t>Nail</a:t>
            </a:r>
            <a:r>
              <a:rPr lang="fr-FR" sz="2800" dirty="0" smtClean="0"/>
              <a:t> </a:t>
            </a:r>
            <a:r>
              <a:rPr lang="fr-FR" sz="2800" dirty="0" err="1" smtClean="0"/>
              <a:t>fold</a:t>
            </a:r>
            <a:r>
              <a:rPr lang="fr-FR" sz="2800" dirty="0" smtClean="0"/>
              <a:t> </a:t>
            </a:r>
            <a:r>
              <a:rPr lang="fr-FR" sz="2800" dirty="0" err="1" smtClean="0"/>
              <a:t>telengiectasia</a:t>
            </a:r>
            <a:endParaRPr lang="fr-FR" sz="2800" dirty="0" smtClean="0"/>
          </a:p>
          <a:p>
            <a:r>
              <a:rPr lang="fr-FR" sz="2800" dirty="0" smtClean="0"/>
              <a:t>Fissures and </a:t>
            </a:r>
            <a:r>
              <a:rPr lang="fr-FR" sz="2800" dirty="0" err="1" smtClean="0"/>
              <a:t>ulcers</a:t>
            </a:r>
            <a:r>
              <a:rPr lang="fr-FR" sz="2800" dirty="0" smtClean="0"/>
              <a:t> on </a:t>
            </a:r>
            <a:r>
              <a:rPr lang="fr-FR" sz="2800" dirty="0" err="1" smtClean="0"/>
              <a:t>tips</a:t>
            </a:r>
            <a:r>
              <a:rPr lang="fr-FR" sz="2800" dirty="0" smtClean="0"/>
              <a:t> of </a:t>
            </a:r>
            <a:r>
              <a:rPr lang="fr-FR" sz="2800" dirty="0" err="1" smtClean="0"/>
              <a:t>fingers</a:t>
            </a:r>
            <a:r>
              <a:rPr lang="fr-FR" sz="2800" dirty="0" smtClean="0"/>
              <a:t> ( </a:t>
            </a:r>
            <a:r>
              <a:rPr lang="fr-FR" sz="2800" dirty="0" err="1" smtClean="0"/>
              <a:t>mechanic’s</a:t>
            </a:r>
            <a:r>
              <a:rPr lang="fr-FR" sz="2800" dirty="0" smtClean="0"/>
              <a:t> hand).</a:t>
            </a:r>
          </a:p>
          <a:p>
            <a:r>
              <a:rPr lang="fr-FR" sz="2800" i="1" u="sng" dirty="0" err="1" smtClean="0"/>
              <a:t>Arthritis</a:t>
            </a:r>
            <a:r>
              <a:rPr lang="fr-FR" sz="2800" i="1" u="sng" dirty="0" smtClean="0"/>
              <a:t> : </a:t>
            </a:r>
            <a:r>
              <a:rPr lang="fr-FR" sz="2800" dirty="0" err="1" smtClean="0"/>
              <a:t>usually</a:t>
            </a:r>
            <a:r>
              <a:rPr lang="fr-FR" sz="2800" dirty="0" smtClean="0"/>
              <a:t> </a:t>
            </a:r>
            <a:r>
              <a:rPr lang="fr-FR" sz="2800" dirty="0" err="1" smtClean="0"/>
              <a:t>peripheral</a:t>
            </a:r>
            <a:r>
              <a:rPr lang="fr-FR" sz="2800" dirty="0" smtClean="0"/>
              <a:t>: 25% have </a:t>
            </a:r>
            <a:r>
              <a:rPr lang="fr-FR" sz="2800" dirty="0" err="1" smtClean="0"/>
              <a:t>morning</a:t>
            </a:r>
            <a:r>
              <a:rPr lang="fr-FR" sz="2800" dirty="0" smtClean="0"/>
              <a:t> </a:t>
            </a:r>
            <a:r>
              <a:rPr lang="fr-FR" sz="2800" dirty="0" err="1" smtClean="0"/>
              <a:t>stiffness</a:t>
            </a:r>
            <a:r>
              <a:rPr lang="fr-FR" sz="2800" dirty="0" smtClean="0"/>
              <a:t>.</a:t>
            </a:r>
          </a:p>
          <a:p>
            <a:r>
              <a:rPr lang="fr-FR" sz="2800" i="1" u="sng" dirty="0" err="1" smtClean="0"/>
              <a:t>Mucosa</a:t>
            </a:r>
            <a:r>
              <a:rPr lang="fr-FR" sz="2800" i="1" u="sng" dirty="0" smtClean="0"/>
              <a:t>: </a:t>
            </a:r>
            <a:r>
              <a:rPr lang="fr-FR" sz="2800" dirty="0" smtClean="0"/>
              <a:t>10-20 % have oral </a:t>
            </a:r>
            <a:r>
              <a:rPr lang="fr-FR" sz="2800" dirty="0" err="1" smtClean="0"/>
              <a:t>ulcers</a:t>
            </a:r>
            <a:r>
              <a:rPr lang="fr-FR" sz="2800" dirty="0" smtClean="0"/>
              <a:t>.</a:t>
            </a:r>
          </a:p>
          <a:p>
            <a:r>
              <a:rPr lang="fr-FR" sz="2800" i="1" u="sng" dirty="0" err="1" smtClean="0"/>
              <a:t>Calcinosis</a:t>
            </a:r>
            <a:r>
              <a:rPr lang="fr-FR" sz="2800" i="1" u="sng" dirty="0" smtClean="0"/>
              <a:t> : </a:t>
            </a:r>
            <a:r>
              <a:rPr lang="fr-FR" sz="2800" dirty="0" smtClean="0"/>
              <a:t>distinctive of JDM.</a:t>
            </a:r>
          </a:p>
          <a:p>
            <a:r>
              <a:rPr lang="fr-FR" sz="2800" i="1" u="sng" dirty="0" err="1" smtClean="0"/>
              <a:t>Lungs</a:t>
            </a:r>
            <a:r>
              <a:rPr lang="fr-FR" sz="2800" i="1" u="sng" dirty="0" smtClean="0"/>
              <a:t>: </a:t>
            </a:r>
            <a:r>
              <a:rPr lang="fr-FR" sz="2800" dirty="0" smtClean="0"/>
              <a:t>more </a:t>
            </a:r>
            <a:r>
              <a:rPr lang="fr-FR" sz="2800" dirty="0" err="1" smtClean="0"/>
              <a:t>common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anti-jo1: 20% </a:t>
            </a:r>
            <a:r>
              <a:rPr lang="fr-FR" sz="2800" dirty="0" err="1" smtClean="0"/>
              <a:t>pulmonary</a:t>
            </a:r>
            <a:r>
              <a:rPr lang="fr-FR" sz="2800" dirty="0" smtClean="0"/>
              <a:t> </a:t>
            </a:r>
            <a:r>
              <a:rPr lang="fr-FR" sz="2800" dirty="0" err="1" smtClean="0"/>
              <a:t>fibrosis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endParaRPr lang="fr-FR" sz="2800" i="1" u="sng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3265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ynaud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8" b="14088"/>
          <a:stretch>
            <a:fillRect/>
          </a:stretch>
        </p:blipFill>
        <p:spPr>
          <a:xfrm>
            <a:off x="457200" y="1149794"/>
            <a:ext cx="3559123" cy="4976370"/>
          </a:xfrm>
        </p:spPr>
      </p:pic>
      <p:pic>
        <p:nvPicPr>
          <p:cNvPr id="5" name="Image 4" descr="raynau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33" y="710464"/>
            <a:ext cx="4561273" cy="55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0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i="1" u="sng" dirty="0" smtClean="0"/>
          </a:p>
          <a:p>
            <a:r>
              <a:rPr lang="fr-FR" i="1" u="sng" dirty="0" smtClean="0"/>
              <a:t>GI</a:t>
            </a:r>
            <a:r>
              <a:rPr lang="fr-FR" dirty="0" smtClean="0"/>
              <a:t> : </a:t>
            </a:r>
            <a:r>
              <a:rPr lang="fr-FR" dirty="0" err="1" smtClean="0"/>
              <a:t>children</a:t>
            </a:r>
            <a:r>
              <a:rPr lang="fr-FR" dirty="0" smtClean="0"/>
              <a:t>: </a:t>
            </a:r>
            <a:r>
              <a:rPr lang="fr-FR" dirty="0" err="1" smtClean="0"/>
              <a:t>vasculitis</a:t>
            </a:r>
            <a:r>
              <a:rPr lang="fr-FR" dirty="0" smtClean="0"/>
              <a:t>&amp; </a:t>
            </a:r>
            <a:r>
              <a:rPr lang="fr-FR" dirty="0" err="1" smtClean="0"/>
              <a:t>frequent</a:t>
            </a:r>
            <a:r>
              <a:rPr lang="fr-FR" dirty="0" smtClean="0"/>
              <a:t> GI </a:t>
            </a:r>
            <a:r>
              <a:rPr lang="fr-FR" dirty="0" err="1" smtClean="0"/>
              <a:t>ulcerations</a:t>
            </a:r>
            <a:r>
              <a:rPr lang="fr-FR" dirty="0" smtClean="0"/>
              <a:t> &amp; </a:t>
            </a:r>
            <a:r>
              <a:rPr lang="fr-FR" dirty="0" err="1" smtClean="0"/>
              <a:t>hemorrhage</a:t>
            </a:r>
            <a:r>
              <a:rPr lang="fr-FR" dirty="0" smtClean="0"/>
              <a:t>. </a:t>
            </a:r>
            <a:r>
              <a:rPr lang="fr-FR" dirty="0" err="1" smtClean="0"/>
              <a:t>Adults</a:t>
            </a:r>
            <a:r>
              <a:rPr lang="fr-FR" dirty="0" smtClean="0"/>
              <a:t>: </a:t>
            </a:r>
            <a:r>
              <a:rPr lang="fr-FR" dirty="0" err="1" smtClean="0"/>
              <a:t>motility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.</a:t>
            </a:r>
          </a:p>
          <a:p>
            <a:r>
              <a:rPr lang="fr-FR" i="1" u="sng" dirty="0" err="1" smtClean="0"/>
              <a:t>Heart</a:t>
            </a:r>
            <a:r>
              <a:rPr lang="fr-FR" dirty="0" smtClean="0"/>
              <a:t>: </a:t>
            </a:r>
            <a:r>
              <a:rPr lang="fr-FR" dirty="0" err="1" smtClean="0"/>
              <a:t>asymptomatic</a:t>
            </a:r>
            <a:r>
              <a:rPr lang="fr-FR" dirty="0" smtClean="0"/>
              <a:t> ECG: </a:t>
            </a:r>
            <a:r>
              <a:rPr lang="fr-FR" dirty="0" err="1" smtClean="0"/>
              <a:t>occasionally</a:t>
            </a:r>
            <a:r>
              <a:rPr lang="fr-FR" dirty="0" smtClean="0"/>
              <a:t> </a:t>
            </a:r>
            <a:r>
              <a:rPr lang="fr-FR" dirty="0" err="1" smtClean="0"/>
              <a:t>myocarditis</a:t>
            </a:r>
            <a:r>
              <a:rPr lang="fr-FR" dirty="0" smtClean="0"/>
              <a:t>/ </a:t>
            </a:r>
            <a:r>
              <a:rPr lang="fr-FR" dirty="0" err="1" smtClean="0"/>
              <a:t>myopathy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91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Diagnostic </a:t>
            </a:r>
            <a:r>
              <a:rPr lang="fr-FR" b="1" u="sng" dirty="0" err="1" smtClean="0"/>
              <a:t>approach</a:t>
            </a:r>
            <a:r>
              <a:rPr lang="fr-FR" b="1" u="sng" dirty="0" smtClean="0"/>
              <a:t>: </a:t>
            </a:r>
          </a:p>
          <a:p>
            <a:r>
              <a:rPr lang="fr-FR" dirty="0" smtClean="0"/>
              <a:t>1- EMG </a:t>
            </a:r>
          </a:p>
          <a:p>
            <a:r>
              <a:rPr lang="fr-FR" dirty="0" smtClean="0"/>
              <a:t>2- MRI: displays </a:t>
            </a:r>
            <a:r>
              <a:rPr lang="fr-FR" dirty="0" err="1" smtClean="0"/>
              <a:t>inflamed</a:t>
            </a:r>
            <a:r>
              <a:rPr lang="fr-FR" dirty="0" smtClean="0"/>
              <a:t> muscles</a:t>
            </a:r>
          </a:p>
          <a:p>
            <a:r>
              <a:rPr lang="fr-FR" dirty="0" smtClean="0"/>
              <a:t>3- Muscle </a:t>
            </a:r>
            <a:r>
              <a:rPr lang="fr-FR" dirty="0" err="1" smtClean="0"/>
              <a:t>biopsy</a:t>
            </a:r>
            <a:r>
              <a:rPr lang="fr-FR" dirty="0" smtClean="0"/>
              <a:t>: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reliable</a:t>
            </a:r>
            <a:r>
              <a:rPr lang="fr-FR" dirty="0" smtClean="0"/>
              <a:t> diagnostic test </a:t>
            </a:r>
            <a:r>
              <a:rPr lang="fr-FR" dirty="0" err="1" smtClean="0"/>
              <a:t>showing</a:t>
            </a:r>
            <a:r>
              <a:rPr lang="fr-FR" dirty="0" smtClean="0"/>
              <a:t> </a:t>
            </a:r>
            <a:r>
              <a:rPr lang="fr-FR" dirty="0" err="1" smtClean="0"/>
              <a:t>varying</a:t>
            </a:r>
            <a:r>
              <a:rPr lang="fr-FR" dirty="0" smtClean="0"/>
              <a:t> stages of </a:t>
            </a:r>
            <a:r>
              <a:rPr lang="fr-FR" dirty="0" err="1" smtClean="0"/>
              <a:t>necrosis</a:t>
            </a:r>
            <a:r>
              <a:rPr lang="fr-FR" dirty="0" smtClean="0"/>
              <a:t> &amp; </a:t>
            </a:r>
            <a:r>
              <a:rPr lang="fr-FR" dirty="0" err="1" smtClean="0"/>
              <a:t>regeneration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infiltrate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Polymyositis</a:t>
            </a:r>
            <a:r>
              <a:rPr lang="fr-FR" dirty="0" smtClean="0"/>
              <a:t>: CD8+, DM : CD4+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65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err="1" smtClean="0">
                <a:solidFill>
                  <a:srgbClr val="000000"/>
                </a:solidFill>
              </a:rPr>
              <a:t>Pathogenesis</a:t>
            </a:r>
            <a:r>
              <a:rPr lang="fr-FR" u="sng" dirty="0" smtClean="0">
                <a:solidFill>
                  <a:srgbClr val="000000"/>
                </a:solidFill>
              </a:rPr>
              <a:t>: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LE </a:t>
            </a:r>
            <a:r>
              <a:rPr lang="fr-FR" sz="2400" dirty="0" err="1" smtClean="0">
                <a:solidFill>
                  <a:srgbClr val="000000"/>
                </a:solidFill>
              </a:rPr>
              <a:t>is</a:t>
            </a:r>
            <a:r>
              <a:rPr lang="fr-FR" sz="2400" dirty="0" smtClean="0">
                <a:solidFill>
                  <a:srgbClr val="000000"/>
                </a:solidFill>
              </a:rPr>
              <a:t> a </a:t>
            </a:r>
            <a:r>
              <a:rPr lang="fr-FR" sz="2400" dirty="0" err="1" smtClean="0">
                <a:solidFill>
                  <a:srgbClr val="000000"/>
                </a:solidFill>
              </a:rPr>
              <a:t>multifactorial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disease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with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genetic</a:t>
            </a:r>
            <a:r>
              <a:rPr lang="fr-FR" sz="2400" dirty="0" smtClean="0">
                <a:solidFill>
                  <a:srgbClr val="000000"/>
                </a:solidFill>
              </a:rPr>
              <a:t> and </a:t>
            </a:r>
            <a:r>
              <a:rPr lang="fr-FR" sz="2400" dirty="0" err="1" smtClean="0">
                <a:solidFill>
                  <a:srgbClr val="000000"/>
                </a:solidFill>
              </a:rPr>
              <a:t>immunopathologic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abnormalities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sz="2800" i="1" u="sng" dirty="0" smtClean="0">
                <a:solidFill>
                  <a:srgbClr val="000000"/>
                </a:solidFill>
              </a:rPr>
              <a:t>Important </a:t>
            </a:r>
            <a:r>
              <a:rPr lang="fr-FR" sz="2800" i="1" u="sng" dirty="0" err="1" smtClean="0">
                <a:solidFill>
                  <a:srgbClr val="000000"/>
                </a:solidFill>
              </a:rPr>
              <a:t>predisposing</a:t>
            </a:r>
            <a:r>
              <a:rPr lang="fr-FR" sz="2800" i="1" u="sng" dirty="0" smtClean="0">
                <a:solidFill>
                  <a:srgbClr val="000000"/>
                </a:solidFill>
              </a:rPr>
              <a:t> </a:t>
            </a:r>
            <a:r>
              <a:rPr lang="fr-FR" sz="2800" i="1" u="sng" dirty="0" err="1" smtClean="0">
                <a:solidFill>
                  <a:srgbClr val="000000"/>
                </a:solidFill>
              </a:rPr>
              <a:t>factors</a:t>
            </a:r>
            <a:r>
              <a:rPr lang="fr-FR" sz="2800" i="1" u="sng" dirty="0" smtClean="0">
                <a:solidFill>
                  <a:srgbClr val="000000"/>
                </a:solidFill>
              </a:rPr>
              <a:t>: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>
                <a:solidFill>
                  <a:srgbClr val="000000"/>
                </a:solidFill>
              </a:rPr>
              <a:t>G</a:t>
            </a:r>
            <a:r>
              <a:rPr lang="fr-FR" sz="2400" dirty="0" err="1" smtClean="0">
                <a:solidFill>
                  <a:srgbClr val="000000"/>
                </a:solidFill>
              </a:rPr>
              <a:t>enetic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predisposition</a:t>
            </a:r>
            <a:r>
              <a:rPr lang="fr-FR" sz="2400" dirty="0" smtClean="0">
                <a:solidFill>
                  <a:srgbClr val="000000"/>
                </a:solidFill>
              </a:rPr>
              <a:t> : HLA-B8, -DR2, -DR3…, </a:t>
            </a:r>
            <a:r>
              <a:rPr lang="fr-FR" sz="2400" dirty="0" err="1" smtClean="0">
                <a:solidFill>
                  <a:srgbClr val="000000"/>
                </a:solidFill>
              </a:rPr>
              <a:t>various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polymorphisms</a:t>
            </a:r>
            <a:r>
              <a:rPr lang="fr-FR" sz="2400" dirty="0" smtClean="0">
                <a:solidFill>
                  <a:srgbClr val="000000"/>
                </a:solidFill>
              </a:rPr>
              <a:t>: TNF-R </a:t>
            </a:r>
            <a:r>
              <a:rPr lang="fr-FR" sz="2400" dirty="0" err="1" smtClean="0">
                <a:solidFill>
                  <a:srgbClr val="000000"/>
                </a:solidFill>
              </a:rPr>
              <a:t>gene</a:t>
            </a:r>
            <a:r>
              <a:rPr lang="fr-FR" sz="2400" dirty="0" smtClean="0">
                <a:solidFill>
                  <a:srgbClr val="000000"/>
                </a:solidFill>
              </a:rPr>
              <a:t>, CD19 </a:t>
            </a:r>
            <a:r>
              <a:rPr lang="fr-FR" sz="2400" dirty="0" err="1" smtClean="0">
                <a:solidFill>
                  <a:srgbClr val="000000"/>
                </a:solidFill>
              </a:rPr>
              <a:t>gene</a:t>
            </a:r>
            <a:r>
              <a:rPr lang="fr-FR" sz="2400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>
                <a:solidFill>
                  <a:srgbClr val="000000"/>
                </a:solidFill>
              </a:rPr>
              <a:t>C</a:t>
            </a:r>
            <a:r>
              <a:rPr lang="fr-FR" sz="2400" dirty="0" err="1" smtClean="0">
                <a:solidFill>
                  <a:srgbClr val="000000"/>
                </a:solidFill>
              </a:rPr>
              <a:t>omplement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defects</a:t>
            </a:r>
            <a:r>
              <a:rPr lang="fr-FR" sz="2400" dirty="0" smtClean="0">
                <a:solidFill>
                  <a:srgbClr val="000000"/>
                </a:solidFill>
              </a:rPr>
              <a:t>: C1q, C1r, C1s, C4, C2 (skin &amp;</a:t>
            </a:r>
            <a:r>
              <a:rPr lang="fr-FR" sz="2400" dirty="0" err="1" smtClean="0">
                <a:solidFill>
                  <a:srgbClr val="000000"/>
                </a:solidFill>
              </a:rPr>
              <a:t>renal</a:t>
            </a:r>
            <a:r>
              <a:rPr lang="fr-FR" sz="2400" dirty="0" smtClean="0">
                <a:solidFill>
                  <a:srgbClr val="000000"/>
                </a:solidFill>
              </a:rPr>
              <a:t> dis.)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>
                <a:solidFill>
                  <a:srgbClr val="000000"/>
                </a:solidFill>
              </a:rPr>
              <a:t>E</a:t>
            </a:r>
            <a:r>
              <a:rPr lang="fr-FR" sz="2400" dirty="0" err="1" smtClean="0">
                <a:solidFill>
                  <a:srgbClr val="000000"/>
                </a:solidFill>
              </a:rPr>
              <a:t>xogenous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factors</a:t>
            </a:r>
            <a:r>
              <a:rPr lang="fr-FR" sz="2400" dirty="0" smtClean="0">
                <a:solidFill>
                  <a:srgbClr val="000000"/>
                </a:solidFill>
              </a:rPr>
              <a:t>: : UV radiation &amp; </a:t>
            </a:r>
            <a:r>
              <a:rPr lang="fr-FR" sz="2400" dirty="0" err="1" smtClean="0">
                <a:solidFill>
                  <a:srgbClr val="000000"/>
                </a:solidFill>
              </a:rPr>
              <a:t>medications</a:t>
            </a:r>
            <a:endParaRPr lang="fr-FR" sz="2400" dirty="0" smtClean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>
                <a:solidFill>
                  <a:srgbClr val="000000"/>
                </a:solidFill>
              </a:rPr>
              <a:t>I</a:t>
            </a:r>
            <a:r>
              <a:rPr lang="fr-FR" sz="2400" dirty="0" err="1" smtClean="0">
                <a:solidFill>
                  <a:srgbClr val="000000"/>
                </a:solidFill>
              </a:rPr>
              <a:t>ndividual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factors</a:t>
            </a:r>
            <a:r>
              <a:rPr lang="fr-FR" sz="2400" dirty="0" smtClean="0">
                <a:solidFill>
                  <a:srgbClr val="000000"/>
                </a:solidFill>
              </a:rPr>
              <a:t>: hormone </a:t>
            </a:r>
            <a:r>
              <a:rPr lang="fr-FR" sz="2400" dirty="0" err="1" smtClean="0">
                <a:solidFill>
                  <a:srgbClr val="000000"/>
                </a:solidFill>
              </a:rPr>
              <a:t>status</a:t>
            </a:r>
            <a:r>
              <a:rPr lang="fr-FR" sz="2400" dirty="0" smtClean="0">
                <a:solidFill>
                  <a:srgbClr val="000000"/>
                </a:solidFill>
              </a:rPr>
              <a:t>, </a:t>
            </a:r>
            <a:r>
              <a:rPr lang="fr-FR" sz="2400" dirty="0" err="1" smtClean="0">
                <a:solidFill>
                  <a:srgbClr val="000000"/>
                </a:solidFill>
              </a:rPr>
              <a:t>altered</a:t>
            </a:r>
            <a:r>
              <a:rPr lang="fr-FR" sz="2400" dirty="0" smtClean="0">
                <a:solidFill>
                  <a:srgbClr val="000000"/>
                </a:solidFill>
              </a:rPr>
              <a:t> immune </a:t>
            </a:r>
            <a:r>
              <a:rPr lang="fr-FR" sz="2400" dirty="0" err="1" smtClean="0">
                <a:solidFill>
                  <a:srgbClr val="000000"/>
                </a:solidFill>
              </a:rPr>
              <a:t>status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- </a:t>
            </a:r>
            <a:r>
              <a:rPr lang="fr-FR" sz="2400" dirty="0" err="1">
                <a:solidFill>
                  <a:srgbClr val="000000"/>
                </a:solidFill>
              </a:rPr>
              <a:t>T</a:t>
            </a:r>
            <a:r>
              <a:rPr lang="fr-FR" sz="2400" dirty="0" err="1" smtClean="0">
                <a:solidFill>
                  <a:srgbClr val="000000"/>
                </a:solidFill>
              </a:rPr>
              <a:t>ransplacental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transfer</a:t>
            </a:r>
            <a:r>
              <a:rPr lang="fr-FR" sz="2400" dirty="0" smtClean="0">
                <a:solidFill>
                  <a:srgbClr val="000000"/>
                </a:solidFill>
              </a:rPr>
              <a:t> of </a:t>
            </a:r>
            <a:r>
              <a:rPr lang="fr-FR" sz="2400" dirty="0" err="1" smtClean="0">
                <a:solidFill>
                  <a:srgbClr val="000000"/>
                </a:solidFill>
              </a:rPr>
              <a:t>maternal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autoantibodies</a:t>
            </a:r>
            <a:r>
              <a:rPr lang="fr-FR" sz="2400" dirty="0" smtClean="0">
                <a:solidFill>
                  <a:srgbClr val="000000"/>
                </a:solidFill>
              </a:rPr>
              <a:t> (anti-SSA, anti-SSB) </a:t>
            </a:r>
            <a:r>
              <a:rPr lang="fr-FR" sz="2400" dirty="0" err="1" smtClean="0">
                <a:solidFill>
                  <a:srgbClr val="000000"/>
                </a:solidFill>
              </a:rPr>
              <a:t>can</a:t>
            </a:r>
            <a:r>
              <a:rPr lang="fr-FR" sz="2400" dirty="0" smtClean="0">
                <a:solidFill>
                  <a:srgbClr val="000000"/>
                </a:solidFill>
              </a:rPr>
              <a:t> lead to </a:t>
            </a:r>
            <a:r>
              <a:rPr lang="fr-FR" sz="2400" dirty="0" err="1" smtClean="0">
                <a:solidFill>
                  <a:srgbClr val="000000"/>
                </a:solidFill>
              </a:rPr>
              <a:t>neonatal</a:t>
            </a:r>
            <a:r>
              <a:rPr lang="fr-FR" sz="2400" dirty="0" smtClean="0">
                <a:solidFill>
                  <a:srgbClr val="000000"/>
                </a:solidFill>
              </a:rPr>
              <a:t> LE.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2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7082"/>
            <a:ext cx="8229600" cy="5371420"/>
          </a:xfrm>
        </p:spPr>
        <p:txBody>
          <a:bodyPr>
            <a:normAutofit lnSpcReduction="10000"/>
          </a:bodyPr>
          <a:lstStyle/>
          <a:p>
            <a:r>
              <a:rPr lang="fr-FR" sz="2800" u="sng" dirty="0" err="1" smtClean="0"/>
              <a:t>Labs</a:t>
            </a:r>
            <a:r>
              <a:rPr lang="fr-FR" sz="2800" u="sng" dirty="0" smtClean="0"/>
              <a:t>: </a:t>
            </a:r>
          </a:p>
          <a:p>
            <a:r>
              <a:rPr lang="fr-FR" sz="2400" dirty="0" smtClean="0"/>
              <a:t>Sed rate &amp; CRP </a:t>
            </a:r>
            <a:r>
              <a:rPr lang="fr-FR" sz="2400" dirty="0" err="1" smtClean="0"/>
              <a:t>elevated</a:t>
            </a:r>
            <a:r>
              <a:rPr lang="fr-FR" sz="2400" dirty="0" smtClean="0"/>
              <a:t> in 50%</a:t>
            </a:r>
          </a:p>
          <a:p>
            <a:r>
              <a:rPr lang="fr-FR" sz="2400" i="1" dirty="0" err="1" smtClean="0"/>
              <a:t>Creatine</a:t>
            </a:r>
            <a:r>
              <a:rPr lang="fr-FR" sz="2400" i="1" dirty="0" smtClean="0"/>
              <a:t> kinase </a:t>
            </a:r>
            <a:r>
              <a:rPr lang="fr-FR" sz="2400" dirty="0" smtClean="0"/>
              <a:t>(CK)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best marker</a:t>
            </a:r>
          </a:p>
          <a:p>
            <a:r>
              <a:rPr lang="fr-FR" sz="2400" dirty="0" smtClean="0"/>
              <a:t>24 </a:t>
            </a:r>
            <a:r>
              <a:rPr lang="fr-FR" sz="2400" dirty="0" err="1" smtClean="0"/>
              <a:t>hour</a:t>
            </a:r>
            <a:r>
              <a:rPr lang="fr-FR" sz="2400" dirty="0"/>
              <a:t> </a:t>
            </a:r>
            <a:r>
              <a:rPr lang="fr-FR" sz="2400" dirty="0" smtClean="0"/>
              <a:t>urine </a:t>
            </a:r>
            <a:r>
              <a:rPr lang="fr-FR" sz="2400" dirty="0" err="1" smtClean="0"/>
              <a:t>creatine</a:t>
            </a:r>
            <a:r>
              <a:rPr lang="fr-FR" sz="2400" dirty="0" smtClean="0"/>
              <a:t> </a:t>
            </a:r>
            <a:r>
              <a:rPr lang="fr-FR" sz="2400" dirty="0" err="1" smtClean="0"/>
              <a:t>level</a:t>
            </a:r>
            <a:r>
              <a:rPr lang="fr-FR" sz="2400" dirty="0" smtClean="0"/>
              <a:t> &gt;200 mg </a:t>
            </a:r>
            <a:r>
              <a:rPr lang="fr-FR" sz="2400" dirty="0" err="1" smtClean="0"/>
              <a:t>is</a:t>
            </a:r>
            <a:r>
              <a:rPr lang="fr-FR" sz="2400" dirty="0" smtClean="0"/>
              <a:t> diagnostic</a:t>
            </a:r>
          </a:p>
          <a:p>
            <a:r>
              <a:rPr lang="fr-FR" sz="2400" dirty="0" err="1" smtClean="0"/>
              <a:t>Other</a:t>
            </a:r>
            <a:r>
              <a:rPr lang="fr-FR" sz="2400" dirty="0" smtClean="0"/>
              <a:t> enzymes : AST,LDH</a:t>
            </a:r>
          </a:p>
          <a:p>
            <a:r>
              <a:rPr lang="fr-FR" sz="2800" u="sng" dirty="0" err="1" smtClean="0"/>
              <a:t>Serology</a:t>
            </a:r>
            <a:r>
              <a:rPr lang="fr-FR" sz="2800" u="sng" dirty="0" smtClean="0"/>
              <a:t>:</a:t>
            </a:r>
          </a:p>
          <a:p>
            <a:r>
              <a:rPr lang="fr-FR" sz="2400" dirty="0" err="1" smtClean="0"/>
              <a:t>Myositis-specific</a:t>
            </a:r>
            <a:r>
              <a:rPr lang="fr-FR" sz="2400" dirty="0" smtClean="0"/>
              <a:t> </a:t>
            </a:r>
            <a:r>
              <a:rPr lang="fr-FR" sz="2400" dirty="0" err="1" smtClean="0"/>
              <a:t>antibodies</a:t>
            </a:r>
            <a:r>
              <a:rPr lang="fr-FR" sz="2400" dirty="0" smtClean="0"/>
              <a:t> (MSA) : in &lt;50% of patients.</a:t>
            </a:r>
          </a:p>
          <a:p>
            <a:r>
              <a:rPr lang="fr-FR" sz="2400" dirty="0" smtClean="0"/>
              <a:t>Anti Jo-1 (</a:t>
            </a:r>
            <a:r>
              <a:rPr lang="fr-FR" sz="2400" dirty="0" err="1" smtClean="0"/>
              <a:t>antisynthetase</a:t>
            </a:r>
            <a:r>
              <a:rPr lang="fr-FR" sz="2400" dirty="0" smtClean="0"/>
              <a:t>): in 20%,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lung</a:t>
            </a:r>
            <a:r>
              <a:rPr lang="fr-FR" sz="2400" dirty="0" smtClean="0"/>
              <a:t> </a:t>
            </a:r>
            <a:r>
              <a:rPr lang="fr-FR" sz="2400" dirty="0" err="1" smtClean="0"/>
              <a:t>disease</a:t>
            </a:r>
            <a:r>
              <a:rPr lang="fr-FR" sz="2400" dirty="0" smtClean="0"/>
              <a:t> &amp; Raynaud </a:t>
            </a:r>
            <a:r>
              <a:rPr lang="fr-FR" sz="2400" dirty="0" err="1" smtClean="0"/>
              <a:t>phenomenon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Anti-SRP (signal recognition </a:t>
            </a:r>
            <a:r>
              <a:rPr lang="fr-FR" sz="2400" dirty="0" err="1" smtClean="0"/>
              <a:t>protein</a:t>
            </a:r>
            <a:r>
              <a:rPr lang="fr-FR" sz="2400" dirty="0" smtClean="0"/>
              <a:t>) : acute </a:t>
            </a:r>
            <a:r>
              <a:rPr lang="fr-FR" sz="2400" dirty="0" err="1" smtClean="0"/>
              <a:t>disease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Anti-Mi2 (</a:t>
            </a:r>
            <a:r>
              <a:rPr lang="fr-FR" sz="2400" dirty="0" err="1" smtClean="0"/>
              <a:t>helicase</a:t>
            </a:r>
            <a:r>
              <a:rPr lang="fr-FR" sz="2400" dirty="0" smtClean="0"/>
              <a:t>) : DM, good </a:t>
            </a:r>
            <a:r>
              <a:rPr lang="fr-FR" sz="2400" dirty="0" err="1" smtClean="0"/>
              <a:t>outlook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Others</a:t>
            </a:r>
            <a:r>
              <a:rPr lang="fr-FR" sz="2400" dirty="0" smtClean="0"/>
              <a:t>: RF (10%), ANA (20%), NO anti-DNA </a:t>
            </a:r>
            <a:r>
              <a:rPr lang="fr-FR" sz="2400" dirty="0" err="1" smtClean="0"/>
              <a:t>antibodies</a:t>
            </a:r>
            <a:endParaRPr lang="fr-FR" sz="2400" dirty="0" smtClean="0"/>
          </a:p>
          <a:p>
            <a:r>
              <a:rPr lang="fr-FR" sz="2400" dirty="0" smtClean="0"/>
              <a:t>Anti-PM-SCL (anti-PM1); for PM/</a:t>
            </a:r>
            <a:r>
              <a:rPr lang="fr-FR" sz="2400" dirty="0" err="1" smtClean="0"/>
              <a:t>systemic</a:t>
            </a:r>
            <a:r>
              <a:rPr lang="fr-FR" sz="2400" dirty="0" smtClean="0"/>
              <a:t> </a:t>
            </a:r>
            <a:r>
              <a:rPr lang="fr-FR" sz="2400" dirty="0" err="1" smtClean="0"/>
              <a:t>sclerosis</a:t>
            </a:r>
            <a:r>
              <a:rPr lang="fr-FR" sz="2400" dirty="0" smtClean="0"/>
              <a:t> </a:t>
            </a:r>
            <a:r>
              <a:rPr lang="fr-FR" sz="2400" dirty="0" err="1" smtClean="0"/>
              <a:t>overlap</a:t>
            </a:r>
            <a:endParaRPr lang="fr-FR" sz="2400" dirty="0" smtClean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49494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Biopsy</a:t>
            </a:r>
            <a:r>
              <a:rPr lang="fr-FR" dirty="0" smtClean="0"/>
              <a:t> : RARELY diagnostic.</a:t>
            </a:r>
          </a:p>
          <a:p>
            <a:r>
              <a:rPr lang="fr-FR" dirty="0" smtClean="0"/>
              <a:t>General </a:t>
            </a:r>
            <a:r>
              <a:rPr lang="fr-FR" dirty="0" err="1" smtClean="0"/>
              <a:t>evaluation</a:t>
            </a:r>
            <a:r>
              <a:rPr lang="fr-FR" dirty="0" smtClean="0"/>
              <a:t> : CXR, ECG, </a:t>
            </a:r>
            <a:r>
              <a:rPr lang="fr-FR" dirty="0" err="1" smtClean="0"/>
              <a:t>echocardiogram</a:t>
            </a:r>
            <a:r>
              <a:rPr lang="fr-FR" dirty="0" smtClean="0"/>
              <a:t> </a:t>
            </a:r>
            <a:r>
              <a:rPr lang="fr-FR" dirty="0" err="1" smtClean="0"/>
              <a:t>pulmonary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Searching</a:t>
            </a:r>
            <a:r>
              <a:rPr lang="fr-FR" dirty="0" smtClean="0"/>
              <a:t> for </a:t>
            </a:r>
            <a:r>
              <a:rPr lang="fr-FR" dirty="0" err="1" smtClean="0"/>
              <a:t>underlying</a:t>
            </a:r>
            <a:r>
              <a:rPr lang="fr-FR" dirty="0" smtClean="0"/>
              <a:t> </a:t>
            </a:r>
            <a:r>
              <a:rPr lang="fr-FR" dirty="0" err="1" smtClean="0"/>
              <a:t>tumor</a:t>
            </a:r>
            <a:r>
              <a:rPr lang="fr-FR" dirty="0" smtClean="0"/>
              <a:t> in patients &gt; 50 </a:t>
            </a:r>
            <a:r>
              <a:rPr lang="fr-FR" dirty="0" err="1" smtClean="0"/>
              <a:t>years</a:t>
            </a:r>
            <a:r>
              <a:rPr lang="fr-FR" dirty="0" smtClean="0"/>
              <a:t> of </a:t>
            </a:r>
            <a:r>
              <a:rPr lang="fr-FR" dirty="0" err="1" smtClean="0"/>
              <a:t>age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suspicious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. ( </a:t>
            </a:r>
            <a:r>
              <a:rPr lang="fr-FR" dirty="0" err="1" smtClean="0"/>
              <a:t>ovarian</a:t>
            </a:r>
            <a:r>
              <a:rPr lang="fr-FR" dirty="0" smtClean="0"/>
              <a:t> </a:t>
            </a:r>
            <a:r>
              <a:rPr lang="fr-FR" dirty="0" err="1" smtClean="0"/>
              <a:t>carcinoma</a:t>
            </a:r>
            <a:r>
              <a:rPr lang="fr-FR" dirty="0" smtClean="0"/>
              <a:t>..).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50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u="sng" dirty="0" err="1" smtClean="0"/>
              <a:t>Therapy</a:t>
            </a:r>
            <a:r>
              <a:rPr lang="fr-FR" b="1" u="sng" dirty="0" smtClean="0"/>
              <a:t>:</a:t>
            </a:r>
          </a:p>
          <a:p>
            <a:r>
              <a:rPr lang="fr-FR" sz="2800" u="sng" dirty="0" err="1" smtClean="0"/>
              <a:t>Corticosteroids</a:t>
            </a:r>
            <a:r>
              <a:rPr lang="fr-FR" dirty="0" smtClean="0"/>
              <a:t> : </a:t>
            </a:r>
            <a:r>
              <a:rPr lang="fr-FR" sz="2800" dirty="0" smtClean="0"/>
              <a:t>PO and taper, or pulse </a:t>
            </a:r>
            <a:r>
              <a:rPr lang="fr-FR" sz="2800" dirty="0" err="1" smtClean="0"/>
              <a:t>therapy</a:t>
            </a:r>
            <a:r>
              <a:rPr lang="fr-FR" sz="2800" dirty="0" smtClean="0"/>
              <a:t>, monitoring CK.</a:t>
            </a:r>
          </a:p>
          <a:p>
            <a:r>
              <a:rPr lang="fr-FR" sz="2800" u="sng" dirty="0" err="1" smtClean="0"/>
              <a:t>Immunosuppressants</a:t>
            </a:r>
            <a:r>
              <a:rPr lang="fr-FR" dirty="0" smtClean="0"/>
              <a:t>:</a:t>
            </a:r>
            <a:r>
              <a:rPr lang="fr-FR" sz="2800" dirty="0" smtClean="0"/>
              <a:t> MTX, </a:t>
            </a:r>
            <a:r>
              <a:rPr lang="fr-FR" sz="2800" dirty="0" err="1" smtClean="0"/>
              <a:t>azathioprine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Cyclophosphamide</a:t>
            </a:r>
            <a:r>
              <a:rPr lang="fr-FR" sz="2800" dirty="0" smtClean="0"/>
              <a:t> &amp; cyclosporine are </a:t>
            </a:r>
            <a:r>
              <a:rPr lang="fr-FR" sz="2800" dirty="0" err="1" smtClean="0"/>
              <a:t>less</a:t>
            </a:r>
            <a:r>
              <a:rPr lang="fr-FR" sz="2800" dirty="0" smtClean="0"/>
              <a:t> effective</a:t>
            </a:r>
          </a:p>
          <a:p>
            <a:r>
              <a:rPr lang="fr-FR" sz="2800" u="sng" dirty="0" smtClean="0"/>
              <a:t>IVIG</a:t>
            </a:r>
            <a:r>
              <a:rPr lang="fr-FR" u="sng" dirty="0" smtClean="0"/>
              <a:t>:</a:t>
            </a:r>
            <a:r>
              <a:rPr lang="fr-FR" dirty="0" smtClean="0"/>
              <a:t> </a:t>
            </a:r>
            <a:r>
              <a:rPr lang="fr-FR" sz="2800" dirty="0" err="1" smtClean="0"/>
              <a:t>resistant</a:t>
            </a:r>
            <a:r>
              <a:rPr lang="fr-FR" sz="2800" dirty="0" smtClean="0"/>
              <a:t> cases, </a:t>
            </a:r>
            <a:r>
              <a:rPr lang="fr-FR" sz="2800" dirty="0" err="1" smtClean="0"/>
              <a:t>children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vasculitic</a:t>
            </a:r>
            <a:r>
              <a:rPr lang="fr-FR" sz="2800" dirty="0" smtClean="0"/>
              <a:t> component &amp; </a:t>
            </a:r>
            <a:r>
              <a:rPr lang="fr-FR" sz="2800" dirty="0" err="1" smtClean="0"/>
              <a:t>steroid</a:t>
            </a:r>
            <a:r>
              <a:rPr lang="fr-FR" sz="2800" dirty="0" smtClean="0"/>
              <a:t> </a:t>
            </a:r>
            <a:r>
              <a:rPr lang="fr-FR" sz="2800" dirty="0" err="1" smtClean="0"/>
              <a:t>induced</a:t>
            </a:r>
            <a:r>
              <a:rPr lang="fr-FR" sz="2800" dirty="0" smtClean="0"/>
              <a:t> DM</a:t>
            </a:r>
          </a:p>
          <a:p>
            <a:r>
              <a:rPr lang="fr-FR" sz="2800" u="sng" dirty="0" err="1" smtClean="0"/>
              <a:t>Antimalarials</a:t>
            </a:r>
            <a:r>
              <a:rPr lang="fr-FR" sz="2800" u="sng" dirty="0" smtClean="0"/>
              <a:t>: </a:t>
            </a:r>
            <a:r>
              <a:rPr lang="fr-FR" sz="2800" dirty="0" smtClean="0"/>
              <a:t> </a:t>
            </a:r>
            <a:r>
              <a:rPr lang="fr-FR" sz="2800" dirty="0" err="1" smtClean="0"/>
              <a:t>helps</a:t>
            </a:r>
            <a:r>
              <a:rPr lang="fr-FR" sz="2800" dirty="0" smtClean="0"/>
              <a:t> </a:t>
            </a:r>
            <a:r>
              <a:rPr lang="fr-FR" sz="2800" dirty="0" err="1" smtClean="0"/>
              <a:t>cutaneous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lesions</a:t>
            </a:r>
            <a:r>
              <a:rPr lang="fr-FR" sz="2800" dirty="0" smtClean="0"/>
              <a:t>, </a:t>
            </a:r>
            <a:r>
              <a:rPr lang="fr-FR" sz="2800" dirty="0" err="1" smtClean="0"/>
              <a:t>topical</a:t>
            </a:r>
            <a:r>
              <a:rPr lang="fr-FR" sz="2800" dirty="0" smtClean="0"/>
              <a:t> </a:t>
            </a:r>
            <a:r>
              <a:rPr lang="fr-FR" sz="2800" dirty="0" err="1" smtClean="0"/>
              <a:t>steroids</a:t>
            </a:r>
            <a:r>
              <a:rPr lang="fr-FR" sz="2800" dirty="0" smtClean="0"/>
              <a:t>, </a:t>
            </a:r>
            <a:r>
              <a:rPr lang="fr-FR" sz="2800" dirty="0" err="1" smtClean="0"/>
              <a:t>sunscreen</a:t>
            </a:r>
            <a:r>
              <a:rPr lang="fr-FR" sz="2800" dirty="0" smtClean="0"/>
              <a:t>.</a:t>
            </a:r>
          </a:p>
          <a:p>
            <a:r>
              <a:rPr lang="fr-FR" sz="2800" u="sng" dirty="0" smtClean="0"/>
              <a:t>Paraneoplastic: </a:t>
            </a:r>
            <a:r>
              <a:rPr lang="fr-FR" sz="2800" dirty="0" smtClean="0"/>
              <a:t> </a:t>
            </a:r>
            <a:r>
              <a:rPr lang="fr-FR" sz="2800" dirty="0" err="1" smtClean="0"/>
              <a:t>appropriate</a:t>
            </a:r>
            <a:r>
              <a:rPr lang="fr-FR" sz="2800" dirty="0" smtClean="0"/>
              <a:t> </a:t>
            </a:r>
            <a:r>
              <a:rPr lang="fr-FR" sz="2800" dirty="0" err="1" smtClean="0"/>
              <a:t>Rx</a:t>
            </a:r>
            <a:r>
              <a:rPr lang="fr-FR" sz="2800" dirty="0" smtClean="0"/>
              <a:t> of </a:t>
            </a:r>
            <a:r>
              <a:rPr lang="fr-FR" sz="2800" dirty="0" err="1" smtClean="0"/>
              <a:t>underlying</a:t>
            </a:r>
            <a:r>
              <a:rPr lang="fr-FR" sz="2800" dirty="0" smtClean="0"/>
              <a:t> </a:t>
            </a:r>
            <a:r>
              <a:rPr lang="fr-FR" sz="2800" dirty="0" err="1" smtClean="0"/>
              <a:t>malignancy</a:t>
            </a:r>
            <a:r>
              <a:rPr lang="fr-FR" sz="2800" dirty="0" smtClean="0"/>
              <a:t>.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407825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Morphea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u="sng" dirty="0" err="1" smtClean="0"/>
              <a:t>Definition</a:t>
            </a:r>
            <a:r>
              <a:rPr lang="fr-FR" sz="2800" dirty="0" smtClean="0"/>
              <a:t>: </a:t>
            </a:r>
          </a:p>
          <a:p>
            <a:r>
              <a:rPr lang="fr-FR" sz="2800" dirty="0" err="1"/>
              <a:t>C</a:t>
            </a:r>
            <a:r>
              <a:rPr lang="fr-FR" sz="2800" dirty="0" err="1" smtClean="0"/>
              <a:t>utaneous</a:t>
            </a:r>
            <a:r>
              <a:rPr lang="fr-FR" sz="2800" dirty="0" smtClean="0"/>
              <a:t> </a:t>
            </a:r>
            <a:r>
              <a:rPr lang="fr-FR" sz="2800" dirty="0" err="1" smtClean="0"/>
              <a:t>sclerosis</a:t>
            </a:r>
            <a:r>
              <a:rPr lang="fr-FR" sz="2800" dirty="0" smtClean="0"/>
              <a:t> w/o </a:t>
            </a:r>
            <a:r>
              <a:rPr lang="fr-FR" sz="2800" dirty="0" err="1" smtClean="0"/>
              <a:t>systemic</a:t>
            </a:r>
            <a:r>
              <a:rPr lang="fr-FR" sz="2800" dirty="0" smtClean="0"/>
              <a:t> </a:t>
            </a:r>
            <a:r>
              <a:rPr lang="fr-FR" sz="2800" dirty="0" err="1" smtClean="0"/>
              <a:t>involvement</a:t>
            </a:r>
            <a:r>
              <a:rPr lang="fr-FR" sz="2800" dirty="0" smtClean="0"/>
              <a:t>.</a:t>
            </a:r>
          </a:p>
          <a:p>
            <a:r>
              <a:rPr lang="fr-FR" sz="2800" u="sng" dirty="0" err="1" smtClean="0"/>
              <a:t>Epidemiology</a:t>
            </a:r>
            <a:r>
              <a:rPr lang="fr-FR" sz="2800" u="sng" dirty="0" smtClean="0"/>
              <a:t> </a:t>
            </a:r>
            <a:r>
              <a:rPr lang="fr-FR" sz="2800" dirty="0" smtClean="0"/>
              <a:t>: </a:t>
            </a:r>
            <a:r>
              <a:rPr lang="fr-FR" sz="2800" dirty="0" err="1" smtClean="0"/>
              <a:t>uncommon</a:t>
            </a:r>
            <a:r>
              <a:rPr lang="fr-FR" sz="2800" dirty="0" smtClean="0"/>
              <a:t> F&gt;M 3:1, incidence </a:t>
            </a:r>
            <a:r>
              <a:rPr lang="fr-FR" sz="2800" dirty="0" err="1" smtClean="0"/>
              <a:t>around</a:t>
            </a:r>
            <a:r>
              <a:rPr lang="fr-FR" sz="2800" dirty="0" smtClean="0"/>
              <a:t> 2/100000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.</a:t>
            </a:r>
          </a:p>
          <a:p>
            <a:r>
              <a:rPr lang="fr-FR" sz="2800" u="sng" dirty="0" err="1" smtClean="0"/>
              <a:t>Pathogenesis</a:t>
            </a:r>
            <a:r>
              <a:rPr lang="fr-FR" sz="2800" dirty="0" smtClean="0"/>
              <a:t>: </a:t>
            </a:r>
            <a:r>
              <a:rPr lang="fr-FR" sz="2800" dirty="0" err="1" smtClean="0"/>
              <a:t>poorly</a:t>
            </a:r>
            <a:r>
              <a:rPr lang="fr-FR" sz="2800" dirty="0" smtClean="0"/>
              <a:t> </a:t>
            </a:r>
            <a:r>
              <a:rPr lang="fr-FR" sz="2800" dirty="0" err="1" smtClean="0"/>
              <a:t>understood</a:t>
            </a:r>
            <a:r>
              <a:rPr lang="fr-FR" sz="2800" dirty="0" smtClean="0"/>
              <a:t>, association </a:t>
            </a:r>
            <a:r>
              <a:rPr lang="fr-FR" sz="2800" dirty="0" err="1" smtClean="0"/>
              <a:t>woth</a:t>
            </a:r>
            <a:r>
              <a:rPr lang="fr-FR" sz="2800" dirty="0" smtClean="0"/>
              <a:t> </a:t>
            </a:r>
            <a:r>
              <a:rPr lang="fr-FR" sz="2800" i="1" dirty="0" err="1" smtClean="0"/>
              <a:t>Borrelia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Burgdorferi</a:t>
            </a:r>
            <a:r>
              <a:rPr lang="fr-FR" sz="2800" dirty="0" smtClean="0"/>
              <a:t>, </a:t>
            </a:r>
            <a:r>
              <a:rPr lang="fr-FR" sz="2800" dirty="0" err="1" smtClean="0"/>
              <a:t>circulating</a:t>
            </a:r>
            <a:r>
              <a:rPr lang="fr-FR" sz="2800" dirty="0" smtClean="0"/>
              <a:t> </a:t>
            </a:r>
            <a:r>
              <a:rPr lang="fr-FR" sz="2800" dirty="0" err="1" smtClean="0"/>
              <a:t>autoantibodies</a:t>
            </a:r>
            <a:r>
              <a:rPr lang="fr-FR" sz="2800" dirty="0" smtClean="0"/>
              <a:t> support immune </a:t>
            </a:r>
            <a:r>
              <a:rPr lang="fr-FR" sz="2800" dirty="0" err="1" smtClean="0"/>
              <a:t>role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203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orphea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2448"/>
          <a:stretch>
            <a:fillRect/>
          </a:stretch>
        </p:blipFill>
        <p:spPr>
          <a:xfrm>
            <a:off x="319890" y="1085368"/>
            <a:ext cx="3919562" cy="4818046"/>
          </a:xfrm>
        </p:spPr>
      </p:pic>
      <p:pic>
        <p:nvPicPr>
          <p:cNvPr id="5" name="Image 4" descr="morphe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90" y="720767"/>
            <a:ext cx="4558668" cy="54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5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Morphea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u="sng" dirty="0" smtClean="0"/>
              <a:t>Clinical </a:t>
            </a:r>
            <a:r>
              <a:rPr lang="fr-FR" b="1" u="sng" dirty="0" err="1" smtClean="0"/>
              <a:t>features</a:t>
            </a:r>
            <a:r>
              <a:rPr lang="fr-FR" b="1" u="sng" dirty="0" smtClean="0"/>
              <a:t>:</a:t>
            </a:r>
          </a:p>
          <a:p>
            <a:r>
              <a:rPr lang="fr-FR" sz="2800" dirty="0" err="1" smtClean="0"/>
              <a:t>Classic</a:t>
            </a:r>
            <a:r>
              <a:rPr lang="fr-FR" sz="2800" dirty="0" smtClean="0"/>
              <a:t> </a:t>
            </a:r>
            <a:r>
              <a:rPr lang="fr-FR" sz="2800" dirty="0" err="1" smtClean="0"/>
              <a:t>morphea</a:t>
            </a:r>
            <a:r>
              <a:rPr lang="fr-FR" sz="2800" dirty="0" smtClean="0"/>
              <a:t>: </a:t>
            </a:r>
          </a:p>
          <a:p>
            <a:r>
              <a:rPr lang="fr-FR" sz="2400" dirty="0" err="1" smtClean="0"/>
              <a:t>Circumscribed</a:t>
            </a:r>
            <a:r>
              <a:rPr lang="fr-FR" sz="2400" dirty="0" smtClean="0"/>
              <a:t> </a:t>
            </a:r>
            <a:r>
              <a:rPr lang="fr-FR" sz="2400" dirty="0" err="1" smtClean="0"/>
              <a:t>sclerotic</a:t>
            </a:r>
            <a:r>
              <a:rPr lang="fr-FR" sz="2400" dirty="0" smtClean="0"/>
              <a:t> plaque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ivory</a:t>
            </a:r>
            <a:r>
              <a:rPr lang="fr-FR" sz="2400" dirty="0" smtClean="0"/>
              <a:t> center &amp; </a:t>
            </a:r>
            <a:r>
              <a:rPr lang="fr-FR" sz="2400" dirty="0" err="1" smtClean="0"/>
              <a:t>red</a:t>
            </a:r>
            <a:r>
              <a:rPr lang="fr-FR" sz="2400" dirty="0" smtClean="0"/>
              <a:t> violet </a:t>
            </a:r>
            <a:r>
              <a:rPr lang="fr-FR" sz="2400" dirty="0" err="1" smtClean="0"/>
              <a:t>periphery</a:t>
            </a:r>
            <a:r>
              <a:rPr lang="fr-FR" sz="2400" dirty="0" smtClean="0"/>
              <a:t> (</a:t>
            </a:r>
            <a:r>
              <a:rPr lang="fr-FR" sz="2400" dirty="0" err="1" smtClean="0"/>
              <a:t>lilac</a:t>
            </a:r>
            <a:r>
              <a:rPr lang="fr-FR" sz="2400" dirty="0" smtClean="0"/>
              <a:t> ring)</a:t>
            </a:r>
          </a:p>
          <a:p>
            <a:r>
              <a:rPr lang="fr-FR" sz="2400" dirty="0" smtClean="0"/>
              <a:t>Systemic </a:t>
            </a:r>
            <a:r>
              <a:rPr lang="fr-FR" sz="2400" dirty="0" err="1" smtClean="0"/>
              <a:t>findings</a:t>
            </a:r>
            <a:r>
              <a:rPr lang="fr-FR" sz="2400" dirty="0" smtClean="0"/>
              <a:t> </a:t>
            </a:r>
            <a:r>
              <a:rPr lang="fr-FR" sz="2400" dirty="0" err="1" smtClean="0"/>
              <a:t>uncommon</a:t>
            </a:r>
            <a:r>
              <a:rPr lang="fr-FR" sz="2400" dirty="0" smtClean="0"/>
              <a:t>, </a:t>
            </a:r>
            <a:r>
              <a:rPr lang="fr-FR" sz="2400" dirty="0" err="1" smtClean="0"/>
              <a:t>raely</a:t>
            </a:r>
            <a:r>
              <a:rPr lang="fr-FR" sz="2400" dirty="0" smtClean="0"/>
              <a:t> malaise or Raynaud.</a:t>
            </a:r>
          </a:p>
          <a:p>
            <a:r>
              <a:rPr lang="fr-FR" sz="2400" b="1" u="sng" dirty="0" err="1" smtClean="0"/>
              <a:t>Variants</a:t>
            </a:r>
            <a:r>
              <a:rPr lang="fr-FR" sz="2400" b="1" u="sng" dirty="0" smtClean="0"/>
              <a:t>:</a:t>
            </a:r>
          </a:p>
          <a:p>
            <a:r>
              <a:rPr lang="fr-FR" sz="2400" dirty="0" smtClean="0"/>
              <a:t>Plaque </a:t>
            </a:r>
            <a:r>
              <a:rPr lang="fr-FR" sz="2400" dirty="0" err="1" smtClean="0"/>
              <a:t>form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Atrophoderma</a:t>
            </a:r>
            <a:r>
              <a:rPr lang="fr-FR" sz="2400" dirty="0" smtClean="0"/>
              <a:t> of </a:t>
            </a:r>
            <a:r>
              <a:rPr lang="fr-FR" sz="2400" dirty="0" err="1" smtClean="0"/>
              <a:t>Pasini</a:t>
            </a:r>
            <a:r>
              <a:rPr lang="fr-FR" sz="2400" dirty="0" smtClean="0"/>
              <a:t> &amp; </a:t>
            </a:r>
            <a:r>
              <a:rPr lang="fr-FR" sz="2400" dirty="0" err="1" smtClean="0"/>
              <a:t>Pierini</a:t>
            </a:r>
            <a:endParaRPr lang="fr-FR" sz="2400" dirty="0" smtClean="0"/>
          </a:p>
          <a:p>
            <a:r>
              <a:rPr lang="fr-FR" sz="2400" dirty="0" err="1" smtClean="0"/>
              <a:t>Guttate</a:t>
            </a:r>
            <a:r>
              <a:rPr lang="fr-FR" sz="2400" dirty="0" smtClean="0"/>
              <a:t> </a:t>
            </a:r>
          </a:p>
          <a:p>
            <a:r>
              <a:rPr lang="fr-FR" sz="2400" dirty="0" err="1" smtClean="0"/>
              <a:t>Nodular</a:t>
            </a:r>
            <a:r>
              <a:rPr lang="fr-FR" sz="2400" dirty="0" smtClean="0"/>
              <a:t>                 </a:t>
            </a:r>
          </a:p>
          <a:p>
            <a:r>
              <a:rPr lang="fr-FR" sz="2400" dirty="0" err="1" smtClean="0"/>
              <a:t>Linear</a:t>
            </a:r>
            <a:endParaRPr lang="fr-FR" sz="2400" dirty="0" smtClean="0"/>
          </a:p>
          <a:p>
            <a:r>
              <a:rPr lang="fr-FR" sz="2400" dirty="0" smtClean="0"/>
              <a:t>Coup de sabre</a:t>
            </a:r>
          </a:p>
          <a:p>
            <a:r>
              <a:rPr lang="fr-FR" sz="2400" dirty="0" err="1" smtClean="0"/>
              <a:t>Hemifacial</a:t>
            </a:r>
            <a:r>
              <a:rPr lang="fr-FR" sz="2400" dirty="0" smtClean="0"/>
              <a:t> </a:t>
            </a:r>
            <a:r>
              <a:rPr lang="fr-FR" sz="2400" dirty="0" err="1" smtClean="0"/>
              <a:t>atrophy</a:t>
            </a:r>
            <a:r>
              <a:rPr lang="fr-FR" sz="2400" dirty="0" smtClean="0"/>
              <a:t> (Parry-</a:t>
            </a:r>
            <a:r>
              <a:rPr lang="fr-FR" sz="2400" dirty="0" err="1" smtClean="0"/>
              <a:t>Romberg</a:t>
            </a:r>
            <a:r>
              <a:rPr lang="fr-FR" sz="2400" dirty="0"/>
              <a:t> </a:t>
            </a:r>
            <a:r>
              <a:rPr lang="fr-FR" sz="2400" dirty="0" smtClean="0"/>
              <a:t>syndrome)</a:t>
            </a:r>
          </a:p>
          <a:p>
            <a:r>
              <a:rPr lang="fr-FR" sz="2400" dirty="0" smtClean="0"/>
              <a:t>Lichen </a:t>
            </a:r>
            <a:r>
              <a:rPr lang="fr-FR" sz="2400" dirty="0" err="1" smtClean="0"/>
              <a:t>sclerosis</a:t>
            </a:r>
            <a:r>
              <a:rPr lang="fr-FR" sz="2400" dirty="0" smtClean="0"/>
              <a:t> et </a:t>
            </a:r>
            <a:r>
              <a:rPr lang="fr-FR" sz="2400" dirty="0" err="1" smtClean="0"/>
              <a:t>atrophicus</a:t>
            </a:r>
            <a:r>
              <a:rPr lang="fr-FR" sz="2400" dirty="0" smtClean="0"/>
              <a:t>- </a:t>
            </a:r>
            <a:r>
              <a:rPr lang="fr-FR" sz="2400" dirty="0" err="1" smtClean="0"/>
              <a:t>like</a:t>
            </a:r>
            <a:r>
              <a:rPr lang="fr-FR" sz="2400" dirty="0" smtClean="0"/>
              <a:t> </a:t>
            </a:r>
            <a:r>
              <a:rPr lang="fr-FR" sz="2400" dirty="0" err="1" smtClean="0"/>
              <a:t>lesions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6815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d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29" b="-12929"/>
          <a:stretch>
            <a:fillRect/>
          </a:stretch>
        </p:blipFill>
        <p:spPr>
          <a:xfrm>
            <a:off x="457200" y="1012504"/>
            <a:ext cx="3610614" cy="5525871"/>
          </a:xfrm>
        </p:spPr>
      </p:pic>
      <p:pic>
        <p:nvPicPr>
          <p:cNvPr id="5" name="Image 4" descr="c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2" y="1252414"/>
            <a:ext cx="4431472" cy="48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arry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2" r="-9602"/>
          <a:stretch>
            <a:fillRect/>
          </a:stretch>
        </p:blipFill>
        <p:spPr>
          <a:xfrm>
            <a:off x="319891" y="1201276"/>
            <a:ext cx="4056872" cy="4742325"/>
          </a:xfrm>
        </p:spPr>
      </p:pic>
      <p:pic>
        <p:nvPicPr>
          <p:cNvPr id="5" name="Image 4" descr="parr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19" y="823732"/>
            <a:ext cx="4509780" cy="51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Morphea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Diagnostic:</a:t>
            </a:r>
          </a:p>
          <a:p>
            <a:r>
              <a:rPr lang="fr-FR" dirty="0" smtClean="0"/>
              <a:t>Skin </a:t>
            </a:r>
            <a:r>
              <a:rPr lang="fr-FR" dirty="0" err="1" smtClean="0"/>
              <a:t>biopsy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confirm</a:t>
            </a:r>
            <a:r>
              <a:rPr lang="fr-FR" dirty="0" smtClean="0"/>
              <a:t> </a:t>
            </a:r>
            <a:r>
              <a:rPr lang="fr-FR" dirty="0" err="1" smtClean="0"/>
              <a:t>diagnosis</a:t>
            </a:r>
            <a:r>
              <a:rPr lang="fr-FR" dirty="0" smtClean="0"/>
              <a:t>.</a:t>
            </a:r>
          </a:p>
          <a:p>
            <a:r>
              <a:rPr lang="fr-FR" dirty="0" smtClean="0"/>
              <a:t>ANA and anti </a:t>
            </a:r>
            <a:r>
              <a:rPr lang="fr-FR" dirty="0" err="1" smtClean="0"/>
              <a:t>ssDNA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in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widespread</a:t>
            </a:r>
            <a:r>
              <a:rPr lang="fr-FR" dirty="0" smtClean="0"/>
              <a:t> </a:t>
            </a:r>
            <a:r>
              <a:rPr lang="fr-FR" dirty="0" err="1" smtClean="0"/>
              <a:t>morhea</a:t>
            </a:r>
            <a:endParaRPr lang="fr-FR" dirty="0" smtClean="0"/>
          </a:p>
          <a:p>
            <a:r>
              <a:rPr lang="fr-FR" b="1" u="sng" dirty="0" err="1" smtClean="0"/>
              <a:t>Therapy</a:t>
            </a:r>
            <a:r>
              <a:rPr lang="fr-FR" b="1" u="sng" dirty="0" smtClean="0"/>
              <a:t>: </a:t>
            </a:r>
          </a:p>
          <a:p>
            <a:r>
              <a:rPr lang="fr-FR" dirty="0" smtClean="0"/>
              <a:t>High </a:t>
            </a:r>
            <a:r>
              <a:rPr lang="fr-FR" dirty="0" err="1" smtClean="0"/>
              <a:t>potency</a:t>
            </a:r>
            <a:r>
              <a:rPr lang="fr-FR" dirty="0" smtClean="0"/>
              <a:t> </a:t>
            </a:r>
            <a:r>
              <a:rPr lang="fr-FR" dirty="0" err="1" smtClean="0"/>
              <a:t>topical</a:t>
            </a:r>
            <a:r>
              <a:rPr lang="fr-FR" dirty="0" smtClean="0"/>
              <a:t> </a:t>
            </a:r>
            <a:r>
              <a:rPr lang="fr-FR" dirty="0" err="1" smtClean="0"/>
              <a:t>corticosteroids</a:t>
            </a:r>
            <a:r>
              <a:rPr lang="fr-FR" dirty="0" smtClean="0"/>
              <a:t>.</a:t>
            </a:r>
          </a:p>
          <a:p>
            <a:r>
              <a:rPr lang="fr-FR" dirty="0" smtClean="0"/>
              <a:t>PUVA or UVA</a:t>
            </a:r>
          </a:p>
        </p:txBody>
      </p:sp>
    </p:spTree>
    <p:extLst>
      <p:ext uri="{BB962C8B-B14F-4D97-AF65-F5344CB8AC3E}">
        <p14:creationId xmlns:p14="http://schemas.microsoft.com/office/powerpoint/2010/main" val="35282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Lichen </a:t>
            </a:r>
            <a:r>
              <a:rPr lang="fr-FR" dirty="0" err="1" smtClean="0"/>
              <a:t>sclerosis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u="sng" dirty="0" err="1" smtClean="0"/>
              <a:t>Definition</a:t>
            </a:r>
            <a:r>
              <a:rPr lang="fr-FR" dirty="0" smtClean="0"/>
              <a:t>: </a:t>
            </a:r>
            <a:r>
              <a:rPr lang="fr-FR" sz="2800" dirty="0" err="1"/>
              <a:t>D</a:t>
            </a:r>
            <a:r>
              <a:rPr lang="fr-FR" sz="2800" dirty="0" err="1" smtClean="0"/>
              <a:t>ermatosis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present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either</a:t>
            </a:r>
            <a:r>
              <a:rPr lang="fr-FR" sz="2800" dirty="0" smtClean="0"/>
              <a:t> </a:t>
            </a:r>
            <a:r>
              <a:rPr lang="fr-FR" sz="2800" dirty="0" err="1" smtClean="0"/>
              <a:t>porcelain</a:t>
            </a:r>
            <a:r>
              <a:rPr lang="fr-FR" sz="2800" dirty="0" smtClean="0"/>
              <a:t>-white papules &amp; plaques or </a:t>
            </a:r>
            <a:r>
              <a:rPr lang="fr-FR" sz="2800" dirty="0" err="1" smtClean="0"/>
              <a:t>atrophy</a:t>
            </a:r>
            <a:r>
              <a:rPr lang="fr-FR" dirty="0" smtClean="0"/>
              <a:t>.</a:t>
            </a:r>
          </a:p>
          <a:p>
            <a:r>
              <a:rPr lang="fr-FR" u="sng" dirty="0" err="1" smtClean="0"/>
              <a:t>Epidemiology</a:t>
            </a:r>
            <a:r>
              <a:rPr lang="fr-FR" dirty="0" smtClean="0"/>
              <a:t> : F&gt;M </a:t>
            </a:r>
          </a:p>
          <a:p>
            <a:r>
              <a:rPr lang="fr-FR" u="sng" dirty="0" smtClean="0"/>
              <a:t>Clinical </a:t>
            </a:r>
            <a:r>
              <a:rPr lang="fr-FR" u="sng" dirty="0" err="1" smtClean="0"/>
              <a:t>features</a:t>
            </a:r>
            <a:r>
              <a:rPr lang="fr-FR" dirty="0" smtClean="0"/>
              <a:t>: </a:t>
            </a:r>
            <a:r>
              <a:rPr lang="fr-FR" sz="2800" dirty="0" err="1" smtClean="0"/>
              <a:t>similar</a:t>
            </a:r>
            <a:r>
              <a:rPr lang="fr-FR" sz="2800" dirty="0" smtClean="0"/>
              <a:t> to </a:t>
            </a:r>
            <a:r>
              <a:rPr lang="fr-FR" sz="2800" dirty="0" err="1" smtClean="0"/>
              <a:t>morphea</a:t>
            </a:r>
            <a:r>
              <a:rPr lang="fr-FR" sz="2800" dirty="0" smtClean="0"/>
              <a:t>, </a:t>
            </a:r>
            <a:r>
              <a:rPr lang="fr-FR" sz="2800" dirty="0" err="1" smtClean="0"/>
              <a:t>smaller</a:t>
            </a:r>
            <a:r>
              <a:rPr lang="fr-FR" sz="2800" dirty="0" smtClean="0"/>
              <a:t> white papules (en confetti) on </a:t>
            </a:r>
            <a:r>
              <a:rPr lang="fr-FR" sz="2800" dirty="0" err="1" smtClean="0"/>
              <a:t>trunk</a:t>
            </a:r>
            <a:r>
              <a:rPr lang="fr-FR" sz="2800" dirty="0" smtClean="0"/>
              <a:t>, </a:t>
            </a:r>
            <a:r>
              <a:rPr lang="fr-FR" sz="2800" dirty="0" err="1" smtClean="0"/>
              <a:t>especially</a:t>
            </a:r>
            <a:r>
              <a:rPr lang="fr-FR" sz="2800" dirty="0" smtClean="0"/>
              <a:t> </a:t>
            </a:r>
            <a:r>
              <a:rPr lang="fr-FR" sz="2800" dirty="0" err="1" smtClean="0"/>
              <a:t>upper</a:t>
            </a:r>
            <a:r>
              <a:rPr lang="fr-FR" sz="2800" dirty="0" smtClean="0"/>
              <a:t> back</a:t>
            </a:r>
          </a:p>
          <a:p>
            <a:r>
              <a:rPr lang="fr-FR" u="sng" dirty="0" err="1" smtClean="0"/>
              <a:t>Genitals</a:t>
            </a:r>
            <a:r>
              <a:rPr lang="fr-FR" dirty="0" smtClean="0"/>
              <a:t>: </a:t>
            </a:r>
            <a:r>
              <a:rPr lang="fr-FR" sz="2600" i="1" dirty="0" err="1" smtClean="0"/>
              <a:t>women</a:t>
            </a:r>
            <a:r>
              <a:rPr lang="fr-FR" dirty="0" smtClean="0"/>
              <a:t>: </a:t>
            </a:r>
            <a:r>
              <a:rPr lang="fr-FR" sz="2800" dirty="0" smtClean="0"/>
              <a:t>white </a:t>
            </a:r>
            <a:r>
              <a:rPr lang="fr-FR" sz="2800" dirty="0" err="1" smtClean="0"/>
              <a:t>atrophic</a:t>
            </a:r>
            <a:r>
              <a:rPr lang="fr-FR" sz="2800" dirty="0" smtClean="0"/>
              <a:t> </a:t>
            </a:r>
            <a:r>
              <a:rPr lang="fr-FR" sz="2800" dirty="0" err="1" smtClean="0"/>
              <a:t>lesions</a:t>
            </a:r>
            <a:r>
              <a:rPr lang="fr-FR" sz="2800" dirty="0" smtClean="0"/>
              <a:t> over </a:t>
            </a:r>
            <a:r>
              <a:rPr lang="fr-FR" sz="2800" dirty="0" err="1" smtClean="0"/>
              <a:t>vulva</a:t>
            </a:r>
            <a:r>
              <a:rPr lang="fr-FR" sz="2800" dirty="0" smtClean="0"/>
              <a:t>, </a:t>
            </a:r>
            <a:r>
              <a:rPr lang="fr-FR" sz="2800" dirty="0" err="1" smtClean="0"/>
              <a:t>labia</a:t>
            </a:r>
            <a:r>
              <a:rPr lang="fr-FR" sz="2800" dirty="0" smtClean="0"/>
              <a:t> </a:t>
            </a:r>
            <a:r>
              <a:rPr lang="fr-FR" sz="2800" dirty="0" err="1" smtClean="0"/>
              <a:t>minora,clitoris</a:t>
            </a:r>
            <a:r>
              <a:rPr lang="fr-FR" sz="2800" dirty="0" smtClean="0"/>
              <a:t> </a:t>
            </a:r>
            <a:r>
              <a:rPr lang="fr-FR" sz="2800" dirty="0" err="1" smtClean="0"/>
              <a:t>may</a:t>
            </a:r>
            <a:r>
              <a:rPr lang="fr-FR" sz="2800" dirty="0" smtClean="0"/>
              <a:t> </a:t>
            </a:r>
            <a:r>
              <a:rPr lang="fr-FR" sz="2800" dirty="0" err="1" smtClean="0"/>
              <a:t>spread</a:t>
            </a:r>
            <a:r>
              <a:rPr lang="fr-FR" sz="2800" dirty="0" smtClean="0"/>
              <a:t> to </a:t>
            </a:r>
            <a:r>
              <a:rPr lang="fr-FR" sz="2800" dirty="0" err="1" smtClean="0"/>
              <a:t>perianal</a:t>
            </a:r>
            <a:r>
              <a:rPr lang="fr-FR" sz="2800" dirty="0" smtClean="0"/>
              <a:t>, </a:t>
            </a:r>
            <a:r>
              <a:rPr lang="fr-FR" sz="2800" dirty="0" err="1" smtClean="0"/>
              <a:t>sometimes</a:t>
            </a:r>
            <a:r>
              <a:rPr lang="fr-FR" sz="2800" dirty="0" smtClean="0"/>
              <a:t> </a:t>
            </a:r>
            <a:r>
              <a:rPr lang="fr-FR" sz="2800" dirty="0" err="1" smtClean="0"/>
              <a:t>mistaken</a:t>
            </a:r>
            <a:r>
              <a:rPr lang="fr-FR" sz="2800" dirty="0" smtClean="0"/>
              <a:t> for abuse, </a:t>
            </a:r>
            <a:r>
              <a:rPr lang="fr-FR" sz="2800" dirty="0" err="1"/>
              <a:t>p</a:t>
            </a:r>
            <a:r>
              <a:rPr lang="fr-FR" sz="2800" dirty="0" err="1" smtClean="0"/>
              <a:t>ruritic</a:t>
            </a:r>
            <a:r>
              <a:rPr lang="fr-FR" sz="2800" dirty="0" smtClean="0"/>
              <a:t> ++.</a:t>
            </a:r>
          </a:p>
          <a:p>
            <a:r>
              <a:rPr lang="fr-FR" sz="2800" i="1" dirty="0" smtClean="0"/>
              <a:t>Men</a:t>
            </a:r>
            <a:r>
              <a:rPr lang="fr-FR" sz="2800" dirty="0" smtClean="0"/>
              <a:t>: </a:t>
            </a:r>
            <a:r>
              <a:rPr lang="fr-FR" sz="2800" dirty="0" err="1" smtClean="0"/>
              <a:t>common</a:t>
            </a:r>
            <a:r>
              <a:rPr lang="fr-FR" sz="2800" dirty="0" smtClean="0"/>
              <a:t> cause of phimosis, </a:t>
            </a:r>
            <a:r>
              <a:rPr lang="fr-FR" sz="2800" dirty="0" err="1" smtClean="0"/>
              <a:t>usually</a:t>
            </a:r>
            <a:r>
              <a:rPr lang="fr-FR" sz="2800" dirty="0" smtClean="0"/>
              <a:t> NOT </a:t>
            </a:r>
            <a:r>
              <a:rPr lang="fr-FR" sz="2800" dirty="0" err="1" smtClean="0"/>
              <a:t>pruritic</a:t>
            </a:r>
            <a:r>
              <a:rPr lang="fr-FR" sz="2800" dirty="0" smtClean="0"/>
              <a:t>, </a:t>
            </a:r>
            <a:r>
              <a:rPr lang="fr-FR" sz="2800" dirty="0" err="1" smtClean="0"/>
              <a:t>resolves</a:t>
            </a:r>
            <a:r>
              <a:rPr lang="fr-FR" sz="2800" dirty="0" smtClean="0"/>
              <a:t>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r>
              <a:rPr lang="fr-FR" sz="2800" dirty="0" err="1" smtClean="0"/>
              <a:t>circumcision</a:t>
            </a:r>
            <a:endParaRPr lang="fr-FR" sz="2800" dirty="0" smtClean="0"/>
          </a:p>
          <a:p>
            <a:r>
              <a:rPr lang="fr-FR" sz="2800" dirty="0" smtClean="0"/>
              <a:t>N.B: </a:t>
            </a:r>
            <a:r>
              <a:rPr lang="fr-FR" sz="2800" dirty="0" err="1" smtClean="0"/>
              <a:t>slight</a:t>
            </a:r>
            <a:r>
              <a:rPr lang="fr-FR" sz="2800" dirty="0" smtClean="0"/>
              <a:t> </a:t>
            </a:r>
            <a:r>
              <a:rPr lang="fr-FR" sz="2800" dirty="0" err="1" smtClean="0"/>
              <a:t>risk</a:t>
            </a:r>
            <a:r>
              <a:rPr lang="fr-FR" sz="2800" dirty="0" smtClean="0"/>
              <a:t> for SCC,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monitored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0755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smtClean="0"/>
              <a:t>Classification:</a:t>
            </a:r>
          </a:p>
          <a:p>
            <a:r>
              <a:rPr lang="fr-FR" sz="2800" dirty="0" smtClean="0"/>
              <a:t>1- </a:t>
            </a:r>
            <a:r>
              <a:rPr lang="fr-FR" sz="2800" dirty="0" err="1" smtClean="0"/>
              <a:t>Chronic</a:t>
            </a:r>
            <a:r>
              <a:rPr lang="fr-FR" sz="2800" dirty="0" smtClean="0"/>
              <a:t> </a:t>
            </a:r>
            <a:r>
              <a:rPr lang="fr-FR" sz="2800" dirty="0" err="1" smtClean="0"/>
              <a:t>cutaneous</a:t>
            </a:r>
            <a:r>
              <a:rPr lang="fr-FR" sz="2800" dirty="0" smtClean="0"/>
              <a:t> LE: </a:t>
            </a:r>
            <a:r>
              <a:rPr lang="fr-FR" sz="2800" dirty="0" err="1" smtClean="0"/>
              <a:t>almost</a:t>
            </a:r>
            <a:r>
              <a:rPr lang="fr-FR" sz="2800" dirty="0" smtClean="0"/>
              <a:t> </a:t>
            </a:r>
            <a:r>
              <a:rPr lang="fr-FR" sz="2800" dirty="0" err="1" smtClean="0"/>
              <a:t>exclusively</a:t>
            </a:r>
            <a:r>
              <a:rPr lang="fr-FR" sz="2800" dirty="0" smtClean="0"/>
              <a:t> skin </a:t>
            </a:r>
            <a:r>
              <a:rPr lang="fr-FR" sz="2800" dirty="0" err="1" smtClean="0"/>
              <a:t>findings</a:t>
            </a:r>
            <a:r>
              <a:rPr lang="fr-FR" sz="2800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sz="2400" dirty="0" err="1" smtClean="0"/>
              <a:t>Discoid</a:t>
            </a:r>
            <a:r>
              <a:rPr lang="fr-FR" sz="2400" dirty="0" smtClean="0"/>
              <a:t> lupus (DLE)</a:t>
            </a:r>
          </a:p>
          <a:p>
            <a:r>
              <a:rPr lang="fr-FR" sz="2400" dirty="0" smtClean="0"/>
              <a:t>- Lupus </a:t>
            </a:r>
            <a:r>
              <a:rPr lang="fr-FR" sz="2400" dirty="0" err="1" smtClean="0"/>
              <a:t>tumidus</a:t>
            </a:r>
            <a:endParaRPr lang="fr-FR" sz="2400" dirty="0" smtClean="0"/>
          </a:p>
          <a:p>
            <a:r>
              <a:rPr lang="fr-FR" sz="2400" dirty="0" smtClean="0"/>
              <a:t>- Lupus </a:t>
            </a:r>
            <a:r>
              <a:rPr lang="fr-FR" sz="2400" dirty="0" err="1" smtClean="0"/>
              <a:t>profundus</a:t>
            </a:r>
            <a:endParaRPr lang="fr-FR" sz="2400" dirty="0" smtClean="0"/>
          </a:p>
          <a:p>
            <a:r>
              <a:rPr lang="fr-FR" sz="2800" dirty="0" smtClean="0"/>
              <a:t>2- </a:t>
            </a:r>
            <a:r>
              <a:rPr lang="fr-FR" sz="2800" dirty="0" err="1"/>
              <a:t>S</a:t>
            </a:r>
            <a:r>
              <a:rPr lang="fr-FR" sz="2800" dirty="0" err="1" smtClean="0"/>
              <a:t>ubacute</a:t>
            </a:r>
            <a:r>
              <a:rPr lang="fr-FR" sz="2800" dirty="0" smtClean="0"/>
              <a:t> </a:t>
            </a:r>
            <a:r>
              <a:rPr lang="fr-FR" sz="2800" dirty="0" err="1" smtClean="0"/>
              <a:t>cutaneous</a:t>
            </a:r>
            <a:r>
              <a:rPr lang="fr-FR" sz="2800" dirty="0" smtClean="0"/>
              <a:t> LE (SCLE): </a:t>
            </a:r>
            <a:r>
              <a:rPr lang="fr-FR" sz="2800" dirty="0" err="1" smtClean="0"/>
              <a:t>predominently</a:t>
            </a:r>
            <a:r>
              <a:rPr lang="fr-FR" sz="2800" dirty="0" smtClean="0"/>
              <a:t> skin </a:t>
            </a:r>
            <a:r>
              <a:rPr lang="fr-FR" sz="2800" dirty="0" err="1" smtClean="0"/>
              <a:t>finding</a:t>
            </a:r>
            <a:r>
              <a:rPr lang="fr-FR" sz="2800" dirty="0" smtClean="0"/>
              <a:t>, </a:t>
            </a:r>
            <a:r>
              <a:rPr lang="fr-FR" sz="2800" dirty="0" err="1" smtClean="0"/>
              <a:t>mild</a:t>
            </a:r>
            <a:r>
              <a:rPr lang="fr-FR" sz="2800" dirty="0" smtClean="0"/>
              <a:t> </a:t>
            </a:r>
            <a:r>
              <a:rPr lang="fr-FR" sz="2800" dirty="0" err="1" smtClean="0"/>
              <a:t>systemic</a:t>
            </a:r>
            <a:r>
              <a:rPr lang="fr-FR" sz="2800" dirty="0" smtClean="0"/>
              <a:t> </a:t>
            </a:r>
            <a:r>
              <a:rPr lang="fr-FR" sz="2800" dirty="0" err="1" smtClean="0"/>
              <a:t>involvement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3- Systemic LE (SLE): </a:t>
            </a:r>
            <a:r>
              <a:rPr lang="fr-FR" sz="2800" dirty="0" err="1" smtClean="0"/>
              <a:t>primarily</a:t>
            </a:r>
            <a:r>
              <a:rPr lang="fr-FR" sz="2800" dirty="0" smtClean="0"/>
              <a:t> </a:t>
            </a:r>
            <a:r>
              <a:rPr lang="fr-FR" sz="2800" dirty="0" err="1" smtClean="0"/>
              <a:t>systemic</a:t>
            </a:r>
            <a:r>
              <a:rPr lang="fr-FR" sz="2800" dirty="0" smtClean="0"/>
              <a:t> </a:t>
            </a:r>
            <a:r>
              <a:rPr lang="fr-FR" sz="2800" dirty="0" err="1" smtClean="0"/>
              <a:t>involvement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8353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s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57" r="-23057"/>
          <a:stretch>
            <a:fillRect/>
          </a:stretch>
        </p:blipFill>
        <p:spPr>
          <a:xfrm>
            <a:off x="457200" y="1098310"/>
            <a:ext cx="3833743" cy="5027853"/>
          </a:xfrm>
        </p:spPr>
      </p:pic>
      <p:pic>
        <p:nvPicPr>
          <p:cNvPr id="5" name="Image 4" descr="l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16" y="978182"/>
            <a:ext cx="3909049" cy="5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7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Lichen </a:t>
            </a:r>
            <a:r>
              <a:rPr lang="fr-FR" dirty="0" err="1" smtClean="0"/>
              <a:t>sclerosis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err="1" smtClean="0"/>
              <a:t>Therapy</a:t>
            </a:r>
            <a:r>
              <a:rPr lang="fr-FR" b="1" u="sng" dirty="0" smtClean="0"/>
              <a:t>:</a:t>
            </a:r>
          </a:p>
          <a:p>
            <a:r>
              <a:rPr lang="fr-FR" dirty="0" smtClean="0"/>
              <a:t>High </a:t>
            </a:r>
            <a:r>
              <a:rPr lang="fr-FR" dirty="0" err="1" smtClean="0"/>
              <a:t>potency</a:t>
            </a:r>
            <a:r>
              <a:rPr lang="fr-FR" dirty="0" smtClean="0"/>
              <a:t> </a:t>
            </a:r>
            <a:r>
              <a:rPr lang="fr-FR" dirty="0" err="1" smtClean="0"/>
              <a:t>topical</a:t>
            </a:r>
            <a:r>
              <a:rPr lang="fr-FR" dirty="0" smtClean="0"/>
              <a:t> </a:t>
            </a:r>
            <a:r>
              <a:rPr lang="fr-FR" dirty="0" err="1" smtClean="0"/>
              <a:t>corticosteroids</a:t>
            </a:r>
            <a:endParaRPr lang="fr-FR" dirty="0" smtClean="0"/>
          </a:p>
          <a:p>
            <a:r>
              <a:rPr lang="fr-FR" dirty="0" err="1" smtClean="0"/>
              <a:t>Topical</a:t>
            </a:r>
            <a:r>
              <a:rPr lang="fr-FR" dirty="0" smtClean="0"/>
              <a:t> </a:t>
            </a:r>
            <a:r>
              <a:rPr lang="fr-FR" dirty="0" err="1" smtClean="0"/>
              <a:t>immunomodulators</a:t>
            </a:r>
            <a:r>
              <a:rPr lang="fr-FR" dirty="0" smtClean="0"/>
              <a:t> (</a:t>
            </a:r>
            <a:r>
              <a:rPr lang="fr-FR" dirty="0" err="1" smtClean="0"/>
              <a:t>tacrolimus</a:t>
            </a:r>
            <a:r>
              <a:rPr lang="fr-FR" dirty="0" smtClean="0"/>
              <a:t> or </a:t>
            </a:r>
            <a:r>
              <a:rPr lang="fr-FR" dirty="0" err="1" smtClean="0"/>
              <a:t>pimecrolimus</a:t>
            </a:r>
            <a:r>
              <a:rPr lang="fr-FR" dirty="0" smtClean="0"/>
              <a:t>) for long </a:t>
            </a:r>
            <a:r>
              <a:rPr lang="fr-FR" dirty="0" err="1" smtClean="0"/>
              <a:t>term</a:t>
            </a:r>
            <a:r>
              <a:rPr lang="fr-FR" dirty="0" smtClean="0"/>
              <a:t> maintenance.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76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Systemic </a:t>
            </a:r>
            <a:r>
              <a:rPr lang="fr-FR" dirty="0" err="1" smtClean="0"/>
              <a:t>Sclerosis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3000" u="sng" dirty="0" err="1" smtClean="0"/>
              <a:t>Definition</a:t>
            </a:r>
            <a:r>
              <a:rPr lang="fr-FR" sz="3000" u="sng" dirty="0" smtClean="0"/>
              <a:t> </a:t>
            </a:r>
            <a:r>
              <a:rPr lang="fr-FR" sz="2800" dirty="0" smtClean="0"/>
              <a:t> : AI, </a:t>
            </a:r>
            <a:r>
              <a:rPr lang="fr-FR" sz="2800" dirty="0" err="1" smtClean="0"/>
              <a:t>multiorgan</a:t>
            </a:r>
            <a:r>
              <a:rPr lang="fr-FR" sz="2800" dirty="0" smtClean="0"/>
              <a:t> </a:t>
            </a:r>
            <a:r>
              <a:rPr lang="fr-FR" sz="2800" dirty="0" err="1" smtClean="0"/>
              <a:t>disease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diffuse </a:t>
            </a:r>
            <a:r>
              <a:rPr lang="fr-FR" sz="2800" dirty="0" err="1" smtClean="0"/>
              <a:t>sclerosis</a:t>
            </a:r>
            <a:r>
              <a:rPr lang="fr-FR" sz="2800" dirty="0" smtClean="0"/>
              <a:t> of connective tissue </a:t>
            </a:r>
            <a:r>
              <a:rPr lang="fr-FR" sz="2800" dirty="0" err="1" smtClean="0"/>
              <a:t>favoring</a:t>
            </a:r>
            <a:r>
              <a:rPr lang="fr-FR" sz="2800" dirty="0" smtClean="0"/>
              <a:t> skin, </a:t>
            </a:r>
            <a:r>
              <a:rPr lang="fr-FR" sz="2800" dirty="0" err="1" smtClean="0"/>
              <a:t>lung</a:t>
            </a:r>
            <a:r>
              <a:rPr lang="fr-FR" sz="2800" dirty="0" smtClean="0"/>
              <a:t>, GI &amp; </a:t>
            </a:r>
            <a:r>
              <a:rPr lang="fr-FR" sz="2800" dirty="0" err="1" smtClean="0"/>
              <a:t>kidneys</a:t>
            </a:r>
            <a:r>
              <a:rPr lang="fr-FR" sz="2800" dirty="0" smtClean="0"/>
              <a:t>.</a:t>
            </a:r>
          </a:p>
          <a:p>
            <a:r>
              <a:rPr lang="fr-FR" sz="2800" u="sng" dirty="0" err="1" smtClean="0"/>
              <a:t>Epidemiology</a:t>
            </a:r>
            <a:r>
              <a:rPr lang="fr-FR" sz="2800" u="sng" dirty="0" smtClean="0"/>
              <a:t>: </a:t>
            </a:r>
            <a:r>
              <a:rPr lang="fr-FR" sz="2800" dirty="0" smtClean="0"/>
              <a:t>F&gt;M 5:1, but men have </a:t>
            </a:r>
            <a:r>
              <a:rPr lang="fr-FR" sz="2800" dirty="0" err="1" smtClean="0"/>
              <a:t>worse</a:t>
            </a:r>
            <a:r>
              <a:rPr lang="fr-FR" sz="2800" dirty="0" smtClean="0"/>
              <a:t> </a:t>
            </a:r>
            <a:r>
              <a:rPr lang="fr-FR" sz="2800" dirty="0" err="1" smtClean="0"/>
              <a:t>prognosis</a:t>
            </a:r>
            <a:r>
              <a:rPr lang="fr-FR" sz="2800" dirty="0" err="1"/>
              <a:t>,</a:t>
            </a:r>
            <a:r>
              <a:rPr lang="fr-FR" sz="2800" dirty="0" err="1" smtClean="0"/>
              <a:t>incidence</a:t>
            </a:r>
            <a:r>
              <a:rPr lang="fr-FR" sz="2800" dirty="0" smtClean="0"/>
              <a:t>: 1-2/100000 per </a:t>
            </a:r>
            <a:r>
              <a:rPr lang="fr-FR" sz="2800" dirty="0" err="1" smtClean="0"/>
              <a:t>year</a:t>
            </a:r>
            <a:r>
              <a:rPr lang="fr-FR" dirty="0" smtClean="0"/>
              <a:t> .</a:t>
            </a:r>
          </a:p>
          <a:p>
            <a:r>
              <a:rPr lang="fr-FR" sz="3000" u="sng" dirty="0" err="1" smtClean="0"/>
              <a:t>Pathogenesis</a:t>
            </a:r>
            <a:r>
              <a:rPr lang="fr-FR" sz="3000" u="sng" dirty="0" smtClean="0"/>
              <a:t>:</a:t>
            </a:r>
          </a:p>
          <a:p>
            <a:r>
              <a:rPr lang="fr-FR" sz="2800" dirty="0" err="1" smtClean="0"/>
              <a:t>Genetic</a:t>
            </a:r>
            <a:r>
              <a:rPr lang="fr-FR" sz="2800" dirty="0" smtClean="0"/>
              <a:t> </a:t>
            </a:r>
            <a:r>
              <a:rPr lang="fr-FR" sz="2800" dirty="0" err="1" smtClean="0"/>
              <a:t>predisposition</a:t>
            </a:r>
            <a:r>
              <a:rPr lang="fr-FR" sz="2800" dirty="0" smtClean="0"/>
              <a:t> (HLA-DR3,-DR5..)</a:t>
            </a:r>
          </a:p>
          <a:p>
            <a:r>
              <a:rPr lang="fr-FR" sz="2800" dirty="0" err="1" smtClean="0"/>
              <a:t>Vessel</a:t>
            </a:r>
            <a:r>
              <a:rPr lang="fr-FR" sz="2800" dirty="0" smtClean="0"/>
              <a:t> damage as </a:t>
            </a:r>
            <a:r>
              <a:rPr lang="fr-FR" sz="2800" dirty="0" err="1" smtClean="0"/>
              <a:t>primary</a:t>
            </a:r>
            <a:r>
              <a:rPr lang="fr-FR" sz="2800" dirty="0" smtClean="0"/>
              <a:t> </a:t>
            </a:r>
            <a:r>
              <a:rPr lang="fr-FR" sz="2800" dirty="0" err="1" smtClean="0"/>
              <a:t>event</a:t>
            </a:r>
            <a:endParaRPr lang="fr-FR" sz="2800" dirty="0" smtClean="0"/>
          </a:p>
          <a:p>
            <a:r>
              <a:rPr lang="fr-FR" sz="2800" dirty="0" err="1" smtClean="0"/>
              <a:t>Increased</a:t>
            </a:r>
            <a:r>
              <a:rPr lang="fr-FR" sz="2800" dirty="0" smtClean="0"/>
              <a:t> production: type I,III &amp; IV </a:t>
            </a:r>
            <a:r>
              <a:rPr lang="fr-FR" sz="2800" dirty="0" err="1" smtClean="0"/>
              <a:t>collagen</a:t>
            </a:r>
            <a:r>
              <a:rPr lang="fr-FR" sz="2800" dirty="0" smtClean="0"/>
              <a:t>, </a:t>
            </a:r>
            <a:r>
              <a:rPr lang="fr-FR" sz="2800" dirty="0" err="1" smtClean="0"/>
              <a:t>fibronectin</a:t>
            </a:r>
            <a:r>
              <a:rPr lang="fr-FR" sz="2800" dirty="0" smtClean="0"/>
              <a:t> &amp; </a:t>
            </a:r>
            <a:r>
              <a:rPr lang="fr-FR" sz="2800" dirty="0" err="1" smtClean="0"/>
              <a:t>proteoglycansin</a:t>
            </a:r>
            <a:r>
              <a:rPr lang="fr-FR" sz="2800" dirty="0" smtClean="0"/>
              <a:t> </a:t>
            </a:r>
            <a:r>
              <a:rPr lang="fr-FR" sz="2800" dirty="0" err="1" smtClean="0"/>
              <a:t>affected</a:t>
            </a:r>
            <a:r>
              <a:rPr lang="fr-FR" sz="2800" dirty="0" smtClean="0"/>
              <a:t> connective tissue.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Classification :</a:t>
            </a:r>
          </a:p>
          <a:p>
            <a:r>
              <a:rPr lang="fr-FR" dirty="0" err="1" smtClean="0"/>
              <a:t>Acral</a:t>
            </a:r>
            <a:r>
              <a:rPr lang="fr-FR" dirty="0" smtClean="0"/>
              <a:t> </a:t>
            </a:r>
            <a:r>
              <a:rPr lang="fr-FR" dirty="0" err="1" smtClean="0"/>
              <a:t>sclerosis</a:t>
            </a:r>
            <a:r>
              <a:rPr lang="fr-FR" dirty="0" smtClean="0"/>
              <a:t> types I,II (</a:t>
            </a:r>
            <a:r>
              <a:rPr lang="fr-FR" dirty="0" err="1" smtClean="0"/>
              <a:t>limited</a:t>
            </a:r>
            <a:r>
              <a:rPr lang="fr-FR" dirty="0" smtClean="0"/>
              <a:t>)</a:t>
            </a:r>
          </a:p>
          <a:p>
            <a:r>
              <a:rPr lang="fr-FR" dirty="0" smtClean="0"/>
              <a:t>Systemic </a:t>
            </a:r>
            <a:r>
              <a:rPr lang="fr-FR" dirty="0" err="1" smtClean="0"/>
              <a:t>sclerosis</a:t>
            </a:r>
            <a:r>
              <a:rPr lang="fr-FR" dirty="0" smtClean="0"/>
              <a:t>: </a:t>
            </a:r>
            <a:r>
              <a:rPr lang="fr-FR" dirty="0" err="1" smtClean="0"/>
              <a:t>starts</a:t>
            </a:r>
            <a:r>
              <a:rPr lang="fr-FR" dirty="0" smtClean="0"/>
              <a:t> on </a:t>
            </a:r>
            <a:r>
              <a:rPr lang="fr-FR" dirty="0" err="1" smtClean="0"/>
              <a:t>trunk</a:t>
            </a:r>
            <a:r>
              <a:rPr lang="fr-FR" dirty="0" smtClean="0"/>
              <a:t>, </a:t>
            </a:r>
            <a:r>
              <a:rPr lang="fr-FR" dirty="0" err="1" smtClean="0"/>
              <a:t>severe</a:t>
            </a:r>
            <a:r>
              <a:rPr lang="fr-FR" dirty="0" smtClean="0"/>
              <a:t> facial </a:t>
            </a:r>
            <a:r>
              <a:rPr lang="fr-FR" dirty="0" err="1" smtClean="0"/>
              <a:t>involvement</a:t>
            </a:r>
            <a:r>
              <a:rPr lang="fr-FR" dirty="0" smtClean="0"/>
              <a:t>.</a:t>
            </a:r>
          </a:p>
          <a:p>
            <a:r>
              <a:rPr lang="fr-FR" dirty="0" smtClean="0"/>
              <a:t>CREST syndrome: </a:t>
            </a:r>
            <a:endParaRPr lang="fr-FR" dirty="0" smtClean="0"/>
          </a:p>
          <a:p>
            <a:r>
              <a:rPr lang="fr-FR" b="1" i="1" dirty="0" err="1" smtClean="0"/>
              <a:t>C</a:t>
            </a:r>
            <a:r>
              <a:rPr lang="fr-FR" dirty="0" err="1" smtClean="0"/>
              <a:t>alcinosis</a:t>
            </a:r>
            <a:r>
              <a:rPr lang="fr-FR" dirty="0" smtClean="0"/>
              <a:t>, </a:t>
            </a:r>
            <a:r>
              <a:rPr lang="fr-FR" b="1" i="1" dirty="0" smtClean="0"/>
              <a:t>R</a:t>
            </a:r>
            <a:r>
              <a:rPr lang="fr-FR" dirty="0" smtClean="0"/>
              <a:t>aynaud </a:t>
            </a:r>
            <a:r>
              <a:rPr lang="fr-FR" dirty="0" err="1" smtClean="0"/>
              <a:t>phenomenon</a:t>
            </a:r>
            <a:r>
              <a:rPr lang="fr-FR" dirty="0" smtClean="0"/>
              <a:t>, </a:t>
            </a:r>
            <a:r>
              <a:rPr lang="fr-FR" b="1" i="1" dirty="0" err="1" smtClean="0"/>
              <a:t>E</a:t>
            </a:r>
            <a:r>
              <a:rPr lang="fr-FR" dirty="0" err="1" smtClean="0"/>
              <a:t>sophageal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r>
              <a:rPr lang="fr-FR" dirty="0" smtClean="0"/>
              <a:t>, </a:t>
            </a:r>
            <a:r>
              <a:rPr lang="fr-FR" b="1" i="1" dirty="0" err="1" smtClean="0"/>
              <a:t>S</a:t>
            </a:r>
            <a:r>
              <a:rPr lang="fr-FR" dirty="0" err="1" smtClean="0"/>
              <a:t>clerodactyly</a:t>
            </a:r>
            <a:r>
              <a:rPr lang="fr-FR" dirty="0" smtClean="0"/>
              <a:t>, </a:t>
            </a:r>
            <a:r>
              <a:rPr lang="fr-FR" b="1" i="1" dirty="0" err="1" smtClean="0"/>
              <a:t>T</a:t>
            </a:r>
            <a:r>
              <a:rPr lang="fr-FR" dirty="0" err="1" smtClean="0"/>
              <a:t>elengiectasia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89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s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10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3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res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932"/>
          <a:stretch>
            <a:fillRect/>
          </a:stretch>
        </p:blipFill>
        <p:spPr>
          <a:xfrm>
            <a:off x="457200" y="1600200"/>
            <a:ext cx="3267339" cy="4525963"/>
          </a:xfrm>
        </p:spPr>
      </p:pic>
      <p:pic>
        <p:nvPicPr>
          <p:cNvPr id="5" name="Image 4" descr="cre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3" y="1600199"/>
            <a:ext cx="3960541" cy="45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u="sng" dirty="0" smtClean="0"/>
              <a:t>Clinical </a:t>
            </a:r>
            <a:r>
              <a:rPr lang="fr-FR" u="sng" dirty="0" err="1" smtClean="0"/>
              <a:t>features</a:t>
            </a:r>
            <a:r>
              <a:rPr lang="fr-FR" u="sng" dirty="0" smtClean="0"/>
              <a:t>:</a:t>
            </a:r>
          </a:p>
          <a:p>
            <a:r>
              <a:rPr lang="fr-FR" sz="2800" i="1" dirty="0" smtClean="0"/>
              <a:t>Hands</a:t>
            </a:r>
            <a:r>
              <a:rPr lang="fr-FR" sz="2800" dirty="0" smtClean="0"/>
              <a:t>: </a:t>
            </a:r>
            <a:r>
              <a:rPr lang="fr-FR" sz="2800" dirty="0" err="1" smtClean="0"/>
              <a:t>puffy</a:t>
            </a:r>
            <a:r>
              <a:rPr lang="fr-FR" sz="2800" dirty="0" smtClean="0"/>
              <a:t> hands, </a:t>
            </a:r>
            <a:r>
              <a:rPr lang="fr-FR" sz="2800" dirty="0" err="1" smtClean="0"/>
              <a:t>sclerodactyly</a:t>
            </a:r>
            <a:r>
              <a:rPr lang="fr-FR" sz="2800" dirty="0" smtClean="0"/>
              <a:t>, </a:t>
            </a:r>
            <a:r>
              <a:rPr lang="fr-FR" sz="2800" dirty="0" err="1" smtClean="0"/>
              <a:t>tightening</a:t>
            </a:r>
            <a:r>
              <a:rPr lang="fr-FR" sz="2800" dirty="0" smtClean="0"/>
              <a:t>, </a:t>
            </a:r>
            <a:r>
              <a:rPr lang="fr-FR" sz="2800" dirty="0" err="1" smtClean="0"/>
              <a:t>reduced</a:t>
            </a:r>
            <a:r>
              <a:rPr lang="fr-FR" sz="2800" dirty="0" smtClean="0"/>
              <a:t> motion, </a:t>
            </a:r>
            <a:r>
              <a:rPr lang="fr-FR" sz="2800" dirty="0" err="1" smtClean="0"/>
              <a:t>fingertip</a:t>
            </a:r>
            <a:r>
              <a:rPr lang="fr-FR" sz="2800" dirty="0" smtClean="0"/>
              <a:t> </a:t>
            </a:r>
            <a:r>
              <a:rPr lang="fr-FR" sz="2800" dirty="0" err="1" smtClean="0"/>
              <a:t>ulcers</a:t>
            </a:r>
            <a:r>
              <a:rPr lang="fr-FR" sz="2800" dirty="0" smtClean="0"/>
              <a:t>, </a:t>
            </a:r>
            <a:r>
              <a:rPr lang="fr-FR" sz="2800" dirty="0" err="1" smtClean="0"/>
              <a:t>calcinosis</a:t>
            </a:r>
            <a:r>
              <a:rPr lang="fr-FR" sz="2800" dirty="0" smtClean="0"/>
              <a:t>.</a:t>
            </a:r>
          </a:p>
          <a:p>
            <a:r>
              <a:rPr lang="fr-FR" sz="2800" i="1" dirty="0" smtClean="0"/>
              <a:t>Face</a:t>
            </a:r>
            <a:r>
              <a:rPr lang="fr-FR" dirty="0" smtClean="0"/>
              <a:t>: </a:t>
            </a:r>
            <a:r>
              <a:rPr lang="fr-FR" sz="2800" dirty="0" err="1" smtClean="0"/>
              <a:t>microstomia</a:t>
            </a:r>
            <a:r>
              <a:rPr lang="fr-FR" sz="2800" dirty="0" smtClean="0"/>
              <a:t>, </a:t>
            </a:r>
            <a:r>
              <a:rPr lang="fr-FR" sz="2800" dirty="0" err="1" smtClean="0"/>
              <a:t>reduced</a:t>
            </a:r>
            <a:r>
              <a:rPr lang="fr-FR" sz="2800" dirty="0" smtClean="0"/>
              <a:t> facial expressions.</a:t>
            </a:r>
          </a:p>
          <a:p>
            <a:r>
              <a:rPr lang="fr-FR" sz="2800" i="1" dirty="0" smtClean="0"/>
              <a:t>Diffuse </a:t>
            </a:r>
            <a:r>
              <a:rPr lang="fr-FR" sz="2800" i="1" dirty="0" err="1" smtClean="0"/>
              <a:t>sclerosis</a:t>
            </a:r>
            <a:r>
              <a:rPr lang="fr-FR" sz="2800" dirty="0" smtClean="0"/>
              <a:t>: </a:t>
            </a:r>
            <a:r>
              <a:rPr lang="fr-FR" sz="2800" dirty="0" err="1" smtClean="0"/>
              <a:t>sometimes</a:t>
            </a:r>
            <a:r>
              <a:rPr lang="fr-FR" sz="2800" dirty="0" smtClean="0"/>
              <a:t> restriction of </a:t>
            </a:r>
            <a:r>
              <a:rPr lang="fr-FR" sz="2800" dirty="0" err="1" smtClean="0"/>
              <a:t>respiratory</a:t>
            </a:r>
            <a:r>
              <a:rPr lang="fr-FR" sz="2800" dirty="0" smtClean="0"/>
              <a:t> motion.</a:t>
            </a:r>
          </a:p>
          <a:p>
            <a:r>
              <a:rPr lang="fr-FR" i="1" dirty="0" smtClean="0"/>
              <a:t>Raynaud </a:t>
            </a:r>
            <a:r>
              <a:rPr lang="fr-FR" i="1" dirty="0" err="1" smtClean="0"/>
              <a:t>phenomenon</a:t>
            </a:r>
            <a:r>
              <a:rPr lang="fr-FR" i="1" dirty="0" smtClean="0"/>
              <a:t>:</a:t>
            </a:r>
          </a:p>
          <a:p>
            <a:r>
              <a:rPr lang="fr-FR" i="1" dirty="0" smtClean="0"/>
              <a:t>Confetti </a:t>
            </a:r>
            <a:r>
              <a:rPr lang="fr-FR" i="1" dirty="0" err="1" smtClean="0"/>
              <a:t>like</a:t>
            </a:r>
            <a:r>
              <a:rPr lang="fr-FR" i="1" dirty="0" smtClean="0"/>
              <a:t> </a:t>
            </a:r>
            <a:r>
              <a:rPr lang="fr-FR" i="1" dirty="0" err="1" smtClean="0"/>
              <a:t>hypopgmentation</a:t>
            </a:r>
            <a:r>
              <a:rPr lang="fr-FR" dirty="0" smtClean="0"/>
              <a:t>: </a:t>
            </a:r>
            <a:r>
              <a:rPr lang="fr-FR" sz="2800" dirty="0" err="1" smtClean="0"/>
              <a:t>mistaken</a:t>
            </a:r>
            <a:r>
              <a:rPr lang="fr-FR" sz="2800" dirty="0" smtClean="0"/>
              <a:t> for vitiligo, more </a:t>
            </a:r>
            <a:r>
              <a:rPr lang="fr-FR" sz="2800" dirty="0" err="1" smtClean="0"/>
              <a:t>dramatic</a:t>
            </a:r>
            <a:r>
              <a:rPr lang="fr-FR" sz="2800" dirty="0" smtClean="0"/>
              <a:t> in blacks.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83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u="sng" dirty="0" smtClean="0"/>
              <a:t>Systemic </a:t>
            </a:r>
            <a:r>
              <a:rPr lang="fr-FR" u="sng" dirty="0" err="1" smtClean="0"/>
              <a:t>findings</a:t>
            </a:r>
            <a:r>
              <a:rPr lang="fr-FR" u="sng" dirty="0" smtClean="0"/>
              <a:t>:</a:t>
            </a:r>
            <a:endParaRPr lang="fr-FR" dirty="0" smtClean="0"/>
          </a:p>
          <a:p>
            <a:r>
              <a:rPr lang="fr-FR" sz="2800" u="sng" dirty="0" smtClean="0"/>
              <a:t>GI tract</a:t>
            </a:r>
            <a:r>
              <a:rPr lang="fr-FR" sz="2800" dirty="0" smtClean="0"/>
              <a:t>: </a:t>
            </a:r>
            <a:r>
              <a:rPr lang="fr-FR" sz="2800" dirty="0" err="1" smtClean="0"/>
              <a:t>reduction</a:t>
            </a:r>
            <a:r>
              <a:rPr lang="fr-FR" sz="2800" dirty="0" smtClean="0"/>
              <a:t> </a:t>
            </a:r>
            <a:r>
              <a:rPr lang="fr-FR" sz="2800" dirty="0" err="1" smtClean="0"/>
              <a:t>tongue</a:t>
            </a:r>
            <a:r>
              <a:rPr lang="fr-FR" sz="2800" dirty="0" smtClean="0"/>
              <a:t> </a:t>
            </a:r>
            <a:r>
              <a:rPr lang="fr-FR" sz="2800" dirty="0" err="1" smtClean="0"/>
              <a:t>motility</a:t>
            </a:r>
            <a:r>
              <a:rPr lang="fr-FR" sz="2800" dirty="0" smtClean="0"/>
              <a:t>, </a:t>
            </a:r>
            <a:r>
              <a:rPr lang="fr-FR" sz="2800" dirty="0" err="1" smtClean="0"/>
              <a:t>swallowing</a:t>
            </a:r>
            <a:r>
              <a:rPr lang="fr-FR" sz="2800" dirty="0" smtClean="0"/>
              <a:t> </a:t>
            </a:r>
            <a:r>
              <a:rPr lang="fr-FR" sz="2800" dirty="0" err="1" smtClean="0"/>
              <a:t>problems</a:t>
            </a:r>
            <a:r>
              <a:rPr lang="fr-FR" sz="2800" dirty="0" smtClean="0"/>
              <a:t>, </a:t>
            </a:r>
            <a:r>
              <a:rPr lang="fr-FR" sz="2800" dirty="0" err="1" smtClean="0"/>
              <a:t>sicca</a:t>
            </a:r>
            <a:r>
              <a:rPr lang="fr-FR" sz="2800" dirty="0" smtClean="0"/>
              <a:t> syndrome, </a:t>
            </a:r>
            <a:r>
              <a:rPr lang="fr-FR" sz="2800" dirty="0" err="1"/>
              <a:t>i</a:t>
            </a:r>
            <a:r>
              <a:rPr lang="fr-FR" sz="2800" dirty="0" err="1" smtClean="0"/>
              <a:t>mpaired</a:t>
            </a:r>
            <a:r>
              <a:rPr lang="fr-FR" sz="2800" dirty="0" smtClean="0"/>
              <a:t> </a:t>
            </a:r>
            <a:r>
              <a:rPr lang="fr-FR" sz="2800" dirty="0" err="1" smtClean="0"/>
              <a:t>esophageal</a:t>
            </a:r>
            <a:r>
              <a:rPr lang="fr-FR" sz="2800" dirty="0" smtClean="0"/>
              <a:t> </a:t>
            </a:r>
            <a:r>
              <a:rPr lang="fr-FR" sz="2800" dirty="0" err="1" smtClean="0"/>
              <a:t>motility</a:t>
            </a:r>
            <a:r>
              <a:rPr lang="fr-FR" sz="2800" dirty="0" smtClean="0"/>
              <a:t>.</a:t>
            </a:r>
          </a:p>
          <a:p>
            <a:r>
              <a:rPr lang="fr-FR" sz="2800" u="sng" dirty="0" err="1" smtClean="0"/>
              <a:t>Lungs</a:t>
            </a:r>
            <a:r>
              <a:rPr lang="fr-FR" sz="2800" dirty="0" smtClean="0"/>
              <a:t>: skin </a:t>
            </a:r>
            <a:r>
              <a:rPr lang="fr-FR" sz="2800" dirty="0" err="1" smtClean="0"/>
              <a:t>restricts</a:t>
            </a:r>
            <a:r>
              <a:rPr lang="fr-FR" sz="2800" dirty="0" smtClean="0"/>
              <a:t> motion, </a:t>
            </a:r>
            <a:r>
              <a:rPr lang="fr-FR" sz="2800" dirty="0" err="1" smtClean="0"/>
              <a:t>pulmonary</a:t>
            </a:r>
            <a:r>
              <a:rPr lang="fr-FR" sz="2800" dirty="0" smtClean="0"/>
              <a:t> </a:t>
            </a:r>
            <a:r>
              <a:rPr lang="fr-FR" sz="2800" dirty="0" err="1" smtClean="0"/>
              <a:t>fibrosis</a:t>
            </a:r>
            <a:r>
              <a:rPr lang="fr-FR" sz="2800" dirty="0" smtClean="0"/>
              <a:t>.</a:t>
            </a:r>
          </a:p>
          <a:p>
            <a:r>
              <a:rPr lang="fr-FR" sz="2800" u="sng" dirty="0" err="1" smtClean="0"/>
              <a:t>Kidneys</a:t>
            </a:r>
            <a:r>
              <a:rPr lang="fr-FR" sz="2800" dirty="0" smtClean="0"/>
              <a:t>: HT, </a:t>
            </a:r>
            <a:r>
              <a:rPr lang="fr-FR" sz="2800" dirty="0" err="1" smtClean="0"/>
              <a:t>nephrosclerosis</a:t>
            </a:r>
            <a:r>
              <a:rPr lang="fr-FR" sz="2800" dirty="0" smtClean="0"/>
              <a:t>.</a:t>
            </a:r>
          </a:p>
          <a:p>
            <a:r>
              <a:rPr lang="fr-FR" sz="2800" u="sng" dirty="0" err="1" smtClean="0"/>
              <a:t>Heart</a:t>
            </a:r>
            <a:r>
              <a:rPr lang="fr-FR" sz="2800" dirty="0" smtClean="0"/>
              <a:t>: </a:t>
            </a:r>
            <a:r>
              <a:rPr lang="fr-FR" sz="2800" dirty="0" err="1" smtClean="0"/>
              <a:t>subtle</a:t>
            </a:r>
            <a:r>
              <a:rPr lang="fr-FR" sz="2800" dirty="0"/>
              <a:t> </a:t>
            </a:r>
            <a:r>
              <a:rPr lang="fr-FR" sz="2800" dirty="0" smtClean="0"/>
              <a:t>&amp; </a:t>
            </a:r>
            <a:r>
              <a:rPr lang="fr-FR" sz="2800" dirty="0" err="1" smtClean="0"/>
              <a:t>late</a:t>
            </a:r>
            <a:r>
              <a:rPr lang="fr-FR" sz="2800" dirty="0" smtClean="0"/>
              <a:t>; MC </a:t>
            </a:r>
            <a:r>
              <a:rPr lang="fr-FR" sz="2800" dirty="0" err="1" smtClean="0"/>
              <a:t>fibrosis</a:t>
            </a:r>
            <a:r>
              <a:rPr lang="fr-FR" sz="2800" dirty="0" smtClean="0"/>
              <a:t>, </a:t>
            </a:r>
            <a:r>
              <a:rPr lang="fr-FR" sz="2800" dirty="0" err="1" smtClean="0"/>
              <a:t>pericardial</a:t>
            </a:r>
            <a:r>
              <a:rPr lang="fr-FR" sz="2800" dirty="0" smtClean="0"/>
              <a:t> effusion.</a:t>
            </a:r>
          </a:p>
          <a:p>
            <a:r>
              <a:rPr lang="fr-FR" sz="2800" u="sng" dirty="0" err="1" smtClean="0"/>
              <a:t>Liver</a:t>
            </a:r>
            <a:r>
              <a:rPr lang="fr-FR" sz="2800" dirty="0" smtClean="0"/>
              <a:t>: </a:t>
            </a:r>
            <a:r>
              <a:rPr lang="fr-FR" sz="2800" dirty="0" err="1" smtClean="0"/>
              <a:t>primary</a:t>
            </a:r>
            <a:r>
              <a:rPr lang="fr-FR" sz="2800" dirty="0" smtClean="0"/>
              <a:t> </a:t>
            </a:r>
            <a:r>
              <a:rPr lang="fr-FR" sz="2800" dirty="0" err="1" smtClean="0"/>
              <a:t>biliary</a:t>
            </a:r>
            <a:r>
              <a:rPr lang="fr-FR" sz="2800" dirty="0" smtClean="0"/>
              <a:t> </a:t>
            </a:r>
            <a:r>
              <a:rPr lang="fr-FR" sz="2800" dirty="0" err="1" smtClean="0"/>
              <a:t>cirrhosis</a:t>
            </a:r>
            <a:r>
              <a:rPr lang="fr-FR" sz="2800" dirty="0" smtClean="0"/>
              <a:t>.</a:t>
            </a:r>
          </a:p>
          <a:p>
            <a:r>
              <a:rPr lang="fr-FR" sz="2800" u="sng" dirty="0" smtClean="0"/>
              <a:t>MS</a:t>
            </a:r>
            <a:r>
              <a:rPr lang="fr-FR" sz="2800" dirty="0" smtClean="0"/>
              <a:t>: </a:t>
            </a:r>
            <a:r>
              <a:rPr lang="fr-FR" sz="2800" dirty="0" err="1" smtClean="0"/>
              <a:t>arthralgias</a:t>
            </a:r>
            <a:r>
              <a:rPr lang="fr-FR" sz="2800" dirty="0" smtClean="0"/>
              <a:t>, muscle </a:t>
            </a:r>
            <a:r>
              <a:rPr lang="fr-FR" sz="2800" dirty="0" err="1" smtClean="0"/>
              <a:t>atrophy</a:t>
            </a:r>
            <a:endParaRPr lang="fr-FR" sz="2800" dirty="0" smtClean="0"/>
          </a:p>
          <a:p>
            <a:r>
              <a:rPr lang="fr-FR" sz="2800" u="sng" dirty="0" err="1" smtClean="0"/>
              <a:t>Bones</a:t>
            </a:r>
            <a:r>
              <a:rPr lang="fr-FR" sz="2800" dirty="0" smtClean="0"/>
              <a:t>: </a:t>
            </a:r>
            <a:r>
              <a:rPr lang="fr-FR" sz="2800" dirty="0" err="1" smtClean="0"/>
              <a:t>acro-osteolysis</a:t>
            </a:r>
            <a:endParaRPr lang="fr-FR" sz="2800" dirty="0" smtClean="0"/>
          </a:p>
          <a:p>
            <a:r>
              <a:rPr lang="fr-FR" sz="2800" u="sng" dirty="0" err="1" smtClean="0"/>
              <a:t>Teeth</a:t>
            </a:r>
            <a:r>
              <a:rPr lang="fr-FR" sz="2800" dirty="0" smtClean="0"/>
              <a:t>: </a:t>
            </a:r>
            <a:r>
              <a:rPr lang="fr-FR" sz="2800" dirty="0" err="1" smtClean="0"/>
              <a:t>widening</a:t>
            </a:r>
            <a:r>
              <a:rPr lang="fr-FR" sz="2800" dirty="0" smtClean="0"/>
              <a:t> of </a:t>
            </a:r>
            <a:r>
              <a:rPr lang="fr-FR" sz="2800" dirty="0" err="1" smtClean="0"/>
              <a:t>periodontal</a:t>
            </a:r>
            <a:r>
              <a:rPr lang="fr-FR" sz="2800" dirty="0" smtClean="0"/>
              <a:t> membrane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18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Diagnostic </a:t>
            </a:r>
            <a:r>
              <a:rPr lang="fr-FR" u="sng" dirty="0" err="1" smtClean="0"/>
              <a:t>approach</a:t>
            </a:r>
            <a:r>
              <a:rPr lang="fr-FR" u="sng" dirty="0" smtClean="0"/>
              <a:t>: </a:t>
            </a:r>
          </a:p>
          <a:p>
            <a:r>
              <a:rPr lang="fr-FR" u="sng" dirty="0" smtClean="0"/>
              <a:t>Skin:</a:t>
            </a:r>
          </a:p>
          <a:p>
            <a:r>
              <a:rPr lang="fr-FR" u="sng" dirty="0" err="1" smtClean="0"/>
              <a:t>Lungs</a:t>
            </a:r>
            <a:r>
              <a:rPr lang="fr-FR" u="sng" dirty="0" smtClean="0"/>
              <a:t>: </a:t>
            </a:r>
            <a:r>
              <a:rPr lang="fr-FR" dirty="0" smtClean="0"/>
              <a:t> CXR, </a:t>
            </a:r>
            <a:r>
              <a:rPr lang="fr-FR" dirty="0" err="1" smtClean="0"/>
              <a:t>pulm</a:t>
            </a:r>
            <a:r>
              <a:rPr lang="fr-FR" dirty="0" smtClean="0"/>
              <a:t> diffusion </a:t>
            </a:r>
            <a:r>
              <a:rPr lang="fr-FR" dirty="0" err="1" smtClean="0"/>
              <a:t>studies</a:t>
            </a:r>
            <a:endParaRPr lang="fr-FR" dirty="0" smtClean="0"/>
          </a:p>
          <a:p>
            <a:r>
              <a:rPr lang="fr-FR" u="sng" dirty="0" err="1" smtClean="0"/>
              <a:t>Skeleton</a:t>
            </a:r>
            <a:r>
              <a:rPr lang="fr-FR" u="sng" dirty="0" smtClean="0"/>
              <a:t>: </a:t>
            </a:r>
            <a:r>
              <a:rPr lang="fr-FR" dirty="0" smtClean="0"/>
              <a:t>XR for </a:t>
            </a:r>
            <a:r>
              <a:rPr lang="fr-FR" dirty="0" err="1" smtClean="0"/>
              <a:t>osteolysis</a:t>
            </a:r>
            <a:r>
              <a:rPr lang="fr-FR" dirty="0" smtClean="0"/>
              <a:t>, calcifications.</a:t>
            </a:r>
          </a:p>
          <a:p>
            <a:r>
              <a:rPr lang="fr-FR" u="sng" dirty="0" smtClean="0"/>
              <a:t>GI:</a:t>
            </a:r>
            <a:r>
              <a:rPr lang="fr-FR" dirty="0" smtClean="0"/>
              <a:t> </a:t>
            </a:r>
            <a:r>
              <a:rPr lang="fr-FR" dirty="0" err="1" smtClean="0"/>
              <a:t>esophageal</a:t>
            </a:r>
            <a:r>
              <a:rPr lang="fr-FR" dirty="0" smtClean="0"/>
              <a:t> </a:t>
            </a:r>
            <a:r>
              <a:rPr lang="fr-FR" dirty="0" err="1" smtClean="0"/>
              <a:t>manometry</a:t>
            </a:r>
            <a:r>
              <a:rPr lang="fr-FR" dirty="0" smtClean="0"/>
              <a:t>, </a:t>
            </a:r>
            <a:r>
              <a:rPr lang="fr-FR" dirty="0" err="1" smtClean="0"/>
              <a:t>scintigraphy</a:t>
            </a:r>
            <a:endParaRPr lang="fr-FR" dirty="0" smtClean="0"/>
          </a:p>
          <a:p>
            <a:r>
              <a:rPr lang="fr-FR" u="sng" dirty="0" err="1" smtClean="0"/>
              <a:t>Heart</a:t>
            </a:r>
            <a:r>
              <a:rPr lang="fr-FR" u="sng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ECG,echo</a:t>
            </a:r>
            <a:endParaRPr lang="fr-FR" dirty="0"/>
          </a:p>
          <a:p>
            <a:r>
              <a:rPr lang="fr-FR" u="sng" dirty="0" err="1" smtClean="0"/>
              <a:t>Kidneys</a:t>
            </a:r>
            <a:r>
              <a:rPr lang="fr-FR" u="sng" dirty="0" smtClean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renal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r>
              <a:rPr lang="fr-FR" dirty="0" smtClean="0"/>
              <a:t>, urine </a:t>
            </a:r>
            <a:r>
              <a:rPr lang="fr-FR" dirty="0" err="1" smtClean="0"/>
              <a:t>status</a:t>
            </a:r>
            <a:endParaRPr lang="fr-FR" u="sng" dirty="0" smtClean="0"/>
          </a:p>
        </p:txBody>
      </p:sp>
    </p:spTree>
    <p:extLst>
      <p:ext uri="{BB962C8B-B14F-4D97-AF65-F5344CB8AC3E}">
        <p14:creationId xmlns:p14="http://schemas.microsoft.com/office/powerpoint/2010/main" val="330017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Labs</a:t>
            </a:r>
            <a:r>
              <a:rPr lang="fr-FR" dirty="0" smtClean="0"/>
              <a:t>:</a:t>
            </a:r>
          </a:p>
          <a:p>
            <a:r>
              <a:rPr lang="fr-FR" sz="2800" dirty="0" smtClean="0"/>
              <a:t>Routine ( CBC, LFT, </a:t>
            </a:r>
            <a:r>
              <a:rPr lang="fr-FR" sz="2800" dirty="0" err="1" smtClean="0"/>
              <a:t>sed</a:t>
            </a:r>
            <a:r>
              <a:rPr lang="fr-FR" sz="2800" dirty="0" smtClean="0"/>
              <a:t> rate, CRP)</a:t>
            </a:r>
          </a:p>
          <a:p>
            <a:r>
              <a:rPr lang="fr-FR" sz="2800" i="1" u="sng" dirty="0" err="1" smtClean="0"/>
              <a:t>Serology</a:t>
            </a:r>
            <a:r>
              <a:rPr lang="fr-FR" sz="2800" i="1" dirty="0" smtClean="0"/>
              <a:t>:</a:t>
            </a:r>
          </a:p>
          <a:p>
            <a:r>
              <a:rPr lang="fr-FR" sz="2800" dirty="0" smtClean="0"/>
              <a:t>ANA (&gt;90%).</a:t>
            </a:r>
          </a:p>
          <a:p>
            <a:r>
              <a:rPr lang="fr-FR" sz="2800" dirty="0" smtClean="0"/>
              <a:t>Anti SCL-70 (30-70%)</a:t>
            </a:r>
          </a:p>
          <a:p>
            <a:r>
              <a:rPr lang="fr-FR" sz="2800" dirty="0" smtClean="0"/>
              <a:t>Anti RNA (&lt;5%); </a:t>
            </a:r>
            <a:r>
              <a:rPr lang="fr-FR" sz="2800" dirty="0" err="1" smtClean="0"/>
              <a:t>poor</a:t>
            </a:r>
            <a:r>
              <a:rPr lang="fr-FR" sz="2800" dirty="0" smtClean="0"/>
              <a:t> </a:t>
            </a:r>
            <a:r>
              <a:rPr lang="fr-FR" sz="2800" dirty="0" err="1" smtClean="0"/>
              <a:t>outlook</a:t>
            </a:r>
            <a:endParaRPr lang="fr-FR" sz="2800" dirty="0" smtClean="0"/>
          </a:p>
          <a:p>
            <a:r>
              <a:rPr lang="fr-FR" sz="2800" dirty="0" smtClean="0"/>
              <a:t>Anti-</a:t>
            </a:r>
            <a:r>
              <a:rPr lang="fr-FR" sz="2800" dirty="0" err="1" smtClean="0"/>
              <a:t>centromere</a:t>
            </a:r>
            <a:r>
              <a:rPr lang="fr-FR" sz="2800" dirty="0" smtClean="0"/>
              <a:t> ab : in type I &amp; CREST.</a:t>
            </a:r>
          </a:p>
          <a:p>
            <a:r>
              <a:rPr lang="fr-FR" sz="2800" dirty="0" smtClean="0"/>
              <a:t>Anti-DM-</a:t>
            </a:r>
            <a:r>
              <a:rPr lang="fr-FR" sz="2800" dirty="0" err="1" smtClean="0"/>
              <a:t>Scl</a:t>
            </a:r>
            <a:r>
              <a:rPr lang="fr-FR" sz="2800" dirty="0" smtClean="0"/>
              <a:t> in </a:t>
            </a:r>
            <a:r>
              <a:rPr lang="fr-FR" sz="2800" dirty="0" err="1" smtClean="0"/>
              <a:t>overlap</a:t>
            </a:r>
            <a:endParaRPr lang="fr-FR" sz="2800" dirty="0" smtClean="0"/>
          </a:p>
          <a:p>
            <a:r>
              <a:rPr lang="fr-FR" sz="2800" dirty="0" err="1" smtClean="0"/>
              <a:t>Rheumatoid</a:t>
            </a:r>
            <a:r>
              <a:rPr lang="fr-FR" sz="2800" dirty="0" smtClean="0"/>
              <a:t> factor ( + in 30%)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4250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cutaneous</a:t>
            </a:r>
            <a:r>
              <a:rPr lang="fr-FR" dirty="0" smtClean="0"/>
              <a:t> 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err="1" smtClean="0"/>
              <a:t>Definition</a:t>
            </a:r>
            <a:r>
              <a:rPr lang="fr-FR" u="sng" dirty="0" smtClean="0"/>
              <a:t>: </a:t>
            </a:r>
          </a:p>
          <a:p>
            <a:r>
              <a:rPr lang="fr-FR" sz="2800" dirty="0" err="1"/>
              <a:t>C</a:t>
            </a:r>
            <a:r>
              <a:rPr lang="fr-FR" sz="2800" dirty="0" err="1" smtClean="0"/>
              <a:t>hronic</a:t>
            </a:r>
            <a:r>
              <a:rPr lang="fr-FR" sz="2800" dirty="0" smtClean="0"/>
              <a:t> </a:t>
            </a:r>
            <a:r>
              <a:rPr lang="fr-FR" sz="2800" dirty="0" err="1" smtClean="0"/>
              <a:t>scarring</a:t>
            </a:r>
            <a:r>
              <a:rPr lang="fr-FR" sz="2800" dirty="0" smtClean="0"/>
              <a:t> </a:t>
            </a:r>
            <a:r>
              <a:rPr lang="fr-FR" sz="2800" dirty="0" err="1" smtClean="0"/>
              <a:t>erythematosquamous</a:t>
            </a:r>
            <a:r>
              <a:rPr lang="fr-FR" sz="2800" dirty="0" smtClean="0"/>
              <a:t> </a:t>
            </a:r>
            <a:r>
              <a:rPr lang="fr-FR" sz="2800" dirty="0" err="1" smtClean="0"/>
              <a:t>lesions</a:t>
            </a:r>
            <a:r>
              <a:rPr lang="fr-FR" sz="2800" dirty="0" smtClean="0"/>
              <a:t> </a:t>
            </a:r>
            <a:r>
              <a:rPr lang="fr-FR" sz="2800" dirty="0" err="1" smtClean="0"/>
              <a:t>primarily</a:t>
            </a:r>
            <a:r>
              <a:rPr lang="fr-FR" sz="2800" dirty="0" smtClean="0"/>
              <a:t> in </a:t>
            </a:r>
            <a:r>
              <a:rPr lang="fr-FR" sz="2800" dirty="0" err="1" smtClean="0"/>
              <a:t>sun</a:t>
            </a:r>
            <a:r>
              <a:rPr lang="fr-FR" sz="2800" dirty="0" smtClean="0"/>
              <a:t> </a:t>
            </a:r>
            <a:r>
              <a:rPr lang="fr-FR" sz="2800" dirty="0" err="1" smtClean="0"/>
              <a:t>exposed</a:t>
            </a:r>
            <a:r>
              <a:rPr lang="fr-FR" sz="2800" dirty="0" smtClean="0"/>
              <a:t> skin; </a:t>
            </a:r>
            <a:r>
              <a:rPr lang="fr-FR" sz="2800" dirty="0" err="1" smtClean="0"/>
              <a:t>synonym</a:t>
            </a:r>
            <a:r>
              <a:rPr lang="fr-FR" sz="2800" dirty="0" smtClean="0"/>
              <a:t>: </a:t>
            </a:r>
            <a:r>
              <a:rPr lang="fr-FR" sz="2800" dirty="0" err="1" smtClean="0"/>
              <a:t>discoid</a:t>
            </a:r>
            <a:r>
              <a:rPr lang="fr-FR" sz="2800" dirty="0" smtClean="0"/>
              <a:t> lupus </a:t>
            </a:r>
            <a:r>
              <a:rPr lang="fr-FR" sz="2800" dirty="0" err="1" smtClean="0"/>
              <a:t>erythematosus</a:t>
            </a:r>
            <a:r>
              <a:rPr lang="fr-FR" sz="2800" dirty="0" smtClean="0"/>
              <a:t>.</a:t>
            </a:r>
          </a:p>
          <a:p>
            <a:endParaRPr lang="fr-FR" u="sng" dirty="0" smtClean="0"/>
          </a:p>
          <a:p>
            <a:r>
              <a:rPr lang="fr-FR" u="sng" dirty="0" err="1" smtClean="0"/>
              <a:t>Epidemiology</a:t>
            </a:r>
            <a:r>
              <a:rPr lang="fr-FR" dirty="0" smtClean="0"/>
              <a:t>:</a:t>
            </a:r>
          </a:p>
          <a:p>
            <a:r>
              <a:rPr lang="fr-FR" sz="2400" dirty="0" smtClean="0"/>
              <a:t> </a:t>
            </a:r>
            <a:r>
              <a:rPr lang="fr-FR" sz="2800" dirty="0" smtClean="0"/>
              <a:t>F&gt;M (2-3:1), </a:t>
            </a:r>
            <a:r>
              <a:rPr lang="fr-FR" sz="2800" dirty="0" err="1" smtClean="0"/>
              <a:t>appears</a:t>
            </a:r>
            <a:r>
              <a:rPr lang="fr-FR" sz="2800" dirty="0" smtClean="0"/>
              <a:t> 15-60 </a:t>
            </a:r>
            <a:r>
              <a:rPr lang="fr-FR" sz="2800" dirty="0" err="1" smtClean="0"/>
              <a:t>yrs</a:t>
            </a:r>
            <a:r>
              <a:rPr lang="fr-FR" sz="2800" dirty="0" smtClean="0"/>
              <a:t> of </a:t>
            </a:r>
            <a:r>
              <a:rPr lang="fr-FR" sz="2800" dirty="0" err="1" smtClean="0"/>
              <a:t>age</a:t>
            </a:r>
            <a:r>
              <a:rPr lang="fr-F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94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err="1" smtClean="0"/>
              <a:t>Therapy</a:t>
            </a:r>
            <a:r>
              <a:rPr lang="fr-FR" u="sng" dirty="0" smtClean="0"/>
              <a:t>: </a:t>
            </a:r>
          </a:p>
          <a:p>
            <a:r>
              <a:rPr lang="fr-FR" sz="2800" dirty="0" smtClean="0"/>
              <a:t>Raynaud: NO </a:t>
            </a:r>
            <a:r>
              <a:rPr lang="fr-FR" sz="2800" dirty="0" err="1" smtClean="0"/>
              <a:t>smoking,avoidance</a:t>
            </a:r>
            <a:r>
              <a:rPr lang="fr-FR" sz="2800" dirty="0" smtClean="0"/>
              <a:t> of cold, Ca </a:t>
            </a:r>
            <a:r>
              <a:rPr lang="fr-FR" sz="2800" dirty="0" err="1" smtClean="0"/>
              <a:t>channel</a:t>
            </a:r>
            <a:r>
              <a:rPr lang="fr-FR" sz="2800" dirty="0" smtClean="0"/>
              <a:t> </a:t>
            </a:r>
            <a:r>
              <a:rPr lang="fr-FR" sz="2800" dirty="0" err="1" smtClean="0"/>
              <a:t>blocker</a:t>
            </a:r>
            <a:r>
              <a:rPr lang="fr-FR" sz="2800" dirty="0" smtClean="0"/>
              <a:t> (</a:t>
            </a:r>
            <a:r>
              <a:rPr lang="fr-FR" sz="2800" dirty="0" err="1" smtClean="0"/>
              <a:t>nifedipine,diltiazem</a:t>
            </a:r>
            <a:r>
              <a:rPr lang="fr-FR" sz="2800" dirty="0" smtClean="0"/>
              <a:t>..)</a:t>
            </a:r>
          </a:p>
          <a:p>
            <a:r>
              <a:rPr lang="fr-FR" sz="2800" dirty="0" smtClean="0"/>
              <a:t>Calcification: </a:t>
            </a:r>
            <a:r>
              <a:rPr lang="fr-FR" sz="2800" dirty="0" err="1" smtClean="0"/>
              <a:t>surgery</a:t>
            </a:r>
            <a:endParaRPr lang="fr-FR" sz="2800" dirty="0" smtClean="0"/>
          </a:p>
          <a:p>
            <a:r>
              <a:rPr lang="fr-FR" sz="2800" dirty="0" err="1" smtClean="0"/>
              <a:t>Ulcers</a:t>
            </a:r>
            <a:r>
              <a:rPr lang="fr-FR" sz="2800" dirty="0" smtClean="0"/>
              <a:t>: occlusive dressing</a:t>
            </a:r>
          </a:p>
          <a:p>
            <a:r>
              <a:rPr lang="fr-FR" sz="2800" dirty="0" err="1" smtClean="0"/>
              <a:t>Sclerosis</a:t>
            </a:r>
            <a:r>
              <a:rPr lang="fr-FR" sz="2800" dirty="0" smtClean="0"/>
              <a:t>: </a:t>
            </a:r>
            <a:r>
              <a:rPr lang="fr-FR" sz="2800" dirty="0" err="1" smtClean="0"/>
              <a:t>systemic</a:t>
            </a:r>
            <a:r>
              <a:rPr lang="fr-FR" sz="2800" dirty="0" smtClean="0"/>
              <a:t> CS, </a:t>
            </a:r>
            <a:r>
              <a:rPr lang="fr-FR" sz="2800" dirty="0" err="1" smtClean="0"/>
              <a:t>perhaps</a:t>
            </a:r>
            <a:r>
              <a:rPr lang="fr-FR" sz="2800" dirty="0" smtClean="0"/>
              <a:t> </a:t>
            </a:r>
            <a:r>
              <a:rPr lang="fr-FR" sz="2800" dirty="0" err="1" smtClean="0"/>
              <a:t>combined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azathioprine</a:t>
            </a:r>
            <a:r>
              <a:rPr lang="fr-FR" sz="2800" dirty="0" smtClean="0"/>
              <a:t>. MTX, cyclosporine, </a:t>
            </a:r>
            <a:r>
              <a:rPr lang="fr-FR" sz="2800" dirty="0" err="1" smtClean="0"/>
              <a:t>cyclophosphamide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tried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Aspirin</a:t>
            </a:r>
            <a:r>
              <a:rPr lang="fr-FR" sz="2800" dirty="0" smtClean="0"/>
              <a:t>: pain relief and inhibition of </a:t>
            </a:r>
            <a:r>
              <a:rPr lang="fr-FR" sz="2800" dirty="0" err="1" smtClean="0"/>
              <a:t>platelet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</a:t>
            </a:r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65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 err="1" smtClean="0"/>
              <a:t>Therapy</a:t>
            </a:r>
            <a:r>
              <a:rPr lang="fr-FR" u="sng" dirty="0" smtClean="0"/>
              <a:t> </a:t>
            </a:r>
            <a:r>
              <a:rPr lang="fr-FR" dirty="0" smtClean="0"/>
              <a:t>:</a:t>
            </a:r>
          </a:p>
          <a:p>
            <a:r>
              <a:rPr lang="fr-FR" sz="2800" i="1" dirty="0" err="1" smtClean="0"/>
              <a:t>Internal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organ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involvement</a:t>
            </a:r>
            <a:r>
              <a:rPr lang="fr-FR" sz="2800" i="1" dirty="0" smtClean="0"/>
              <a:t> </a:t>
            </a:r>
            <a:r>
              <a:rPr lang="fr-FR" dirty="0" smtClean="0"/>
              <a:t>: </a:t>
            </a:r>
          </a:p>
          <a:p>
            <a:r>
              <a:rPr lang="fr-FR" sz="2800" dirty="0" smtClean="0"/>
              <a:t>ACE </a:t>
            </a:r>
            <a:r>
              <a:rPr lang="fr-FR" sz="2800" dirty="0" err="1" smtClean="0"/>
              <a:t>inhibitors</a:t>
            </a:r>
            <a:r>
              <a:rPr lang="fr-FR" sz="2800" dirty="0" smtClean="0"/>
              <a:t> for </a:t>
            </a:r>
            <a:r>
              <a:rPr lang="fr-FR" sz="2800" dirty="0" err="1" smtClean="0"/>
              <a:t>renal</a:t>
            </a:r>
            <a:r>
              <a:rPr lang="fr-FR" sz="2800" dirty="0" smtClean="0"/>
              <a:t> HT.</a:t>
            </a:r>
          </a:p>
          <a:p>
            <a:r>
              <a:rPr lang="fr-FR" sz="2800" dirty="0" smtClean="0"/>
              <a:t>PPI for </a:t>
            </a:r>
            <a:r>
              <a:rPr lang="fr-FR" sz="2800" dirty="0" err="1"/>
              <a:t>e</a:t>
            </a:r>
            <a:r>
              <a:rPr lang="fr-FR" sz="2800" dirty="0" err="1" smtClean="0"/>
              <a:t>sophageal</a:t>
            </a:r>
            <a:r>
              <a:rPr lang="fr-FR" sz="2800" dirty="0" smtClean="0"/>
              <a:t> </a:t>
            </a:r>
            <a:r>
              <a:rPr lang="fr-FR" sz="2800" dirty="0" err="1" smtClean="0"/>
              <a:t>dysfunction</a:t>
            </a:r>
            <a:endParaRPr lang="fr-FR" sz="2800" dirty="0" smtClean="0"/>
          </a:p>
          <a:p>
            <a:r>
              <a:rPr lang="fr-FR" sz="2800" dirty="0" err="1" smtClean="0"/>
              <a:t>Prostacycline</a:t>
            </a:r>
            <a:r>
              <a:rPr lang="fr-FR" sz="2800" dirty="0" smtClean="0"/>
              <a:t> : </a:t>
            </a:r>
            <a:r>
              <a:rPr lang="fr-FR" sz="2800" dirty="0" err="1" smtClean="0"/>
              <a:t>pulmonary</a:t>
            </a:r>
            <a:r>
              <a:rPr lang="fr-FR" sz="2800" dirty="0" smtClean="0"/>
              <a:t> HT, </a:t>
            </a:r>
            <a:r>
              <a:rPr lang="fr-FR" sz="2800" dirty="0" err="1" smtClean="0"/>
              <a:t>cyclophosphamide</a:t>
            </a:r>
            <a:r>
              <a:rPr lang="fr-FR" sz="2800" dirty="0" smtClean="0"/>
              <a:t> for </a:t>
            </a:r>
            <a:r>
              <a:rPr lang="fr-FR" sz="2800" dirty="0" err="1" smtClean="0"/>
              <a:t>interstitial</a:t>
            </a:r>
            <a:r>
              <a:rPr lang="fr-FR" sz="2800" dirty="0" smtClean="0"/>
              <a:t> </a:t>
            </a:r>
            <a:r>
              <a:rPr lang="fr-FR" sz="2800" dirty="0" err="1" smtClean="0"/>
              <a:t>lung</a:t>
            </a:r>
            <a:r>
              <a:rPr lang="fr-FR" sz="2800" dirty="0" smtClean="0"/>
              <a:t> </a:t>
            </a:r>
            <a:r>
              <a:rPr lang="fr-FR" sz="2800" dirty="0" err="1" smtClean="0"/>
              <a:t>disease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Physical</a:t>
            </a:r>
            <a:r>
              <a:rPr lang="fr-FR" sz="2800" dirty="0" smtClean="0"/>
              <a:t> </a:t>
            </a:r>
            <a:r>
              <a:rPr lang="fr-FR" sz="2800" dirty="0" err="1" smtClean="0"/>
              <a:t>therapy</a:t>
            </a:r>
            <a:r>
              <a:rPr lang="fr-FR" sz="2800" dirty="0" smtClean="0"/>
              <a:t>: for contractures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9874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5400" dirty="0" smtClean="0"/>
              <a:t>             </a:t>
            </a:r>
            <a:r>
              <a:rPr lang="fr-FR" sz="5400" dirty="0" err="1" smtClean="0"/>
              <a:t>Thank</a:t>
            </a:r>
            <a:r>
              <a:rPr lang="fr-FR" sz="5400" dirty="0" smtClean="0"/>
              <a:t> </a:t>
            </a:r>
            <a:r>
              <a:rPr lang="fr-FR" sz="5400" dirty="0" err="1" smtClean="0"/>
              <a:t>you</a:t>
            </a:r>
            <a:r>
              <a:rPr lang="fr-FR" sz="5400" dirty="0" smtClean="0"/>
              <a:t> !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0759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pic>
        <p:nvPicPr>
          <p:cNvPr id="4" name="Image 3" descr="d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2" y="274638"/>
            <a:ext cx="4324728" cy="5120737"/>
          </a:xfrm>
          <a:prstGeom prst="rect">
            <a:avLst/>
          </a:prstGeom>
        </p:spPr>
      </p:pic>
      <p:pic>
        <p:nvPicPr>
          <p:cNvPr id="5" name="Image 4" descr="dl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90" y="1417638"/>
            <a:ext cx="3997810" cy="52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6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l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9" b="24529"/>
          <a:stretch>
            <a:fillRect/>
          </a:stretch>
        </p:blipFill>
        <p:spPr>
          <a:xfrm>
            <a:off x="234071" y="673501"/>
            <a:ext cx="3713597" cy="5178430"/>
          </a:xfrm>
        </p:spPr>
      </p:pic>
      <p:pic>
        <p:nvPicPr>
          <p:cNvPr id="5" name="Image 4" descr="dl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56" y="823732"/>
            <a:ext cx="4338144" cy="53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le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6823"/>
          <a:stretch>
            <a:fillRect/>
          </a:stretch>
        </p:blipFill>
        <p:spPr>
          <a:xfrm>
            <a:off x="457200" y="690663"/>
            <a:ext cx="3599672" cy="5247074"/>
          </a:xfrm>
        </p:spPr>
      </p:pic>
      <p:pic>
        <p:nvPicPr>
          <p:cNvPr id="5" name="Image 4" descr="dl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2" y="463349"/>
            <a:ext cx="4245453" cy="57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6936</TotalTime>
  <Words>2274</Words>
  <Application>Microsoft Macintosh PowerPoint</Application>
  <PresentationFormat>Présentation à l'écran (4:3)</PresentationFormat>
  <Paragraphs>296</Paragraphs>
  <Slides>62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Lupus Erythematosus </vt:lpstr>
      <vt:lpstr>LE</vt:lpstr>
      <vt:lpstr>LE</vt:lpstr>
      <vt:lpstr>LE</vt:lpstr>
      <vt:lpstr>LE</vt:lpstr>
      <vt:lpstr>Chronic cutaneous LE</vt:lpstr>
      <vt:lpstr>Présentation PowerPoint</vt:lpstr>
      <vt:lpstr>Présentation PowerPoint</vt:lpstr>
      <vt:lpstr>Présentation PowerPoint</vt:lpstr>
      <vt:lpstr>DLE</vt:lpstr>
      <vt:lpstr>DLE</vt:lpstr>
      <vt:lpstr>DLE</vt:lpstr>
      <vt:lpstr>DLE</vt:lpstr>
      <vt:lpstr>DLE</vt:lpstr>
      <vt:lpstr>Subacute cutaneous LE</vt:lpstr>
      <vt:lpstr>Présentation PowerPoint</vt:lpstr>
      <vt:lpstr>Présentation PowerPoint</vt:lpstr>
      <vt:lpstr>SCLE</vt:lpstr>
      <vt:lpstr>SCLE</vt:lpstr>
      <vt:lpstr>SCLE</vt:lpstr>
      <vt:lpstr>SLE</vt:lpstr>
      <vt:lpstr>Présentation PowerPoint</vt:lpstr>
      <vt:lpstr>Présentation PowerPoint</vt:lpstr>
      <vt:lpstr>SLE</vt:lpstr>
      <vt:lpstr>Présentation PowerPoint</vt:lpstr>
      <vt:lpstr>SLE</vt:lpstr>
      <vt:lpstr>SLE</vt:lpstr>
      <vt:lpstr>Drug induced LE</vt:lpstr>
      <vt:lpstr>Drug induced LE</vt:lpstr>
      <vt:lpstr>Dermatomyositis (DM) and Polymyositis</vt:lpstr>
      <vt:lpstr>DM</vt:lpstr>
      <vt:lpstr>Présentation PowerPoint</vt:lpstr>
      <vt:lpstr>Présentation PowerPoint</vt:lpstr>
      <vt:lpstr>DM </vt:lpstr>
      <vt:lpstr>Présentation PowerPoint</vt:lpstr>
      <vt:lpstr>DM</vt:lpstr>
      <vt:lpstr>Présentation PowerPoint</vt:lpstr>
      <vt:lpstr>DM</vt:lpstr>
      <vt:lpstr>DM</vt:lpstr>
      <vt:lpstr>DM</vt:lpstr>
      <vt:lpstr>DM</vt:lpstr>
      <vt:lpstr>DM</vt:lpstr>
      <vt:lpstr>Morphea</vt:lpstr>
      <vt:lpstr>Présentation PowerPoint</vt:lpstr>
      <vt:lpstr>Morphea</vt:lpstr>
      <vt:lpstr>Présentation PowerPoint</vt:lpstr>
      <vt:lpstr>Présentation PowerPoint</vt:lpstr>
      <vt:lpstr>Morphea</vt:lpstr>
      <vt:lpstr>Lichen sclerosis</vt:lpstr>
      <vt:lpstr>Présentation PowerPoint</vt:lpstr>
      <vt:lpstr>Lichen sclerosis</vt:lpstr>
      <vt:lpstr>Systemic Sclerosis</vt:lpstr>
      <vt:lpstr>SS</vt:lpstr>
      <vt:lpstr>Présentation PowerPoint</vt:lpstr>
      <vt:lpstr>Présentation PowerPoint</vt:lpstr>
      <vt:lpstr>SS</vt:lpstr>
      <vt:lpstr>SS</vt:lpstr>
      <vt:lpstr>SS</vt:lpstr>
      <vt:lpstr>SS</vt:lpstr>
      <vt:lpstr>SS</vt:lpstr>
      <vt:lpstr>SS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Erythematosus SLE</dc:title>
  <dc:creator>Home</dc:creator>
  <cp:lastModifiedBy>Home</cp:lastModifiedBy>
  <cp:revision>105</cp:revision>
  <dcterms:created xsi:type="dcterms:W3CDTF">2016-09-22T11:26:56Z</dcterms:created>
  <dcterms:modified xsi:type="dcterms:W3CDTF">2016-09-28T23:17:06Z</dcterms:modified>
</cp:coreProperties>
</file>