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460" r:id="rId2"/>
    <p:sldId id="323" r:id="rId3"/>
    <p:sldId id="438" r:id="rId4"/>
    <p:sldId id="440" r:id="rId5"/>
    <p:sldId id="360" r:id="rId6"/>
    <p:sldId id="361" r:id="rId7"/>
    <p:sldId id="446" r:id="rId8"/>
    <p:sldId id="447" r:id="rId9"/>
    <p:sldId id="449" r:id="rId10"/>
    <p:sldId id="363" r:id="rId11"/>
    <p:sldId id="421" r:id="rId12"/>
    <p:sldId id="443" r:id="rId13"/>
    <p:sldId id="444" r:id="rId14"/>
    <p:sldId id="364" r:id="rId15"/>
    <p:sldId id="461" r:id="rId16"/>
    <p:sldId id="451" r:id="rId17"/>
    <p:sldId id="327" r:id="rId18"/>
    <p:sldId id="411" r:id="rId19"/>
    <p:sldId id="452" r:id="rId20"/>
    <p:sldId id="410" r:id="rId21"/>
    <p:sldId id="427" r:id="rId22"/>
    <p:sldId id="426" r:id="rId23"/>
    <p:sldId id="420" r:id="rId24"/>
    <p:sldId id="462" r:id="rId25"/>
    <p:sldId id="354" r:id="rId26"/>
    <p:sldId id="326" r:id="rId27"/>
    <p:sldId id="422" r:id="rId28"/>
    <p:sldId id="325" r:id="rId29"/>
    <p:sldId id="341" r:id="rId30"/>
    <p:sldId id="329" r:id="rId31"/>
    <p:sldId id="365" r:id="rId32"/>
    <p:sldId id="454" r:id="rId33"/>
    <p:sldId id="330" r:id="rId34"/>
    <p:sldId id="338" r:id="rId35"/>
    <p:sldId id="331" r:id="rId36"/>
    <p:sldId id="429" r:id="rId37"/>
    <p:sldId id="424" r:id="rId38"/>
    <p:sldId id="432" r:id="rId39"/>
    <p:sldId id="465" r:id="rId40"/>
    <p:sldId id="425" r:id="rId41"/>
    <p:sldId id="445" r:id="rId42"/>
    <p:sldId id="458" r:id="rId43"/>
    <p:sldId id="456" r:id="rId44"/>
    <p:sldId id="463" r:id="rId45"/>
    <p:sldId id="332" r:id="rId46"/>
    <p:sldId id="335" r:id="rId47"/>
    <p:sldId id="345" r:id="rId48"/>
    <p:sldId id="334" r:id="rId49"/>
    <p:sldId id="459" r:id="rId50"/>
    <p:sldId id="344" r:id="rId51"/>
    <p:sldId id="423" r:id="rId52"/>
    <p:sldId id="333" r:id="rId53"/>
    <p:sldId id="464" r:id="rId54"/>
    <p:sldId id="434" r:id="rId55"/>
    <p:sldId id="435" r:id="rId56"/>
    <p:sldId id="436" r:id="rId57"/>
    <p:sldId id="457" r:id="rId58"/>
    <p:sldId id="455" r:id="rId59"/>
    <p:sldId id="437" r:id="rId60"/>
    <p:sldId id="466" r:id="rId61"/>
    <p:sldId id="442" r:id="rId62"/>
    <p:sldId id="441" r:id="rId6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8" autoAdjust="0"/>
    <p:restoredTop sz="90917"/>
  </p:normalViewPr>
  <p:slideViewPr>
    <p:cSldViewPr>
      <p:cViewPr varScale="1">
        <p:scale>
          <a:sx n="87" d="100"/>
          <a:sy n="87" d="100"/>
        </p:scale>
        <p:origin x="4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86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63A430-FE22-4B96-A9A7-290D9DF33C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921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FA86A-4C66-4334-828C-8FA703A801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7FF79-1F89-4476-9E7F-09DE2BE023F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BEF1C-604F-45C6-BA17-8931449616D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8ED98-9905-4354-8B06-89C88785288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CFEC3-3972-4724-8B14-CC45F3E3C4A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763C3-0FA7-4DCC-B398-166F5D3F490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259D3-7D51-4142-B97A-C14CC835452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0088C-C0A8-4B95-A2D5-09760DEA67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2FBAB-C2C3-4D51-8705-B89A2C9BF82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1AF6B-876E-409B-A8FB-FA5C4F5E810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E0B52-E1D5-44AD-9FB1-559FBF7690F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58D2F-7F1D-434E-B6B5-6C9E3B085DD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C8C4CD-9C96-4493-8F91-E50193BF13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en/8/86/Desmosome.gif" TargetMode="Externa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pic>
        <p:nvPicPr>
          <p:cNvPr id="54276" name="Picture 2" descr="C:\Users\Public\Pictures\Sample Pictures\Frangipani 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49275"/>
            <a:ext cx="4419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7197725" cy="7921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Dermo-edidermal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junction</a:t>
            </a:r>
            <a:endParaRPr lang="ar-SA" sz="3600" dirty="0" smtClean="0">
              <a:latin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60" t="3226"/>
          <a:stretch>
            <a:fillRect/>
          </a:stretch>
        </p:blipFill>
        <p:spPr bwMode="auto">
          <a:xfrm>
            <a:off x="611188" y="620713"/>
            <a:ext cx="7804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6012160" y="548680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164560" y="2060848"/>
            <a:ext cx="186382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55576" y="2564904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64560" y="3645024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:Desmosome.gi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4" y="1124744"/>
            <a:ext cx="5694369" cy="490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38px-Desmosome_cell_jun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457200"/>
            <a:ext cx="5554662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639"/>
          <a:stretch>
            <a:fillRect/>
          </a:stretch>
        </p:blipFill>
        <p:spPr>
          <a:xfrm>
            <a:off x="2124075" y="260350"/>
            <a:ext cx="5022850" cy="3214688"/>
          </a:xfrm>
          <a:noFill/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32813" t="27344" r="39063" b="29688"/>
          <a:stretch>
            <a:fillRect/>
          </a:stretch>
        </p:blipFill>
        <p:spPr bwMode="auto">
          <a:xfrm>
            <a:off x="2195513" y="3500438"/>
            <a:ext cx="5000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BULLOUS PEMPHIGOID</a:t>
            </a:r>
            <a:endParaRPr lang="en-US" b="1" dirty="0" smtClean="0"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aio\Downloads\20140626_100848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245936" cy="5661248"/>
          </a:xfrm>
          <a:prstGeom prst="rect">
            <a:avLst/>
          </a:prstGeom>
          <a:noFill/>
        </p:spPr>
      </p:pic>
      <p:pic>
        <p:nvPicPr>
          <p:cNvPr id="1027" name="Picture 3" descr="C:\Users\vaio\Downloads\20140626_100829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355976" cy="580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84213" y="1196975"/>
            <a:ext cx="7772400" cy="45354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Accurate pathological diagnosis requires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2 biopsies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of a small newly formed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lesion and perilesional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skin for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immunopathological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studies. </a:t>
            </a:r>
          </a:p>
          <a:p>
            <a:pPr eaLnBrk="1" hangingPunct="1"/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Diagnostic tests</a:t>
            </a:r>
            <a:endParaRPr lang="ar-SA" dirty="0" smtClean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81200"/>
            <a:ext cx="8207375" cy="4543425"/>
          </a:xfrm>
        </p:spPr>
        <p:txBody>
          <a:bodyPr>
            <a:normAutofit fontScale="32500" lnSpcReduction="20000"/>
          </a:bodyPr>
          <a:lstStyle/>
          <a:p>
            <a:pPr marL="888682" indent="-487549" defTabSz="650062" fontAlgn="auto"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>
                <a:latin typeface="Arial Black" pitchFamily="34" charset="0"/>
                <a:cs typeface="Aharoni" pitchFamily="2" charset="-79"/>
              </a:rPr>
              <a:t>Routine histology</a:t>
            </a:r>
          </a:p>
          <a:p>
            <a:pPr marL="1508373" lvl="1" indent="-457176" defTabSz="650062" fontAlgn="auto"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err="1" smtClean="0">
                <a:latin typeface="Arial Black" pitchFamily="34" charset="0"/>
                <a:cs typeface="Aharoni" pitchFamily="2" charset="-79"/>
              </a:rPr>
              <a:t>Lesional</a:t>
            </a:r>
            <a:r>
              <a:rPr lang="en-US" sz="6400" dirty="0" smtClean="0">
                <a:latin typeface="Arial Black" pitchFamily="34" charset="0"/>
                <a:cs typeface="Aharoni" pitchFamily="2" charset="-79"/>
              </a:rPr>
              <a:t> sample  –small bulla or edge of large one.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>
                <a:latin typeface="Arial Black" pitchFamily="34" charset="0"/>
                <a:cs typeface="Aharoni" pitchFamily="2" charset="-79"/>
              </a:rPr>
              <a:t>Direct </a:t>
            </a:r>
            <a:r>
              <a:rPr lang="en-US" sz="6400" b="1" dirty="0" err="1" smtClean="0">
                <a:latin typeface="Arial Black" pitchFamily="34" charset="0"/>
                <a:cs typeface="Aharoni" pitchFamily="2" charset="-79"/>
              </a:rPr>
              <a:t>immunofluorescence</a:t>
            </a:r>
            <a:endParaRPr lang="en-US" sz="6400" b="1" dirty="0" smtClean="0">
              <a:latin typeface="Arial Black" pitchFamily="34" charset="0"/>
              <a:cs typeface="Aharoni" pitchFamily="2" charset="-79"/>
            </a:endParaRPr>
          </a:p>
          <a:p>
            <a:pPr marL="1508373" lvl="1" indent="-457176" defTabSz="650062" fontAlgn="auto">
              <a:spcBef>
                <a:spcPts val="2300"/>
              </a:spcBef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err="1" smtClean="0">
                <a:latin typeface="Arial Black" pitchFamily="34" charset="0"/>
                <a:cs typeface="Aharoni" pitchFamily="2" charset="-79"/>
              </a:rPr>
              <a:t>Perilesional</a:t>
            </a:r>
            <a:r>
              <a:rPr lang="en-US" sz="6400" dirty="0" smtClean="0">
                <a:latin typeface="Arial Black" pitchFamily="34" charset="0"/>
                <a:cs typeface="Aharoni" pitchFamily="2" charset="-79"/>
              </a:rPr>
              <a:t> sample 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>
                <a:latin typeface="Arial Black" pitchFamily="34" charset="0"/>
                <a:cs typeface="Aharoni" pitchFamily="2" charset="-79"/>
              </a:rPr>
              <a:t>Indirect </a:t>
            </a:r>
            <a:r>
              <a:rPr lang="en-US" sz="6400" b="1" dirty="0" err="1" smtClean="0">
                <a:latin typeface="Arial Black" pitchFamily="34" charset="0"/>
                <a:cs typeface="Aharoni" pitchFamily="2" charset="-79"/>
              </a:rPr>
              <a:t>immunofluorescence</a:t>
            </a:r>
            <a:endParaRPr lang="en-US" sz="6400" b="1" dirty="0" smtClean="0">
              <a:latin typeface="Arial Black" pitchFamily="34" charset="0"/>
              <a:cs typeface="Aharoni" pitchFamily="2" charset="-79"/>
            </a:endParaRPr>
          </a:p>
          <a:p>
            <a:pPr marL="1508373" lvl="1" indent="-457176" defTabSz="650062" fontAlgn="auto">
              <a:spcBef>
                <a:spcPts val="2300"/>
              </a:spcBef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smtClean="0">
                <a:latin typeface="Arial Black" pitchFamily="34" charset="0"/>
                <a:cs typeface="Aharoni" pitchFamily="2" charset="-79"/>
              </a:rPr>
              <a:t>Patient’s serum is added to specific substrates that express antigen of interest.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>
                <a:latin typeface="Arial Black" pitchFamily="34" charset="0"/>
                <a:cs typeface="Aharoni" pitchFamily="2" charset="-79"/>
              </a:rPr>
              <a:t>Electron microscopy.</a:t>
            </a:r>
          </a:p>
          <a:p>
            <a:pPr>
              <a:defRPr/>
            </a:pPr>
            <a:endParaRPr lang="ar-SA" dirty="0">
              <a:latin typeface="Arial Black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852936"/>
            <a:ext cx="22669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hhpsu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486400" cy="36766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3596663"/>
            <a:ext cx="4314055" cy="28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32656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682" indent="-487549" defTabSz="650062" fontAlgn="auto"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b="1" dirty="0" smtClean="0"/>
              <a:t>Routine histology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95536" y="765251"/>
            <a:ext cx="8277225" cy="187166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6600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600" b="1" u="sng" dirty="0" smtClean="0">
                <a:latin typeface="Aharoni" pitchFamily="2" charset="-79"/>
                <a:cs typeface="Aharoni" pitchFamily="2" charset="-79"/>
              </a:rPr>
            </a:br>
            <a:r>
              <a:rPr lang="en-US" sz="6600" b="1" u="sng" dirty="0" smtClean="0">
                <a:latin typeface="Aharoni" pitchFamily="2" charset="-79"/>
                <a:cs typeface="Aharoni" pitchFamily="2" charset="-79"/>
              </a:rPr>
              <a:t>Blistering Diseases</a:t>
            </a:r>
            <a:r>
              <a:rPr lang="en-US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5400" dirty="0" smtClean="0">
                <a:latin typeface="Aharoni" pitchFamily="2" charset="-79"/>
                <a:cs typeface="Aharoni" pitchFamily="2" charset="-79"/>
              </a:rPr>
            </a:br>
            <a:r>
              <a:rPr lang="en-US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5400" dirty="0" smtClean="0">
                <a:latin typeface="Aharoni" pitchFamily="2" charset="-79"/>
                <a:cs typeface="Aharoni" pitchFamily="2" charset="-79"/>
              </a:rPr>
            </a:br>
            <a:endParaRPr lang="ar-SA" sz="5400" dirty="0" smtClean="0">
              <a:latin typeface="Aharoni" pitchFamily="2" charset="-79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990600" y="3811488"/>
            <a:ext cx="731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Abdulmajeed Alajlan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Associate Professor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Hair Transplant</a:t>
            </a:r>
            <a:r>
              <a:rPr kumimoji="1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&amp; Laser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Department of Dermatology- 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 smtClean="0">
                <a:latin typeface="Calibri" pitchFamily="34" charset="0"/>
              </a:rPr>
              <a:t>immunofluorescence</a:t>
            </a:r>
            <a:endParaRPr lang="ar-SA" sz="3600" b="1" dirty="0" smtClean="0"/>
          </a:p>
        </p:txBody>
      </p:sp>
      <p:pic>
        <p:nvPicPr>
          <p:cNvPr id="13316" name="Content Placeholder 3" descr="PV.gif"/>
          <p:cNvPicPr>
            <a:picLocks noChangeAspect="1"/>
          </p:cNvPicPr>
          <p:nvPr/>
        </p:nvPicPr>
        <p:blipFill>
          <a:blip r:embed="rId2" cstate="print"/>
          <a:srcRect l="591" r="5154"/>
          <a:stretch>
            <a:fillRect/>
          </a:stretch>
        </p:blipFill>
        <p:spPr bwMode="auto">
          <a:xfrm>
            <a:off x="683568" y="1916113"/>
            <a:ext cx="34051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7" y="980728"/>
            <a:ext cx="4310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7368"/>
          <a:stretch>
            <a:fillRect/>
          </a:stretch>
        </p:blipFill>
        <p:spPr bwMode="auto">
          <a:xfrm>
            <a:off x="6156176" y="3915335"/>
            <a:ext cx="2339752" cy="29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771800" y="3789040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IgG</a:t>
            </a:r>
            <a:endParaRPr kumimoji="1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C3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IgA</a:t>
            </a:r>
            <a:endParaRPr kumimoji="1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:\WhiteCox\images\16F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WhiteCox\images\16FF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0688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72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latin typeface="Arial Black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Narrow" pitchFamily="34" charset="0"/>
              </a:rPr>
              <a:t>BULLOUS PEMPHIGOID</a:t>
            </a:r>
            <a:endParaRPr lang="en-US" b="1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9433743" cy="453548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Blistering Diseases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      </a:t>
            </a:r>
            <a:r>
              <a:rPr lang="en-US" sz="4000" b="1" u="sng" dirty="0" smtClean="0">
                <a:latin typeface="Arial Black" pitchFamily="34" charset="0"/>
              </a:rPr>
              <a:t>PEMPHIGUS VULGARIS</a:t>
            </a:r>
            <a:r>
              <a:rPr lang="en-US" sz="4800" b="1" u="sng" dirty="0" smtClean="0">
                <a:latin typeface="Arial Black" pitchFamily="34" charset="0"/>
              </a:rPr>
              <a:t/>
            </a:r>
            <a:br>
              <a:rPr lang="en-US" sz="4800" b="1" u="sng" dirty="0" smtClean="0">
                <a:latin typeface="Arial Black" pitchFamily="34" charset="0"/>
              </a:rPr>
            </a:br>
            <a:endParaRPr lang="ar-SA" sz="5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b="1" u="sng" dirty="0" err="1" smtClean="0">
                <a:latin typeface="Arial Black" pitchFamily="34" charset="0"/>
              </a:rPr>
              <a:t>Pemphigus</a:t>
            </a:r>
            <a:endParaRPr lang="ar-SA" b="1" u="sng" dirty="0" smtClean="0">
              <a:latin typeface="Arial Black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5976938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Pemphigus</a:t>
            </a:r>
            <a:r>
              <a:rPr lang="en-US" b="1" dirty="0" smtClean="0">
                <a:latin typeface="Arial Black" pitchFamily="34" charset="0"/>
              </a:rPr>
              <a:t> is a group characterized by blistering  of the skin and mucous membranes.</a:t>
            </a:r>
          </a:p>
          <a:p>
            <a:pPr eaLnBrk="1" hangingPunct="1"/>
            <a:r>
              <a:rPr lang="en-US" b="1" dirty="0" smtClean="0">
                <a:latin typeface="Arial Black" pitchFamily="34" charset="0"/>
              </a:rPr>
              <a:t>Auto-antibodies against </a:t>
            </a:r>
          </a:p>
          <a:p>
            <a:pPr eaLnBrk="1" hangingPunct="1">
              <a:buNone/>
            </a:pPr>
            <a:r>
              <a:rPr lang="en-US" b="1" dirty="0" smtClean="0">
                <a:latin typeface="Arial Black" pitchFamily="34" charset="0"/>
              </a:rPr>
              <a:t>DESMOSOMES in epidermis and mucosal surface.</a:t>
            </a:r>
          </a:p>
          <a:p>
            <a:pPr eaLnBrk="1" hangingPunct="1">
              <a:lnSpc>
                <a:spcPct val="150000"/>
              </a:lnSpc>
            </a:pPr>
            <a:endParaRPr lang="en-US" b="1" dirty="0" smtClean="0">
              <a:latin typeface="Arial Black" pitchFamily="34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3068638"/>
            <a:ext cx="2990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hhpsu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959" y="3284984"/>
            <a:ext cx="4687041" cy="31409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945" y="0"/>
            <a:ext cx="4314055" cy="28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2353"/>
          <a:stretch>
            <a:fillRect/>
          </a:stretch>
        </p:blipFill>
        <p:spPr bwMode="auto">
          <a:xfrm>
            <a:off x="35496" y="1585881"/>
            <a:ext cx="4227093" cy="4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>
              <a:latin typeface="Aharoni" pitchFamily="2" charset="-79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 u="sng" dirty="0" smtClean="0">
                <a:latin typeface="Aharoni" pitchFamily="2" charset="-79"/>
                <a:cs typeface="Aharoni" pitchFamily="2" charset="-79"/>
              </a:rPr>
              <a:t>Four sub-clinical </a:t>
            </a:r>
            <a:r>
              <a:rPr lang="en-US" sz="3600" b="1" i="1" u="sng" dirty="0" err="1" smtClean="0">
                <a:latin typeface="Aharoni" pitchFamily="2" charset="-79"/>
                <a:cs typeface="Aharoni" pitchFamily="2" charset="-79"/>
              </a:rPr>
              <a:t>varients</a:t>
            </a:r>
            <a:r>
              <a:rPr lang="en-US" sz="3600" b="1" i="1" u="sng" dirty="0" smtClean="0">
                <a:latin typeface="Aharoni" pitchFamily="2" charset="-79"/>
                <a:cs typeface="Aharoni" pitchFamily="2" charset="-79"/>
              </a:rPr>
              <a:t> :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buFontTx/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Vulgaris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 is the most common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variant, and the form usually responsible for oral lesions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buFontTx/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Folacious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vegetens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erythematosus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3798168"/>
            <a:ext cx="3059832" cy="3059832"/>
          </a:xfrm>
          <a:noFill/>
        </p:spPr>
      </p:pic>
      <p:pic>
        <p:nvPicPr>
          <p:cNvPr id="47108" name="Picture 4" descr="C:\Users\Mohammed\Desktop\bullous disorders case study\p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4115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aio\Downloads\20140626_100848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424593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KKA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Vulgaris</a:t>
            </a:r>
            <a:endParaRPr lang="ar-SA" b="1" dirty="0" smtClean="0">
              <a:latin typeface="Aharoni" pitchFamily="2" charset="-79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9750" y="1981200"/>
            <a:ext cx="7918450" cy="454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Begins with erosions on mucous membrane then other skin areas.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Very painful.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+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Nikolsky’s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125538"/>
            <a:ext cx="6229350" cy="1454150"/>
          </a:xfrm>
        </p:spPr>
        <p:txBody>
          <a:bodyPr/>
          <a:lstStyle/>
          <a:p>
            <a:pPr marL="641350" indent="-641350">
              <a:buFontTx/>
              <a:buNone/>
            </a:pPr>
            <a:r>
              <a:rPr lang="en-US" sz="2800" smtClean="0">
                <a:latin typeface="Aharoni" pitchFamily="2" charset="-79"/>
                <a:cs typeface="Aharoni" pitchFamily="2" charset="-79"/>
              </a:rPr>
              <a:t>+ve Nicholsky sign</a:t>
            </a:r>
          </a:p>
          <a:p>
            <a:pPr lvl="1"/>
            <a:r>
              <a:rPr lang="en-US" sz="2200" smtClean="0">
                <a:latin typeface="Aharoni" pitchFamily="2" charset="-79"/>
                <a:cs typeface="Aharoni" pitchFamily="2" charset="-79"/>
              </a:rPr>
              <a:t>Twisting pressure on normal skin shears skin.</a:t>
            </a:r>
          </a:p>
          <a:p>
            <a:pPr marL="641350" indent="-641350"/>
            <a:endParaRPr lang="en-US" sz="2800" smtClean="0">
              <a:latin typeface="Aharoni" pitchFamily="2" charset="-79"/>
              <a:cs typeface="Aharoni" pitchFamily="2" charset="-79"/>
            </a:endParaRPr>
          </a:p>
          <a:p>
            <a:pPr marL="641350" indent="-641350">
              <a:buFontTx/>
              <a:buNone/>
            </a:pPr>
            <a:endParaRPr lang="en-US" sz="280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8131" name="Picture 3" descr="edm565823.fig2.jpg"/>
          <p:cNvPicPr>
            <a:picLocks noChangeAspect="1"/>
          </p:cNvPicPr>
          <p:nvPr/>
        </p:nvPicPr>
        <p:blipFill>
          <a:blip r:embed="rId2" cstate="print"/>
          <a:srcRect l="3691" t="6953" r="4041" b="7297"/>
          <a:stretch>
            <a:fillRect/>
          </a:stretch>
        </p:blipFill>
        <p:spPr bwMode="auto">
          <a:xfrm>
            <a:off x="4787900" y="3429000"/>
            <a:ext cx="3600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 l="4747" t="17188" r="4747" b="14563"/>
          <a:stretch>
            <a:fillRect/>
          </a:stretch>
        </p:blipFill>
        <p:spPr bwMode="auto">
          <a:xfrm>
            <a:off x="755650" y="3357563"/>
            <a:ext cx="35512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Vulgaris</a:t>
            </a:r>
            <a:endParaRPr lang="ar-SA" b="1" dirty="0" smtClean="0">
              <a:latin typeface="Aharoni" pitchFamily="2" charset="-79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9750" y="1981200"/>
            <a:ext cx="7918450" cy="454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Begins with erosions on mucous membrane then other skin areas.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Very painful.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+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Nikolsky’s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sign.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Age: middle-age  40-60 years.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Secondary infection and disturbance of fluid and electrolyte balance are common complications .</a:t>
            </a:r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Pathology and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immunopathology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endParaRPr lang="ar-SA" sz="3600" dirty="0" smtClean="0">
              <a:latin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 t="48851"/>
          <a:stretch>
            <a:fillRect/>
          </a:stretch>
        </p:blipFill>
        <p:spPr bwMode="auto">
          <a:xfrm>
            <a:off x="0" y="1628775"/>
            <a:ext cx="44196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5"/>
            <a:ext cx="4310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63"/>
            <a:ext cx="390048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03648" y="404664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Acantholysis</a:t>
            </a:r>
            <a:endParaRPr lang="en-US" sz="32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51920" y="836712"/>
            <a:ext cx="3096344" cy="11521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95536" y="5301208"/>
            <a:ext cx="37803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</a:rPr>
              <a:t>Immunofluorescence</a:t>
            </a:r>
            <a:endParaRPr lang="en-US" sz="3200" b="1" dirty="0" smtClean="0">
              <a:latin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</a:rPr>
              <a:t>IgG</a:t>
            </a:r>
            <a:r>
              <a:rPr lang="en-US" sz="3200" b="1" dirty="0" smtClean="0">
                <a:latin typeface="Calibri" pitchFamily="34" charset="0"/>
              </a:rPr>
              <a:t> and C3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419872" y="4725144"/>
            <a:ext cx="2808312" cy="936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Treatment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ar-SA" dirty="0" smtClean="0">
              <a:latin typeface="Aharoni" pitchFamily="2" charset="-79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8458200" cy="5256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High dose systemic steroids 60-100 mg of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prednisolone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Immunosuppressive agent such as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azathioprine cyclophosphamide , Methotrexate or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mycophenolate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Patient will probably have to remain on systemic steroids for long time.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Antibiotics; to treat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superinfection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936104"/>
          </a:xfrm>
          <a:solidFill>
            <a:schemeClr val="bg1">
              <a:lumMod val="85000"/>
            </a:schemeClr>
          </a:solidFill>
          <a:ln/>
        </p:spPr>
        <p:txBody>
          <a:bodyPr rIns="134835"/>
          <a:lstStyle/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Biological Rx: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9070" y="1484784"/>
            <a:ext cx="3795117" cy="5400600"/>
          </a:xfrm>
          <a:ln/>
        </p:spPr>
        <p:txBody>
          <a:bodyPr rIns="134835"/>
          <a:lstStyle/>
          <a:p>
            <a:pPr>
              <a:buNone/>
            </a:pPr>
            <a:r>
              <a:rPr lang="en-US" sz="3600" b="1" u="sng" dirty="0" smtClean="0">
                <a:latin typeface="Aharoni" pitchFamily="2" charset="-79"/>
                <a:cs typeface="Aharoni" pitchFamily="2" charset="-79"/>
              </a:rPr>
              <a:t>1- </a:t>
            </a:r>
            <a:r>
              <a:rPr lang="en-US" sz="3600" b="1" u="sng" dirty="0" err="1" smtClean="0">
                <a:latin typeface="Aharoni" pitchFamily="2" charset="-79"/>
                <a:cs typeface="Aharoni" pitchFamily="2" charset="-79"/>
              </a:rPr>
              <a:t>Rituximab</a:t>
            </a:r>
            <a:endParaRPr lang="en-US" sz="3600" u="sng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IV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86% free of disease after 3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3717032"/>
            <a:ext cx="86764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34835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/>
            </a:r>
            <a:br>
              <a:rPr kumimoji="1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r>
              <a:rPr kumimoji="1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2-</a:t>
            </a:r>
            <a:r>
              <a:rPr kumimoji="1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IV</a:t>
            </a:r>
            <a:r>
              <a:rPr lang="en-US" sz="3600" b="1" kern="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IG (</a:t>
            </a:r>
            <a:r>
              <a:rPr lang="en-US" sz="3600" kern="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intravenous </a:t>
            </a:r>
            <a:r>
              <a:rPr lang="en-US" sz="3600" kern="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immunoglobulin</a:t>
            </a:r>
            <a:r>
              <a:rPr lang="en-US" sz="3600" kern="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)</a:t>
            </a:r>
            <a:endParaRPr kumimoji="1" lang="en-US" sz="3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4032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Drug induced blistering diseases </a:t>
            </a:r>
            <a:br>
              <a:rPr lang="en-US" sz="4000" b="1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800" b="1" dirty="0" smtClean="0"/>
              <a:t>Drug-induced PV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 </a:t>
            </a:r>
            <a:r>
              <a:rPr lang="en-US" b="1" dirty="0" smtClean="0"/>
              <a:t>Drugs can induce PV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/>
              <a:t>Drugs reported most significantly in association with PV are;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Penicillamine</a:t>
            </a:r>
            <a:r>
              <a:rPr lang="en-US" b="1" dirty="0" smtClean="0"/>
              <a:t> 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Captopril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Anti </a:t>
            </a:r>
            <a:r>
              <a:rPr lang="en-US" b="1" dirty="0" err="1" smtClean="0">
                <a:solidFill>
                  <a:srgbClr val="FF0000"/>
                </a:solidFill>
              </a:rPr>
              <a:t>epiliptic</a:t>
            </a:r>
            <a:r>
              <a:rPr lang="en-US" b="1" dirty="0" smtClean="0">
                <a:solidFill>
                  <a:srgbClr val="FF0000"/>
                </a:solidFill>
              </a:rPr>
              <a:t> phenytoin and carbamazepine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Narrow" pitchFamily="34" charset="0"/>
              </a:rPr>
              <a:t>BULLOUS PEMPHIGOID</a:t>
            </a:r>
            <a:endParaRPr lang="en-US" b="1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latin typeface="Arial Black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Arial Black" pitchFamily="34" charset="0"/>
              </a:rPr>
              <a:t>PARANEOPLASTIC  PEMPHIGUS</a:t>
            </a:r>
            <a:endParaRPr lang="en-US" sz="36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sz="3200" b="1" u="sng" dirty="0" smtClean="0">
                <a:latin typeface="Aharoni" pitchFamily="2" charset="-79"/>
                <a:cs typeface="Aharoni" pitchFamily="2" charset="-79"/>
              </a:rPr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39552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4000" b="1" u="sng" dirty="0" smtClean="0">
                <a:latin typeface="Aharoni" pitchFamily="2" charset="-79"/>
                <a:cs typeface="Aharoni" pitchFamily="2" charset="-79"/>
              </a:rPr>
              <a:t>Objectives</a:t>
            </a:r>
            <a:endParaRPr lang="en-US" b="1" u="sng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>To know the definition </a:t>
            </a:r>
          </a:p>
          <a:p>
            <a:pPr eaLnBrk="1" hangingPunct="1">
              <a:buNone/>
            </a:pPr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>&amp; classification of Blistering diseases</a:t>
            </a:r>
          </a:p>
          <a:p>
            <a:pPr eaLnBrk="1" hangingPunct="1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To recognize the primary presentation of different types of  main blistering diseases</a:t>
            </a:r>
          </a:p>
          <a:p>
            <a:pPr eaLnBrk="1" hangingPunct="1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To understand the possible pathogenesis of the main types of blistering diseases</a:t>
            </a:r>
          </a:p>
          <a:p>
            <a:pPr eaLnBrk="1" hangingPunct="1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To have an overview about managements lines of these diseases</a:t>
            </a:r>
          </a:p>
          <a:p>
            <a:pPr eaLnBrk="1" hangingPunct="1"/>
            <a:endParaRPr lang="en-US" b="1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P</a:t>
            </a:r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araneoplastic pemphigus</a:t>
            </a:r>
            <a:endParaRPr lang="ru-RU" sz="4000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The least common and most severe type of pemphigus is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paraneoplastic pemphigus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(PNP). This disorder is a complication of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cancer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,</a:t>
            </a:r>
            <a:endParaRPr lang="en-US" sz="2800" dirty="0" smtClean="0"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 usually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lymphoma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 and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Castleman's disease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. It may precede the diagnosis of the tumor. Painful sores appear on the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mouth, lips, and the esophagus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. </a:t>
            </a:r>
            <a:endParaRPr lang="en-US" sz="2800" dirty="0" smtClean="0"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Complete removal and/or cure of the tumor may improve the skin disease,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588" y="476672"/>
            <a:ext cx="56024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3931"/>
            <a:ext cx="4211960" cy="314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72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 smtClean="0">
                <a:latin typeface="Calibri" pitchFamily="34" charset="0"/>
              </a:rPr>
              <a:t>immunofluorescence</a:t>
            </a:r>
            <a:endParaRPr lang="ar-SA" sz="3600" b="1" dirty="0" smtClean="0"/>
          </a:p>
        </p:txBody>
      </p:sp>
      <p:pic>
        <p:nvPicPr>
          <p:cNvPr id="13316" name="Content Placeholder 3" descr="PV.gif"/>
          <p:cNvPicPr>
            <a:picLocks noChangeAspect="1"/>
          </p:cNvPicPr>
          <p:nvPr/>
        </p:nvPicPr>
        <p:blipFill>
          <a:blip r:embed="rId2" cstate="print"/>
          <a:srcRect l="591" r="5154"/>
          <a:stretch>
            <a:fillRect/>
          </a:stretch>
        </p:blipFill>
        <p:spPr bwMode="auto">
          <a:xfrm>
            <a:off x="683568" y="1916113"/>
            <a:ext cx="34051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7" y="980728"/>
            <a:ext cx="4310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7368"/>
          <a:stretch>
            <a:fillRect/>
          </a:stretch>
        </p:blipFill>
        <p:spPr bwMode="auto">
          <a:xfrm>
            <a:off x="6156176" y="3915335"/>
            <a:ext cx="2339752" cy="29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771800" y="3789040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IgG</a:t>
            </a:r>
            <a:endParaRPr kumimoji="1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C3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IgA</a:t>
            </a:r>
            <a:endParaRPr kumimoji="1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00B050"/>
                </a:solidFill>
                <a:latin typeface="Arial Black" pitchFamily="34" charset="0"/>
              </a:rPr>
              <a:t>BULLOUS PEMPHIGOID</a:t>
            </a:r>
            <a:endParaRPr lang="en-US" b="1" u="sng" dirty="0" smtClean="0"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u="sng" dirty="0" err="1" smtClean="0">
                <a:latin typeface="Aharoni" pitchFamily="2" charset="-79"/>
                <a:cs typeface="Aharoni" pitchFamily="2" charset="-79"/>
              </a:rPr>
              <a:t>Bullous</a:t>
            </a:r>
            <a:r>
              <a:rPr lang="en-US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u="sng" dirty="0" err="1" smtClean="0">
                <a:latin typeface="Aharoni" pitchFamily="2" charset="-79"/>
                <a:cs typeface="Aharoni" pitchFamily="2" charset="-79"/>
              </a:rPr>
              <a:t>pemphigoid</a:t>
            </a:r>
            <a:r>
              <a:rPr lang="en-US" u="sng" dirty="0" smtClean="0">
                <a:latin typeface="Aharoni" pitchFamily="2" charset="-79"/>
                <a:cs typeface="Aharoni" pitchFamily="2" charset="-79"/>
              </a:rPr>
              <a:t> </a:t>
            </a:r>
            <a:endParaRPr lang="ar-SA" u="sng" dirty="0" smtClean="0">
              <a:latin typeface="Aharoni" pitchFamily="2" charset="-79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062912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Characterized by large blisters on an erythematous base.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Mainly in  older age group more than 60 y.</a:t>
            </a:r>
          </a:p>
          <a:p>
            <a:pPr eaLnBrk="1" hangingPunct="1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The prognosis is usually good.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u="sng" dirty="0" smtClean="0">
                <a:latin typeface="Aharoni" pitchFamily="2" charset="-79"/>
                <a:cs typeface="Aharoni" pitchFamily="2" charset="-79"/>
              </a:rPr>
              <a:t>Clinical features </a:t>
            </a:r>
            <a:endParaRPr lang="ar-SA" u="sng" dirty="0" smtClean="0">
              <a:latin typeface="Aharoni" pitchFamily="2" charset="-79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Elderly patents.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Large tense blisters on upper arms and thighs.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Eczematous base 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Itch rather than pain.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Oral lesions are less frequent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               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than 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pemphigus.</a:t>
            </a:r>
            <a:endParaRPr lang="ar-SA" dirty="0" smtClean="0">
              <a:latin typeface="Aharoni" pitchFamily="2" charset="-79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1588" t="11407" r="52028" b="18304"/>
          <a:stretch>
            <a:fillRect/>
          </a:stretch>
        </p:blipFill>
        <p:spPr bwMode="auto">
          <a:xfrm>
            <a:off x="7004922" y="3212975"/>
            <a:ext cx="2103582" cy="3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 l="21588" t="11407" r="52028" b="18304"/>
          <a:stretch>
            <a:fillRect/>
          </a:stretch>
        </p:blipFill>
        <p:spPr bwMode="auto">
          <a:xfrm>
            <a:off x="2771775" y="333375"/>
            <a:ext cx="40513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u="sng" dirty="0" smtClean="0">
                <a:latin typeface="Aharoni" pitchFamily="2" charset="-79"/>
                <a:cs typeface="Aharoni" pitchFamily="2" charset="-79"/>
              </a:rPr>
              <a:t>Pathology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ar-SA" dirty="0" smtClean="0">
              <a:latin typeface="Aharoni" pitchFamily="2" charset="-79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062912" cy="41846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Sub epidermal between epidermis and dermis the epidermis forms the roof of the blister.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Antigens identified are BP 1 and BP 2.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Immunoglobulin and complement are deposited in the lamina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lucida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of the basement membrane in a linear band.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7518"/>
          <a:stretch>
            <a:fillRect/>
          </a:stretch>
        </p:blipFill>
        <p:spPr bwMode="auto">
          <a:xfrm>
            <a:off x="6332509" y="0"/>
            <a:ext cx="2811491" cy="18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72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88640"/>
            <a:ext cx="4140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 l="19659" t="16667" r="17784"/>
          <a:stretch>
            <a:fillRect/>
          </a:stretch>
        </p:blipFill>
        <p:spPr bwMode="auto">
          <a:xfrm>
            <a:off x="107975" y="188640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915060"/>
            <a:ext cx="3960440" cy="1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518"/>
          <a:stretch>
            <a:fillRect/>
          </a:stretch>
        </p:blipFill>
        <p:spPr>
          <a:xfrm>
            <a:off x="2051050" y="39688"/>
            <a:ext cx="4752975" cy="3173412"/>
          </a:xfrm>
          <a:noFill/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 r="47368"/>
          <a:stretch>
            <a:fillRect/>
          </a:stretch>
        </p:blipFill>
        <p:spPr bwMode="auto">
          <a:xfrm>
            <a:off x="755650" y="3613150"/>
            <a:ext cx="2520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573463"/>
            <a:ext cx="39243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pem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1000"/>
            <a:ext cx="4741912" cy="3217429"/>
          </a:xfrm>
          <a:prstGeom prst="rect">
            <a:avLst/>
          </a:prstGeom>
          <a:noFill/>
        </p:spPr>
      </p:pic>
      <p:pic>
        <p:nvPicPr>
          <p:cNvPr id="5" name="Picture 3" descr="bullous pemphigoid D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616141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Treatment </a:t>
            </a:r>
            <a:endParaRPr lang="ar-SA" dirty="0" smtClean="0">
              <a:latin typeface="Aharoni" pitchFamily="2" charset="-79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95288" y="1560240"/>
            <a:ext cx="8062912" cy="46878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Mild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may also respond very well to potent or moderately potent topical steroids alone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Severe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pemphigoid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:Systemic steroids , but unlike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it may be possible 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to discontinue.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The addition of either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azathioprine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enable the oral steroid dose to be reduced more rapidly. </a:t>
            </a:r>
          </a:p>
          <a:p>
            <a:pPr eaLnBrk="1" hangingPunct="1"/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Narrow" pitchFamily="34" charset="0"/>
              </a:rPr>
              <a:t>BULLOUS PEMPHIGOID</a:t>
            </a:r>
            <a:endParaRPr lang="en-US" b="1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2" descr="C:\Users\dell\Downloads\333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63" y="3786188"/>
            <a:ext cx="2343150" cy="1952625"/>
          </a:xfrm>
          <a:noFill/>
        </p:spPr>
      </p:pic>
      <p:pic>
        <p:nvPicPr>
          <p:cNvPr id="46084" name="Picture 3" descr="C:\Users\dell\Downloads\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7861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C:\Users\dell\Downloads\chronic_bullous_disease_of_childhood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0"/>
            <a:ext cx="5943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C:\Users\dell\Downloads\2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357187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CLINICAL  FEATURES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Circular clusters of large blisters like the type seen in </a:t>
            </a:r>
            <a:r>
              <a:rPr lang="en-GB" b="1" dirty="0" smtClean="0"/>
              <a:t>pemphigoid (cluster of jewels)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It involves the perioral area, lower trunk, inner thighs and genitalia</a:t>
            </a:r>
          </a:p>
          <a:p>
            <a:pPr eaLnBrk="1" hangingPunct="1"/>
            <a:r>
              <a:rPr lang="en-GB" b="1" dirty="0" smtClean="0"/>
              <a:t>Blistering may </a:t>
            </a:r>
            <a:r>
              <a:rPr lang="en-GB" b="1" dirty="0" smtClean="0"/>
              <a:t>          </a:t>
            </a:r>
          </a:p>
          <a:p>
            <a:pPr marL="0" indent="0" eaLnBrk="1" hangingPunct="1">
              <a:buNone/>
            </a:pPr>
            <a:r>
              <a:rPr lang="en-GB" b="1" dirty="0" smtClean="0"/>
              <a:t>spread </a:t>
            </a:r>
            <a:r>
              <a:rPr lang="en-GB" b="1" dirty="0" smtClean="0"/>
              <a:t>all over the body</a:t>
            </a:r>
          </a:p>
        </p:txBody>
      </p:sp>
      <p:pic>
        <p:nvPicPr>
          <p:cNvPr id="47108" name="Picture 2" descr="C:\Users\dell\Downloads\333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270" y="4741689"/>
            <a:ext cx="4286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GB" b="1" u="sng" dirty="0" smtClean="0"/>
              <a:t>INVESTIGATION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Skin Biopsy </a:t>
            </a:r>
            <a:r>
              <a:rPr lang="en-GB" dirty="0" smtClean="0"/>
              <a:t>will show </a:t>
            </a:r>
            <a:r>
              <a:rPr lang="en-GB" dirty="0" err="1" smtClean="0"/>
              <a:t>subepidermal</a:t>
            </a:r>
            <a:r>
              <a:rPr lang="en-GB" dirty="0" smtClean="0"/>
              <a:t> splits</a:t>
            </a:r>
          </a:p>
          <a:p>
            <a:pPr eaLnBrk="1" hangingPunct="1"/>
            <a:r>
              <a:rPr lang="en-GB" b="1" dirty="0" smtClean="0"/>
              <a:t>Direct IF </a:t>
            </a:r>
            <a:r>
              <a:rPr lang="en-GB" dirty="0" smtClean="0"/>
              <a:t>reveals </a:t>
            </a:r>
            <a:r>
              <a:rPr lang="en-GB" b="1" dirty="0" err="1" smtClean="0">
                <a:solidFill>
                  <a:srgbClr val="FF0000"/>
                </a:solidFill>
              </a:rPr>
              <a:t>IgA</a:t>
            </a:r>
            <a:r>
              <a:rPr lang="en-GB" dirty="0" smtClean="0"/>
              <a:t> along the BM of the epidermis in a </a:t>
            </a:r>
            <a:r>
              <a:rPr lang="en-GB" b="1" dirty="0" smtClean="0">
                <a:solidFill>
                  <a:srgbClr val="FF0000"/>
                </a:solidFill>
              </a:rPr>
              <a:t>linear</a:t>
            </a:r>
            <a:r>
              <a:rPr lang="en-GB" dirty="0" smtClean="0"/>
              <a:t> pattern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7518"/>
          <a:stretch>
            <a:fillRect/>
          </a:stretch>
        </p:blipFill>
        <p:spPr bwMode="auto">
          <a:xfrm>
            <a:off x="5940152" y="4742292"/>
            <a:ext cx="3168799" cy="2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ullpem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869161"/>
            <a:ext cx="2931192" cy="1988840"/>
          </a:xfrm>
          <a:prstGeom prst="rect">
            <a:avLst/>
          </a:prstGeom>
          <a:noFill/>
        </p:spPr>
      </p:pic>
      <p:pic>
        <p:nvPicPr>
          <p:cNvPr id="6" name="Picture 3" descr="bullous pemphigoid D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869160"/>
            <a:ext cx="303268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72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pem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1000"/>
            <a:ext cx="4741912" cy="3217429"/>
          </a:xfrm>
          <a:prstGeom prst="rect">
            <a:avLst/>
          </a:prstGeom>
          <a:noFill/>
        </p:spPr>
      </p:pic>
      <p:pic>
        <p:nvPicPr>
          <p:cNvPr id="5" name="Picture 3" descr="bullous pemphigoid D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616141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TREATMENTS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Oral </a:t>
            </a:r>
            <a:r>
              <a:rPr lang="en-GB" b="1" dirty="0" err="1" smtClean="0"/>
              <a:t>dapsone</a:t>
            </a:r>
            <a:r>
              <a:rPr lang="en-GB" b="1" dirty="0" smtClean="0"/>
              <a:t> 50-200mg </a:t>
            </a:r>
            <a:r>
              <a:rPr lang="en-GB" b="1" dirty="0" smtClean="0"/>
              <a:t>daily (Ad/E)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Sulphonamides and </a:t>
            </a:r>
            <a:r>
              <a:rPr lang="en-GB" b="1" dirty="0" err="1" smtClean="0"/>
              <a:t>immunosupressants</a:t>
            </a:r>
            <a:endParaRPr lang="en-GB" b="1" dirty="0" smtClean="0"/>
          </a:p>
          <a:p>
            <a:pPr eaLnBrk="1" hangingPunct="1"/>
            <a:r>
              <a:rPr lang="en-GB" b="1" dirty="0" err="1" smtClean="0"/>
              <a:t>Erythromycine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 </a:t>
            </a:r>
            <a:r>
              <a:rPr lang="en-GB" b="1" dirty="0" err="1" smtClean="0">
                <a:solidFill>
                  <a:srgbClr val="C00000"/>
                </a:solidFill>
              </a:rPr>
              <a:t>Flucloxacillin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: 7 cases reported from KKUH</a:t>
            </a:r>
            <a:endParaRPr lang="en-GB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03350" y="609600"/>
            <a:ext cx="7054850" cy="1235075"/>
          </a:xfrm>
        </p:spPr>
        <p:txBody>
          <a:bodyPr/>
          <a:lstStyle/>
          <a:p>
            <a:endParaRPr lang="ar-SA" dirty="0" smtClean="0">
              <a:latin typeface="Aharoni" pitchFamily="2" charset="-79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4213" y="4149725"/>
            <a:ext cx="7416800" cy="2374900"/>
          </a:xfrm>
        </p:spPr>
        <p:txBody>
          <a:bodyPr/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Vesicles and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bullae</a:t>
            </a:r>
            <a:r>
              <a:rPr lang="en-US" sz="2800" smtClean="0">
                <a:latin typeface="Aharoni" pitchFamily="2" charset="-79"/>
                <a:cs typeface="Aharoni" pitchFamily="2" charset="-79"/>
              </a:rPr>
              <a:t> are raised lesions that contain fluid.</a:t>
            </a:r>
          </a:p>
          <a:p>
            <a:r>
              <a:rPr lang="en-US" sz="2800" smtClean="0">
                <a:latin typeface="Aharoni" pitchFamily="2" charset="-79"/>
                <a:cs typeface="Aharoni" pitchFamily="2" charset="-79"/>
              </a:rPr>
              <a:t>A vesicle is less than 0.5 cm in diameter. </a:t>
            </a:r>
          </a:p>
          <a:p>
            <a:r>
              <a:rPr lang="en-US" sz="2800" smtClean="0">
                <a:latin typeface="Aharoni" pitchFamily="2" charset="-79"/>
                <a:cs typeface="Aharoni" pitchFamily="2" charset="-79"/>
              </a:rPr>
              <a:t>A bulla is larger than 0.5 cm in diameter. </a:t>
            </a:r>
            <a:endParaRPr lang="ar-SA" sz="2800" smtClean="0">
              <a:latin typeface="Aharoni" pitchFamily="2" charset="-79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894" y="333375"/>
            <a:ext cx="691356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332656"/>
            <a:ext cx="20185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Aharoni" pitchFamily="2" charset="-79"/>
                <a:cs typeface="Aharoni" pitchFamily="2" charset="-79"/>
              </a:rPr>
              <a:t>definition</a:t>
            </a:r>
            <a:endParaRPr lang="en-US" sz="3200" u="sng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BULLOUS PEMPHIGOID</a:t>
            </a:r>
            <a:endParaRPr lang="en-US" b="1" dirty="0" smtClean="0"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/>
              <a:t>  </a:t>
            </a:r>
            <a:r>
              <a:rPr lang="en-US" sz="4400" b="1" u="sng" dirty="0" smtClean="0"/>
              <a:t>Objectives</a:t>
            </a:r>
            <a:endParaRPr lang="en-US" sz="3600" b="1" u="sng" dirty="0" smtClean="0"/>
          </a:p>
          <a:p>
            <a:pPr eaLnBrk="1" hangingPunct="1"/>
            <a:r>
              <a:rPr lang="en-US" b="1" dirty="0" smtClean="0"/>
              <a:t>To know the definition </a:t>
            </a:r>
          </a:p>
          <a:p>
            <a:pPr eaLnBrk="1" hangingPunct="1">
              <a:buNone/>
            </a:pPr>
            <a:r>
              <a:rPr lang="en-US" b="1" dirty="0" smtClean="0"/>
              <a:t>&amp; classification of Blistering diseases</a:t>
            </a:r>
          </a:p>
          <a:p>
            <a:pPr eaLnBrk="1" hangingPunct="1"/>
            <a:r>
              <a:rPr lang="en-US" b="1" dirty="0" smtClean="0"/>
              <a:t>To recognize the primary presentation of different types of  main blistering diseases</a:t>
            </a:r>
          </a:p>
          <a:p>
            <a:pPr eaLnBrk="1" hangingPunct="1"/>
            <a:r>
              <a:rPr lang="en-US" b="1" dirty="0" smtClean="0"/>
              <a:t>To understand the possible pathogenesis of the main types of blistering diseases</a:t>
            </a:r>
          </a:p>
          <a:p>
            <a:pPr eaLnBrk="1" hangingPunct="1"/>
            <a:r>
              <a:rPr lang="en-US" b="1" dirty="0" smtClean="0"/>
              <a:t>To have an overview about managements lines of these diseases</a:t>
            </a:r>
          </a:p>
          <a:p>
            <a:pPr eaLnBrk="1" hangingPunct="1"/>
            <a:endParaRPr lang="en-US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DSC_0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8938"/>
            <a:ext cx="9144000" cy="4219575"/>
          </a:xfrm>
          <a:prstGeom prst="rect">
            <a:avLst/>
          </a:prstGeom>
          <a:noFill/>
          <a:effectLst/>
        </p:spPr>
      </p:pic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76200" y="1905000"/>
            <a:ext cx="2667000" cy="5286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964488" cy="9361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400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2400" b="1" u="sng" dirty="0" smtClean="0">
                <a:latin typeface="Aharoni" pitchFamily="2" charset="-79"/>
                <a:cs typeface="Aharoni" pitchFamily="2" charset="-79"/>
              </a:rPr>
            </a:br>
            <a:r>
              <a:rPr lang="en-US" sz="2400" b="1" u="sng" dirty="0" smtClean="0">
                <a:latin typeface="Aharoni" pitchFamily="2" charset="-79"/>
                <a:cs typeface="Aharoni" pitchFamily="2" charset="-79"/>
              </a:rPr>
              <a:t>CLASSIFICATION OF VESICULOBULLOUS DISEASES</a:t>
            </a:r>
            <a:r>
              <a:rPr lang="en-US" sz="3600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b="1" u="sng" dirty="0" smtClean="0">
                <a:latin typeface="Aharoni" pitchFamily="2" charset="-79"/>
                <a:cs typeface="Aharoni" pitchFamily="2" charset="-79"/>
              </a:rPr>
            </a:br>
            <a:endParaRPr lang="en-US" sz="3600" b="1" u="sng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888"/>
            <a:ext cx="8229600" cy="55004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latin typeface="Aharoni" pitchFamily="2" charset="-79"/>
                <a:cs typeface="Aharoni" pitchFamily="2" charset="-79"/>
              </a:rPr>
              <a:t>INTRA EPIDERMAL BLISTERS</a:t>
            </a: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The lesion is formed within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epidermis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latin typeface="Aharoni" pitchFamily="2" charset="-79"/>
                <a:cs typeface="Aharoni" pitchFamily="2" charset="-79"/>
              </a:rPr>
              <a:t>SUB EPIDERMAL BLISTERS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Lesions formed between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epidermis and the dermis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2353"/>
          <a:stretch>
            <a:fillRect/>
          </a:stretch>
        </p:blipFill>
        <p:spPr bwMode="auto">
          <a:xfrm>
            <a:off x="4916906" y="1772816"/>
            <a:ext cx="4227093" cy="4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BULLOUS PEMPHIGOID</a:t>
            </a:r>
            <a:endParaRPr lang="en-US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4400" u="sng" dirty="0" smtClean="0">
                <a:latin typeface="Aharoni" pitchFamily="2" charset="-79"/>
                <a:cs typeface="Aharoni" pitchFamily="2" charset="-79"/>
              </a:rPr>
              <a:t>Objectives</a:t>
            </a:r>
            <a:endParaRPr lang="en-US" sz="3600" u="sng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To know the definition </a:t>
            </a:r>
          </a:p>
          <a:p>
            <a:pPr eaLnBrk="1" hangingPunct="1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&amp; classification of Blistering diseases</a:t>
            </a:r>
          </a:p>
          <a:p>
            <a:pPr eaLnBrk="1" hangingPunct="1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To recognize the primary presentation of different types of  main blistering diseases</a:t>
            </a:r>
          </a:p>
          <a:p>
            <a:pPr eaLnBrk="1" hangingPunct="1"/>
            <a:r>
              <a:rPr lang="en-US" b="1" u="sng" dirty="0" smtClean="0">
                <a:latin typeface="Aharoni" pitchFamily="2" charset="-79"/>
                <a:cs typeface="Aharoni" pitchFamily="2" charset="-79"/>
              </a:rPr>
              <a:t>To understand the possible pathogenesis of the main types of blistering diseases</a:t>
            </a:r>
          </a:p>
          <a:p>
            <a:pPr eaLnBrk="1" hangingPunct="1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To have an overview about managements lines of these diseases</a:t>
            </a:r>
          </a:p>
          <a:p>
            <a:pPr eaLnBrk="1" hangingPunct="1"/>
            <a:endParaRPr lang="en-US" sz="3600" b="1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PMingLiU"/>
        <a:cs typeface=""/>
      </a:majorFont>
      <a:minorFont>
        <a:latin typeface="Times New Roman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5570</TotalTime>
  <Words>862</Words>
  <Application>Microsoft Macintosh PowerPoint</Application>
  <PresentationFormat>On-screen Show (4:3)</PresentationFormat>
  <Paragraphs>194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Aharoni</vt:lpstr>
      <vt:lpstr>Arial Black</vt:lpstr>
      <vt:lpstr>Arial Narrow</vt:lpstr>
      <vt:lpstr>Calibri</vt:lpstr>
      <vt:lpstr>Comic Sans MS</vt:lpstr>
      <vt:lpstr>PMingLiU</vt:lpstr>
      <vt:lpstr>Times New Roman</vt:lpstr>
      <vt:lpstr>Wingdings</vt:lpstr>
      <vt:lpstr>Arial</vt:lpstr>
      <vt:lpstr>預設簡報設計</vt:lpstr>
      <vt:lpstr>PowerPoint Presentation</vt:lpstr>
      <vt:lpstr> Blistering Diseases  </vt:lpstr>
      <vt:lpstr>PowerPoint Presentation</vt:lpstr>
      <vt:lpstr>Blistering Diseases</vt:lpstr>
      <vt:lpstr>PowerPoint Presentation</vt:lpstr>
      <vt:lpstr>PowerPoint Presentation</vt:lpstr>
      <vt:lpstr> CLASSIFICATION OF VESICULOBULLOUS DISEASES </vt:lpstr>
      <vt:lpstr>PowerPoint Presentation</vt:lpstr>
      <vt:lpstr>Blistering Diseases</vt:lpstr>
      <vt:lpstr>PowerPoint Presentation</vt:lpstr>
      <vt:lpstr>Dermo-edidermal 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tests</vt:lpstr>
      <vt:lpstr>PowerPoint Presentation</vt:lpstr>
      <vt:lpstr>immunofluorescence</vt:lpstr>
      <vt:lpstr>PowerPoint Presentation</vt:lpstr>
      <vt:lpstr>PowerPoint Presentation</vt:lpstr>
      <vt:lpstr>PowerPoint Presentation</vt:lpstr>
      <vt:lpstr>PowerPoint Presentation</vt:lpstr>
      <vt:lpstr>Blistering Diseases         PEMPHIGUS VULGARIS </vt:lpstr>
      <vt:lpstr>Pemphigus</vt:lpstr>
      <vt:lpstr>PowerPoint Presentation</vt:lpstr>
      <vt:lpstr>PowerPoint Presentation</vt:lpstr>
      <vt:lpstr>PowerPoint Presentation</vt:lpstr>
      <vt:lpstr>Pemphigus Vulgaris</vt:lpstr>
      <vt:lpstr>PowerPoint Presentation</vt:lpstr>
      <vt:lpstr>Pemphigus Vulgaris</vt:lpstr>
      <vt:lpstr>Pathology and immunopathology </vt:lpstr>
      <vt:lpstr>PowerPoint Presentation</vt:lpstr>
      <vt:lpstr>Treatment </vt:lpstr>
      <vt:lpstr> Biological Rx: </vt:lpstr>
      <vt:lpstr> Drug induced blistering diseases  </vt:lpstr>
      <vt:lpstr>Drug-induced PV</vt:lpstr>
      <vt:lpstr>PowerPoint Presentation</vt:lpstr>
      <vt:lpstr>Paraneoplastic pemphigus</vt:lpstr>
      <vt:lpstr>PowerPoint Presentation</vt:lpstr>
      <vt:lpstr>PowerPoint Presentation</vt:lpstr>
      <vt:lpstr>immunofluorescence</vt:lpstr>
      <vt:lpstr>PowerPoint Presentation</vt:lpstr>
      <vt:lpstr>Bullous pemphigoid </vt:lpstr>
      <vt:lpstr>Clinical features </vt:lpstr>
      <vt:lpstr>PowerPoint Presentation</vt:lpstr>
      <vt:lpstr>Pathology 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CLINICAL  FEATURES</vt:lpstr>
      <vt:lpstr>INVESTIGATION</vt:lpstr>
      <vt:lpstr>PowerPoint Presentation</vt:lpstr>
      <vt:lpstr>PowerPoint Presentation</vt:lpstr>
      <vt:lpstr>TREATMENTS</vt:lpstr>
      <vt:lpstr>PowerPoint Presentation</vt:lpstr>
      <vt:lpstr>Blistering Diseases</vt:lpstr>
      <vt:lpstr>PowerPoint Presentation</vt:lpstr>
    </vt:vector>
  </TitlesOfParts>
  <Company>TMU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Autoimmune Blistering Disease</dc:title>
  <dc:creator>PATH</dc:creator>
  <cp:lastModifiedBy>Microsoft Office User</cp:lastModifiedBy>
  <cp:revision>301</cp:revision>
  <dcterms:created xsi:type="dcterms:W3CDTF">2004-05-15T02:48:04Z</dcterms:created>
  <dcterms:modified xsi:type="dcterms:W3CDTF">2016-10-06T03:33:33Z</dcterms:modified>
</cp:coreProperties>
</file>