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1" r:id="rId4"/>
    <p:sldId id="263" r:id="rId5"/>
    <p:sldId id="265" r:id="rId6"/>
    <p:sldId id="267" r:id="rId7"/>
    <p:sldId id="269" r:id="rId8"/>
    <p:sldId id="271" r:id="rId9"/>
    <p:sldId id="273" r:id="rId10"/>
    <p:sldId id="275" r:id="rId11"/>
    <p:sldId id="277" r:id="rId12"/>
    <p:sldId id="279" r:id="rId13"/>
    <p:sldId id="281" r:id="rId14"/>
    <p:sldId id="283" r:id="rId15"/>
    <p:sldId id="285" r:id="rId16"/>
    <p:sldId id="287" r:id="rId17"/>
    <p:sldId id="289" r:id="rId18"/>
    <p:sldId id="291" r:id="rId19"/>
    <p:sldId id="293" r:id="rId20"/>
    <p:sldId id="295" r:id="rId21"/>
    <p:sldId id="297" r:id="rId22"/>
    <p:sldId id="299" r:id="rId23"/>
    <p:sldId id="301" r:id="rId24"/>
    <p:sldId id="303" r:id="rId25"/>
    <p:sldId id="305" r:id="rId26"/>
    <p:sldId id="307" r:id="rId27"/>
    <p:sldId id="309" r:id="rId28"/>
    <p:sldId id="311" r:id="rId29"/>
    <p:sldId id="313" r:id="rId30"/>
    <p:sldId id="315" r:id="rId31"/>
    <p:sldId id="317" r:id="rId32"/>
    <p:sldId id="319" r:id="rId33"/>
    <p:sldId id="321" r:id="rId34"/>
    <p:sldId id="323" r:id="rId35"/>
    <p:sldId id="325" r:id="rId36"/>
    <p:sldId id="327" r:id="rId37"/>
    <p:sldId id="329" r:id="rId38"/>
    <p:sldId id="331" r:id="rId39"/>
    <p:sldId id="333" r:id="rId40"/>
    <p:sldId id="335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-7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E8DB5-1491-6C4A-B283-9D135383002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01885844"/>
      </p:ext>
    </p:extLst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0668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9D5FC-6309-C947-A875-A6A01BBD002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3238239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140825E-4A15-4D39-8176-1F07E904CB30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916113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z="4800" dirty="0">
                <a:solidFill>
                  <a:srgbClr val="FFFF00"/>
                </a:solidFill>
                <a:latin typeface="Times New Roman" charset="0"/>
              </a:rPr>
              <a:t>Hair disorders </a:t>
            </a:r>
          </a:p>
        </p:txBody>
      </p:sp>
      <p:sp>
        <p:nvSpPr>
          <p:cNvPr id="2" name="Rectangle 1"/>
          <p:cNvSpPr/>
          <p:nvPr/>
        </p:nvSpPr>
        <p:spPr>
          <a:xfrm>
            <a:off x="1176558" y="2828836"/>
            <a:ext cx="67792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Mohammed  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 AlShahwan MD</a:t>
            </a:r>
          </a:p>
          <a:p>
            <a:pPr algn="ctr"/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Assistant professor &amp; Consultant Dermatologist</a:t>
            </a:r>
          </a:p>
        </p:txBody>
      </p:sp>
    </p:spTree>
    <p:extLst>
      <p:ext uri="{BB962C8B-B14F-4D97-AF65-F5344CB8AC3E}">
        <p14:creationId xmlns="" xmlns:p14="http://schemas.microsoft.com/office/powerpoint/2010/main" val="36058207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40" name="Rectangle 4"/>
          <p:cNvSpPr>
            <a:spLocks noChangeArrowheads="1"/>
          </p:cNvSpPr>
          <p:nvPr/>
        </p:nvSpPr>
        <p:spPr bwMode="auto">
          <a:xfrm>
            <a:off x="1547813" y="2133600"/>
            <a:ext cx="57610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4400" b="1" dirty="0">
                <a:solidFill>
                  <a:srgbClr val="FFFF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  <a:cs typeface="Arial" charset="0"/>
              </a:rPr>
              <a:t>Alopecia Areata</a:t>
            </a:r>
          </a:p>
        </p:txBody>
      </p:sp>
    </p:spTree>
    <p:extLst>
      <p:ext uri="{BB962C8B-B14F-4D97-AF65-F5344CB8AC3E}">
        <p14:creationId xmlns="" xmlns:p14="http://schemas.microsoft.com/office/powerpoint/2010/main" val="345260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6"/>
          <p:cNvSpPr>
            <a:spLocks noChangeArrowheads="1"/>
          </p:cNvSpPr>
          <p:nvPr/>
        </p:nvSpPr>
        <p:spPr bwMode="auto">
          <a:xfrm>
            <a:off x="971550" y="1844675"/>
            <a:ext cx="7777163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rtl="0"/>
            <a:r>
              <a:rPr lang="en-US" sz="2800" b="1">
                <a:solidFill>
                  <a:schemeClr val="bg1"/>
                </a:solidFill>
                <a:latin typeface="Times New Roman" charset="0"/>
                <a:cs typeface="Tahoma" charset="0"/>
              </a:rPr>
              <a:t>Sudden hair loss ( localized or generalized)</a:t>
            </a:r>
          </a:p>
          <a:p>
            <a:pPr algn="l" rtl="0"/>
            <a:endParaRPr lang="en-US" sz="2800" b="1">
              <a:solidFill>
                <a:schemeClr val="bg1"/>
              </a:solidFill>
              <a:latin typeface="Times New Roman" charset="0"/>
              <a:cs typeface="Tahoma" charset="0"/>
            </a:endParaRPr>
          </a:p>
          <a:p>
            <a:pPr algn="l" rtl="0"/>
            <a:r>
              <a:rPr lang="en-US" sz="2800" b="1">
                <a:solidFill>
                  <a:schemeClr val="bg1"/>
                </a:solidFill>
                <a:latin typeface="Times New Roman" charset="0"/>
                <a:cs typeface="Tahoma" charset="0"/>
              </a:rPr>
              <a:t>Alopecia Areata affects up to 2%</a:t>
            </a:r>
          </a:p>
          <a:p>
            <a:pPr algn="l" rtl="0"/>
            <a:endParaRPr lang="en-US" sz="2800" b="1">
              <a:solidFill>
                <a:schemeClr val="bg1"/>
              </a:solidFill>
              <a:latin typeface="Times New Roman" charset="0"/>
              <a:cs typeface="Tahoma" charset="0"/>
            </a:endParaRPr>
          </a:p>
          <a:p>
            <a:pPr algn="l" rtl="0"/>
            <a:r>
              <a:rPr lang="en-US" sz="2800" b="1">
                <a:solidFill>
                  <a:schemeClr val="bg1"/>
                </a:solidFill>
                <a:latin typeface="Times New Roman" charset="0"/>
                <a:cs typeface="Tahoma" charset="0"/>
              </a:rPr>
              <a:t>75%  Self recovery with 2-6 months</a:t>
            </a:r>
          </a:p>
          <a:p>
            <a:pPr algn="l" rtl="0"/>
            <a:endParaRPr lang="en-US" sz="2800" b="1">
              <a:solidFill>
                <a:schemeClr val="bg1"/>
              </a:solidFill>
              <a:latin typeface="Times New Roman" charset="0"/>
              <a:cs typeface="Tahoma" charset="0"/>
            </a:endParaRPr>
          </a:p>
          <a:p>
            <a:pPr algn="l" rtl="0"/>
            <a:r>
              <a:rPr lang="en-US" sz="2800" b="1">
                <a:solidFill>
                  <a:schemeClr val="bg1"/>
                </a:solidFill>
                <a:latin typeface="Times New Roman" charset="0"/>
                <a:cs typeface="Tahoma" charset="0"/>
              </a:rPr>
              <a:t>30% +ve Family history</a:t>
            </a:r>
          </a:p>
          <a:p>
            <a:pPr algn="l" rtl="0"/>
            <a:endParaRPr lang="en-US" sz="2800" b="1">
              <a:solidFill>
                <a:schemeClr val="bg1"/>
              </a:solidFill>
              <a:latin typeface="Times New Roman" charset="0"/>
              <a:cs typeface="Tahoma" charset="0"/>
            </a:endParaRPr>
          </a:p>
          <a:p>
            <a:pPr algn="l" rtl="0"/>
            <a:r>
              <a:rPr lang="en-US" sz="2800" b="1">
                <a:solidFill>
                  <a:schemeClr val="bg1"/>
                </a:solidFill>
                <a:latin typeface="Times New Roman" charset="0"/>
                <a:cs typeface="Tahoma" charset="0"/>
              </a:rPr>
              <a:t>Autoimmune</a:t>
            </a:r>
          </a:p>
        </p:txBody>
      </p:sp>
    </p:spTree>
    <p:extLst>
      <p:ext uri="{BB962C8B-B14F-4D97-AF65-F5344CB8AC3E}">
        <p14:creationId xmlns="" xmlns:p14="http://schemas.microsoft.com/office/powerpoint/2010/main" val="363518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01675"/>
            <a:ext cx="7543800" cy="1431925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FFFF99"/>
                </a:solidFill>
                <a:latin typeface="Times New Roman" charset="0"/>
              </a:rPr>
              <a:t>Clinical findings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779463" y="1989138"/>
            <a:ext cx="7583487" cy="4048125"/>
          </a:xfrm>
        </p:spPr>
        <p:txBody>
          <a:bodyPr/>
          <a:lstStyle/>
          <a:p>
            <a:pPr eaLnBrk="1" hangingPunct="1"/>
            <a:endParaRPr lang="en-US" b="1">
              <a:latin typeface="Corbel" charset="0"/>
            </a:endParaRPr>
          </a:p>
          <a:p>
            <a:pPr eaLnBrk="1" hangingPunct="1"/>
            <a:r>
              <a:rPr lang="en-US" sz="2400" b="1">
                <a:latin typeface="Times New Roman" charset="0"/>
              </a:rPr>
              <a:t>Well demarcated non-scarring hairless patch</a:t>
            </a:r>
          </a:p>
          <a:p>
            <a:pPr eaLnBrk="1" hangingPunct="1"/>
            <a:r>
              <a:rPr lang="en-US" sz="2400" b="1">
                <a:latin typeface="Times New Roman" charset="0"/>
              </a:rPr>
              <a:t>Exclamation point</a:t>
            </a:r>
          </a:p>
          <a:p>
            <a:pPr eaLnBrk="1" hangingPunct="1"/>
            <a:r>
              <a:rPr lang="en-US" sz="2400" b="1">
                <a:latin typeface="Times New Roman" charset="0"/>
              </a:rPr>
              <a:t>Nail: pitting, ridges</a:t>
            </a:r>
          </a:p>
        </p:txBody>
      </p:sp>
    </p:spTree>
    <p:extLst>
      <p:ext uri="{BB962C8B-B14F-4D97-AF65-F5344CB8AC3E}">
        <p14:creationId xmlns="" xmlns:p14="http://schemas.microsoft.com/office/powerpoint/2010/main" val="36883246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5" descr="4-1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41800" y="26988"/>
            <a:ext cx="4867275" cy="6858000"/>
          </a:xfrm>
          <a:noFill/>
        </p:spPr>
      </p:pic>
      <p:pic>
        <p:nvPicPr>
          <p:cNvPr id="34818" name="Picture 8" descr="4-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6513" y="0"/>
            <a:ext cx="4392613" cy="6858000"/>
          </a:xfrm>
          <a:noFill/>
        </p:spPr>
      </p:pic>
    </p:spTree>
    <p:extLst>
      <p:ext uri="{BB962C8B-B14F-4D97-AF65-F5344CB8AC3E}">
        <p14:creationId xmlns="" xmlns:p14="http://schemas.microsoft.com/office/powerpoint/2010/main" val="15986110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3"/>
          <p:cNvSpPr>
            <a:spLocks noGrp="1" noChangeArrowheads="1"/>
          </p:cNvSpPr>
          <p:nvPr>
            <p:ph idx="1"/>
          </p:nvPr>
        </p:nvSpPr>
        <p:spPr>
          <a:xfrm>
            <a:off x="976313" y="1196975"/>
            <a:ext cx="7772400" cy="4114800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Font typeface="Wingdings" charset="0"/>
              <a:buNone/>
            </a:pPr>
            <a:r>
              <a:rPr lang="en-US" sz="3200" b="1" dirty="0">
                <a:solidFill>
                  <a:srgbClr val="FFFF99"/>
                </a:solidFill>
                <a:latin typeface="Times New Roman" charset="0"/>
              </a:rPr>
              <a:t>Types of alopecia </a:t>
            </a:r>
            <a:r>
              <a:rPr lang="en-US" sz="3200" b="1" dirty="0" err="1">
                <a:solidFill>
                  <a:srgbClr val="FFFF99"/>
                </a:solidFill>
                <a:latin typeface="Times New Roman" charset="0"/>
              </a:rPr>
              <a:t>areata</a:t>
            </a:r>
            <a:endParaRPr lang="en-US" sz="3200" b="1" dirty="0">
              <a:solidFill>
                <a:srgbClr val="FFFF99"/>
              </a:solidFill>
              <a:latin typeface="Times New Roman" charset="0"/>
            </a:endParaRPr>
          </a:p>
          <a:p>
            <a:pPr eaLnBrk="1" hangingPunct="1">
              <a:buClr>
                <a:srgbClr val="FF0000"/>
              </a:buClr>
              <a:buFont typeface="Wingdings" charset="0"/>
              <a:buNone/>
            </a:pPr>
            <a:r>
              <a:rPr lang="en-US" sz="2400" b="1" dirty="0">
                <a:latin typeface="Times New Roman" charset="0"/>
              </a:rPr>
              <a:t>  - Localized partial </a:t>
            </a:r>
          </a:p>
          <a:p>
            <a:pPr eaLnBrk="1" hangingPunct="1">
              <a:buClr>
                <a:srgbClr val="FF0000"/>
              </a:buClr>
              <a:buFont typeface="Wingdings" charset="0"/>
              <a:buNone/>
            </a:pPr>
            <a:r>
              <a:rPr lang="en-US" sz="2400" b="1" dirty="0">
                <a:latin typeface="Times New Roman" charset="0"/>
              </a:rPr>
              <a:t>  - Localized extensive</a:t>
            </a:r>
          </a:p>
          <a:p>
            <a:pPr eaLnBrk="1" hangingPunct="1">
              <a:buClr>
                <a:srgbClr val="FF0000"/>
              </a:buClr>
              <a:buFont typeface="Wingdings" charset="0"/>
              <a:buNone/>
            </a:pPr>
            <a:r>
              <a:rPr lang="en-US" sz="2400" b="1" dirty="0">
                <a:latin typeface="Times New Roman" charset="0"/>
              </a:rPr>
              <a:t>  - Alopecia </a:t>
            </a:r>
            <a:r>
              <a:rPr lang="en-US" sz="2400" b="1" dirty="0" err="1">
                <a:latin typeface="Times New Roman" charset="0"/>
              </a:rPr>
              <a:t>ophiasis</a:t>
            </a:r>
            <a:endParaRPr lang="en-US" sz="2400" b="1" dirty="0">
              <a:latin typeface="Times New Roman" charset="0"/>
            </a:endParaRPr>
          </a:p>
          <a:p>
            <a:pPr eaLnBrk="1" hangingPunct="1">
              <a:buClr>
                <a:srgbClr val="FF0000"/>
              </a:buClr>
              <a:buFont typeface="Wingdings" charset="0"/>
              <a:buNone/>
            </a:pPr>
            <a:r>
              <a:rPr lang="en-US" sz="2400" b="1" dirty="0">
                <a:latin typeface="Times New Roman" charset="0"/>
              </a:rPr>
              <a:t>  - Alopecia </a:t>
            </a:r>
            <a:r>
              <a:rPr lang="en-US" sz="2400" b="1" dirty="0" err="1">
                <a:latin typeface="Times New Roman" charset="0"/>
              </a:rPr>
              <a:t>totalis</a:t>
            </a:r>
            <a:endParaRPr lang="en-US" sz="2400" b="1" dirty="0">
              <a:latin typeface="Times New Roman" charset="0"/>
            </a:endParaRPr>
          </a:p>
          <a:p>
            <a:pPr eaLnBrk="1" hangingPunct="1">
              <a:buClr>
                <a:srgbClr val="FF0000"/>
              </a:buClr>
              <a:buFont typeface="Wingdings" charset="0"/>
              <a:buNone/>
            </a:pPr>
            <a:r>
              <a:rPr lang="en-US" sz="2400" b="1" dirty="0">
                <a:latin typeface="Times New Roman" charset="0"/>
              </a:rPr>
              <a:t>  - Alopecia </a:t>
            </a:r>
            <a:r>
              <a:rPr lang="en-US" sz="2400" b="1" dirty="0" err="1">
                <a:latin typeface="Times New Roman" charset="0"/>
              </a:rPr>
              <a:t>universalis</a:t>
            </a:r>
            <a:endParaRPr lang="en-US" sz="2400" b="1" dirty="0">
              <a:latin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51343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DSCN016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04800" y="1524000"/>
            <a:ext cx="3352800" cy="2514600"/>
          </a:xfrm>
        </p:spPr>
      </p:pic>
      <p:pic>
        <p:nvPicPr>
          <p:cNvPr id="36866" name="Picture 3" descr="DSCN016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0" y="1295400"/>
            <a:ext cx="3435350" cy="2576513"/>
          </a:xfrm>
        </p:spPr>
      </p:pic>
      <p:pic>
        <p:nvPicPr>
          <p:cNvPr id="36867" name="Picture 5" descr="DSCN017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1350" y="4191000"/>
            <a:ext cx="3397250" cy="2547938"/>
          </a:xfrm>
        </p:spPr>
      </p:pic>
      <p:pic>
        <p:nvPicPr>
          <p:cNvPr id="36868" name="Picture 4" descr="DSCN017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4191000"/>
            <a:ext cx="3435350" cy="2576513"/>
          </a:xfrm>
        </p:spPr>
      </p:pic>
      <p:pic>
        <p:nvPicPr>
          <p:cNvPr id="36869" name="Picture 6" descr="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19075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2790904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7" descr="صورة4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941388"/>
            <a:ext cx="7667625" cy="5295900"/>
          </a:xfrm>
        </p:spPr>
      </p:pic>
    </p:spTree>
    <p:extLst>
      <p:ext uri="{BB962C8B-B14F-4D97-AF65-F5344CB8AC3E}">
        <p14:creationId xmlns="" xmlns:p14="http://schemas.microsoft.com/office/powerpoint/2010/main" val="78295342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692150"/>
            <a:ext cx="7543800" cy="1431925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FFFF99"/>
                </a:solidFill>
                <a:latin typeface="Times New Roman" charset="0"/>
              </a:rPr>
              <a:t>Bad prognostic signs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>
          <a:xfrm>
            <a:off x="779463" y="2205038"/>
            <a:ext cx="7583487" cy="3832225"/>
          </a:xfrm>
        </p:spPr>
        <p:txBody>
          <a:bodyPr/>
          <a:lstStyle/>
          <a:p>
            <a:pPr eaLnBrk="1" hangingPunct="1"/>
            <a:endParaRPr lang="en-US" b="1">
              <a:latin typeface="Corbel" charset="0"/>
            </a:endParaRPr>
          </a:p>
          <a:p>
            <a:pPr eaLnBrk="1" hangingPunct="1"/>
            <a:r>
              <a:rPr lang="en-US" sz="2800" b="1">
                <a:latin typeface="Times New Roman" charset="0"/>
              </a:rPr>
              <a:t>Young age</a:t>
            </a:r>
          </a:p>
          <a:p>
            <a:pPr eaLnBrk="1" hangingPunct="1"/>
            <a:r>
              <a:rPr lang="en-US" sz="2800" b="1">
                <a:latin typeface="Times New Roman" charset="0"/>
              </a:rPr>
              <a:t>Atopy</a:t>
            </a:r>
          </a:p>
          <a:p>
            <a:pPr eaLnBrk="1" hangingPunct="1"/>
            <a:r>
              <a:rPr lang="en-US" sz="2800" b="1">
                <a:latin typeface="Times New Roman" charset="0"/>
              </a:rPr>
              <a:t>Alopecia totalis, universalis, ophiasis</a:t>
            </a:r>
          </a:p>
          <a:p>
            <a:pPr eaLnBrk="1" hangingPunct="1"/>
            <a:r>
              <a:rPr lang="en-US" sz="2800" b="1">
                <a:latin typeface="Times New Roman" charset="0"/>
              </a:rPr>
              <a:t>Nail changes</a:t>
            </a:r>
          </a:p>
          <a:p>
            <a:pPr eaLnBrk="1" hangingPunct="1">
              <a:buFont typeface="Wingdings" charset="0"/>
              <a:buNone/>
            </a:pPr>
            <a:endParaRPr lang="en-US" b="1">
              <a:latin typeface="Corbe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75828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3"/>
          <p:cNvSpPr>
            <a:spLocks noChangeArrowheads="1"/>
          </p:cNvSpPr>
          <p:nvPr/>
        </p:nvSpPr>
        <p:spPr bwMode="auto">
          <a:xfrm>
            <a:off x="755650" y="1071563"/>
            <a:ext cx="3143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3200" b="1">
                <a:solidFill>
                  <a:srgbClr val="FFFF99"/>
                </a:solidFill>
                <a:latin typeface="Times New Roman" charset="0"/>
              </a:rPr>
              <a:t>Treatment</a:t>
            </a:r>
          </a:p>
        </p:txBody>
      </p:sp>
      <p:sp>
        <p:nvSpPr>
          <p:cNvPr id="39938" name="Rectangle 6"/>
          <p:cNvSpPr>
            <a:spLocks noGrp="1" noChangeArrowheads="1"/>
          </p:cNvSpPr>
          <p:nvPr>
            <p:ph idx="1"/>
          </p:nvPr>
        </p:nvSpPr>
        <p:spPr>
          <a:xfrm>
            <a:off x="1060450" y="2060575"/>
            <a:ext cx="7543800" cy="41148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sz="2400" b="1">
                <a:latin typeface="Times New Roman" charset="0"/>
              </a:rPr>
              <a:t>1.</a:t>
            </a:r>
            <a:r>
              <a:rPr lang="en-US" sz="2400">
                <a:latin typeface="Times New Roman" charset="0"/>
              </a:rPr>
              <a:t> </a:t>
            </a:r>
            <a:r>
              <a:rPr lang="en-US" sz="2400" b="1">
                <a:latin typeface="Times New Roman" charset="0"/>
              </a:rPr>
              <a:t>Observation</a:t>
            </a:r>
          </a:p>
          <a:p>
            <a:pPr eaLnBrk="1" hangingPunct="1">
              <a:buFont typeface="Wingdings" charset="0"/>
              <a:buNone/>
            </a:pPr>
            <a:r>
              <a:rPr lang="en-US" sz="2400" b="1">
                <a:latin typeface="Times New Roman" charset="0"/>
              </a:rPr>
              <a:t>2. Intralesional Corticosteroids </a:t>
            </a:r>
          </a:p>
          <a:p>
            <a:pPr eaLnBrk="1" hangingPunct="1">
              <a:buFont typeface="Wingdings" charset="0"/>
              <a:buNone/>
            </a:pPr>
            <a:r>
              <a:rPr lang="en-US" sz="2400" b="1">
                <a:latin typeface="Times New Roman" charset="0"/>
              </a:rPr>
              <a:t>3. Skin Sensitizers</a:t>
            </a:r>
          </a:p>
          <a:p>
            <a:pPr eaLnBrk="1" hangingPunct="1">
              <a:buFont typeface="Wingdings" charset="0"/>
              <a:buNone/>
            </a:pPr>
            <a:r>
              <a:rPr lang="en-US" sz="2400" b="1">
                <a:latin typeface="Times New Roman" charset="0"/>
              </a:rPr>
              <a:t>Anthraline</a:t>
            </a:r>
            <a:endParaRPr lang="en-US" sz="2400" b="1" u="sng">
              <a:latin typeface="Times New Roman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sz="2400" b="1">
                <a:latin typeface="Times New Roman" charset="0"/>
              </a:rPr>
              <a:t>Diphencyclopropenone (DPCP)</a:t>
            </a:r>
          </a:p>
          <a:p>
            <a:pPr eaLnBrk="1" hangingPunct="1">
              <a:buFont typeface="Wingdings" charset="0"/>
              <a:buNone/>
            </a:pPr>
            <a:r>
              <a:rPr lang="en-US" sz="2400" b="1">
                <a:latin typeface="Times New Roman" charset="0"/>
              </a:rPr>
              <a:t>others</a:t>
            </a:r>
          </a:p>
        </p:txBody>
      </p:sp>
    </p:spTree>
    <p:extLst>
      <p:ext uri="{BB962C8B-B14F-4D97-AF65-F5344CB8AC3E}">
        <p14:creationId xmlns="" xmlns:p14="http://schemas.microsoft.com/office/powerpoint/2010/main" val="222809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557213"/>
            <a:ext cx="7543800" cy="1431925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FFFF99"/>
                </a:solidFill>
                <a:latin typeface="Times New Roman" charset="0"/>
              </a:rPr>
              <a:t>Others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1116013" y="2060575"/>
            <a:ext cx="7639050" cy="33242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b="1" u="sng">
              <a:solidFill>
                <a:srgbClr val="800000"/>
              </a:solidFill>
              <a:latin typeface="Corbe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>
                <a:latin typeface="Times New Roman" charset="0"/>
                <a:cs typeface="Tahoma" charset="0"/>
              </a:rPr>
              <a:t>Topical steroids &amp;Minoxidil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2400" b="1">
                <a:latin typeface="Times New Roman" charset="0"/>
                <a:cs typeface="Tahoma" charset="0"/>
              </a:rPr>
              <a:t>Systemic Steroids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>
                <a:latin typeface="Times New Roman" charset="0"/>
                <a:cs typeface="Tahoma" charset="0"/>
              </a:rPr>
              <a:t> Cytotoxic Rx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>
                <a:latin typeface="Times New Roman" charset="0"/>
                <a:cs typeface="Tahoma" charset="0"/>
              </a:rPr>
              <a:t> Phototherapy  (PUVA)</a:t>
            </a:r>
          </a:p>
        </p:txBody>
      </p:sp>
    </p:spTree>
    <p:extLst>
      <p:ext uri="{BB962C8B-B14F-4D97-AF65-F5344CB8AC3E}">
        <p14:creationId xmlns="" xmlns:p14="http://schemas.microsoft.com/office/powerpoint/2010/main" val="34899304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900113" y="47625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Objective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900113" y="1484313"/>
            <a:ext cx="7772400" cy="4572000"/>
          </a:xfrm>
        </p:spPr>
        <p:txBody>
          <a:bodyPr/>
          <a:lstStyle/>
          <a:p>
            <a:pPr eaLnBrk="1" hangingPunct="1"/>
            <a:r>
              <a:rPr lang="en-US" sz="2800">
                <a:latin typeface="Times New Roman" charset="0"/>
              </a:rPr>
              <a:t>Normal anatomy of hair follicle and hair cycle</a:t>
            </a:r>
          </a:p>
          <a:p>
            <a:pPr eaLnBrk="1" hangingPunct="1"/>
            <a:r>
              <a:rPr lang="en-US" sz="2800">
                <a:latin typeface="Times New Roman" charset="0"/>
              </a:rPr>
              <a:t>Causes, features and management of non scarring alopecia</a:t>
            </a:r>
          </a:p>
          <a:p>
            <a:pPr eaLnBrk="1" hangingPunct="1"/>
            <a:r>
              <a:rPr lang="en-US" sz="2800">
                <a:latin typeface="Times New Roman" charset="0"/>
              </a:rPr>
              <a:t>Causes and features of scarring alopecia</a:t>
            </a:r>
          </a:p>
          <a:p>
            <a:pPr eaLnBrk="1" hangingPunct="1"/>
            <a:r>
              <a:rPr lang="en-US" sz="2800">
                <a:latin typeface="Times New Roman" charset="0"/>
              </a:rPr>
              <a:t>Causes and features of Excessive hair growth</a:t>
            </a:r>
          </a:p>
          <a:p>
            <a:pPr eaLnBrk="1" hangingPunct="1"/>
            <a:endParaRPr lang="en-US">
              <a:latin typeface="Corbel" charset="0"/>
            </a:endParaRPr>
          </a:p>
          <a:p>
            <a:pPr eaLnBrk="1" hangingPunct="1"/>
            <a:endParaRPr lang="en-US">
              <a:latin typeface="Corbe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82653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0" y="1773238"/>
            <a:ext cx="9144000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FF99"/>
                </a:solidFill>
                <a:latin typeface="Times New Roman"/>
                <a:ea typeface="+mn-ea"/>
                <a:cs typeface="Arial" charset="0"/>
              </a:rPr>
              <a:t>Androgenetic Alopecia</a:t>
            </a:r>
          </a:p>
          <a:p>
            <a:pPr algn="ctr">
              <a:defRPr/>
            </a:pPr>
            <a:endParaRPr lang="en-US" sz="4000" b="1" dirty="0">
              <a:solidFill>
                <a:srgbClr val="FFFF99"/>
              </a:solidFill>
              <a:latin typeface="Times New Roman"/>
              <a:ea typeface="+mn-ea"/>
              <a:cs typeface="Arial" charset="0"/>
            </a:endParaRPr>
          </a:p>
          <a:p>
            <a:pPr algn="ctr">
              <a:defRPr/>
            </a:pPr>
            <a:r>
              <a:rPr lang="en-US" sz="3600" b="1" dirty="0">
                <a:solidFill>
                  <a:srgbClr val="FFFF99"/>
                </a:solidFill>
                <a:latin typeface="Times New Roman"/>
                <a:ea typeface="+mn-ea"/>
                <a:cs typeface="Arial" charset="0"/>
              </a:rPr>
              <a:t>(Male and Female Pattern Hair Loss)</a:t>
            </a:r>
          </a:p>
        </p:txBody>
      </p:sp>
    </p:spTree>
    <p:extLst>
      <p:ext uri="{BB962C8B-B14F-4D97-AF65-F5344CB8AC3E}">
        <p14:creationId xmlns="" xmlns:p14="http://schemas.microsoft.com/office/powerpoint/2010/main" val="18872834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030"/>
          <p:cNvSpPr>
            <a:spLocks noGrp="1" noChangeArrowheads="1"/>
          </p:cNvSpPr>
          <p:nvPr>
            <p:ph idx="1"/>
          </p:nvPr>
        </p:nvSpPr>
        <p:spPr>
          <a:xfrm>
            <a:off x="935038" y="1916113"/>
            <a:ext cx="8316912" cy="4259262"/>
          </a:xfrm>
        </p:spPr>
        <p:txBody>
          <a:bodyPr/>
          <a:lstStyle/>
          <a:p>
            <a:pPr marL="0" indent="0" eaLnBrk="1" hangingPunct="1">
              <a:buFont typeface="Wingdings 2" charset="0"/>
              <a:buNone/>
            </a:pPr>
            <a:r>
              <a:rPr lang="en-US" sz="2800" b="1">
                <a:latin typeface="Times New Roman" charset="0"/>
              </a:rPr>
              <a:t>Androgen dependent loss of scalp hair</a:t>
            </a:r>
          </a:p>
          <a:p>
            <a:pPr marL="0" indent="0" eaLnBrk="1" hangingPunct="1">
              <a:buFont typeface="Wingdings 2" charset="0"/>
              <a:buNone/>
            </a:pPr>
            <a:r>
              <a:rPr lang="en-US" sz="2800" b="1">
                <a:latin typeface="Times New Roman" charset="0"/>
              </a:rPr>
              <a:t>Androgenetic Alopecia affects up to 50% of males and 40% of females</a:t>
            </a:r>
          </a:p>
          <a:p>
            <a:pPr marL="0" indent="0" eaLnBrk="1" hangingPunct="1">
              <a:buFont typeface="Wingdings 2" charset="0"/>
              <a:buNone/>
            </a:pPr>
            <a:r>
              <a:rPr lang="en-US" sz="2800" b="1">
                <a:latin typeface="Times New Roman" charset="0"/>
              </a:rPr>
              <a:t>Autosomal dominant with variable penetrance</a:t>
            </a:r>
          </a:p>
          <a:p>
            <a:pPr marL="0" indent="0" eaLnBrk="1" hangingPunct="1">
              <a:buFont typeface="Wingdings 2" charset="0"/>
              <a:buNone/>
            </a:pPr>
            <a:r>
              <a:rPr lang="en-US" sz="2800" b="1">
                <a:latin typeface="Times New Roman" charset="0"/>
              </a:rPr>
              <a:t>85% : +ve family history</a:t>
            </a:r>
          </a:p>
        </p:txBody>
      </p:sp>
    </p:spTree>
    <p:extLst>
      <p:ext uri="{BB962C8B-B14F-4D97-AF65-F5344CB8AC3E}">
        <p14:creationId xmlns="" xmlns:p14="http://schemas.microsoft.com/office/powerpoint/2010/main" val="298105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45" name="Text Box 13"/>
          <p:cNvSpPr txBox="1">
            <a:spLocks noChangeArrowheads="1"/>
          </p:cNvSpPr>
          <p:nvPr/>
        </p:nvSpPr>
        <p:spPr bwMode="auto">
          <a:xfrm>
            <a:off x="1403350" y="381000"/>
            <a:ext cx="3200400" cy="466725"/>
          </a:xfrm>
          <a:prstGeom prst="rect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rtl="0" eaLnBrk="1" hangingPunct="1">
              <a:spcBef>
                <a:spcPct val="50000"/>
              </a:spcBef>
            </a:pPr>
            <a:r>
              <a:rPr lang="en-US" b="1">
                <a:solidFill>
                  <a:srgbClr val="800000"/>
                </a:solidFill>
                <a:latin typeface="Times New Roman" charset="0"/>
                <a:cs typeface="Times New Roman" charset="0"/>
              </a:rPr>
              <a:t>5 ALPHA Reductase</a:t>
            </a:r>
          </a:p>
        </p:txBody>
      </p:sp>
      <p:sp>
        <p:nvSpPr>
          <p:cNvPr id="197646" name="Text Box 14"/>
          <p:cNvSpPr txBox="1">
            <a:spLocks noChangeArrowheads="1"/>
          </p:cNvSpPr>
          <p:nvPr/>
        </p:nvSpPr>
        <p:spPr bwMode="auto">
          <a:xfrm>
            <a:off x="1403350" y="2438400"/>
            <a:ext cx="3200400" cy="466725"/>
          </a:xfrm>
          <a:prstGeom prst="rect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rtl="0" eaLnBrk="1" hangingPunct="1">
              <a:spcBef>
                <a:spcPct val="50000"/>
              </a:spcBef>
            </a:pPr>
            <a:r>
              <a:rPr lang="en-US" b="1">
                <a:solidFill>
                  <a:srgbClr val="800000"/>
                </a:solidFill>
                <a:latin typeface="Times New Roman" charset="0"/>
                <a:cs typeface="Times New Roman" charset="0"/>
              </a:rPr>
              <a:t>Testosterone</a:t>
            </a:r>
          </a:p>
        </p:txBody>
      </p:sp>
      <p:sp>
        <p:nvSpPr>
          <p:cNvPr id="197647" name="Text Box 15"/>
          <p:cNvSpPr txBox="1">
            <a:spLocks noChangeArrowheads="1"/>
          </p:cNvSpPr>
          <p:nvPr/>
        </p:nvSpPr>
        <p:spPr bwMode="auto">
          <a:xfrm>
            <a:off x="1403350" y="4486275"/>
            <a:ext cx="3200400" cy="831850"/>
          </a:xfrm>
          <a:prstGeom prst="rect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rtl="0" eaLnBrk="1" hangingPunct="1">
              <a:spcBef>
                <a:spcPct val="50000"/>
              </a:spcBef>
            </a:pPr>
            <a:r>
              <a:rPr lang="en-US" b="1">
                <a:solidFill>
                  <a:srgbClr val="800000"/>
                </a:solidFill>
                <a:latin typeface="Times New Roman" charset="0"/>
                <a:cs typeface="Times New Roman" charset="0"/>
              </a:rPr>
              <a:t>DihydorTestosterone (Active)</a:t>
            </a:r>
          </a:p>
        </p:txBody>
      </p:sp>
      <p:sp>
        <p:nvSpPr>
          <p:cNvPr id="197648" name="AutoShape 16"/>
          <p:cNvSpPr>
            <a:spLocks noChangeArrowheads="1"/>
          </p:cNvSpPr>
          <p:nvPr/>
        </p:nvSpPr>
        <p:spPr bwMode="auto">
          <a:xfrm>
            <a:off x="2700338" y="914400"/>
            <a:ext cx="457200" cy="1447800"/>
          </a:xfrm>
          <a:prstGeom prst="downArrow">
            <a:avLst>
              <a:gd name="adj1" fmla="val 50000"/>
              <a:gd name="adj2" fmla="val 79167"/>
            </a:avLst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7649" name="AutoShape 17"/>
          <p:cNvSpPr>
            <a:spLocks noChangeArrowheads="1"/>
          </p:cNvSpPr>
          <p:nvPr/>
        </p:nvSpPr>
        <p:spPr bwMode="auto">
          <a:xfrm>
            <a:off x="2698750" y="2971800"/>
            <a:ext cx="457200" cy="1447800"/>
          </a:xfrm>
          <a:prstGeom prst="downArrow">
            <a:avLst>
              <a:gd name="adj1" fmla="val 50000"/>
              <a:gd name="adj2" fmla="val 79167"/>
            </a:avLst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7658" name="AutoShape 26"/>
          <p:cNvSpPr>
            <a:spLocks noChangeArrowheads="1"/>
          </p:cNvSpPr>
          <p:nvPr/>
        </p:nvSpPr>
        <p:spPr bwMode="auto">
          <a:xfrm rot="-5400000">
            <a:off x="4802188" y="4476750"/>
            <a:ext cx="457200" cy="809625"/>
          </a:xfrm>
          <a:prstGeom prst="downArrow">
            <a:avLst>
              <a:gd name="adj1" fmla="val 50000"/>
              <a:gd name="adj2" fmla="val 44271"/>
            </a:avLst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7659" name="Text Box 27"/>
          <p:cNvSpPr txBox="1">
            <a:spLocks noChangeArrowheads="1"/>
          </p:cNvSpPr>
          <p:nvPr/>
        </p:nvSpPr>
        <p:spPr bwMode="auto">
          <a:xfrm>
            <a:off x="5548313" y="4508500"/>
            <a:ext cx="3200400" cy="831850"/>
          </a:xfrm>
          <a:prstGeom prst="rect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rtl="0" eaLnBrk="1" hangingPunct="1">
              <a:spcBef>
                <a:spcPct val="50000"/>
              </a:spcBef>
            </a:pPr>
            <a:r>
              <a:rPr lang="en-US" b="1">
                <a:solidFill>
                  <a:srgbClr val="800000"/>
                </a:solidFill>
                <a:latin typeface="Times New Roman" charset="0"/>
                <a:cs typeface="Times New Roman" charset="0"/>
              </a:rPr>
              <a:t>Miniaturization of Terminal Hairs</a:t>
            </a:r>
          </a:p>
        </p:txBody>
      </p:sp>
    </p:spTree>
    <p:extLst>
      <p:ext uri="{BB962C8B-B14F-4D97-AF65-F5344CB8AC3E}">
        <p14:creationId xmlns="" xmlns:p14="http://schemas.microsoft.com/office/powerpoint/2010/main" val="37131981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7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7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7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7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9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45" grpId="0" animBg="1" autoUpdateAnimBg="0"/>
      <p:bldP spid="197646" grpId="0" animBg="1" autoUpdateAnimBg="0"/>
      <p:bldP spid="197647" grpId="0" animBg="1" autoUpdateAnimBg="0"/>
      <p:bldP spid="197648" grpId="0" animBg="1"/>
      <p:bldP spid="197649" grpId="0" animBg="1"/>
      <p:bldP spid="197658" grpId="0" animBg="1"/>
      <p:bldP spid="197659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504" name="Picture 16" descr="Stages of Hair Lo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63" y="1182688"/>
            <a:ext cx="4181475" cy="5486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58" name="Text Box 17"/>
          <p:cNvSpPr txBox="1">
            <a:spLocks noChangeArrowheads="1"/>
          </p:cNvSpPr>
          <p:nvPr/>
        </p:nvSpPr>
        <p:spPr bwMode="auto">
          <a:xfrm>
            <a:off x="2667000" y="457200"/>
            <a:ext cx="3581400" cy="466725"/>
          </a:xfrm>
          <a:prstGeom prst="rect">
            <a:avLst/>
          </a:prstGeom>
          <a:solidFill>
            <a:srgbClr val="CCFFFF"/>
          </a:solidFill>
          <a:ln w="9525">
            <a:solidFill>
              <a:srgbClr val="66CC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b="1">
                <a:solidFill>
                  <a:srgbClr val="800000"/>
                </a:solidFill>
                <a:latin typeface="Times New Roman" charset="0"/>
                <a:cs typeface="Times New Roman" charset="0"/>
              </a:rPr>
              <a:t>Male Pattern Hair Loss</a:t>
            </a:r>
          </a:p>
        </p:txBody>
      </p:sp>
    </p:spTree>
    <p:extLst>
      <p:ext uri="{BB962C8B-B14F-4D97-AF65-F5344CB8AC3E}">
        <p14:creationId xmlns="" xmlns:p14="http://schemas.microsoft.com/office/powerpoint/2010/main" val="12257128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1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4-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5540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21931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032"/>
          <p:cNvSpPr txBox="1">
            <a:spLocks noChangeArrowheads="1"/>
          </p:cNvSpPr>
          <p:nvPr/>
        </p:nvSpPr>
        <p:spPr bwMode="auto">
          <a:xfrm>
            <a:off x="2667000" y="457200"/>
            <a:ext cx="3581400" cy="466725"/>
          </a:xfrm>
          <a:prstGeom prst="rect">
            <a:avLst/>
          </a:prstGeom>
          <a:solidFill>
            <a:srgbClr val="CCFFFF"/>
          </a:solidFill>
          <a:ln w="9525">
            <a:solidFill>
              <a:srgbClr val="66CC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b="1">
                <a:solidFill>
                  <a:srgbClr val="800000"/>
                </a:solidFill>
                <a:latin typeface="Times New Roman" charset="0"/>
                <a:cs typeface="Times New Roman" charset="0"/>
              </a:rPr>
              <a:t>Female Pattern Hair Loss</a:t>
            </a:r>
          </a:p>
        </p:txBody>
      </p:sp>
      <p:pic>
        <p:nvPicPr>
          <p:cNvPr id="194570" name="Picture 1034" descr="Women Hai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133600"/>
            <a:ext cx="5565775" cy="2997200"/>
          </a:xfrm>
          <a:prstGeom prst="rect">
            <a:avLst/>
          </a:prstGeom>
          <a:noFill/>
          <a:ln w="9525">
            <a:solidFill>
              <a:srgbClr val="66FF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138671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5" descr="4-14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73025"/>
            <a:ext cx="4732337" cy="6669088"/>
          </a:xfrm>
          <a:noFill/>
        </p:spPr>
      </p:pic>
    </p:spTree>
    <p:extLst>
      <p:ext uri="{BB962C8B-B14F-4D97-AF65-F5344CB8AC3E}">
        <p14:creationId xmlns="" xmlns:p14="http://schemas.microsoft.com/office/powerpoint/2010/main" val="282326051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557213"/>
            <a:ext cx="7543800" cy="1431925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FFFF99"/>
                </a:solidFill>
                <a:latin typeface="Times New Roman" charset="0"/>
              </a:rPr>
              <a:t>Treatment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887413" y="1844675"/>
            <a:ext cx="8077200" cy="425132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dirty="0" smtClean="0">
                <a:solidFill>
                  <a:srgbClr val="FFFF99"/>
                </a:solidFill>
                <a:latin typeface="Corbel" charset="0"/>
                <a:ea typeface="+mn-ea"/>
                <a:cs typeface="+mn-cs"/>
              </a:rPr>
              <a:t>  </a:t>
            </a: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400" b="1" dirty="0" smtClean="0">
                <a:solidFill>
                  <a:srgbClr val="FFFF99"/>
                </a:solidFill>
                <a:latin typeface="Times New Roman"/>
                <a:ea typeface="+mn-ea"/>
                <a:cs typeface="+mn-cs"/>
              </a:rPr>
              <a:t>Topical</a:t>
            </a:r>
            <a:r>
              <a:rPr lang="en-US" sz="2400" b="1" dirty="0">
                <a:latin typeface="Times New Roman"/>
                <a:ea typeface="+mn-ea"/>
                <a:cs typeface="+mn-cs"/>
              </a:rPr>
              <a:t>: </a:t>
            </a:r>
            <a:r>
              <a:rPr lang="en-US" sz="2400" b="1" dirty="0" smtClean="0">
                <a:latin typeface="Times New Roman"/>
                <a:ea typeface="+mn-ea"/>
                <a:cs typeface="+mn-cs"/>
              </a:rPr>
              <a:t>M</a:t>
            </a:r>
            <a:r>
              <a:rPr lang="en-US" sz="2400" b="1" dirty="0">
                <a:latin typeface="Times New Roman"/>
                <a:ea typeface="+mn-ea"/>
                <a:cs typeface="+mn-cs"/>
              </a:rPr>
              <a:t>i</a:t>
            </a:r>
            <a:r>
              <a:rPr lang="en-US" sz="2400" b="1" dirty="0" smtClean="0">
                <a:latin typeface="Times New Roman"/>
                <a:ea typeface="+mn-ea"/>
                <a:cs typeface="+mn-cs"/>
              </a:rPr>
              <a:t>noxidil </a:t>
            </a:r>
            <a:r>
              <a:rPr lang="en-US" sz="2400" b="1" dirty="0">
                <a:latin typeface="Times New Roman"/>
                <a:ea typeface="+mn-ea"/>
                <a:cs typeface="+mn-cs"/>
              </a:rPr>
              <a:t>2%- 5% solution</a:t>
            </a: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400" b="1" dirty="0" smtClean="0">
                <a:solidFill>
                  <a:srgbClr val="FFFF99"/>
                </a:solidFill>
                <a:latin typeface="Times New Roman"/>
                <a:ea typeface="+mn-ea"/>
                <a:cs typeface="+mn-cs"/>
              </a:rPr>
              <a:t> Systemic</a:t>
            </a:r>
            <a:r>
              <a:rPr lang="en-US" sz="2400" b="1" dirty="0">
                <a:latin typeface="Times New Roman"/>
                <a:ea typeface="+mn-ea"/>
                <a:cs typeface="+mn-cs"/>
              </a:rPr>
              <a:t>:</a:t>
            </a:r>
          </a:p>
          <a:p>
            <a:pPr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r>
              <a:rPr lang="en-US" sz="2400" b="1" dirty="0">
                <a:latin typeface="Times New Roman"/>
                <a:ea typeface="+mn-ea"/>
                <a:cs typeface="+mn-cs"/>
              </a:rPr>
              <a:t>   </a:t>
            </a:r>
            <a:r>
              <a:rPr lang="en-US" sz="2400" b="1" dirty="0" smtClean="0">
                <a:latin typeface="Times New Roman"/>
                <a:ea typeface="+mn-ea"/>
                <a:cs typeface="+mn-cs"/>
              </a:rPr>
              <a:t>Finastride</a:t>
            </a:r>
            <a:endParaRPr lang="en-US" sz="2400" b="1" dirty="0">
              <a:latin typeface="Times New Roman"/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r>
              <a:rPr lang="en-US" sz="2400" b="1" dirty="0">
                <a:latin typeface="Times New Roman"/>
                <a:ea typeface="+mn-ea"/>
                <a:cs typeface="+mn-cs"/>
              </a:rPr>
              <a:t>   </a:t>
            </a:r>
            <a:r>
              <a:rPr lang="en-US" sz="2400" b="1" dirty="0" smtClean="0">
                <a:latin typeface="Times New Roman"/>
                <a:ea typeface="+mn-ea"/>
                <a:cs typeface="+mn-cs"/>
              </a:rPr>
              <a:t>Spironolactone</a:t>
            </a:r>
          </a:p>
          <a:p>
            <a:pPr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r>
              <a:rPr lang="en-US" sz="2400" b="1" dirty="0">
                <a:latin typeface="Times New Roman"/>
                <a:ea typeface="+mn-ea"/>
                <a:cs typeface="+mn-cs"/>
              </a:rPr>
              <a:t> </a:t>
            </a:r>
            <a:r>
              <a:rPr lang="en-US" sz="2400" b="1" dirty="0" smtClean="0">
                <a:latin typeface="Times New Roman"/>
                <a:ea typeface="+mn-ea"/>
                <a:cs typeface="+mn-cs"/>
              </a:rPr>
              <a:t>  OCPs</a:t>
            </a:r>
          </a:p>
          <a:p>
            <a:pPr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Times New Roman"/>
                <a:ea typeface="+mn-ea"/>
                <a:cs typeface="+mn-cs"/>
              </a:rPr>
              <a:t>Hair transplant</a:t>
            </a:r>
            <a:endParaRPr lang="en-US" sz="2400" b="1" dirty="0">
              <a:solidFill>
                <a:srgbClr val="FFFF00"/>
              </a:solidFill>
              <a:latin typeface="Times New Roman"/>
              <a:ea typeface="+mn-ea"/>
              <a:cs typeface="+mn-cs"/>
            </a:endParaRPr>
          </a:p>
        </p:txBody>
      </p:sp>
      <p:pic>
        <p:nvPicPr>
          <p:cNvPr id="49155" name="Picture 4" descr="صورة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068638"/>
            <a:ext cx="3816350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968679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8" name="Picture 8" descr="DSC_019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284538"/>
            <a:ext cx="3384550" cy="3097212"/>
          </a:xfrm>
          <a:prstGeom prst="rect">
            <a:avLst/>
          </a:prstGeom>
          <a:noFill/>
          <a:ln w="9525">
            <a:solidFill>
              <a:srgbClr val="66FF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0169" name="Rectangle 9"/>
          <p:cNvSpPr>
            <a:spLocks noChangeArrowheads="1"/>
          </p:cNvSpPr>
          <p:nvPr/>
        </p:nvSpPr>
        <p:spPr bwMode="auto">
          <a:xfrm>
            <a:off x="863600" y="1052513"/>
            <a:ext cx="860425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defRPr/>
            </a:pPr>
            <a:r>
              <a:rPr lang="en-US" sz="4000" b="1" dirty="0">
                <a:solidFill>
                  <a:srgbClr val="FFFF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  <a:cs typeface="Arial" charset="0"/>
              </a:rPr>
              <a:t>Telogen effluvium</a:t>
            </a:r>
          </a:p>
          <a:p>
            <a:pPr algn="l" rtl="0">
              <a:defRPr/>
            </a:pPr>
            <a:r>
              <a:rPr lang="en-US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/>
            </a:r>
            <a:br>
              <a:rPr lang="en-US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</a:b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4E5B6F"/>
                  </a:outerShdw>
                </a:effectLst>
                <a:latin typeface="Times New Roman"/>
                <a:cs typeface="Arial" charset="0"/>
              </a:rPr>
              <a:t>Acute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4E5B6F"/>
                  </a:outerShdw>
                </a:effectLst>
                <a:latin typeface="Times New Roman"/>
                <a:cs typeface="Arial" charset="0"/>
              </a:rPr>
              <a:t>alopecia</a:t>
            </a:r>
            <a:b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4E5B6F"/>
                  </a:outerShdw>
                </a:effectLst>
                <a:latin typeface="Times New Roman"/>
                <a:cs typeface="Arial" charset="0"/>
              </a:rPr>
            </a:b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4E5B6F"/>
                  </a:outerShdw>
                </a:effectLst>
                <a:latin typeface="Times New Roman"/>
                <a:cs typeface="Arial" charset="0"/>
              </a:rPr>
              <a:t>Reversible (but may be become chronic)</a:t>
            </a:r>
            <a:b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4E5B6F"/>
                  </a:outerShdw>
                </a:effectLst>
                <a:latin typeface="Times New Roman"/>
                <a:cs typeface="Arial" charset="0"/>
              </a:rPr>
            </a:b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4E5B6F"/>
                  </a:outerShdw>
                </a:effectLst>
                <a:latin typeface="Times New Roman"/>
                <a:cs typeface="Arial" charset="0"/>
              </a:rPr>
              <a:t>3-4 months</a:t>
            </a:r>
          </a:p>
        </p:txBody>
      </p:sp>
    </p:spTree>
    <p:extLst>
      <p:ext uri="{BB962C8B-B14F-4D97-AF65-F5344CB8AC3E}">
        <p14:creationId xmlns="" xmlns:p14="http://schemas.microsoft.com/office/powerpoint/2010/main" val="306903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0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6" descr="صورة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908175"/>
            <a:ext cx="8999538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2" name="Rectangle 8"/>
          <p:cNvSpPr>
            <a:spLocks noGrp="1" noChangeArrowheads="1"/>
          </p:cNvSpPr>
          <p:nvPr>
            <p:ph type="title"/>
          </p:nvPr>
        </p:nvSpPr>
        <p:spPr>
          <a:xfrm flipV="1">
            <a:off x="1066800" y="582613"/>
            <a:ext cx="7543800" cy="46037"/>
          </a:xfrm>
        </p:spPr>
        <p:txBody>
          <a:bodyPr/>
          <a:lstStyle/>
          <a:p>
            <a:pPr eaLnBrk="1" hangingPunct="1"/>
            <a:endParaRPr lang="en-US">
              <a:solidFill>
                <a:srgbClr val="00FF00"/>
              </a:solidFill>
              <a:latin typeface="Trebuchet MS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34824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6" descr="صورة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85225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9938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28650"/>
            <a:ext cx="7543800" cy="14319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99"/>
                </a:solidFill>
                <a:latin typeface="Times New Roman"/>
                <a:ea typeface="+mj-ea"/>
                <a:cs typeface="+mj-cs"/>
              </a:rPr>
              <a:t>Treatment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  <a:ea typeface="+mj-ea"/>
                <a:cs typeface="+mj-cs"/>
              </a:rPr>
              <a:t> 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b="1">
              <a:latin typeface="Corbel" charset="0"/>
            </a:endParaRPr>
          </a:p>
          <a:p>
            <a:pPr eaLnBrk="1" hangingPunct="1"/>
            <a:r>
              <a:rPr lang="en-US" sz="2800" b="1">
                <a:latin typeface="Times New Roman" charset="0"/>
              </a:rPr>
              <a:t>Remove or treat the cause</a:t>
            </a:r>
          </a:p>
          <a:p>
            <a:pPr eaLnBrk="1" hangingPunct="1"/>
            <a:r>
              <a:rPr lang="en-US" sz="2800" b="1">
                <a:latin typeface="Times New Roman" charset="0"/>
              </a:rPr>
              <a:t>Minoxidil 2%-5% Solution</a:t>
            </a:r>
            <a:r>
              <a:rPr lang="en-US" sz="2800">
                <a:latin typeface="Times New Roman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  <a:buFont typeface="Wingdings" charset="0"/>
              <a:buNone/>
            </a:pPr>
            <a:endParaRPr lang="en-US" b="1">
              <a:latin typeface="Corbel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>
                <a:latin typeface="Corbel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3813392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9"/>
          <p:cNvSpPr>
            <a:spLocks noGrp="1" noChangeArrowheads="1"/>
          </p:cNvSpPr>
          <p:nvPr>
            <p:ph type="title"/>
          </p:nvPr>
        </p:nvSpPr>
        <p:spPr>
          <a:xfrm>
            <a:off x="1066800" y="628650"/>
            <a:ext cx="7543800" cy="1431925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FFFF99"/>
                </a:solidFill>
                <a:latin typeface="Times New Roman" charset="0"/>
              </a:rPr>
              <a:t>Anagen effluvium</a:t>
            </a:r>
          </a:p>
        </p:txBody>
      </p:sp>
      <p:sp>
        <p:nvSpPr>
          <p:cNvPr id="40964" name="Rectangle 11"/>
          <p:cNvSpPr>
            <a:spLocks noGrp="1" noChangeArrowheads="1"/>
          </p:cNvSpPr>
          <p:nvPr>
            <p:ph idx="1"/>
          </p:nvPr>
        </p:nvSpPr>
        <p:spPr>
          <a:xfrm>
            <a:off x="755650" y="2060575"/>
            <a:ext cx="8154988" cy="375443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b="1" dirty="0" smtClean="0">
              <a:latin typeface="Corbel" charset="0"/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sz="2800" b="1" dirty="0" smtClean="0">
                <a:latin typeface="Times New Roman"/>
                <a:ea typeface="+mn-ea"/>
                <a:cs typeface="+mn-cs"/>
              </a:rPr>
              <a:t>Always </a:t>
            </a:r>
            <a:r>
              <a:rPr lang="en-US" sz="2800" b="1" dirty="0">
                <a:latin typeface="Times New Roman"/>
                <a:ea typeface="+mn-ea"/>
                <a:cs typeface="+mn-cs"/>
              </a:rPr>
              <a:t>related to cytotoxic chemotherapy 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sz="2800" b="1" dirty="0">
                <a:latin typeface="Times New Roman"/>
                <a:ea typeface="+mn-ea"/>
                <a:cs typeface="+mn-cs"/>
              </a:rPr>
              <a:t>Acute  and severe alopecia 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sz="2800" b="1" dirty="0">
                <a:latin typeface="Times New Roman"/>
                <a:ea typeface="+mn-ea"/>
                <a:cs typeface="+mn-cs"/>
              </a:rPr>
              <a:t>Mostly reversible but not always</a:t>
            </a:r>
          </a:p>
        </p:txBody>
      </p:sp>
    </p:spTree>
    <p:extLst>
      <p:ext uri="{BB962C8B-B14F-4D97-AF65-F5344CB8AC3E}">
        <p14:creationId xmlns="" xmlns:p14="http://schemas.microsoft.com/office/powerpoint/2010/main" val="70155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28650"/>
            <a:ext cx="7543800" cy="1431925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FFFF99"/>
                </a:solidFill>
                <a:latin typeface="Times New Roman" charset="0"/>
              </a:rPr>
              <a:t>Scarring Alopecia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endParaRPr lang="en-US" b="1" dirty="0" smtClean="0">
              <a:latin typeface="Corbel" charset="0"/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sz="2800" b="1" dirty="0" smtClean="0">
                <a:latin typeface="Times New Roman"/>
                <a:ea typeface="+mn-ea"/>
                <a:cs typeface="+mn-cs"/>
              </a:rPr>
              <a:t>SLE</a:t>
            </a:r>
            <a:r>
              <a:rPr lang="en-US" sz="2800" b="1" dirty="0">
                <a:latin typeface="Times New Roman"/>
                <a:ea typeface="+mn-ea"/>
                <a:cs typeface="+mn-cs"/>
              </a:rPr>
              <a:t>—DLE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sz="2800" b="1" dirty="0">
                <a:latin typeface="Times New Roman"/>
                <a:ea typeface="+mn-ea"/>
                <a:cs typeface="+mn-cs"/>
              </a:rPr>
              <a:t>LP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sz="2800" b="1" dirty="0">
                <a:latin typeface="Times New Roman"/>
                <a:ea typeface="+mn-ea"/>
                <a:cs typeface="+mn-cs"/>
              </a:rPr>
              <a:t>Sarcoidosis 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sz="2800" b="1" dirty="0">
                <a:latin typeface="Times New Roman"/>
                <a:ea typeface="+mn-ea"/>
                <a:cs typeface="+mn-cs"/>
              </a:rPr>
              <a:t>Leprosy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sz="2800" b="1" dirty="0">
                <a:latin typeface="Times New Roman"/>
                <a:ea typeface="+mn-ea"/>
                <a:cs typeface="+mn-cs"/>
              </a:rPr>
              <a:t>Kerion 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sz="2800" b="1" dirty="0">
                <a:latin typeface="Times New Roman"/>
                <a:ea typeface="+mn-ea"/>
                <a:cs typeface="+mn-cs"/>
              </a:rPr>
              <a:t>Trauma </a:t>
            </a:r>
          </a:p>
          <a:p>
            <a:pPr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endParaRPr lang="en-US" b="1" dirty="0">
              <a:latin typeface="Corbel" charset="0"/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endParaRPr lang="en-US" b="1" dirty="0">
              <a:latin typeface="Corbe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57831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5" descr="lpp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51" r="1151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357113182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5" descr="inf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692150"/>
            <a:ext cx="5353050" cy="5729288"/>
          </a:xfrm>
        </p:spPr>
      </p:pic>
    </p:spTree>
    <p:extLst>
      <p:ext uri="{BB962C8B-B14F-4D97-AF65-F5344CB8AC3E}">
        <p14:creationId xmlns="" xmlns:p14="http://schemas.microsoft.com/office/powerpoint/2010/main" val="99390027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7" descr="صورة8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9350" y="260350"/>
            <a:ext cx="4262438" cy="6443663"/>
          </a:xfrm>
        </p:spPr>
      </p:pic>
    </p:spTree>
    <p:extLst>
      <p:ext uri="{BB962C8B-B14F-4D97-AF65-F5344CB8AC3E}">
        <p14:creationId xmlns="" xmlns:p14="http://schemas.microsoft.com/office/powerpoint/2010/main" val="130872896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ctrTitle"/>
          </p:nvPr>
        </p:nvSpPr>
        <p:spPr>
          <a:xfrm>
            <a:off x="900113" y="2565400"/>
            <a:ext cx="7772400" cy="197485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accent1"/>
                </a:solidFill>
                <a:latin typeface="Trebuchet MS" charset="0"/>
              </a:rPr>
              <a:t>Excessive hair growth</a:t>
            </a:r>
          </a:p>
        </p:txBody>
      </p:sp>
    </p:spTree>
    <p:extLst>
      <p:ext uri="{BB962C8B-B14F-4D97-AF65-F5344CB8AC3E}">
        <p14:creationId xmlns="" xmlns:p14="http://schemas.microsoft.com/office/powerpoint/2010/main" val="22719500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FFFF00"/>
                </a:solidFill>
                <a:latin typeface="Times New Roman" charset="0"/>
              </a:rPr>
              <a:t>Hirsutism</a:t>
            </a:r>
          </a:p>
        </p:txBody>
      </p:sp>
      <p:sp>
        <p:nvSpPr>
          <p:cNvPr id="593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 2" charset="0"/>
              <a:buNone/>
            </a:pPr>
            <a:r>
              <a:rPr lang="en-US" sz="2800">
                <a:latin typeface="Times New Roman" charset="0"/>
              </a:rPr>
              <a:t>Excess growth of androgen-dependent hair in a male pattern affecting Female </a:t>
            </a:r>
          </a:p>
          <a:p>
            <a:pPr marL="0" indent="0" eaLnBrk="1" hangingPunct="1">
              <a:buFont typeface="Wingdings 2" charset="0"/>
              <a:buNone/>
            </a:pPr>
            <a:r>
              <a:rPr lang="en-US" sz="2800">
                <a:latin typeface="Times New Roman" charset="0"/>
              </a:rPr>
              <a:t>Causes: Adrenal, pituitary, Ovarian (PCO), Turner syn., iatrogenic (drug), Idiopathic (the commonest)</a:t>
            </a:r>
          </a:p>
        </p:txBody>
      </p:sp>
    </p:spTree>
    <p:extLst>
      <p:ext uri="{BB962C8B-B14F-4D97-AF65-F5344CB8AC3E}">
        <p14:creationId xmlns="" xmlns:p14="http://schemas.microsoft.com/office/powerpoint/2010/main" val="8280715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 descr="C:\Users\hp\Desktop\Hirsutism_1_0303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68313" y="549275"/>
            <a:ext cx="4367213" cy="3275013"/>
          </a:xfrm>
          <a:noFill/>
        </p:spPr>
      </p:pic>
      <p:pic>
        <p:nvPicPr>
          <p:cNvPr id="60418" name="Picture 3" descr="C:\Users\hp\Desktop\hirsutism-causes-treatmen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67138" y="446088"/>
            <a:ext cx="5376862" cy="6411912"/>
          </a:xfrm>
          <a:noFill/>
        </p:spPr>
      </p:pic>
    </p:spTree>
    <p:extLst>
      <p:ext uri="{BB962C8B-B14F-4D97-AF65-F5344CB8AC3E}">
        <p14:creationId xmlns="" xmlns:p14="http://schemas.microsoft.com/office/powerpoint/2010/main" val="11709438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99"/>
                </a:solidFill>
                <a:latin typeface="Times New Roman"/>
                <a:ea typeface="+mj-ea"/>
                <a:cs typeface="+mj-cs"/>
              </a:rPr>
              <a:t>Hypertrichosis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ea typeface="+mj-ea"/>
                <a:cs typeface="+mj-cs"/>
              </a:rPr>
              <a:t> 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468313" y="1628775"/>
            <a:ext cx="8496300" cy="446722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800" dirty="0">
                <a:latin typeface="Times New Roman"/>
                <a:ea typeface="+mn-ea"/>
                <a:cs typeface="+mn-cs"/>
              </a:rPr>
              <a:t>Excess growth of hair in a non-androgenic </a:t>
            </a:r>
            <a:r>
              <a:rPr lang="en-US" sz="2800" dirty="0" smtClean="0">
                <a:latin typeface="Times New Roman"/>
                <a:ea typeface="+mn-ea"/>
                <a:cs typeface="+mn-cs"/>
              </a:rPr>
              <a:t>pattern affecting both </a:t>
            </a:r>
            <a:r>
              <a:rPr lang="en-US" sz="2800" dirty="0">
                <a:latin typeface="Times New Roman"/>
                <a:ea typeface="+mn-ea"/>
                <a:cs typeface="+mn-cs"/>
              </a:rPr>
              <a:t>sex</a:t>
            </a: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800" dirty="0">
                <a:latin typeface="Times New Roman"/>
                <a:ea typeface="+mn-ea"/>
                <a:cs typeface="+mn-cs"/>
              </a:rPr>
              <a:t>Causes:</a:t>
            </a:r>
          </a:p>
          <a:p>
            <a:pPr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r>
              <a:rPr lang="en-US" sz="2800" dirty="0" smtClean="0">
                <a:latin typeface="Times New Roman"/>
                <a:ea typeface="+mn-ea"/>
                <a:cs typeface="+mn-cs"/>
              </a:rPr>
              <a:t>     Congenital</a:t>
            </a:r>
            <a:endParaRPr lang="en-US" sz="2800" dirty="0">
              <a:latin typeface="Times New Roman"/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r>
              <a:rPr lang="en-US" sz="2800" dirty="0" smtClean="0">
                <a:latin typeface="Times New Roman"/>
                <a:ea typeface="+mn-ea"/>
                <a:cs typeface="+mn-cs"/>
              </a:rPr>
              <a:t>      Acquired</a:t>
            </a:r>
            <a:r>
              <a:rPr lang="en-US" sz="2800" dirty="0">
                <a:latin typeface="Times New Roman"/>
                <a:ea typeface="+mn-ea"/>
                <a:cs typeface="+mn-cs"/>
              </a:rPr>
              <a:t>: drug, porphyria</a:t>
            </a:r>
            <a:r>
              <a:rPr lang="en-US" sz="2800" dirty="0" smtClean="0">
                <a:latin typeface="Times New Roman"/>
                <a:ea typeface="+mn-ea"/>
                <a:cs typeface="+mn-cs"/>
              </a:rPr>
              <a:t>, </a:t>
            </a:r>
            <a:r>
              <a:rPr lang="en-US" sz="2800" dirty="0">
                <a:latin typeface="Times New Roman"/>
                <a:ea typeface="+mn-ea"/>
                <a:cs typeface="+mn-cs"/>
              </a:rPr>
              <a:t>endocrine (</a:t>
            </a:r>
            <a:r>
              <a:rPr lang="en-US" sz="2800" dirty="0" smtClean="0">
                <a:latin typeface="Times New Roman"/>
                <a:ea typeface="+mn-ea"/>
                <a:cs typeface="+mn-cs"/>
              </a:rPr>
              <a:t>thyroid , </a:t>
            </a:r>
            <a:r>
              <a:rPr lang="en-US" sz="2800" dirty="0">
                <a:latin typeface="Times New Roman"/>
                <a:ea typeface="+mn-ea"/>
                <a:cs typeface="+mn-cs"/>
              </a:rPr>
              <a:t>anorexia </a:t>
            </a:r>
            <a:r>
              <a:rPr lang="en-US" sz="2800" dirty="0" smtClean="0">
                <a:latin typeface="Times New Roman"/>
                <a:ea typeface="+mn-ea"/>
                <a:cs typeface="+mn-cs"/>
              </a:rPr>
              <a:t>nervosa )</a:t>
            </a:r>
            <a:endParaRPr lang="en-US" sz="2800" dirty="0"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14934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7" descr="صورة2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570" b="2570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124274128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 descr="C:\Users\hp\Desktop\anorexianervosa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80975" y="188913"/>
            <a:ext cx="4926013" cy="3825875"/>
          </a:xfrm>
          <a:noFill/>
        </p:spPr>
      </p:pic>
      <p:pic>
        <p:nvPicPr>
          <p:cNvPr id="62466" name="Picture 3" descr="C:\Users\hp\Desktop\anorexianervosa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188913"/>
            <a:ext cx="4962525" cy="3773487"/>
          </a:xfrm>
          <a:noFill/>
        </p:spPr>
      </p:pic>
      <p:pic>
        <p:nvPicPr>
          <p:cNvPr id="62467" name="Picture 4" descr="C:\Users\hp\Desktop\anorexianervosa1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511" b="15511"/>
          <a:stretch>
            <a:fillRect/>
          </a:stretch>
        </p:blipFill>
        <p:spPr>
          <a:noFill/>
        </p:spPr>
      </p:pic>
    </p:spTree>
    <p:extLst>
      <p:ext uri="{BB962C8B-B14F-4D97-AF65-F5344CB8AC3E}">
        <p14:creationId xmlns="" xmlns:p14="http://schemas.microsoft.com/office/powerpoint/2010/main" val="227328453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FFFF99"/>
                </a:solidFill>
                <a:latin typeface="Times New Roman" charset="0"/>
              </a:rPr>
              <a:t>Hair Types</a:t>
            </a:r>
          </a:p>
        </p:txBody>
      </p:sp>
      <p:sp>
        <p:nvSpPr>
          <p:cNvPr id="26626" name="Rectangle 7"/>
          <p:cNvSpPr>
            <a:spLocks noGrp="1" noChangeArrowheads="1"/>
          </p:cNvSpPr>
          <p:nvPr>
            <p:ph idx="1"/>
          </p:nvPr>
        </p:nvSpPr>
        <p:spPr>
          <a:xfrm>
            <a:off x="900113" y="1773238"/>
            <a:ext cx="7772400" cy="4572000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Times New Roman" charset="0"/>
              </a:rPr>
              <a:t>Vellous</a:t>
            </a:r>
          </a:p>
          <a:p>
            <a:pPr eaLnBrk="1" hangingPunct="1"/>
            <a:r>
              <a:rPr lang="en-US" sz="2400" b="1" dirty="0">
                <a:latin typeface="Times New Roman" charset="0"/>
              </a:rPr>
              <a:t>Terminal</a:t>
            </a:r>
          </a:p>
        </p:txBody>
      </p:sp>
    </p:spTree>
    <p:extLst>
      <p:ext uri="{BB962C8B-B14F-4D97-AF65-F5344CB8AC3E}">
        <p14:creationId xmlns="" xmlns:p14="http://schemas.microsoft.com/office/powerpoint/2010/main" val="139944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4"/>
          <p:cNvSpPr>
            <a:spLocks noGrp="1" noChangeArrowheads="1"/>
          </p:cNvSpPr>
          <p:nvPr>
            <p:ph type="title"/>
          </p:nvPr>
        </p:nvSpPr>
        <p:spPr>
          <a:xfrm>
            <a:off x="2200275" y="554038"/>
            <a:ext cx="5543550" cy="915987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FFFF99"/>
                </a:solidFill>
                <a:latin typeface="Times New Roman" charset="0"/>
              </a:rPr>
              <a:t>Hair Cycle</a:t>
            </a:r>
          </a:p>
        </p:txBody>
      </p:sp>
      <p:pic>
        <p:nvPicPr>
          <p:cNvPr id="239622" name="Picture 6" descr="DSC_019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628775"/>
            <a:ext cx="7129462" cy="4824413"/>
          </a:xfrm>
          <a:noFill/>
          <a:ln>
            <a:solidFill>
              <a:srgbClr val="66FFFF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639714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9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8"/>
          <p:cNvSpPr>
            <a:spLocks noChangeArrowheads="1"/>
          </p:cNvSpPr>
          <p:nvPr/>
        </p:nvSpPr>
        <p:spPr bwMode="auto">
          <a:xfrm>
            <a:off x="1044575" y="2009775"/>
            <a:ext cx="78486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rtl="0"/>
            <a:r>
              <a:rPr lang="en-US" sz="2400" b="1" dirty="0">
                <a:solidFill>
                  <a:srgbClr val="FFFF00"/>
                </a:solidFill>
                <a:latin typeface="Times New Roman"/>
                <a:cs typeface="Tahoma" charset="0"/>
              </a:rPr>
              <a:t>How many hairs in the </a:t>
            </a:r>
            <a:r>
              <a:rPr lang="en-US" sz="2400" b="1" dirty="0" smtClean="0">
                <a:solidFill>
                  <a:srgbClr val="FFFF00"/>
                </a:solidFill>
                <a:latin typeface="Times New Roman"/>
                <a:cs typeface="Tahoma" charset="0"/>
              </a:rPr>
              <a:t>body </a:t>
            </a:r>
            <a:endParaRPr lang="en-US" sz="2400" b="1" dirty="0">
              <a:solidFill>
                <a:srgbClr val="FFFF00"/>
              </a:solidFill>
              <a:latin typeface="Times New Roman"/>
              <a:cs typeface="Tahoma" charset="0"/>
            </a:endParaRP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Times New Roman"/>
                <a:cs typeface="Tahoma" charset="0"/>
              </a:rPr>
              <a:t>   5 millions hairs in the body </a:t>
            </a: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Times New Roman"/>
                <a:cs typeface="Tahoma" charset="0"/>
              </a:rPr>
              <a:t>   100,000 in the scalp</a:t>
            </a:r>
          </a:p>
          <a:p>
            <a:pPr algn="l" rtl="0"/>
            <a:endParaRPr lang="en-US" sz="2400" b="1" dirty="0">
              <a:solidFill>
                <a:schemeClr val="bg1"/>
              </a:solidFill>
              <a:latin typeface="Times New Roman"/>
              <a:cs typeface="Tahoma" charset="0"/>
            </a:endParaRPr>
          </a:p>
          <a:p>
            <a:pPr algn="l" rtl="0"/>
            <a:endParaRPr lang="en-US" sz="2400" b="1" dirty="0">
              <a:solidFill>
                <a:srgbClr val="FFFF00"/>
              </a:solidFill>
              <a:latin typeface="Times New Roman"/>
              <a:cs typeface="Tahoma" charset="0"/>
            </a:endParaRPr>
          </a:p>
          <a:p>
            <a:pPr algn="l" rtl="0"/>
            <a:r>
              <a:rPr lang="en-US" sz="2400" b="1" dirty="0">
                <a:solidFill>
                  <a:srgbClr val="FFFF00"/>
                </a:solidFill>
                <a:latin typeface="Times New Roman"/>
                <a:cs typeface="Tahoma" charset="0"/>
              </a:rPr>
              <a:t>Growth </a:t>
            </a:r>
            <a:r>
              <a:rPr lang="en-US" sz="2400" b="1" dirty="0" smtClean="0">
                <a:solidFill>
                  <a:srgbClr val="FFFF00"/>
                </a:solidFill>
                <a:latin typeface="Times New Roman"/>
                <a:cs typeface="Tahoma" charset="0"/>
              </a:rPr>
              <a:t>rate </a:t>
            </a:r>
            <a:endParaRPr lang="en-US" sz="2400" b="1" dirty="0">
              <a:solidFill>
                <a:srgbClr val="FFFF00"/>
              </a:solidFill>
              <a:latin typeface="Times New Roman"/>
              <a:cs typeface="Tahoma" charset="0"/>
            </a:endParaRPr>
          </a:p>
          <a:p>
            <a:pPr algn="l" rtl="0"/>
            <a:r>
              <a:rPr lang="en-US" sz="2400" b="1" dirty="0">
                <a:solidFill>
                  <a:schemeClr val="bg1"/>
                </a:solidFill>
                <a:latin typeface="Times New Roman"/>
                <a:cs typeface="Tahoma" charset="0"/>
              </a:rPr>
              <a:t>0.3mm/day for scalp hair</a:t>
            </a:r>
          </a:p>
        </p:txBody>
      </p:sp>
    </p:spTree>
    <p:extLst>
      <p:ext uri="{BB962C8B-B14F-4D97-AF65-F5344CB8AC3E}">
        <p14:creationId xmlns="" xmlns:p14="http://schemas.microsoft.com/office/powerpoint/2010/main" val="161318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CFFFF"/>
          </a:solidFill>
          <a:ln>
            <a:solidFill>
              <a:srgbClr val="66FFCC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6600">
                <a:solidFill>
                  <a:srgbClr val="000099"/>
                </a:solidFill>
                <a:latin typeface="Bookman Old Style" charset="0"/>
              </a:rPr>
              <a:t>Alopecia</a:t>
            </a:r>
          </a:p>
        </p:txBody>
      </p:sp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4800600" y="3276600"/>
            <a:ext cx="3733800" cy="1143000"/>
          </a:xfrm>
          <a:prstGeom prst="rect">
            <a:avLst/>
          </a:prstGeom>
          <a:solidFill>
            <a:srgbClr val="CCFFFF"/>
          </a:solidFill>
          <a:ln w="9525">
            <a:solidFill>
              <a:srgbClr val="66FFCC"/>
            </a:solidFill>
            <a:miter lim="800000"/>
            <a:headEnd/>
            <a:tailEnd/>
          </a:ln>
        </p:spPr>
        <p:txBody>
          <a:bodyPr anchor="ctr"/>
          <a:lstStyle/>
          <a:p>
            <a:pPr algn="ctr" rtl="0"/>
            <a:r>
              <a:rPr lang="en-US" sz="4000" b="1">
                <a:solidFill>
                  <a:srgbClr val="000099"/>
                </a:solidFill>
                <a:latin typeface="Bookman Old Style" charset="0"/>
              </a:rPr>
              <a:t>Scaring</a:t>
            </a:r>
          </a:p>
          <a:p>
            <a:pPr algn="ctr" rtl="0"/>
            <a:r>
              <a:rPr lang="en-US" sz="4000" b="1">
                <a:solidFill>
                  <a:srgbClr val="000099"/>
                </a:solidFill>
                <a:latin typeface="Bookman Old Style" charset="0"/>
              </a:rPr>
              <a:t>(Irreversible)</a:t>
            </a:r>
          </a:p>
        </p:txBody>
      </p:sp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838200" y="3276600"/>
            <a:ext cx="3733800" cy="1143000"/>
          </a:xfrm>
          <a:prstGeom prst="rect">
            <a:avLst/>
          </a:prstGeom>
          <a:solidFill>
            <a:srgbClr val="CCFFFF"/>
          </a:solidFill>
          <a:ln w="9525">
            <a:solidFill>
              <a:srgbClr val="66FFCC"/>
            </a:solidFill>
            <a:miter lim="800000"/>
            <a:headEnd/>
            <a:tailEnd/>
          </a:ln>
        </p:spPr>
        <p:txBody>
          <a:bodyPr anchor="ctr"/>
          <a:lstStyle/>
          <a:p>
            <a:pPr algn="ctr" rtl="0"/>
            <a:r>
              <a:rPr lang="en-US" sz="4000" b="1">
                <a:solidFill>
                  <a:srgbClr val="000099"/>
                </a:solidFill>
                <a:latin typeface="Bookman Old Style" charset="0"/>
              </a:rPr>
              <a:t>None Scaring</a:t>
            </a:r>
          </a:p>
          <a:p>
            <a:pPr algn="ctr" rtl="0"/>
            <a:r>
              <a:rPr lang="en-US" sz="4000" b="1">
                <a:solidFill>
                  <a:srgbClr val="000099"/>
                </a:solidFill>
                <a:latin typeface="Bookman Old Style" charset="0"/>
              </a:rPr>
              <a:t>(Reversible)</a:t>
            </a:r>
          </a:p>
        </p:txBody>
      </p:sp>
      <p:sp>
        <p:nvSpPr>
          <p:cNvPr id="29700" name="AutoShape 6"/>
          <p:cNvSpPr>
            <a:spLocks noChangeArrowheads="1"/>
          </p:cNvSpPr>
          <p:nvPr/>
        </p:nvSpPr>
        <p:spPr bwMode="auto">
          <a:xfrm>
            <a:off x="2362200" y="1905000"/>
            <a:ext cx="533400" cy="1219200"/>
          </a:xfrm>
          <a:prstGeom prst="downArrow">
            <a:avLst>
              <a:gd name="adj1" fmla="val 50000"/>
              <a:gd name="adj2" fmla="val 57143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AutoShape 7"/>
          <p:cNvSpPr>
            <a:spLocks noChangeArrowheads="1"/>
          </p:cNvSpPr>
          <p:nvPr/>
        </p:nvSpPr>
        <p:spPr bwMode="auto">
          <a:xfrm>
            <a:off x="6019800" y="1905000"/>
            <a:ext cx="533400" cy="1219200"/>
          </a:xfrm>
          <a:prstGeom prst="downArrow">
            <a:avLst>
              <a:gd name="adj1" fmla="val 50000"/>
              <a:gd name="adj2" fmla="val 57143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9919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7" descr="صورة3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2413" y="268288"/>
            <a:ext cx="8640762" cy="6184900"/>
          </a:xfrm>
        </p:spPr>
      </p:pic>
    </p:spTree>
    <p:extLst>
      <p:ext uri="{BB962C8B-B14F-4D97-AF65-F5344CB8AC3E}">
        <p14:creationId xmlns="" xmlns:p14="http://schemas.microsoft.com/office/powerpoint/2010/main" val="205592115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32</TotalTime>
  <Words>388</Words>
  <Application>Microsoft Office PowerPoint</Application>
  <PresentationFormat>On-screen Show (4:3)</PresentationFormat>
  <Paragraphs>119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Revolution</vt:lpstr>
      <vt:lpstr>Hair disorders </vt:lpstr>
      <vt:lpstr>Objective</vt:lpstr>
      <vt:lpstr>Slide 3</vt:lpstr>
      <vt:lpstr>Slide 4</vt:lpstr>
      <vt:lpstr>Hair Types</vt:lpstr>
      <vt:lpstr>Hair Cycle</vt:lpstr>
      <vt:lpstr>Slide 7</vt:lpstr>
      <vt:lpstr>Alopecia</vt:lpstr>
      <vt:lpstr>Slide 9</vt:lpstr>
      <vt:lpstr>Slide 10</vt:lpstr>
      <vt:lpstr>Slide 11</vt:lpstr>
      <vt:lpstr>Clinical findings</vt:lpstr>
      <vt:lpstr>Slide 13</vt:lpstr>
      <vt:lpstr>Slide 14</vt:lpstr>
      <vt:lpstr>Slide 15</vt:lpstr>
      <vt:lpstr>Slide 16</vt:lpstr>
      <vt:lpstr>Bad prognostic signs</vt:lpstr>
      <vt:lpstr>Slide 18</vt:lpstr>
      <vt:lpstr>Others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Treatment </vt:lpstr>
      <vt:lpstr>Slide 28</vt:lpstr>
      <vt:lpstr>Slide 29</vt:lpstr>
      <vt:lpstr>Treatment </vt:lpstr>
      <vt:lpstr>Anagen effluvium</vt:lpstr>
      <vt:lpstr>Scarring Alopecia</vt:lpstr>
      <vt:lpstr>Slide 33</vt:lpstr>
      <vt:lpstr>Slide 34</vt:lpstr>
      <vt:lpstr>Slide 35</vt:lpstr>
      <vt:lpstr>Excessive hair growth</vt:lpstr>
      <vt:lpstr>Hirsutism</vt:lpstr>
      <vt:lpstr>Slide 38</vt:lpstr>
      <vt:lpstr>Hypertrichosis </vt:lpstr>
      <vt:lpstr>Slide 40</vt:lpstr>
    </vt:vector>
  </TitlesOfParts>
  <Company>mac pro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mohammed alshahwan</dc:creator>
  <cp:lastModifiedBy>EVA</cp:lastModifiedBy>
  <cp:revision>6</cp:revision>
  <dcterms:created xsi:type="dcterms:W3CDTF">2014-12-24T21:54:19Z</dcterms:created>
  <dcterms:modified xsi:type="dcterms:W3CDTF">2015-10-06T06:17:48Z</dcterms:modified>
</cp:coreProperties>
</file>