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75" r:id="rId3"/>
    <p:sldId id="266" r:id="rId4"/>
    <p:sldId id="267" r:id="rId5"/>
    <p:sldId id="276" r:id="rId6"/>
    <p:sldId id="269" r:id="rId7"/>
    <p:sldId id="273" r:id="rId8"/>
    <p:sldId id="270" r:id="rId9"/>
    <p:sldId id="272" r:id="rId10"/>
    <p:sldId id="274" r:id="rId11"/>
    <p:sldId id="271" r:id="rId12"/>
    <p:sldId id="268" r:id="rId13"/>
    <p:sldId id="259" r:id="rId14"/>
    <p:sldId id="260" r:id="rId15"/>
    <p:sldId id="261" r:id="rId16"/>
    <p:sldId id="262" r:id="rId17"/>
    <p:sldId id="263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E0D8C3-05A1-43CB-B4C2-473A0978A80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1781175"/>
            <a:ext cx="7772400" cy="1143000"/>
          </a:xfrm>
          <a:noFill/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/>
              </a:rPr>
              <a:t>    Pigmentary disorders</a:t>
            </a:r>
            <a:endParaRPr lang="en-US" sz="4800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755650" y="3887788"/>
            <a:ext cx="82089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Mohammed  A.  AlShahwan MD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&amp; Consultant Dermatologist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3276600" cy="7406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Spitz nevus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hp\Desktop\spitz v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2133600"/>
            <a:ext cx="6299200" cy="4724400"/>
          </a:xfrm>
          <a:prstGeom prst="rect">
            <a:avLst/>
          </a:prstGeom>
          <a:noFill/>
        </p:spPr>
      </p:pic>
      <p:pic>
        <p:nvPicPr>
          <p:cNvPr id="7" name="Picture 2" descr="C:\Users\hp\Desktop\spi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7076"/>
            <a:ext cx="4626499" cy="3465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3352800" cy="8930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Blue naevus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hp\Desktop\blue_naevus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92537"/>
            <a:ext cx="6014581" cy="493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3657600" cy="11620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</a:rPr>
              <a:t>Melasma (chloasma)</a:t>
            </a:r>
            <a:endParaRPr lang="en-US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194" name="Picture 2" descr="C:\Users\hp\Desktop\melasm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48150" cy="3810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2133600"/>
            <a:ext cx="3962400" cy="38735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/>
              </a:rPr>
              <a:t>Genetically programmed increase in melanogenesis</a:t>
            </a:r>
          </a:p>
          <a:p>
            <a:r>
              <a:rPr lang="en-US" sz="2400" dirty="0" smtClean="0">
                <a:latin typeface="Times New Roman"/>
              </a:rPr>
              <a:t>Affecting the Face</a:t>
            </a:r>
            <a:endParaRPr lang="en-US" sz="2400" dirty="0">
              <a:latin typeface="Times New Roman"/>
            </a:endParaRPr>
          </a:p>
          <a:p>
            <a:endParaRPr lang="en-US" sz="2400" dirty="0" smtClean="0">
              <a:latin typeface="Times New Roman"/>
            </a:endParaRPr>
          </a:p>
          <a:p>
            <a:r>
              <a:rPr lang="en-US" sz="2400" dirty="0" smtClean="0">
                <a:latin typeface="Times New Roman"/>
              </a:rPr>
              <a:t>Could be induced by Pregnancy, OCP</a:t>
            </a:r>
          </a:p>
          <a:p>
            <a:r>
              <a:rPr lang="en-US" sz="2400" dirty="0">
                <a:latin typeface="Times New Roman"/>
              </a:rPr>
              <a:t>a</a:t>
            </a:r>
            <a:r>
              <a:rPr lang="en-US" sz="2400" dirty="0" smtClean="0">
                <a:latin typeface="Times New Roman"/>
              </a:rPr>
              <a:t>nd excessive Sun exposure</a:t>
            </a:r>
          </a:p>
          <a:p>
            <a:endParaRPr lang="en-US" sz="2400" dirty="0" smtClean="0">
              <a:latin typeface="Times New Roman"/>
            </a:endParaRPr>
          </a:p>
          <a:p>
            <a:r>
              <a:rPr lang="en-US" sz="2400" dirty="0" smtClean="0">
                <a:latin typeface="Times New Roman"/>
              </a:rPr>
              <a:t>Treatment: sun block &amp; bleaching cream</a:t>
            </a:r>
            <a:endParaRPr lang="en-US" sz="24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609601"/>
            <a:ext cx="74676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/>
              </a:rPr>
              <a:t>Vitiligo</a:t>
            </a:r>
            <a:endParaRPr lang="en-US" sz="4400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7510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828799"/>
            <a:ext cx="8381999" cy="4648201"/>
          </a:xfrm>
          <a:noFill/>
          <a:ln/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endParaRPr lang="en-US" sz="2000" b="1" dirty="0"/>
          </a:p>
          <a:p>
            <a:pPr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r>
              <a:rPr lang="en-US" sz="9600" b="1" dirty="0" smtClean="0">
                <a:latin typeface="Times New Roman"/>
              </a:rPr>
              <a:t>Acquired  </a:t>
            </a:r>
            <a:r>
              <a:rPr lang="en-US" sz="9600" b="1" dirty="0">
                <a:latin typeface="Times New Roman"/>
              </a:rPr>
              <a:t>depigmentation</a:t>
            </a:r>
          </a:p>
          <a:p>
            <a:pPr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r>
              <a:rPr lang="en-US" sz="9600" b="1" dirty="0">
                <a:latin typeface="Times New Roman"/>
              </a:rPr>
              <a:t> </a:t>
            </a:r>
            <a:r>
              <a:rPr lang="en-US" sz="9600" b="1" dirty="0" smtClean="0">
                <a:latin typeface="Times New Roman"/>
              </a:rPr>
              <a:t>“Kobner phenomena”</a:t>
            </a:r>
            <a:endParaRPr lang="en-US" sz="9600" b="1" dirty="0">
              <a:latin typeface="Times New Roman"/>
            </a:endParaRPr>
          </a:p>
          <a:p>
            <a:pPr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Times New Roman"/>
              </a:rPr>
              <a:t>Causes</a:t>
            </a:r>
            <a:endParaRPr lang="en-US" sz="9600" b="1" dirty="0">
              <a:solidFill>
                <a:srgbClr val="FFFF00"/>
              </a:solidFill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Genetic</a:t>
            </a:r>
            <a:endParaRPr lang="en-US" sz="9600" b="1" dirty="0"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Autoimmune disease.</a:t>
            </a:r>
            <a:endParaRPr lang="en-US" sz="9600" b="1" dirty="0"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Neural</a:t>
            </a: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Cytotoxicity.</a:t>
            </a:r>
            <a:endParaRPr lang="en-US" sz="9600" b="1" dirty="0">
              <a:latin typeface="Times New Roman"/>
            </a:endParaRPr>
          </a:p>
          <a:p>
            <a:pPr algn="l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Times New Roman"/>
              </a:rPr>
              <a:t>Natural coarse</a:t>
            </a:r>
            <a:endParaRPr lang="en-US" sz="9600" b="1" dirty="0">
              <a:solidFill>
                <a:srgbClr val="FFFF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9600" b="1" dirty="0">
                <a:latin typeface="Times New Roman"/>
              </a:rPr>
              <a:t> </a:t>
            </a:r>
            <a:r>
              <a:rPr lang="en-US" sz="9600" b="1" dirty="0" smtClean="0">
                <a:latin typeface="Times New Roman"/>
              </a:rPr>
              <a:t>      Variable </a:t>
            </a:r>
            <a:endParaRPr lang="en-US" sz="9600" b="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66FF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04800"/>
            <a:ext cx="7988300" cy="62817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1" name="Picture 3" descr="66FF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85800"/>
            <a:ext cx="7772400" cy="5070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 descr="im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20663"/>
            <a:ext cx="6207125" cy="6232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133600" y="325438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cs typeface="Tahoma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cs typeface="Tahoma" pitchFamily="34" charset="0"/>
              </a:rPr>
              <a:t>Loss of normal melanocytes</a:t>
            </a:r>
          </a:p>
          <a:p>
            <a:pPr algn="ctr" rtl="0"/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ahoma" pitchFamily="34" charset="0"/>
              </a:rPr>
              <a:t>“Dopa stain”</a:t>
            </a:r>
            <a:endParaRPr lang="en-US" sz="2400" b="1" dirty="0">
              <a:solidFill>
                <a:srgbClr val="FFFF00"/>
              </a:solidFill>
              <a:latin typeface="Times New Roman"/>
              <a:cs typeface="Tahoma" pitchFamily="34" charset="0"/>
            </a:endParaRPr>
          </a:p>
        </p:txBody>
      </p:sp>
      <p:pic>
        <p:nvPicPr>
          <p:cNvPr id="263176" name="Picture 8" descr="صورة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992937" cy="52800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636587" y="533400"/>
            <a:ext cx="7974013" cy="6096000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>
                <a:solidFill>
                  <a:srgbClr val="FFFF00"/>
                </a:solidFill>
                <a:latin typeface="Times New Roman"/>
              </a:rPr>
              <a:t>TREATMENT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/>
              </a:rPr>
              <a:t>Limited</a:t>
            </a:r>
            <a:r>
              <a:rPr lang="en-US" sz="2800" b="1" dirty="0">
                <a:solidFill>
                  <a:srgbClr val="FFFF00"/>
                </a:solidFill>
                <a:latin typeface="Times New Roman"/>
              </a:rPr>
              <a:t>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Class 3 topical </a:t>
            </a:r>
            <a:r>
              <a:rPr lang="en-US" sz="2800" b="1" dirty="0" smtClean="0">
                <a:latin typeface="Times New Roman"/>
              </a:rPr>
              <a:t>corticosteroids</a:t>
            </a:r>
            <a:endParaRPr lang="en-US" sz="2800" b="1" dirty="0"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Topical Tacrolimus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Topical PUVA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Excimer laser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/>
              </a:rPr>
              <a:t>Resistant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smtClean="0">
                <a:latin typeface="Times New Roman"/>
              </a:rPr>
              <a:t>but Stable  </a:t>
            </a:r>
            <a:r>
              <a:rPr lang="en-US" sz="2800" b="1" dirty="0">
                <a:latin typeface="Times New Roman"/>
              </a:rPr>
              <a:t>of 2 years : </a:t>
            </a:r>
            <a:r>
              <a:rPr lang="en-US" sz="2800" b="1" dirty="0" smtClean="0">
                <a:latin typeface="Times New Roman"/>
              </a:rPr>
              <a:t>Surgical treatment</a:t>
            </a:r>
            <a:endParaRPr lang="en-US" sz="2800" b="1" dirty="0"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/>
              </a:rPr>
              <a:t>Generalized:</a:t>
            </a:r>
            <a:endParaRPr lang="en-US" sz="2800" b="1" dirty="0">
              <a:solidFill>
                <a:srgbClr val="FFFF00"/>
              </a:solidFill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/>
              </a:rPr>
              <a:t>Phototherapy (NBUVB ,PUVA)</a:t>
            </a:r>
            <a:endParaRPr lang="en-US" sz="2800" b="1" dirty="0">
              <a:solidFill>
                <a:srgbClr val="FF66CC"/>
              </a:solidFill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Bleaching agent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</a:rPr>
              <a:t>Objective</a:t>
            </a:r>
            <a:endParaRPr lang="en-US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Pathogenesis, features and management of different pigmentary disorders including: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Freckle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Different types of Melanocytic naevi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Melasma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Vitiligo </a:t>
            </a:r>
            <a:endParaRPr lang="en-US" sz="2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030536" cy="1162050"/>
          </a:xfrm>
        </p:spPr>
        <p:txBody>
          <a:bodyPr/>
          <a:lstStyle/>
          <a:p>
            <a:r>
              <a:rPr lang="en-US" dirty="0" smtClean="0"/>
              <a:t>Freckle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L</a:t>
            </a:r>
            <a:r>
              <a:rPr lang="en-US" dirty="0" smtClean="0"/>
              <a:t>entigo)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763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Overactivity</a:t>
            </a:r>
            <a:r>
              <a:rPr lang="en-US" sz="2400" dirty="0" smtClean="0">
                <a:latin typeface="Times New Roman"/>
              </a:rPr>
              <a:t> of an increased no. of </a:t>
            </a:r>
            <a:r>
              <a:rPr lang="en-US" sz="2400" dirty="0" err="1" smtClean="0">
                <a:latin typeface="Times New Roman"/>
              </a:rPr>
              <a:t>melanocytes</a:t>
            </a:r>
            <a:r>
              <a:rPr lang="en-US" sz="2400" dirty="0" smtClean="0"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Fair individuals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Sun exposure in genetically predisposed individuals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Sun block &amp; bleaching cream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Pigmented laser (recurrence)</a:t>
            </a:r>
            <a:endParaRPr lang="en-US" sz="2400" dirty="0">
              <a:latin typeface="Times New Roman"/>
            </a:endParaRPr>
          </a:p>
        </p:txBody>
      </p:sp>
      <p:pic>
        <p:nvPicPr>
          <p:cNvPr id="1026" name="Picture 2" descr="C:\Users\hp\Desktop\freck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552" y="457200"/>
            <a:ext cx="457096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6459536" cy="11620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</a:rPr>
              <a:t>Melanocytic naevi (mole)</a:t>
            </a:r>
            <a:endParaRPr lang="en-US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/>
              </a:rPr>
              <a:t>Acquired MN </a:t>
            </a:r>
            <a:r>
              <a:rPr lang="en-US" sz="2400" dirty="0" smtClean="0">
                <a:latin typeface="Times New Roman"/>
              </a:rPr>
              <a:t>: very common, small, uniform, no need for treatment except ABCD</a:t>
            </a:r>
          </a:p>
          <a:p>
            <a:r>
              <a:rPr lang="en-US" sz="2400" dirty="0" smtClean="0">
                <a:latin typeface="Times New Roman"/>
              </a:rPr>
              <a:t>   </a:t>
            </a:r>
            <a:r>
              <a:rPr lang="en-US" sz="2400" dirty="0">
                <a:latin typeface="Times New Roman"/>
              </a:rPr>
              <a:t>(</a:t>
            </a:r>
            <a:r>
              <a:rPr lang="en-US" sz="2400" dirty="0" smtClean="0">
                <a:latin typeface="Times New Roman"/>
              </a:rPr>
              <a:t>  ? Change in size shape, edge, color)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/>
              </a:rPr>
              <a:t>Congenital MN</a:t>
            </a:r>
            <a:r>
              <a:rPr lang="en-US" sz="2400" dirty="0" smtClean="0">
                <a:latin typeface="Times New Roman"/>
              </a:rPr>
              <a:t>: variable size could be Giant CMN (Bathing trunk) could harbor “Malignant melanoma”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/>
              </a:rPr>
              <a:t>Atypical naevi  (dysplastic):</a:t>
            </a:r>
            <a:r>
              <a:rPr lang="en-US" sz="2400" dirty="0" smtClean="0">
                <a:latin typeface="Times New Roman"/>
              </a:rPr>
              <a:t>  larger with one or more atypical signs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>“4 or more: risk of malignant melanoma in the subject”.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</a:rPr>
              <a:t>Blue naevi </a:t>
            </a:r>
            <a:r>
              <a:rPr lang="en-US" sz="2400" dirty="0" smtClean="0">
                <a:latin typeface="Times New Roman"/>
              </a:rPr>
              <a:t>: </a:t>
            </a:r>
            <a:r>
              <a:rPr lang="en-US" sz="2400" dirty="0">
                <a:latin typeface="Times New Roman"/>
              </a:rPr>
              <a:t>deep-</a:t>
            </a:r>
            <a:r>
              <a:rPr lang="en-US" sz="2400" dirty="0" smtClean="0">
                <a:latin typeface="Times New Roman"/>
              </a:rPr>
              <a:t>blue color and common </a:t>
            </a:r>
            <a:r>
              <a:rPr lang="en-US" sz="2400" dirty="0">
                <a:latin typeface="Times New Roman"/>
              </a:rPr>
              <a:t>on face, hand or feet.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</a:rPr>
              <a:t>Halo naevi: </a:t>
            </a:r>
            <a:r>
              <a:rPr lang="en-US" sz="2400" dirty="0">
                <a:latin typeface="Times New Roman"/>
              </a:rPr>
              <a:t>compound naevi with halo of depigmentation.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</a:rPr>
              <a:t>Spitz naevi: </a:t>
            </a:r>
            <a:r>
              <a:rPr lang="en-US" sz="2400" dirty="0">
                <a:latin typeface="Times New Roman"/>
              </a:rPr>
              <a:t>common on children </a:t>
            </a:r>
            <a:r>
              <a:rPr lang="en-US" sz="2400" dirty="0" smtClean="0">
                <a:latin typeface="Times New Roman"/>
              </a:rPr>
              <a:t>face with </a:t>
            </a:r>
            <a:r>
              <a:rPr lang="en-US" sz="2400" dirty="0">
                <a:latin typeface="Times New Roman"/>
              </a:rPr>
              <a:t>pink or pale </a:t>
            </a:r>
            <a:r>
              <a:rPr lang="en-US" sz="2400" dirty="0" smtClean="0">
                <a:latin typeface="Times New Roman"/>
              </a:rPr>
              <a:t>brown  color and  </a:t>
            </a:r>
            <a:r>
              <a:rPr lang="en-US" sz="2400" dirty="0">
                <a:latin typeface="Times New Roman"/>
              </a:rPr>
              <a:t>in </a:t>
            </a:r>
            <a:r>
              <a:rPr lang="en-US" sz="2400" dirty="0" smtClean="0">
                <a:latin typeface="Times New Roman"/>
              </a:rPr>
              <a:t>adult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>carry the risk of transformation to </a:t>
            </a:r>
            <a:r>
              <a:rPr lang="en-US" sz="2400" dirty="0">
                <a:latin typeface="Times New Roman"/>
              </a:rPr>
              <a:t>malignant melanoma </a:t>
            </a:r>
            <a:r>
              <a:rPr lang="en-US" sz="2400" dirty="0" smtClean="0">
                <a:latin typeface="Times New Roman"/>
              </a:rPr>
              <a:t> </a:t>
            </a:r>
            <a:endParaRPr lang="en-US" sz="2400" dirty="0"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Acquired </a:t>
            </a:r>
            <a:r>
              <a:rPr lang="en-US" dirty="0" err="1" smtClean="0">
                <a:solidFill>
                  <a:srgbClr val="FFFF00"/>
                </a:solidFill>
              </a:rPr>
              <a:t>melanocytic</a:t>
            </a:r>
            <a:r>
              <a:rPr lang="en-US" dirty="0" smtClean="0">
                <a:solidFill>
                  <a:srgbClr val="FFFF00"/>
                </a:solidFill>
              </a:rPr>
              <a:t> nevus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hp\Desktop\acquired_melanocytic_nev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02182"/>
            <a:ext cx="3276600" cy="492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648200" cy="10454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Atypical naevus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(dysplastic)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hp\Desktop\hereditary_dysplastic_nevus_syndrom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6052201" cy="3962400"/>
          </a:xfrm>
          <a:prstGeom prst="rect">
            <a:avLst/>
          </a:prstGeom>
          <a:noFill/>
        </p:spPr>
      </p:pic>
      <p:pic>
        <p:nvPicPr>
          <p:cNvPr id="6147" name="Picture 3" descr="C:\Users\hp\Desktop\dermnet_photo_of_atypical_nev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714" y="1"/>
            <a:ext cx="426128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Congenital melanocytic nevus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hp\Desktop\Trunk-Nev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6287432" cy="514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Halo naevus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hp\Desktop\DIS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880" b="2388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159</TotalTime>
  <Words>304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    Pigmentary disorders</vt:lpstr>
      <vt:lpstr>Objective</vt:lpstr>
      <vt:lpstr>Freckle (Lentigo)</vt:lpstr>
      <vt:lpstr>Melanocytic naevi (mole)</vt:lpstr>
      <vt:lpstr>Slide 5</vt:lpstr>
      <vt:lpstr>Acquired melanocytic nevus</vt:lpstr>
      <vt:lpstr>Atypical naevus (dysplastic)</vt:lpstr>
      <vt:lpstr>Congenital melanocytic nevus</vt:lpstr>
      <vt:lpstr>Halo naevus</vt:lpstr>
      <vt:lpstr>Spitz nevus</vt:lpstr>
      <vt:lpstr>Blue naevus</vt:lpstr>
      <vt:lpstr>Melasma (chloasma)</vt:lpstr>
      <vt:lpstr>Vitiligo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Pigmentary disorders</dc:title>
  <dc:creator>hp</dc:creator>
  <cp:lastModifiedBy>EVA</cp:lastModifiedBy>
  <cp:revision>25</cp:revision>
  <dcterms:created xsi:type="dcterms:W3CDTF">2006-08-16T00:00:00Z</dcterms:created>
  <dcterms:modified xsi:type="dcterms:W3CDTF">2014-12-25T04:41:58Z</dcterms:modified>
</cp:coreProperties>
</file>