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20" r:id="rId11"/>
    <p:sldId id="322" r:id="rId12"/>
    <p:sldId id="265" r:id="rId13"/>
    <p:sldId id="321" r:id="rId14"/>
    <p:sldId id="266" r:id="rId15"/>
    <p:sldId id="267" r:id="rId16"/>
    <p:sldId id="268" r:id="rId17"/>
    <p:sldId id="270" r:id="rId18"/>
    <p:sldId id="271" r:id="rId19"/>
    <p:sldId id="289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0" r:id="rId37"/>
    <p:sldId id="291" r:id="rId38"/>
    <p:sldId id="292" r:id="rId39"/>
    <p:sldId id="293" r:id="rId40"/>
    <p:sldId id="323" r:id="rId41"/>
    <p:sldId id="328" r:id="rId42"/>
    <p:sldId id="325" r:id="rId43"/>
    <p:sldId id="324" r:id="rId44"/>
    <p:sldId id="327" r:id="rId45"/>
    <p:sldId id="326" r:id="rId46"/>
    <p:sldId id="294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</p:sldIdLst>
  <p:sldSz cx="9144000" cy="6858000" type="screen4x3"/>
  <p:notesSz cx="6858000" cy="9144000"/>
  <p:defaultTextStyle>
    <a:defPPr>
      <a:defRPr lang="x-none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x-none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x-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x-none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x-non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99E83E1-8BFA-4AC1-8BD4-B30CEBE078C7}" type="datetimeFigureOut">
              <a:rPr lang="x-none" smtClean="0"/>
              <a:pPr/>
              <a:t>9/10/2014</a:t>
            </a:fld>
            <a:endParaRPr lang="x-non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x-none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9BA47D1-419B-4695-AEB0-B2EB50977CB9}" type="slidenum">
              <a:rPr lang="x-none" smtClean="0"/>
              <a:pPr/>
              <a:t>‹#›</a:t>
            </a:fld>
            <a:endParaRPr lang="x-non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www.google.com.sa/url?sa=i&amp;rct=j&amp;q=psoriasis+pathology&amp;source=images&amp;cd=&amp;cad=rja&amp;docid=X-8lHPOdtVg9NM&amp;tbnid=LZrZiFZacWTSLM:&amp;ved=0CAUQjRw&amp;url=http://ipsoriasis.blogspot.com/2010/10/diagnosis-physicians-usually-diagnose.html&amp;ei=WjgeUvOoGem90QX82IBI&amp;psig=AFQjCNG3pmIMPKxL5Tlu7oN755QV3VxN2A&amp;ust=1377798614351066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com.sa/url?sa=i&amp;rct=j&amp;q=alopecia+areata&amp;source=images&amp;cd=&amp;cad=rja&amp;docid=2la4c9J8GsOrmM&amp;tbnid=1vV-fzAPnHUF8M:&amp;ved=0CAUQjRw&amp;url=http://www.belgraviacentre.com/blog/genetic-basis-of-alopecia-areata-established/&amp;ei=bD8eUpqnKOKl0AXWjIHoBQ&amp;psig=AFQjCNF_iKZFb3blKxgyev7msaj_V1OL0g&amp;ust=137780042591116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hyperlink" Target="http://www.google.com.sa/url?sa=i&amp;rct=j&amp;q=nail+diseases&amp;source=images&amp;cd=&amp;cad=rja&amp;docid=EmyDexO59SZ2iM&amp;tbnid=H2KCIyNmswoMLM:&amp;ved=0CAUQjRw&amp;url=http://www.dermnet.org.nz/doctors/principles/nails.html&amp;ei=jz8eUu3lEqeW0QX0m4Fw&amp;psig=AFQjCNHOfv9d3RJu0353REVDFj3wq7JmcQ&amp;ust=137780045809843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hair+transplantation&amp;source=images&amp;cd=&amp;cad=rja&amp;docid=eg3LSVPynRl-rM&amp;tbnid=Tn8rgVBcSkR-5M:&amp;ved=0CAUQjRw&amp;url=http://skinlifeclinic.com/services/hair-treatments/hair-transplant/&amp;ei=AD4eUtnJKfKT0QW30YDoAw&amp;psig=AFQjCNHefgfYxkRtk79fcmYVO0HPIMVnfQ&amp;ust=1377799967106806" TargetMode="External"/><Relationship Id="rId2" Type="http://schemas.openxmlformats.org/officeDocument/2006/relationships/hyperlink" Target="http://www.google.com.sa/url?sa=i&amp;rct=j&amp;q=hair+transplantation&amp;source=images&amp;cd=&amp;cad=rja&amp;docid=bTx2KAJ6Xs9GoM&amp;tbnid=yHME9ERbwb1IYM:&amp;ved=0CAUQjRw&amp;url=http://yuzarsif-blog.blogspot.com/2012/12/get-hair-transplantation-surgery-today.html&amp;ei=rD0eUq60B8iU0AWI3oHIBA&amp;psig=AFQjCNHefgfYxkRtk79fcmYVO0HPIMVnfQ&amp;ust=13777999671068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.sa/url?sa=i&amp;rct=j&amp;q=bilobed+flap&amp;source=images&amp;cd=&amp;cad=rja&amp;docid=YmlpWH55VIkgwM&amp;tbnid=0m4z95zy_FmAMM:&amp;ved=0CAUQjRw&amp;url=http://www.sciencedirect.com/science/article/pii/S1064740609000649&amp;ei=Oz4eUt2OAsGN0wX774GoBA&amp;psig=AFQjCNFjVe6cMTT44FPMq9MCUoQbTgVYFw&amp;ust=1377800113686675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.sa/url?sa=i&amp;rct=j&amp;q=laser+hair+removal&amp;source=images&amp;cd=&amp;cad=rja&amp;docid=szErw0uDi7pZyM&amp;tbnid=M4SLMBQTAi2viM:&amp;ved=0CAUQjRw&amp;url=http://www.beautythroughstrength.com/laser-hair-removal-tips.html&amp;ei=dz4eUrf0LIHt0gWV84HYBQ&amp;psig=AFQjCNGYd9AtPZKMkvxlXFhUcXFrsJ44_Q&amp;ust=137780017688759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google.com.sa/url?sa=i&amp;rct=j&amp;q=Cosmetic+Dermatology&amp;source=images&amp;cd=&amp;cad=rja&amp;docid=Jxu7-pbDjkWFZM&amp;tbnid=_-d248mJ2_GafM:&amp;ved=0CAUQjRw&amp;url=http://www.skincarebeautyzone.com/surgery/cosmetic-plastic-surgery/5-types-of-cosmetic-dermatology/&amp;ei=-T4eUqjAGsaK0AWX0oDQBw&amp;psig=AFQjCNEzcDd35OYC9ButoLvv1rLAqnco-Q&amp;ust=1377800303911706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www.google.com.sa/url?sa=i&amp;rct=j&amp;q=primary+lesions+macule&amp;source=images&amp;cd=&amp;cad=rja&amp;docid=d__EZoPkrlmfJM&amp;tbnid=yV-qTjfCeB0tzM:&amp;ved=0CAUQjRw&amp;url=http://www.cksu.com/vb/showthread.php?t=176913&amp;page=1&amp;ei=FEEeUp23Asmx0QXQiIGACg&amp;psig=AFQjCNGHM1XoDrI4VQOo_IdHK5UYoSwTIA&amp;ust=137780079591914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google.com.sa/url?sa=i&amp;rct=j&amp;q=primary+lesions+macule&amp;source=images&amp;cd=&amp;cad=rja&amp;docid=aWm35XOn97pbkM&amp;tbnid=wsqFsgex_ZO8WM:&amp;ved=0CAUQjRw&amp;url=http://www.studyblue.com/notes/note/n/primary-lesions/deck/4380209&amp;ei=OkEeUsS_E82Z0AXszIBQ&amp;psig=AFQjCNGHM1XoDrI4VQOo_IdHK5UYoSwTIA&amp;ust=1377800795919147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google.com.sa/url?sa=i&amp;rct=j&amp;q=primary+lesions+nodule&amp;source=images&amp;cd=&amp;cad=rja&amp;docid=MataP0bdCF8kFM&amp;tbnid=JIBJZbpNiSdfjM:&amp;ved=0CAUQjRw&amp;url=http://missinglink.ucsf.edu/lm/dermatologyglossary/primarylesions1a.html&amp;ei=ukEeUrjzIJCS0QXglYFY&amp;psig=AFQjCNEXoakGAs6TkQdynogvPYBy-Fth8g&amp;ust=137780098466716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google.com.sa/url?sa=i&amp;rct=j&amp;q=primary+lesions+macule&amp;source=images&amp;cd=&amp;cad=rja&amp;docid=Hbpbfu-79rVeyM&amp;tbnid=t22nh85r_5AgEM:&amp;ved=0CAUQjRw&amp;url=http://www.studyblue.com/notes/note/n/derm-primary-lesions/deck/1494631&amp;ei=6UEeUqeWBsel0AWDw4DIDQ&amp;psig=AFQjCNGFJ7zs9aqP4UPAcxlJwCQ0314aGQ&amp;ust=137780105681763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hyperlink" Target="http://www.google.com.sa/url?sa=i&amp;rct=j&amp;q=primary+lesions+patch&amp;source=images&amp;cd=&amp;cad=rja&amp;docid=xBv7P55ol4A3zM&amp;tbnid=01wNY1BoKHanIM:&amp;ved=0CAUQjRw&amp;url=http://www.patient.co.uk/doctor/lichen-sclerosus-pro&amp;ei=FkIeUti5BuOy0QWF54GIBQ&amp;psig=AFQjCNH5ZcApjE2b8ivgPzatSAjrUmuzIg&amp;ust=137780109809691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om.sa/url?sa=i&amp;rct=j&amp;q=primary+lesions+plaque&amp;source=images&amp;cd=&amp;cad=rja&amp;docid=Ul_-Rxvv20ttvM&amp;tbnid=Rf4ftphRi0BIWM:&amp;ved=0CAUQjRw&amp;url=http://www.studyblue.com/notes/note/n/primary-skin-lesions/deck/4978029&amp;ei=SkIeUt7aKJOm0wWh0YCwAw&amp;psig=AFQjCNH9vWzvtojBX6OZGSqS5uGDKIgtyQ&amp;ust=137780115246946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://www.google.com.sa/url?sa=i&amp;rct=j&amp;q=primary+lesions+papule&amp;source=images&amp;cd=&amp;cad=rja&amp;docid=SKDnTANXAW-s1M&amp;tbnid=X9rUInhJj5d9JM:&amp;ved=0CAUQjRw&amp;url=http://en.wikipedia.org/wiki/Cutaneous_condition&amp;ei=Z0IeUrGyN4aG0AWf_oGQDw&amp;psig=AFQjCNG18geB9Gb9lFO-1Fv63m_L9GPkOw&amp;ust=137780118870953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www.google.com.sa/url?sa=i&amp;rct=j&amp;q=primary+lesions+visecle&amp;source=images&amp;cd=&amp;cad=rja&amp;docid=-GsTBHAwzMVWmM&amp;tbnid=6EB-66FXn7epSM:&amp;ved=0CAUQjRw&amp;url=http://quizlet.com/17011648/adult-primary-skin-lesions-flash-cards/&amp;ei=2UIeUqvHC4aV0QWai4GIAw&amp;psig=AFQjCNGfnb6pcx1lnf9tyIZX92-MNW2Img&amp;ust=1377801238278087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om.sa/url?sa=i&amp;rct=j&amp;q=primary+lesions+bulla&amp;source=images&amp;cd=&amp;cad=rja&amp;docid=a7xZJspM30gmnM&amp;tbnid=OpuPyNKz0Yy3bM:&amp;ved=0CAUQjRw&amp;url=http://www.studyblue.com/notes/note/n/primary-skin-lesions/deck/1155433&amp;ei=EUMeUvWtNaHW0QX8z4CQBA&amp;psig=AFQjCNH1e1cNYb51XjNmxaKLqciP8V1tSQ&amp;ust=137780133657308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oogle.com.sa/url?sa=i&amp;rct=j&amp;q=primary+lesions+pustule&amp;source=images&amp;cd=&amp;cad=rja&amp;docid=aWm35XOn97pbkM&amp;tbnid=rSFjOfamm-CiXM:&amp;ved=0CAUQjRw&amp;url=http://www.studyblue.com/notes/note/n/primary-lesions/deck/4380209&amp;ei=OEMeUoDACumX1AWY4YCoAQ&amp;psig=AFQjCNGZe8_d8LZ50hAKuqitItez9iIhuQ&amp;ust=1377801396197760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://www.google.com.sa/url?sa=i&amp;rct=j&amp;q=wheals&amp;source=images&amp;cd=&amp;cad=rja&amp;docid=5PYw4X3NKS6B9M&amp;tbnid=rmhrZ-XkB44mZM:&amp;ved=0CAUQjRw&amp;url=http://www.medfacts.com/pictures/hives&amp;ei=o0MeUr-bH-qw0wWf_YGwBw&amp;psig=AFQjCNH_ZedWnpsgKjNmAdE5vGqbJGKujQ&amp;ust=1377801460424162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www.google.com.sa/url?sa=i&amp;rct=j&amp;q=Excoriation&amp;source=images&amp;cd=&amp;cad=rja&amp;docid=OIbx8Qw8yTQNfM&amp;tbnid=vOHWSqZl-4E2TM:&amp;ved=0CAUQjRw&amp;url=http://trialx.com/curebyte/2011/07/06/clinical-trials-and-related-photos-for-neurotic-excoriation/&amp;ei=ckQeUrS6CLHZ0QXa74CADw&amp;psig=AFQjCNEpSHpjFLupEmVcT37voy04I4CVng&amp;ust=1377801707384365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www.google.com.sa/url?sa=i&amp;rct=j&amp;q=Lichenification&amp;source=images&amp;cd=&amp;cad=rja&amp;docid=lxCPmmiYw-ay9M&amp;tbnid=u6t_wodu3nKcdM:&amp;ved=0CAUQjRw&amp;url=http://www.aaaai.org/about-the-aaaai/newsroom/media-gallery/photos---graphics--atopic-dermatitis.aspx&amp;ei=m0QeUrjSFsqd0AWnvYHwCg&amp;psig=AFQjCNFta640zhnHMqJtjpkiIiVm2OMwbA&amp;ust=1377801749855693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google.com.sa/url?sa=i&amp;rct=j&amp;q=skin+scar&amp;source=images&amp;cd=&amp;cad=rja&amp;docid=28DwTG5BzcWJCM&amp;tbnid=lXXuZsQDoEceVM:&amp;ved=0CAUQjRw&amp;url=http://dermnetnz.org/dermal-infiltrative/keloids.html&amp;ei=0EQeUuboLYGw0QX2uoGoDQ&amp;psig=AFQjCNGhKdMUAR4NthtIXVr9a-uFd-n1Rw&amp;ust=1377801797349747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m.sa/url?sa=i&amp;rct=j&amp;q=skin+scaling&amp;source=images&amp;cd=&amp;cad=rja&amp;docid=6AL9pfnY0Bs9ZM&amp;tbnid=_QHlWjlRlve2_M:&amp;ved=0CAUQjRw&amp;url=http://www.webmd.com/skin-problems-and-treatments/picture-of-cradle-cap&amp;ei=VUUeUqbaIrCX0QWLtoDQBg&amp;psig=AFQjCNEgLikLUxnoRgAKfqct8RQKflqPhw&amp;ust=1377801928320032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.sa/url?sa=i&amp;rct=j&amp;q=skin+Atrophy&amp;source=images&amp;cd=&amp;cad=rja&amp;docid=LJrHGvQkQbNfFM&amp;tbnid=Bbh5ujz22ImZfM:&amp;ved=0CAUQjRw&amp;url=http://meded.ucsd.edu/clinicalimg/skin_steroid_atrophy3.htm&amp;ei=jkUeUoCXIar30gXO0IHICg&amp;psig=AFQjCNHmEPa8r9bRpnz3SnPZNKfq-kScZA&amp;ust=1377801966806327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.sa/url?sa=i&amp;rct=j&amp;q=pemphigoid+gestationis&amp;source=images&amp;cd=&amp;cad=rja&amp;docid=zaP-UR1vL8kAVM&amp;tbnid=7BEKnvfv1PDEkM:&amp;ved=0CAUQjRw&amp;url=http://www.dermaamin.com/site/atlas-of-dermatology/15-p/1253-pemphigoide-bulleuse-herpes-gestationis-.html&amp;ei=iTQeUur4EarI0wXSn4GoDg&amp;psig=AFQjCNGrA3KYDZVszJT4yJB773PkTpvKbA&amp;ust=1377797617242387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://www.google.com.sa/url?sa=i&amp;rct=j&amp;q=lichen+planus&amp;source=images&amp;cd=&amp;cad=rja&amp;docid=a4vtZH2xi6Fx_M&amp;tbnid=EpS6LLpIeFprqM:&amp;ved=0CAUQjRw&amp;url=http://missinglink.ucsf.edu/lm/dermatologyglossary/lichen_planus.html&amp;ei=WGEfUoBWyZa1BvfBgPAK&amp;psig=AFQjCNHvZz2ABb71dRjICmkQ5LyOR6w39w&amp;ust=1377874475061830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.sa/url?sa=i&amp;rct=j&amp;q=impetigo&amp;source=images&amp;cd=&amp;cad=rja&amp;docid=-vAP3jx1SeCBuM&amp;tbnid=Wgek6ZZiJ3lO9M:&amp;ved=0CAUQjRw&amp;url=http://www.mayoclinic.com/health/medical/IM00400&amp;ei=DfclUpPWKeel0AXQ5YH4BA&amp;psig=AFQjCNG6rCpVAHyD12VJHleswcabmIV-zA&amp;ust=1378306181923486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www.google.com.sa/url?sa=i&amp;rct=j&amp;q=cellulitis&amp;source=images&amp;cd=&amp;cad=rja&amp;docid=nBCXjUW9Uvod2M&amp;tbnid=UjbRtG_G53UKMM:&amp;ved=0CAUQjRw&amp;url=http://medlibes.com/entry/cellulitis&amp;ei=UPglUu7ZDMrBtQbf-4H4Dg&amp;psig=AFQjCNFH1Xkai_qVHu5bLiORpD9yS3ar1A&amp;ust=1378306419671753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www.google.com.sa/url?sa=i&amp;rct=j&amp;q=primary+herpes+simplex&amp;source=images&amp;cd=&amp;cad=rja&amp;docid=FPMXF_t2PwHGkM&amp;tbnid=4dxDUKLTjlGPDM:&amp;ved=0CAUQjRw&amp;url=http://www.massagetoday.com/archives/2004/11/13.html&amp;ei=U2InUt6jDpLI0AWx2YHgBA&amp;psig=AFQjCNHHtKadsHqaORQ_C42XjgCvmXnXLg&amp;ust=137839918230797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hyperlink" Target="http://www.google.com.sa/url?sa=i&amp;rct=j&amp;q=herpes+simplex&amp;source=images&amp;cd=&amp;cad=rja&amp;docid=qYV9bWX4_cdN1M&amp;tbnid=goSLqoTWR4PLeM:&amp;ved=0CAUQjRw&amp;url=http://www.electroherbalism.com/Naturopathy/Regimens/Herpes_Regimen.htm&amp;ei=CmMnUsvLGMqd0AXWw4CQDQ&amp;psig=AFQjCNFrF1p3TGX5acmJVfbmflOEPYkUpQ&amp;ust=137839924871928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om.sa/url?sa=i&amp;rct=j&amp;q=patch+test&amp;source=images&amp;cd=&amp;cad=rja&amp;docid=ox6pczn_M0wB3M&amp;tbnid=dckjw1XDO0o5gM:&amp;ved=0CAUQjRw&amp;url=http://www.occderm.asn.au/services.html&amp;ei=0zQeUr2xN6jt0gWi_IHgCg&amp;psig=AFQjCNGIYPLZefA_wU6zIHm8bZVJwBqh0w&amp;ust=1377797706127114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google.com.sa/url?sa=i&amp;rct=j&amp;q=herpes%20simplex%20corneal&amp;source=images&amp;cd=&amp;cad=rja&amp;docid=4CIgypxNTvsTXM&amp;tbnid=_yS7HkpxARMOWM:&amp;ved=0CAUQjRw&amp;url=http://webeye.ophth.uiowa.edu/eyeforum/atlas/pages/Disciform-keratitis-due-to-herpes-simplex-virus-active.html&amp;ei=02MnUoKuIOTt0gX764GQAw&amp;psig=AFQjCNFf2ARRRlR22p5Y9NzYwe405LGsBw&amp;ust=137839953170376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hyperlink" Target="http://www.google.com.sa/url?sa=i&amp;rct=j&amp;q=herpes%20simplex%20corneal&amp;source=images&amp;cd=&amp;cad=rja&amp;docid=K-mjuspQMkZxRM&amp;tbnid=9O8a2U-bYkjC5M:&amp;ved=0CAUQjRw&amp;url=http://www.sanantonioeyeinstitute.com/corneal-diseases/&amp;ei=CGQnUuj2HdS10QWP74DgDw&amp;psig=AFQjCNFf2ARRRlR22p5Y9NzYwe405LGsBw&amp;ust=1378399531703769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www.google.com.sa/url?sa=i&amp;rct=j&amp;q=herpes+simplex+gnital&amp;source=images&amp;cd=&amp;cad=rja&amp;docid=SKg8g9RiKb6I9M&amp;tbnid=2Bcuk5A9TwgosM:&amp;ved=0CAUQjRw&amp;url=http://www.clinicaladvisor.com/herpes-simplex-virus-1--2/slideshow/1258/&amp;ei=02QnUtjzJoqK1AX4q4HgBw&amp;psig=AFQjCNGlGt3AFQqevji0mZoOVYsvrxigJg&amp;ust=137839981538057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hyperlink" Target="http://www.google.com.sa/url?sa=i&amp;rct=j&amp;q=herpes+simplex+gnital&amp;source=images&amp;cd=&amp;cad=rja&amp;docid=JcZLMTcePdllMM&amp;tbnid=3jbakHh6i5z2QM:&amp;ved=0CAUQjRw&amp;url=http://www.trinitycentre.nhs.uk/stis/stis/genital-herpes&amp;ei=9WQnUtSMOYel0AXugoGYAQ&amp;psig=AFQjCNGlGt3AFQqevji0mZoOVYsvrxigJg&amp;ust=1378399815380572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shingles&amp;source=images&amp;cd=&amp;cad=rja&amp;docid=zKua7mKHb6haaM&amp;tbnid=igubqRdzA4wEXM:&amp;ved=0CAUQjRw&amp;url=http://keiji-hagiwara.blogspot.com/2010/04/herpes-zoster.html&amp;ei=0WYnUpTWHMmm0QXCp4GICA&amp;psig=AFQjCNFKCipSwmsSunC7BgaSkR4Fh-adFA&amp;ust=1378400317382964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://www.google.com.sa/url?sa=i&amp;rct=j&amp;q=ophthalmic+zoster&amp;source=images&amp;cd=&amp;cad=rja&amp;docid=fnrpDc80y16SHM&amp;tbnid=8Dd3JLaOXxVviM:&amp;ved=0CAUQjRw&amp;url=http://zizaidermatology.wordpress.com/2012/02/19/shingles-part-1-viral-phases/&amp;ei=TWcnUu3ELLCa0QW9qYHABg&amp;psig=AFQjCNHEQQadmjyW-OGqYnjNyoqiR8ocfw&amp;ust=137840045164395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hyperlink" Target="http://www.google.com.sa/url?sa=i&amp;rct=j&amp;q=oral+infant+thrush&amp;source=images&amp;cd=&amp;cad=rja&amp;docid=CflI8CKlcYkTJM&amp;tbnid=N4w-JCF0szaa6M:&amp;ved=0CAUQjRw&amp;url=http://bornangels.com/tag/baby-mouth-thrush&amp;ei=d5ooUsvRAYPYtAaC-YGYCg&amp;psig=AFQjCNFEN1RK2OnbJ8iR0SCBQSFLKdNHQA&amp;ust=137847905285043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systemic+candidiasis&amp;source=images&amp;cd=&amp;cad=rja&amp;docid=xgnyGurefkKhjM&amp;tbnid=xw5nsFovhDR_pM:&amp;ved=0CAUQjRw&amp;url=http://oralcancerfoundation.org/dental/candida.htm&amp;ei=7pooUtHNGcndswaR_oCwCA&amp;psig=AFQjCNGmEb0Wj0O2MbMHwVskDYqi37PBmQ&amp;ust=1378479146603455" TargetMode="External"/><Relationship Id="rId2" Type="http://schemas.openxmlformats.org/officeDocument/2006/relationships/hyperlink" Target="http://www.google.com.sa/url?sa=i&amp;rct=j&amp;q=systemic+candidiasis&amp;source=images&amp;cd=&amp;cad=rja&amp;docid=aUpECvrXrw15mM&amp;tbnid=Va3gBu7OSbET1M:&amp;ved=0CAUQjRw&amp;url=http://owndoc.com/candida-albicans/candida-facts/&amp;ei=tpooUrDmGsrItQbgyoHoDQ&amp;psig=AFQjCNGmEb0Wj0O2MbMHwVskDYqi37PBmQ&amp;ust=137847914660345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6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sa/url?sa=i&amp;rct=j&amp;q=pityriasis+versicolor&amp;source=images&amp;cd=&amp;cad=rja&amp;docid=4W2YRy3t0ZCEVM&amp;tbnid=T_XrU2ICpRlivM:&amp;ved=0CAUQjRw&amp;url=http://www.intermix.org.uk/health/health_tinea_versicolor.asp&amp;ei=AJwoUr39KMbJswbgmoDICQ&amp;psig=AFQjCNFdnyMn9FcS82kTU5dgsyEVbBz4oA&amp;ust=1378479398816282" TargetMode="External"/><Relationship Id="rId5" Type="http://schemas.openxmlformats.org/officeDocument/2006/relationships/image" Target="../media/image85.jpeg"/><Relationship Id="rId4" Type="http://schemas.openxmlformats.org/officeDocument/2006/relationships/hyperlink" Target="http://www.google.com.sa/url?sa=i&amp;rct=j&amp;q=pityriasis+versicolor&amp;source=images&amp;cd=&amp;cad=rja&amp;docid=cD2ZOGtuwjFBWM&amp;tbnid=dfPm3Nad4LqkCM:&amp;ved=0CAUQjRw&amp;url=http://diseasespictures.com/tinea-versicolor/&amp;ei=5ZsoUt3oOseatQb0noGIDQ&amp;psig=AFQjCNFdnyMn9FcS82kTU5dgsyEVbBz4oA&amp;ust=1378479398816282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rct=j&amp;q=tinea+corporis&amp;source=images&amp;cd=&amp;cad=rja&amp;docid=4qewo-ZsPP-JlM&amp;tbnid=lk3jyqL0X2uJGM:&amp;ved=0CAUQjRw&amp;url=http://aapredbook.aappublications.org/content/1/SEC131/SEC273/F2324.expansion.html&amp;ei=hZ0oUqWhBYnItAbX6oD4Cg&amp;psig=AFQjCNHpnbQStrI_So3aWpTA3Iht2BSOww&amp;ust=1378479858364467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hyperlink" Target="http://www.google.com.sa/url?sa=i&amp;rct=j&amp;q=tinea+corporis&amp;source=images&amp;cd=&amp;cad=rja&amp;docid=T-0QUl1vkNyTDM&amp;tbnid=ZGQ0l9SsgTEEbM:&amp;ved=0CAUQjRw&amp;url=http://www.dermaamin.com/site/atlas-of-dermatology/19-t/1423-tinea-corporis-.html&amp;ei=nZ0oUp6LDMXW0gXJ5YD4AQ&amp;psig=AFQjCNHpnbQStrI_So3aWpTA3Iht2BSOww&amp;ust=1378479858364467" TargetMode="External"/><Relationship Id="rId4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hyperlink" Target="http://www.google.com.sa/url?sa=i&amp;rct=j&amp;q=melanoma&amp;source=images&amp;cd=&amp;cad=rja&amp;docid=3YBKEBCeZDjiNM&amp;tbnid=S0xOPT1AfXhESM:&amp;ved=0CAUQjRw&amp;url=http://en.wikipedia.org/wiki/Melanoma&amp;ei=-DQeUsKLLYeo0AWt0ICQAw&amp;psig=AFQjCNEQSUPg2MPlhMTMAuKBTjBfzbLyjg&amp;ust=137779774961866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sa/url?sa=i&amp;rct=j&amp;q=mycosis+fungoides&amp;source=images&amp;cd=&amp;cad=rja&amp;docid=fBsfirGEUKGDtM&amp;tbnid=RBlq8zmyRr5Q5M:&amp;ved=0CAUQjRw&amp;url=http://www.onlinedermclinic.com/archive/mycosis-fungoides&amp;ei=mDUeUq3tKOy60wX56ICQDw&amp;psig=AFQjCNHIc0tygjPt33LlCjQC9ktJ4hAa_g&amp;ust=1377797872159301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com.sa/url?sa=i&amp;rct=j&amp;q=keratoacanthoma&amp;source=images&amp;cd=&amp;cad=rja&amp;docid=8DDwwWDrhijnMM&amp;tbnid=zcTQkBcL46Po_M:&amp;ved=0CAUQjRw&amp;url=http://diseasespictures.com/keratoacanthoma/&amp;ei=KDUeUuSREsOH0AXBxoCQBQ&amp;psig=AFQjCNGXrofQokYKKsm3FDDevsxSxJaq9w&amp;ust=1377797797190618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hyperlink" Target="http://www.google.com.sa/url?sa=i&amp;rct=j&amp;q=kerion&amp;source=images&amp;cd=&amp;cad=rja&amp;docid=f0FtYQt721jDAM&amp;tbnid=1SfHs0ZIAv1XIM:&amp;ved=0CAUQjRw&amp;url=http://www.atlas-dermato.org/atlas/teigneFin3.htm&amp;ei=yp8oUoGgIa2b0wWMy4G4BQ&amp;psig=AFQjCNG9CvIymprc5FXiAbhIfOX6pyeGMA&amp;ust=1378480449117043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.sa/url?sa=i&amp;rct=j&amp;q=pediatric%20dermatology&amp;source=images&amp;cd=&amp;cad=rja&amp;docid=5hAIv5TYmxrgbM&amp;tbnid=ArWPGvASepYGKM:&amp;ved=0CAUQjRw&amp;url=http://www.thelondonskinandhairclinic.com/Paediatric_Dermatologist_pediatric_dermatologist.html&amp;ei=p5wgUoiMNsKr0QWkw4GABg&amp;psig=AFQjCNExDLqS-GhLUNw7qNRC1yU2Rrf2Vg&amp;ust=137795534114657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google.com.sa/url?sa=i&amp;rct=j&amp;q=normal+skin+histology&amp;source=images&amp;cd=&amp;cad=rja&amp;docid=6jTmUg_NTnFM2M&amp;tbnid=IuosuloYRUMQCM:&amp;ved=0CAUQjRw&amp;url=http://tissupath.com.au/medical-student-subjects-skin/&amp;ei=JDgeUtq2KfK10QXP6YHACg&amp;psig=AFQjCNHNQQuOZeCYUHLs8kpoSX3DHJ4SKg&amp;ust=137779851347519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267200"/>
            <a:ext cx="8610600" cy="1066800"/>
          </a:xfrm>
        </p:spPr>
        <p:txBody>
          <a:bodyPr/>
          <a:lstStyle/>
          <a:p>
            <a:pPr rtl="0"/>
            <a:r>
              <a:rPr lang="x-none" dirty="0" err="1" smtClean="0"/>
              <a:t>Introduction</a:t>
            </a:r>
            <a:r>
              <a:rPr lang="x-none" dirty="0" smtClean="0"/>
              <a:t> </a:t>
            </a:r>
            <a:r>
              <a:rPr lang="en-US" dirty="0" smtClean="0"/>
              <a:t>to Dermatology</a:t>
            </a:r>
            <a:endParaRPr lang="x-none" dirty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533400"/>
            <a:ext cx="5791200" cy="382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Dr.duaa</a:t>
            </a:r>
            <a:r>
              <a:rPr lang="en-US" dirty="0" smtClean="0"/>
              <a:t> </a:t>
            </a:r>
            <a:r>
              <a:rPr lang="en-US" dirty="0" err="1" smtClean="0"/>
              <a:t>salem</a:t>
            </a:r>
            <a:r>
              <a:rPr lang="en-US" dirty="0" smtClean="0"/>
              <a:t> </a:t>
            </a:r>
            <a:r>
              <a:rPr lang="en-US" dirty="0" err="1" smtClean="0"/>
              <a:t>alrehaili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dermpedia.org/files/images/Psoriasis_3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09600"/>
            <a:ext cx="7162800" cy="5368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Hair and Nail Diseases</a:t>
            </a:r>
            <a:endParaRPr lang="x-none" dirty="0"/>
          </a:p>
        </p:txBody>
      </p:sp>
      <p:pic>
        <p:nvPicPr>
          <p:cNvPr id="79874" name="Picture 2" descr="http://www.belgraviacentre.com/wp-content/uploads/2010/07/alopecia_areat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4143375" cy="3314701"/>
          </a:xfrm>
          <a:prstGeom prst="rect">
            <a:avLst/>
          </a:prstGeom>
          <a:noFill/>
        </p:spPr>
      </p:pic>
      <p:pic>
        <p:nvPicPr>
          <p:cNvPr id="79876" name="Picture 4" descr="http://www.dermnet.org.nz/doctors/principles/images/onych-q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447800"/>
            <a:ext cx="4727160" cy="3543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Surgical Dermatology</a:t>
            </a:r>
            <a:endParaRPr lang="x-none" dirty="0"/>
          </a:p>
        </p:txBody>
      </p:sp>
      <p:sp>
        <p:nvSpPr>
          <p:cNvPr id="56322" name="AutoShape 2" descr="data:image/jpeg;base64,/9j/4AAQSkZJRgABAQAAAQABAAD/2wCEAAkGBxQSEhUUExQUFhQUGBgXGBgWFBQXFRcXGBUWFxcVFxcYHCggHBwlHBQUITEhJSkrLi4uFx8zODMsNygtLisBCgoKDg0OGhAQGywkICUsLCwsLCwsLCwsLCwsLCwsLCwsLCwsLCwsLCwsLCwsLCwsLCwsLCwsLCwsLCwsLCwsLP/AABEIAK0BIwMBIgACEQEDEQH/xAAcAAABBQEBAQAAAAAAAAAAAAAFAQIDBAYABwj/xAA+EAABAwICBwcCBQIFBAMAAAABAAIRAwQhMQUGEkFRYXEigZGhscHwEzIUUtHh8SNCM2JygsIHc5KyFRYk/8QAGgEAAgMBAQAAAAAAAAAAAAAABAUBAgMABv/EACkRAAICAQQCAwACAQUAAAAAAAABAhEDBBIhMUFREyJhMrHBFCMzcYH/2gAMAwEAAhEDEQA/AC6UJEqficVKkUFatssk4RE8sc+m9Q3R1FiVwVSteBroMY/aZwwAmeGaCaU1kDRs0zLzvzAwB8YKpPLGCtl445SfBoLi8Yz7nAR75KndabpMAO1M7hn1PDIrCVKznklxJ2nHM+PzkoA/Pfuk78fZAS178ILjpF5Zqna0y4dmBBwxJOUdAo3a0OJgAR5np6LJMql0wcdw3ySIknlin0GmcT/PVDvV5H5Nv9PD0ap+nap3jHcBh3bz4oxoq9w2XHaeCQYWNc6NkjPEDIdw8/Jdo+7a18fdM5QYw4k58/0WuLUy3cspkwLbwei/UHfwTkB0dck5SMd4c4AcAZEnuRqi7DcUzhPcgCcNo9IlSK5Q5IuXLjiZmSeE1mScEvfYUuhVy5V7+8bRYXuOA3YSTuAVW6LLksqhV0rTaYB2jy3dTksVpHTtWu6PtZy+cAfFQfUDBmTjJnjuHRCZNVXQTDT32aq/02ThTicMT+iDV7qq8CarjGcGMTAjDqEKq6QnvUAr4xP8oSeaUmExxRiixevLR2XEkzGJ3fc44/MOKgs76pvLgfzAkeSYK2Ljx7PPifbwTn3m7COW+cAB8yCzsvQRs9ZKtM41GvH+YkHulbLRemqdYCCA78pz7tx7l5zcQWgAAvPgBHoFS7VODOGYwPiMcOq3x5px/TKeGMvw9mlcvP8ARWuOwAHy4ZThh1jFbexvWVW7THBw5HLrwR2PNGfQHPFKHZYlIlSFamYiQpUhXHCLly5QcRJUiRxwKZAhFWu2twLmzwJH8qhd3rTI2gJEZ/rHwIdcXDsSTst4gdp3sB1nuyQDSt6S0tAwO+QCg82o2hWLDY7SWmoaabTiIE5xEzs8zl49wi3qbZdz8YUVHRNR+QIHMGDu6blp9F6ALQJ+d6U5c3sZYsPoFMpGW5wMfLLrn4pKtvnGeIHrHXJaatZAcP1VGpaCVh8lmvx0Zy2oFvXMeQUjGGSBl6cp8Efq2U7u/mJiU2lo6d28g+vsu3nbARUpktJxxMYfOaos2mmBI55Lb0NF4ARx9h7KrpHQkgwMf4ULLyW+LgzlG8cD9zuod8hajQ1cvH+L3HIj28Vkbm3dSMER1EjvBU9tULDtNlv+k9k927oi8OXa7BMuO1R6dRbA3+JPqVIh2hLz6lMHhgeI6ohKewknFNCiaabTOSLkisVLLMk9RsyCegH2FroSpU2QScgsFrRpP6h2QZg9wwwA88Vpda9ICjRP5nHZA44GV522oSZIJQOqy19UF6fHf2Y43GzDTu/SPZUqt2S7kqt3WO1lCjp0nE5FB15YX/0Tm5xJ4fPdSUKuPd89Uxtg/gc0v4Vzcxn7KLR1MkNfs9591Eyv2jwGPsPdR7ByT2WLzkOCnhHUyf8AF4xvOfTc30V1lxty2BJzO5owwjl690DvwLhuOPDNKWuaIDSB69fNRx4J2ss17De0kjqR5D50UuidKOoP2g4gjiMCPnFCX3bh93h83Jv1w7fj4eCsk+yrro9i0HphtwyQe1vEomvHdA6Ydb1WmSWz2hy4jzXrtvVD2hwMgiQeRTDBk3LnsAzY9r4JCkSpCtzIalSJVxBCke2RBXLpTEFMVrLfzULQewyREntOntExnjghtsATMDDf7c1W07LaxZ+UkD/zcZPHFxKIaFo7RE/wkOpm3JjfBH6o0WiLAHtOx4D9vBHvowMB5Sl0fRDQIy80Q2OXklcpWxnCNIzV2JP7Kk6iIj9h5LR3LQd0+BQ24tNo4COkx4KUzpRBjaEZeRnyRO2tMo3kTvx71Ys9HE5o5YaMVm7KpFSnZYbsAo6lkDOXgj/0FC+gsXZukYDTOiQZgRxWWq0NmY3fDhx5L1HSNvnzwWD0pT2HPDhlkf8ALgMeMInDPwCZoC6qX+zV2DlUEf7hiPIlbOV5aKn06jXD+1wdhyP7L06k+QCMiJHen2hncHH0JdXCpWSJEkrkcClpmQTpTKeQTLupssc7g0nwEoCXbCkYbW+8D68E4MEAczi72HcgzKgg/CVDc1CXEnMn+Sq/1JMD51SXI90mxrjW2KRJa6KNeqGgYHmfdei6L1UYwNwk71S1H0bHbdm7LovQbdsBA5szbpB+DEkrYCp6tMj7Y3/sorrVZjt0LVNKUQh979hG1ejB/wD0wfAiNnqg1sT84e61hGCdSeCp+WXsrsj6M2dVGEHD+OHmqVzqmwbgtoSmVAFO9+zkl6PI9M6ngyQMVgtJWT7d0EYdAvoe7twQsDrhoQPYcMVvg1DTqXRln06auJ5gKk8j83L1jUG9+paNE4scWn1HkQvJqlEtzzBjwWw/6caUFN7qROFSI5OH6+wTbDJKQnzRuJ6WkXSkKPAhZXJqVccQrkkrkxBTzbW8Bt44CcQ0nqR/KKaqN2nDgEN11pxeE8WscPAj/ii2p5xPRef1qqTHOl5SN3Zt9VdiVQtamCvMcljGsRwtwVPStG702mpw/ooLMdRYBuCusdCHOeZmcFMasqVIrtRYfUlVnLqlyFWfXXNl0qIb5kgrC6xs2TO44fOS3NWpKxeuLOweCnG/sYZf4mHrPE938j1Xoug6u1b0j/kA8MPZeXVH8c8j7+S32o9abUD8rnDumfdPNA/s1+CXWL62aGV0psrk2F5bYcB0TLoTTeOLXehTmZDonFL5dsKR47XfmOf8+ihsjtPDeJyU+lCPxFQAQPqOw/3EJdCUh9Vu/HE7ugSafFjWHNHrWhaeyxsbkdo1MEGsT2R0VsVkpl2No9BB1UApwrjchv1SV22qUbIKiuEhrjihn1E1z8Qoo6kFRcjioX3JVAPO/wBFE6odyk6i++uhmlqYc0pDUOSbcuwVo9lJHk2sdns1HxvxHVCdH1ix4MwQQR1BwK0ut2Dz86+qyzB2vnim+F3ET5lUme22Fzt02u/MAfJTyspqPeF7HAz2YAnvWpTTHLdFMWzjTodK5MXLQoRpU1dKYgpgNfKn/wCkR/bSaD3ucfQq5qg7xPohmuz5uyOLGePa9oRXVS2IaHHikGsalJscaZNJJm1tnK4243IfRUwalbGcWXW143qQXCpQnAKDQuOr4JgueYUGylFM/P2VSSR9YSo3XHVI6k7mUx1ON36rjiV1SRis1rOJpkFHqr8EF0tS22kK0DGfR5fcZkb5Ww/6e3UsqM/KQ4f7hHssjpFuy9wPFGNR6+xUqEkBsCSSBiJhvmPBOdLNRkmxTng5JpHoq5Q21QuG1uOXTcVKnSFZbZkOiUlMYcAnICXYUujybTdLZuakZfUcR0LiR5EJ2rtOag5+k4K1rPbbFWcxPvkf0U+odParPJ/tAA8UmzukxrgVtI9GtG9kKwGqCmYU31QMyPFKWNIk7GKQW/zFV21+ak/E4KvJsmh5orm05+Bc25THXYVSSdtBR1LbgoW3YO9Pq3TQMXDxU0zrRVeyDkqt05WXXjTkZVO8kCVeK5M5NUYDXJmKyzGYTOPLdxlbzWi22qZPDFYenTJwBw5zA7kz08riLNRGpHouotDZol0YuPoFpSUO0JT2aFP/AEjvV4lNsVbFQqyXudiylTJXLQzGKC/eRTfGeyYUspHtkEHfgjskXKDivKZjikozjJ+GjzXWW5c91Oocy3ZPcQZ8ytPqq6aDO8HuKoawWLRRA/uYXEcxJw8h4K9qZBodHGe/H0K83J3BD+SrK34ZpKNRX6bwc0DqXDhIYMuiH1ruswS0Anf2lg4WXU6NxRcFKAOH6LDWes5aYc13gjVrpoP5TxVHFo1jNMOFoTg4cpQv8UqV5pEjLPkqU2WujSuIVKvdNGGErGXGsFbKJ7wPVQUr1xxdUYCeckea0+Mo8prK5kSFRdjKpsunwO0HDwRG0O3j4rttFd1nl+tdLZuHDjj5J+hrT7ScQTMcTwRH/qBRi4B4tHkUZ0BaNdTpuG6D45/OSMi24pLyYQilNyl0uTR0vtE5wPROlJKQlekSpUefk7dlphwCdKjZkE9APsJXRg9bLQ1K1QiZAkxvgZqbUC37dV3JnjjK0N6xrKj6hGDmtHmZ9Aq+qTAPrkAAGpgOAjALz+WTW6L9/wCT0OyL2Tj5S/oM3FbZyxJQi7NU4gieaIXdcA47ll61R9V8ZAkwXTsgDgN56oaKs0YtS4uGHOehVy10xVMT5rJaSFSnULZEA/lblEg9Dy4qRoqU9knCQCRJgTuPArZ41RnDJzweg218XBLdXUBUdWJqSHZj0RTTVk1jHO2cYQrpSoMjzGzO398YwMIV+KquMGo0DmR6Kldl0Cf7lSuqb2BpGzDhMwO8ScJhFQggSc/LNXaPcMqknuV5mkHyGvxBzWRt21HM2nQ7EgQIdGHaBHOUY0btQA7E8yJI796rKKXZ0XfQfurYPa4fOq8zpUYqObwcvWrdvYE5+KxeiLdv4msCBAdh4lWwzpMjLj3OKNDq08/ShxMiM9yLSqejqOw0iIxPzwhWpTfSX8Sv9/sVa6vmaX5/Qsrk2VyKBBkrpTJXSmIKB9PWP1QWj7sxzBzHj6qHVSgabHMIgh2PgPaEdDRMnd891UtRsud/q9gvO6mG3LKP/o/xTU8UJflDdIbQaQ3PcgLdFPqNeZO0AdlrYkmJkuOJ7oW1dT2hIQ6vSjKQeSEhL2bOJgbS3rOcQHOwzOIgc4yxgIzoi+eDDoMeMcURvqrsc1DYWhe4HcplJM6MGkbClo8ubMwspp3aD3NZk3PiT83L0exA2B09ljNYLPaeXNyPruKxXDNZR4MhQ0Q6sHEO7YxAkSeIxyTtD6GqS41C9oaDnIJO6Ac+aJUmmY38EYoNPAnqcFup8GLx27BmjbJ4MxgeGHfG4rS21LYbip7C2wkpt/UEYLJu2aqNKzJ6x6MNzWpgbmmfEQPnBGtH230mBm8Z8JO5dZwahP5QPdW6zwTI3o/SQc80V65BdTNQwSfvgbK6U2V0r0J58tMyCdKjZkE9APsLXRV0lS2mwd8t78x6eaH6s2z6T6rH5nZPqEbFMOwOSZ/c49PdItYtuZ/o+0j3aeP4SVrNrs1SuKTBgRlw/RFqLpCZc0AQlqlTDVDcjKXlNkghu0RlLAT4wqJty8/aJ9Fpa+jxxd4paViBkFr8pHxMs6p2YZ3ozp6mDTIjNUbJpaQrmlHy2IWb7NYx4MDcWcEmOoUdARmJA4RPeCj1enjK7/4xrjMequp12YvH6BVMNMYOPXALQWNg0gEx86qa0sGt3BWqrsIjBVlPcXjjrlg69bsjA+CzegtHONZ1RwIYXbUnl8KN3tQyQr1q1uxs8MQOYWsXUa9mdLdfojemyucU1eixx2wS9I83llunKXtsWVyRctDMhlJKbKSUxBRzj4qk1xDzIjaxVuVSv3Q5juez44+yB1mCMovJ5QZpc8otQ8Be0uFJcnaywVO1crq87NUx9CmuQW+wk4klXaFvsjBS1Kmyprdh2Q4nE+i5Fmgvo+t2ELuGbUonRaIwVd9CTjkoL+AHV0WHYx+qsWliGcVwrbDy3cDgeStNrKCEkPqPICE3j0QrV9yE374BPerY1yZ5XSK9ltGXAiHE8Z4K+qOi3zSaZBkTh1yVuV6bTYIY42ly+zzufPPI6b4XQ+V0poKSUSDlthwCfKjYcB0TpQL7Cl0OlME4yllcUFq8EZxc/KQbpdRKD2eGy1QqQEtSsqpKrVKpXn2j0GOVIs1biAusv6pJnAIXUcXYKWjcmiDsid+cLlElyNLbGBin3BDhIQOlpXaE5eybX0tsjNTtdkqSom0ja9lzgcRjHt6qG0u8ENoaYdWcWx2cpUlVpacFzjXDKqVhj8Uo33gQz6ygLyuUS0pqizcEk4YqzTed4hVrb7ugn291blNdHpoyipvwxNq9VKDcI+TiklIUkpqKRZXJq5cSQSmymkpCUwBR5KqaTaTTdGYx8DKnJVPS16KVJzzEgGAd5OAHiVWdOLTJjaaovWFWWgq81yy2rekNukJzGH6I6yvhO5eVyxp0eixz4LVSnKgGlfpmHDsjCeCqV9LDIdEG0jWLj84qsVRdzNzT0q3MIdpPWCXbFPPjuCxjtIPZhOSnsC49o+W9TSXJ3y2bJrA5kk4jM71G2rHVB36R2WnH2+b0+xu9siVRoneFXvQXWO8DKTjyjxVq6uCyRwWN1xunPaGtmBG1yzWmGPJlllwUNV9OupVIJ/puPaHuOYXpQdK8bss1s9CafLAGPxYMBxaOXHon2my0trFGfFfKNjKVRseCAQZBxBG8J0o4ELjDgE6VGw4DonSgX2ErodKUpkpZVJK1RZOnY5xwVWurByTCAQV5fJFwk4vwejxzUopoFfiwDG9R3d5ujFVK9oS4kEg5A8O4qCpevY7Zq0gW/nZgeRLYPke5aQjfR1yOdpAsknP5+ySteF8A8cu6ZXCjRrZEmAMBBI6gYjonOtKbZcC7nhgMuK0ozp+ybRlzGYifn6q5fX7QACgVe/yFNm3znAd4zKt29i49qoZPDcOg91SUa5ZdbqpBO3k9FMutm7LExxWS5LN0i5Z7z3eCnlR0Ww0BOlejwQ2Y1E8/mnvyOQ4lNSSuJWxkdK5JK5ccVCVRu9J0qf3PE8BifALK3umqtT+4gcG4BDHFbTzrwVjh9h/SGsxOFPsjj/d+gWcvbpz8yTxJMlcWqGsMELPJKXZvGCj0E9Wbwt25+0RPLamPRbGwvAWluQKxmqjA76zTkWjyJ/VEqFwabtk9x4/uluVW2GwdJBx1sSZlNqUKg+0Bw4HNT6PrioJCulpQ90+QlU+QI9pJxo48ipaNrVIgBrB4lWrl5H7J1o9zgMCOqtuRe4+jm6OAmTtHicUopbGIV9lKBJQXTN9sZb/kLNXJlZUkVb6/M9PY5KJlCafaGJknv3eipWwNV0kdgHDmePRFxkVrL6qjPGrdmGNLZqEc1dY5RXZH1XRuTmlMcT+qAcn8mHdFabfRGzg5m4HMcgVobPTVKphOyeDvY5LCAqQVozw9EZDM4g8sSZ6lTOA6BPlUtFO/oUv+2z/0CtyobK0OlLKZKJM0Zs0/q1pa0/a0fe8nIAbu9ZZMkYK5MvCEpuolDcVVq1YCIuLZhrY7yT04eSH3LfApFqskMmTdEcaeEscNsiszuS1KIIxTLJ+0SOCsOCH/AIsMjygLdaIpkyWhMoaHojcEUrUSeKgo27jitfkddlr/AAQUWNyAncP23KyxoATqdvEYLrpwAhZSe5nPq2Rmom08SomYq3RarrgHbtl52GaaVo7PSVWANuQNzu0O+cfNWamrbLin9Sh/TeJDqZMtkZ7JzGcjqMk2w6+E3tfArzaOeNX2ZKVxKuX+iK1H/EpuA4jFviMFQlHKSfQG012LK5JKRSQeVbS7aTJSrI3FlRVzgnlRVVVkhfU49t/+keqL6RtQ7PKcEE1VdFR3QLVVGSDyxQGR1NhsFcAFZ3TqDu1JatLb6YaQMQShV3TAHT9QPdUqlgG4tJBxyy7wqupdnK49Glr3jYxwTqN82MMvRY2ttDDamRw4JKNR5kB5HdylV+Mn5Gaq/wBNgNOMcPFZtrXXD9p2DZ+AKSjZA4uJcc8dyLWlMeCniK4I5k+RKFINEAYblFe3Ip0nOO6fHcPRXGZ9Fl9ZK52wzcO11JXQjvlRectkbBlJ0kk78VMFC1SNTJC9kzVIVXlNqPKtZB6jof8AwKP/AG6f/oFpNG6vVqsEjYbxdv6NzKO6iaIpNsbSoGAvdb0XFxxMupNJjhmtI5C5dY1xFGsNOnzIDaN1eo0oJG27i7HwGQQrXJ39SkN0PPeNkDycfFamcVmdc2f4Tt+0W9xaT/xCV58kpq2w7DFRkqM40YqpVGYKthVbzjyWEQuSBFen9N0j7Tw4/N6mZf4kOzHz9VNtTmhGlLIAFzSRy3ZrVJPsytw6C7rxmKgtr9okfus2bgzB4x5fPBMpXJbgPH50U/Ed87NTW0k0ZZodVrF7xwzPsOqFW7TVdicPYR+qNUqQYMAu2qJDm5kzBHVXKDVSpIjSCrJl4oNWO5bXVQdh54v/AOLVjLJuS3er9INotjfLj1cZPqq6X/lsjVP/AG6CUITpHVq3rTLA135mdk98YHvCItcpQUzhP0LpR9mHq6hOk7NYRulhnvgrlvAuRHyT9mOyPo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959475" y="-784225"/>
            <a:ext cx="2771775" cy="1647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56324" name="AutoShape 4" descr="data:image/jpeg;base64,/9j/4AAQSkZJRgABAQAAAQABAAD/2wCEAAkGBxQSEhUUExQUFhQUGBgXGBgWFBQXFRcXGBUWFxcVFxcYHCggHBwlHBQUITEhJSkrLi4uFx8zODMsNygtLisBCgoKDg0OGhAQGywkICUsLCwsLCwsLCwsLCwsLCwsLCwsLCwsLCwsLCwsLCwsLCwsLCwsLCwsLCwsLCwsLCwsLP/AABEIAK0BIwMBIgACEQEDEQH/xAAcAAABBQEBAQAAAAAAAAAAAAAFAQIDBAYABwj/xAA+EAABAwICBwcCBQIFBAMAAAABAAIRAwQhMQUGEkFRYXEigZGhscHwEzIUUtHh8SNCM2JygsIHc5KyFRYk/8QAGgEAAgMBAQAAAAAAAAAAAAAABAUBAgMABv/EACkRAAICAQQCAwACAQUAAAAAAAABAhEDBBIhMUFREyJhMrHBFCMzcYH/2gAMAwEAAhEDEQA/AC6UJEqficVKkUFatssk4RE8sc+m9Q3R1FiVwVSteBroMY/aZwwAmeGaCaU1kDRs0zLzvzAwB8YKpPLGCtl445SfBoLi8Yz7nAR75KndabpMAO1M7hn1PDIrCVKznklxJ2nHM+PzkoA/Pfuk78fZAS178ILjpF5Zqna0y4dmBBwxJOUdAo3a0OJgAR5np6LJMql0wcdw3ySIknlin0GmcT/PVDvV5H5Nv9PD0ap+nap3jHcBh3bz4oxoq9w2XHaeCQYWNc6NkjPEDIdw8/Jdo+7a18fdM5QYw4k58/0WuLUy3cspkwLbwei/UHfwTkB0dck5SMd4c4AcAZEnuRqi7DcUzhPcgCcNo9IlSK5Q5IuXLjiZmSeE1mScEvfYUuhVy5V7+8bRYXuOA3YSTuAVW6LLksqhV0rTaYB2jy3dTksVpHTtWu6PtZy+cAfFQfUDBmTjJnjuHRCZNVXQTDT32aq/02ThTicMT+iDV7qq8CarjGcGMTAjDqEKq6QnvUAr4xP8oSeaUmExxRiixevLR2XEkzGJ3fc44/MOKgs76pvLgfzAkeSYK2Ljx7PPifbwTn3m7COW+cAB8yCzsvQRs9ZKtM41GvH+YkHulbLRemqdYCCA78pz7tx7l5zcQWgAAvPgBHoFS7VODOGYwPiMcOq3x5px/TKeGMvw9mlcvP8ARWuOwAHy4ZThh1jFbexvWVW7THBw5HLrwR2PNGfQHPFKHZYlIlSFamYiQpUhXHCLly5QcRJUiRxwKZAhFWu2twLmzwJH8qhd3rTI2gJEZ/rHwIdcXDsSTst4gdp3sB1nuyQDSt6S0tAwO+QCg82o2hWLDY7SWmoaabTiIE5xEzs8zl49wi3qbZdz8YUVHRNR+QIHMGDu6blp9F6ALQJ+d6U5c3sZYsPoFMpGW5wMfLLrn4pKtvnGeIHrHXJaatZAcP1VGpaCVh8lmvx0Zy2oFvXMeQUjGGSBl6cp8Efq2U7u/mJiU2lo6d28g+vsu3nbARUpktJxxMYfOaos2mmBI55Lb0NF4ARx9h7KrpHQkgwMf4ULLyW+LgzlG8cD9zuod8hajQ1cvH+L3HIj28Vkbm3dSMER1EjvBU9tULDtNlv+k9k927oi8OXa7BMuO1R6dRbA3+JPqVIh2hLz6lMHhgeI6ohKewknFNCiaabTOSLkisVLLMk9RsyCegH2FroSpU2QScgsFrRpP6h2QZg9wwwA88Vpda9ICjRP5nHZA44GV522oSZIJQOqy19UF6fHf2Y43GzDTu/SPZUqt2S7kqt3WO1lCjp0nE5FB15YX/0Tm5xJ4fPdSUKuPd89Uxtg/gc0v4Vzcxn7KLR1MkNfs9591Eyv2jwGPsPdR7ByT2WLzkOCnhHUyf8AF4xvOfTc30V1lxty2BJzO5owwjl690DvwLhuOPDNKWuaIDSB69fNRx4J2ss17De0kjqR5D50UuidKOoP2g4gjiMCPnFCX3bh93h83Jv1w7fj4eCsk+yrro9i0HphtwyQe1vEomvHdA6Ydb1WmSWz2hy4jzXrtvVD2hwMgiQeRTDBk3LnsAzY9r4JCkSpCtzIalSJVxBCke2RBXLpTEFMVrLfzULQewyREntOntExnjghtsATMDDf7c1W07LaxZ+UkD/zcZPHFxKIaFo7RE/wkOpm3JjfBH6o0WiLAHtOx4D9vBHvowMB5Sl0fRDQIy80Q2OXklcpWxnCNIzV2JP7Kk6iIj9h5LR3LQd0+BQ24tNo4COkx4KUzpRBjaEZeRnyRO2tMo3kTvx71Ys9HE5o5YaMVm7KpFSnZYbsAo6lkDOXgj/0FC+gsXZukYDTOiQZgRxWWq0NmY3fDhx5L1HSNvnzwWD0pT2HPDhlkf8ALgMeMInDPwCZoC6qX+zV2DlUEf7hiPIlbOV5aKn06jXD+1wdhyP7L06k+QCMiJHen2hncHH0JdXCpWSJEkrkcClpmQTpTKeQTLupssc7g0nwEoCXbCkYbW+8D68E4MEAczi72HcgzKgg/CVDc1CXEnMn+Sq/1JMD51SXI90mxrjW2KRJa6KNeqGgYHmfdei6L1UYwNwk71S1H0bHbdm7LovQbdsBA5szbpB+DEkrYCp6tMj7Y3/sorrVZjt0LVNKUQh979hG1ejB/wD0wfAiNnqg1sT84e61hGCdSeCp+WXsrsj6M2dVGEHD+OHmqVzqmwbgtoSmVAFO9+zkl6PI9M6ngyQMVgtJWT7d0EYdAvoe7twQsDrhoQPYcMVvg1DTqXRln06auJ5gKk8j83L1jUG9+paNE4scWn1HkQvJqlEtzzBjwWw/6caUFN7qROFSI5OH6+wTbDJKQnzRuJ6WkXSkKPAhZXJqVccQrkkrkxBTzbW8Bt44CcQ0nqR/KKaqN2nDgEN11pxeE8WscPAj/ii2p5xPRef1qqTHOl5SN3Zt9VdiVQtamCvMcljGsRwtwVPStG702mpw/ooLMdRYBuCusdCHOeZmcFMasqVIrtRYfUlVnLqlyFWfXXNl0qIb5kgrC6xs2TO44fOS3NWpKxeuLOweCnG/sYZf4mHrPE938j1Xoug6u1b0j/kA8MPZeXVH8c8j7+S32o9abUD8rnDumfdPNA/s1+CXWL62aGV0psrk2F5bYcB0TLoTTeOLXehTmZDonFL5dsKR47XfmOf8+ihsjtPDeJyU+lCPxFQAQPqOw/3EJdCUh9Vu/HE7ugSafFjWHNHrWhaeyxsbkdo1MEGsT2R0VsVkpl2No9BB1UApwrjchv1SV22qUbIKiuEhrjihn1E1z8Qoo6kFRcjioX3JVAPO/wBFE6odyk6i++uhmlqYc0pDUOSbcuwVo9lJHk2sdns1HxvxHVCdH1ix4MwQQR1BwK0ut2Dz86+qyzB2vnim+F3ET5lUme22Fzt02u/MAfJTyspqPeF7HAz2YAnvWpTTHLdFMWzjTodK5MXLQoRpU1dKYgpgNfKn/wCkR/bSaD3ucfQq5qg7xPohmuz5uyOLGePa9oRXVS2IaHHikGsalJscaZNJJm1tnK4243IfRUwalbGcWXW143qQXCpQnAKDQuOr4JgueYUGylFM/P2VSSR9YSo3XHVI6k7mUx1ON36rjiV1SRis1rOJpkFHqr8EF0tS22kK0DGfR5fcZkb5Ww/6e3UsqM/KQ4f7hHssjpFuy9wPFGNR6+xUqEkBsCSSBiJhvmPBOdLNRkmxTng5JpHoq5Q21QuG1uOXTcVKnSFZbZkOiUlMYcAnICXYUujybTdLZuakZfUcR0LiR5EJ2rtOag5+k4K1rPbbFWcxPvkf0U+odParPJ/tAA8UmzukxrgVtI9GtG9kKwGqCmYU31QMyPFKWNIk7GKQW/zFV21+ak/E4KvJsmh5orm05+Bc25THXYVSSdtBR1LbgoW3YO9Pq3TQMXDxU0zrRVeyDkqt05WXXjTkZVO8kCVeK5M5NUYDXJmKyzGYTOPLdxlbzWi22qZPDFYenTJwBw5zA7kz08riLNRGpHouotDZol0YuPoFpSUO0JT2aFP/AEjvV4lNsVbFQqyXudiylTJXLQzGKC/eRTfGeyYUspHtkEHfgjskXKDivKZjikozjJ+GjzXWW5c91Oocy3ZPcQZ8ytPqq6aDO8HuKoawWLRRA/uYXEcxJw8h4K9qZBodHGe/H0K83J3BD+SrK34ZpKNRX6bwc0DqXDhIYMuiH1ruswS0Anf2lg4WXU6NxRcFKAOH6LDWes5aYc13gjVrpoP5TxVHFo1jNMOFoTg4cpQv8UqV5pEjLPkqU2WujSuIVKvdNGGErGXGsFbKJ7wPVQUr1xxdUYCeckea0+Mo8prK5kSFRdjKpsunwO0HDwRG0O3j4rttFd1nl+tdLZuHDjj5J+hrT7ScQTMcTwRH/qBRi4B4tHkUZ0BaNdTpuG6D45/OSMi24pLyYQilNyl0uTR0vtE5wPROlJKQlekSpUefk7dlphwCdKjZkE9APsJXRg9bLQ1K1QiZAkxvgZqbUC37dV3JnjjK0N6xrKj6hGDmtHmZ9Aq+qTAPrkAAGpgOAjALz+WTW6L9/wCT0OyL2Tj5S/oM3FbZyxJQi7NU4gieaIXdcA47ll61R9V8ZAkwXTsgDgN56oaKs0YtS4uGHOehVy10xVMT5rJaSFSnULZEA/lblEg9Dy4qRoqU9knCQCRJgTuPArZ41RnDJzweg218XBLdXUBUdWJqSHZj0RTTVk1jHO2cYQrpSoMjzGzO398YwMIV+KquMGo0DmR6Kldl0Cf7lSuqb2BpGzDhMwO8ScJhFQggSc/LNXaPcMqknuV5mkHyGvxBzWRt21HM2nQ7EgQIdGHaBHOUY0btQA7E8yJI796rKKXZ0XfQfurYPa4fOq8zpUYqObwcvWrdvYE5+KxeiLdv4msCBAdh4lWwzpMjLj3OKNDq08/ShxMiM9yLSqejqOw0iIxPzwhWpTfSX8Sv9/sVa6vmaX5/Qsrk2VyKBBkrpTJXSmIKB9PWP1QWj7sxzBzHj6qHVSgabHMIgh2PgPaEdDRMnd891UtRsud/q9gvO6mG3LKP/o/xTU8UJflDdIbQaQ3PcgLdFPqNeZO0AdlrYkmJkuOJ7oW1dT2hIQ6vSjKQeSEhL2bOJgbS3rOcQHOwzOIgc4yxgIzoi+eDDoMeMcURvqrsc1DYWhe4HcplJM6MGkbClo8ubMwspp3aD3NZk3PiT83L0exA2B09ljNYLPaeXNyPruKxXDNZR4MhQ0Q6sHEO7YxAkSeIxyTtD6GqS41C9oaDnIJO6Ac+aJUmmY38EYoNPAnqcFup8GLx27BmjbJ4MxgeGHfG4rS21LYbip7C2wkpt/UEYLJu2aqNKzJ6x6MNzWpgbmmfEQPnBGtH230mBm8Z8JO5dZwahP5QPdW6zwTI3o/SQc80V65BdTNQwSfvgbK6U2V0r0J58tMyCdKjZkE9APsLXRV0lS2mwd8t78x6eaH6s2z6T6rH5nZPqEbFMOwOSZ/c49PdItYtuZ/o+0j3aeP4SVrNrs1SuKTBgRlw/RFqLpCZc0AQlqlTDVDcjKXlNkghu0RlLAT4wqJty8/aJ9Fpa+jxxd4paViBkFr8pHxMs6p2YZ3ozp6mDTIjNUbJpaQrmlHy2IWb7NYx4MDcWcEmOoUdARmJA4RPeCj1enjK7/4xrjMequp12YvH6BVMNMYOPXALQWNg0gEx86qa0sGt3BWqrsIjBVlPcXjjrlg69bsjA+CzegtHONZ1RwIYXbUnl8KN3tQyQr1q1uxs8MQOYWsXUa9mdLdfojemyucU1eixx2wS9I83llunKXtsWVyRctDMhlJKbKSUxBRzj4qk1xDzIjaxVuVSv3Q5juez44+yB1mCMovJ5QZpc8otQ8Be0uFJcnaywVO1crq87NUx9CmuQW+wk4klXaFvsjBS1Kmyprdh2Q4nE+i5Fmgvo+t2ELuGbUonRaIwVd9CTjkoL+AHV0WHYx+qsWliGcVwrbDy3cDgeStNrKCEkPqPICE3j0QrV9yE374BPerY1yZ5XSK9ltGXAiHE8Z4K+qOi3zSaZBkTh1yVuV6bTYIY42ly+zzufPPI6b4XQ+V0poKSUSDlthwCfKjYcB0TpQL7Cl0OlME4yllcUFq8EZxc/KQbpdRKD2eGy1QqQEtSsqpKrVKpXn2j0GOVIs1biAusv6pJnAIXUcXYKWjcmiDsid+cLlElyNLbGBin3BDhIQOlpXaE5eybX0tsjNTtdkqSom0ja9lzgcRjHt6qG0u8ENoaYdWcWx2cpUlVpacFzjXDKqVhj8Uo33gQz6ygLyuUS0pqizcEk4YqzTed4hVrb7ugn291blNdHpoyipvwxNq9VKDcI+TiklIUkpqKRZXJq5cSQSmymkpCUwBR5KqaTaTTdGYx8DKnJVPS16KVJzzEgGAd5OAHiVWdOLTJjaaovWFWWgq81yy2rekNukJzGH6I6yvhO5eVyxp0eixz4LVSnKgGlfpmHDsjCeCqV9LDIdEG0jWLj84qsVRdzNzT0q3MIdpPWCXbFPPjuCxjtIPZhOSnsC49o+W9TSXJ3y2bJrA5kk4jM71G2rHVB36R2WnH2+b0+xu9siVRoneFXvQXWO8DKTjyjxVq6uCyRwWN1xunPaGtmBG1yzWmGPJlllwUNV9OupVIJ/puPaHuOYXpQdK8bss1s9CafLAGPxYMBxaOXHon2my0trFGfFfKNjKVRseCAQZBxBG8J0o4ELjDgE6VGw4DonSgX2ErodKUpkpZVJK1RZOnY5xwVWurByTCAQV5fJFwk4vwejxzUopoFfiwDG9R3d5ujFVK9oS4kEg5A8O4qCpevY7Zq0gW/nZgeRLYPke5aQjfR1yOdpAsknP5+ySteF8A8cu6ZXCjRrZEmAMBBI6gYjonOtKbZcC7nhgMuK0ozp+ybRlzGYifn6q5fX7QACgVe/yFNm3znAd4zKt29i49qoZPDcOg91SUa5ZdbqpBO3k9FMutm7LExxWS5LN0i5Z7z3eCnlR0Ww0BOlejwQ2Y1E8/mnvyOQ4lNSSuJWxkdK5JK5ccVCVRu9J0qf3PE8BifALK3umqtT+4gcG4BDHFbTzrwVjh9h/SGsxOFPsjj/d+gWcvbpz8yTxJMlcWqGsMELPJKXZvGCj0E9Wbwt25+0RPLamPRbGwvAWluQKxmqjA76zTkWjyJ/VEqFwabtk9x4/uluVW2GwdJBx1sSZlNqUKg+0Bw4HNT6PrioJCulpQ90+QlU+QI9pJxo48ipaNrVIgBrB4lWrl5H7J1o9zgMCOqtuRe4+jm6OAmTtHicUopbGIV9lKBJQXTN9sZb/kLNXJlZUkVb6/M9PY5KJlCafaGJknv3eipWwNV0kdgHDmePRFxkVrL6qjPGrdmGNLZqEc1dY5RXZH1XRuTmlMcT+qAcn8mHdFabfRGzg5m4HMcgVobPTVKphOyeDvY5LCAqQVozw9EZDM4g8sSZ6lTOA6BPlUtFO/oUv+2z/0CtyobK0OlLKZKJM0Zs0/q1pa0/a0fe8nIAbu9ZZMkYK5MvCEpuolDcVVq1YCIuLZhrY7yT04eSH3LfApFqskMmTdEcaeEscNsiszuS1KIIxTLJ+0SOCsOCH/AIsMjygLdaIpkyWhMoaHojcEUrUSeKgo27jitfkddlr/AAQUWNyAncP23KyxoATqdvEYLrpwAhZSe5nPq2Rmom08SomYq3RarrgHbtl52GaaVo7PSVWANuQNzu0O+cfNWamrbLin9Sh/TeJDqZMtkZ7JzGcjqMk2w6+E3tfArzaOeNX2ZKVxKuX+iK1H/EpuA4jFviMFQlHKSfQG012LK5JKRSQeVbS7aTJSrI3FlRVzgnlRVVVkhfU49t/+keqL6RtQ7PKcEE1VdFR3QLVVGSDyxQGR1NhsFcAFZ3TqDu1JatLb6YaQMQShV3TAHT9QPdUqlgG4tJBxyy7wqupdnK49Glr3jYxwTqN82MMvRY2ttDDamRw4JKNR5kB5HdylV+Mn5Gaq/wBNgNOMcPFZtrXXD9p2DZ+AKSjZA4uJcc8dyLWlMeCniK4I5k+RKFINEAYblFe3Ip0nOO6fHcPRXGZ9Fl9ZK52wzcO11JXQjvlRectkbBlJ0kk78VMFC1SNTJC9kzVIVXlNqPKtZB6jof8AwKP/AG6f/oFpNG6vVqsEjYbxdv6NzKO6iaIpNsbSoGAvdb0XFxxMupNJjhmtI5C5dY1xFGsNOnzIDaN1eo0oJG27i7HwGQQrXJ39SkN0PPeNkDycfFamcVmdc2f4Tt+0W9xaT/xCV58kpq2w7DFRkqM40YqpVGYKthVbzjyWEQuSBFen9N0j7Tw4/N6mZf4kOzHz9VNtTmhGlLIAFzSRy3ZrVJPsytw6C7rxmKgtr9okfus2bgzB4x5fPBMpXJbgPH50U/Ed87NTW0k0ZZodVrF7xwzPsOqFW7TVdicPYR+qNUqQYMAu2qJDm5kzBHVXKDVSpIjSCrJl4oNWO5bXVQdh54v/AOLVjLJuS3er9INotjfLj1cZPqq6X/lsjVP/AG6CUITpHVq3rTLA135mdk98YHvCItcpQUzhP0LpR9mHq6hOk7NYRulhnvgrlvAuRHyT9mOyPo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959475" y="-784225"/>
            <a:ext cx="2771775" cy="1647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56326" name="Picture 6" descr="http://skinlifeclinic.com/wp-content/uploads/2013/06/Hair-Transplant_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676400"/>
            <a:ext cx="7867650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origin-ars.els-cdn.com/content/image/1-s2.0-S1064740609000649-gr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151384"/>
            <a:ext cx="8303035" cy="3182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Laser And Dermatology</a:t>
            </a:r>
            <a:endParaRPr lang="x-none" dirty="0"/>
          </a:p>
        </p:txBody>
      </p:sp>
      <p:pic>
        <p:nvPicPr>
          <p:cNvPr id="55298" name="Picture 2" descr="http://www.beautythroughstrength.com/wp-content/uploads/2012/04/Laser-Hair-Removal-Tip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828800"/>
            <a:ext cx="5334000" cy="4432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Sexual Transmitted Diseases</a:t>
            </a:r>
            <a:endParaRPr lang="x-none" dirty="0"/>
          </a:p>
        </p:txBody>
      </p:sp>
      <p:pic>
        <p:nvPicPr>
          <p:cNvPr id="54274" name="Picture 2" descr="syphil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676402"/>
            <a:ext cx="4191000" cy="4190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Cosmetic Dermatology,</a:t>
            </a:r>
            <a:endParaRPr lang="x-none" dirty="0"/>
          </a:p>
        </p:txBody>
      </p:sp>
      <p:sp>
        <p:nvSpPr>
          <p:cNvPr id="53250" name="AutoShape 2" descr="data:image/jpeg;base64,/9j/4AAQSkZJRgABAQAAAQABAAD/2wCEAAkGBhQSERUUEhQVFBQVFRUWFBcXFRcUFBQWFRUXFRQVFBUXHCYeFx0jGhQVHy8gIycpLCwsFR4xNTAqNSYrLCkBCQoKDgwOGg8PGikcHBwpKSksKSkpKSkpLCkpLCksKSkpLCkpKSkpLCksLCkpKSkpKSkpKSksLCwpLCwpLCwpLP/AABEIAOoA1wMBIgACEQEDEQH/xAAcAAAABwEBAAAAAAAAAAAAAAAAAQIDBAUGBwj/xAA9EAABAwIEBAMFBgQFBQAAAAABAAIRAyEEBRIxQVFhcQaBkRMiMrHBB1Kh0eHwQmJy8RQjMzSCFiRDU6L/xAAZAQADAQEBAAAAAAAAAAAAAAAAAQQCAwX/xAAiEQACAgIDAAIDAQAAAAAAAAAAAQIRAyESMUEiUQQTYXH/2gAMAwEAAhEDEQA/AO4okEaAIWcV9FF5mLRPey4D4xxji4tLtY2sBsbzA2PA8DG0rrP2k48sohmkuDgS77tiIBPPcjsuH1GlziCJE236xbfpKTdI1FWVNPLXOdzB6fSVoMp8LFxFrKTlWXEOEjhxuVsctoQBx9FHkyvwqhiXpEwHhljOCu8NgGt2A9E7Tan2rhbZQopBBiV7NKASoSGJDUC1LQhADWhKDEuEITALQi9mlhKAQIiVcMDv9FXYrJmu3APdXZamalOU7oVGRxvh4Efp+CocT4dHD4jaOy6C5kfuyiVaDTMDffitKbMOJgsLhnUjGwBBJnfmB+7cZXQ/AeeO1M1NAEgAh0t0noTqA7hZ7NMom8D6d05kdMNe5pJbPGANhYg8+N5VuKdks40dtQUbL6xfSY4wSWiY2mLqSuhxAiQQQAaCJGgAkaJGgDnH2pVYI/pE21AieLe/T5Lm9GmwngTOw48/ougfapiQarWCbNvGwJ2k84KyGV4LmIdxhcMzpHfErJeBwh4/K3or/C0oTGGw8BS2WXnt2XJUSWp1pTDApFMJjFApQRgI4TEEjhHCOEwEo9KOEsNToVjcJbQj0pQaihWIcEjSnSEmENDsi1qEqC+je424q2TFViyBS5mNI5jiFSmmC4Q2YIcAHQ4xfh27rQZnRtH9is/hHaXizgLcGkA+cz2Ksw9kuQ6n4HzgYjChwaWua5zHtNy1wMkTx3mVoFlvBX/kuPeDHGNpuJ9I35BalVMlAgggkAaCJBAAQQQQByX7SSTio4WtEiAOKgZWzjsrb7Rf9yepG43sIhQMtZZS/kFWEsWBONSWtSwFEVjjCpDAmGKQwrQDzWpWlJaUuVoQQSgESXCAEwlBEQlALRkNGSiQQAkuSZRlIKyxoBCYrOTwKYrhICrx9SyztNsuJaIm55Ojn+HZaXHN90lUbRBF7OIAj5d/31VeAnynRPA1QOY5wEGG6hycCZB81qVkvBBu/lpado6X9N+q1iqZIGiQRpAEgjQQASCCCAOafaFQiuXH7tp5kNFvT5qBldP3QrP7Qp9qZAhrReewA+qTl2Him08wp86spwuhshKYlVWXQaIURWhYCdYmm1m8wpFMg8QgY6xOAJDE4CtCD0pUJIcjDkxBwjDUUoB6Yg3BFpTkovaNG5ARQrGzTTZYkVM5oiR7RsjhqCra3iygJAeCRuAlxY+RZwmKoUXB+JKNR2nVpPI2nsp0JUFkPF0pYQsrhXTU0kS5pIMbgEWts4fiFuBTlYjOcMBigRIcI2tMjieW6rxaZPk2jo3gVjdLi28hvfrP4LVrJeAne68TsBP781rVSyUCCCiYvMmU7Ey7kN/0SAloKmdnLz8LQB1klBLkh0y4QRprEVtDS7kP7JiMR9pFAHTFi4Cdtg6U8KQDRH3R8ln/ABRmVWrU94gtbqgQIb2MTf6LS0zLG/0j5KeUlNWilRcdMzef5u2jAHvVD8LBv3PILG4yrjnH4X3k2BI6bBb2pljGvNQiXuMyfwhM18c1m6mtJ9FFWuzm1Wlib+0ZUJ7EQNtoslUamIbYe0HmbDnG62TvGdEtdDgSwvaW8SWkgEdHRY9Uw7xVSe0ODZBLAPdMf5hbp3H849F25P6OfFfZTYTMa7TZzuZBn8RaFpMnz97vjFpgyIISKWZUHOLbAzsRG4kRPQhWFOizgAuUn/DrFUXLak3BTjXKupYpTGOlczY8mMVUIYSNwE+BZRqx4FMRlMfjMQ9pDS+/K3a42/fRZarleNJMF4BJtJdPquk1HgclVYrPWMJABcRvH5rcZtdIzKKfZj8L4BxFS7iGA76jf0Eq9wf2ZsEa6zjzDQB6EqDmP2gaNBGhofBu6ToI1aoFzIt5hMs+1RopNedBfpBLGuM6yNrjaeuy63kZyrGjX0PAtAA3dO4MwZ6gWN+iRg8PiMM8DV7WlsQfiA6cj+Srso8bCq650ta2NRs2o/Z5adtLYsQb6jyvf0caHgEGQeIuFxk2ns6pJrRaUzseBWD8Z4jRjKZ2DgR0tET6raUatlgvtBqRWpHr5cFRB7RPNaZsvBniijhw9jtZedOkC4035my6Fgce2q3Uw25Hcd15/wDClUVcRVuYaNRJmQATM9l0XI88rCm5waKbXfCDd0cHHkfzWnlf7OPgv1J4+RucbjtFhdxEgcB1KoWYIklzjJNyb37osDX1CS7U47k7lTg62623ZySoZ0wgo78QXkhkWtJsOt0ElYzVKo8VuIwtQjeB81bqvz6hrw9Rv8pPpf6LWTcHX0Zxupq/s5dWqGpQBeLlwaf5uv5rYMMNHYfJZ+rh2taxg3bbz4n8Ve4gwocbqCsvzU5uuiqz+qdBh2kkGCIJHWCuKZxmWIfVNOS6pMDSTcA71GukxxuY7Lr+c4FtZul7Q5p4OE+iy1bJRQD3U6bWtDC4kfE4k7T+wJC3CaTOcotoy2J8CPp0H4jEPOsxpYz3QHOOmXGPOw4LN4TAYg120qLaheQHsaD7xa0GoHjyBcusVfEFLEUXUcSSwkQXCJBFwY5iJhYvHeGA6uJqNeAAA7UY0tgAafisCLdQq1JEzgy68LsqVKD31WGszWdbmiagcQILgT8IbpuL26LR5VXLfdJlpu0zJjk7qFKyPFMw+HbToU3VA6S59hqdJDiBeILYjoFFfSf7Qv0BrXGdLTIFrR1HPip8vHwqxX6TK1c6rK8wD5AWdeJIWgy5tgpfTv4WPBVuJmVaNFlDr01oyZ3M6ji03gc9rc54LPvyCpWDyC6lTa02Ea6kCRuPc7gyQtTjsI42bEXFxO4iVU/4nE0Z06HgAfw33gk9hfyXbHJJ7MTTcdHIMRlWmpQa6qym2tEuJJFEaywmpxtBNuC3P2d+HqNc16dVlOvTEhtTRcw5zQ9riNQBABjsoWPyj29aRS0kgPcxsENkanadW0ceF1osodVo0dOGpadcS4kF5IG0i2xtEDzVX7EiT9bsz+eeAzRq/wDbvLqYcIaZcWneR1/Nafw9RqCNeo6didUXF9IcTBi09wAJKmYHKKh0ue68guEC7SNrixnjvw6q4GFAUc53oqhBLoVTrRvyWN8d/wCYKbhwfBjr/ZarMH6aZPRZTKqT8WXWIpg3f1HBvMoxt2GRaLPwPkLzUc8n3BLYF9U6SB12v5LeuwciA0gdkPD+E0U2gbRudzKtMRVDWkngqa9JW/DMPc/DD4g5hdYOmQTwBHDoVJw+KdUMF0NgEkWHkVX5jW1u1vHut+FvEfzEc/lwupuBZeDBMyGfdtZz+Z5DqhL1jbH8XVZTGoWH3Zgv4aieH1QUulkjXnU+T5wP1RrVmGjWpNRkgjmCPVKQXQ5nMa7CKpB4FXeMCqMxqRiHcPeMdpKua12g9F5sPUelPxlVUYmX4cEQR3UpzUelZGiqfkNNxkgcetzF/QR5pFLw9SYXkNEuMmw5AAX4TfzV1CS5i2mwor6eG0tAGwEXufxTVVisajVGqNSbGiG2ldXmBZZVVISVeYZtlzXZpkhoTFRqkNSKjVsyV9ajKiuwwVm9qaLEAQKeBbMxwj0UmlgWgAAQAZHDhCdDUpFgMupwkFiecEkpDKmpl5xVf2G1NoDqp2mSdLAesEnoFqHZAwU9LQGwIbAAA8gqfK8yFLElj4Aqw5hNgXABpb3gNPqtFjcya1pMyeAVWJLiS5ZPkQcDmEHS+z2wCPqOYScVjSTJG3wNiS53Akcf181U+2c+pqAtu4bEx14D57IY/PaLRUiswaW3MgOA4gA3MzwvwVCg4q5E/NSfxGcdiyH6jBqDl8FPtzd/NwVtkLToBMXJNrTJJE+q59/1AyvamfdG4NnE83Dh2Wz8OY7UwCdreYXJytnXjSNbSqQiUSnU/uguhzNQgggtnMx/ibLAHFwHxGfUX/GUjB3oidwSPqr/AD3CFzQR/Dv2Wfy4fGOEgj5KKUeM/wDS2MuUP8IzxdEEuuy6bauD0zvEWAjLUbUZCYyJVKiVSptZqrqpuAssaH8JTkq3Yq7D2VoyEooGxbUp7UqnCcMELdGLITgmy1P1WwmoQMRpRFqdDUHBAEZwTb1KqMUSu6EmNGdz5ntXNYOBknlHFScIyoxo16iS67ZL9Df4bcSQJPJWeBwLdYc6Lnj/ABc4V06gwSQAOnAdlZ+NUflIi/JuXxiUVTU5lgWN4fed1dy7LKZtk4dNl0PFZZV0avZuM8BuOpG6zWLp8CL/AFW8s3PbM4oKPRzvA5QTidIFgJceV7ee63eV1RSIaNvko3sW05DR7zjJ+Sk0MPG+643Z1o1NDFyAgqOhitNiUF05GOJ1VBBBdycIhU+JygMLntNiLjz4FXKZxg9x3ZYlFM1GTTMlimKGrHEXUBwuoZ9l8GLYUshNscnVg6DdSmqvE0C1wd6q4JUask9jRRZ/UxAph2G06mmYcJDum4gK0yzHufTaXt0vLQSJkAxcApt7YsNlIwzUk/AoczN1U0XCg4NqEGHETp6jhKovCYxtIkYqoaoJsSZc3z4haRr0sRK1eqFXo9VdICbaEepESgAyUQRIPfHfgOaAGsTUgKOKcXdudh+fIJ5zIMmC78G/mf30TUSbrSMsW3A+0cySZm0WiYFuS1+GyemyDckczPnCpclpTUb0WpVmNasiyvdAVD4tyn2lBzqYHtGe8DEkj+IfXyV6gurVqjknTs47g8LeTc8SVP0KVm2X+wrvb/DMt6tO35eSjPq8Bupkq0Vt3si1WXQT4pcSjW6MWdVQQQXcmAkVmy09j8ktEgDD42sQ6wJPICT6BR6WMbUBLdwYcCCCPIq/GEDX1DxmB23VNmlPSdYFxv1HFQyg6sujNXQ0HJ0PUYVAQCLgow9T2ULY856bcUkPSXPQAl6cpWCSadpJA7pH+MYLSUzSTZIpvTmu6i0qzReSe36qRSrscbGO/wCaEJpjwelhD2SPTCZkICEdJsSTvw6DkEcoByaEyNVakNTtUJpqaWzLejQ+HKW5V8q7JKOmn3VivQgqRBN2wIIILRgzPjfAaqbagAlhgniGu/X5rKUKQXTa9EPaWuEhwIPmue4rBmjUcx3A2PMcD6LjOO7O8JaoYqNQR1SiSNUdNQQQXcmI2IqGYBhQ6moXDnepP4FS8YI97yKaWGjaIdbEcSPe48jwnoqzEUdQMq5r4cFQHNixXJr7Oi/hkaD/AGb3Ujtcs7cR++alOcnfEmVOLfaU/jZcdeY9FCw2LD2gj991JkhxZZjlaHBWhMVczaOIBRYhkqEMKGmwEdlg7Rp9iq+btmDc/vZIGNYeJHeVIZSZMlo3k2HYfiprMGwcB+xKChcUVDc4pzAJm1tLuPknW5n/ACu9Lqx/wDZJDQYA+n5j1Ut+DDI1QJBiBve0HzlNRYOUOitw2eRtq5xBVhQz1jrE35GQZ8+yb0tJOkHjyAubp6nhhvG6ZwnxJIrSU80KLSZCkzZCOLGaxSsFRLnAJl7pKvvDuD/iPD5rtjjbOOSVIvqNPS0DkEtBBXEIEEEEABUHivK9bPaj4mC/Vv6fUq/SajAQQbgiD2O6TVoadM5o51kE9m+CNGq5h2mWnm07fvojXApWzoyCCCoJQnNkQVXVWafd/cKyUfF0NTbbjb8kmhojgprEUJCFJ6fCzRuysLZsVjs+wBw1T2jf9J594fdeePY/Put7iKHEbqDjcG2rTcx4kOBBHdc5x5KjpCXF2Y6nVDhIStKpaT3Uaj6bjLmOLSefI+YIPmrrD1Q5QtVou/oDRSwwqUxqX7JBpSaIzKjogfud060Fxl1+904KCep0kwc2Exic0pbWJZag5jQaiqFDEVSIaxup52bMDu48B1Uqhk1RwlzmyeABgec39FuMW+jEpJdkTCUNTlrsraBTEbfu6zQ9wlvEGHHz+ELT5aP8tqpxKibK7JSCCCoJwIIIIACCCCAKjxFk3t2DT8bduoO4Pz8kFboLLimaU2gIIILRkCJGkveAJJgcygCHjaEe8PP802x6ax3iOm0EN98//Pqo2CxmoA7dOS58k3SOnF1bLJMVqXEJxjktOhJnMvtCwvs6tKqLCpNN39TRqYT5ah5Dkq3K8wvBXQ/FPhoYvDvpB2hxgsdE6XtIc0x3EHoSuTVMNVw9Q06zdFRu/Jw4OaeIPNSZobtFuGdqje0KkhSVnsqzGQAVc0q8rgju0S2p5jVGYU4161ZkkAJNaoGgk7D9wEj21k3lVX29QkAGnTMAm+t4kEjoNu8ppW6MydKy0yfAEAvd8Tt+g4NHZW4CRTfCdFXmOqtSSRDJtuzK1Kmqs/lrd8ytfgR/lt7LD4J8uJ6/VbrB/wCm3sFnD6bzeDyCCC7k4EEEEABBBBAAQQQQASjYnMqbPicJ5C5WZxed1H8YHIWVcXyppZ0uiiOFvsv8Z4n/APWI6m/4KjxmZPf8Tifl6Jh5TRClnllIojjjENhk3VnhcZoidjv+aedlTQIAvG+91S4xxaYO3BNKUNhano2NCopDSqXKMRqptPL3T5fpCt6bldGVqyOSp0PKo8ReG6eLp6XiHC7Hge8w/UHiPrBVsClJtWCdO0cYxGEqYWoadQQR6OHAg8QrPA5kt34o8OtxVKNqjZNN3X7p6GPkVx/MMI+k9zHAsc0wRtdQZIOLL8eRTX9NuzMhzR1c1a0XcPX6LnftHfed6lWGAw8lYbo2aitmHtLAkDmLei1PhzDinSY1ogACAsjhaEBbfJme4OwXXBtnHN0WYKNzNTS37wI9RCMBBysIzHYCzo5G63+G+Bv9I+Sw1ZoZiHj+Ykf8ve+q0eGzXRAddsDuFyxPjdnXKr6LtBN0awcJaZCcVJMBBBBAAQQQQAEEEEAc9hE5LSHryz0holJcjekuXNmzS4KprptO9oPcWVbm+G1ApzID7rv6vopGMV0flAjfxkVXhbEXew8II68CR+C0lCpzWWyv/d/8H/RaqgtY9KhZOyW0pYKYG6eauxxFKl8SeGKeLZ73uvA9x4Fx0PNvT0V3CCzJJ6ZuLa2jh2ZZHUw9XRVbB3B3a4c2nipeBZC6L43pA4RxIBLS0gkAkEmCRyXPaC8/LHi6L8cuUbLSk6y22Tj3B2HyWEpFb/LPhHZdfx+2cs/RPARwiRtVhIZDOm6MU7kQ13qI+ilOxEgKN4o/3I/ob83JtpsFG3TaKkrSJeGzFzDIMK/wHiJroD7Hnw/RZFyKgURyuLCWNSOjNcCJBkJSz/ht5kiTEbcFfq2LtWRSVOg0EEFoQEEEEAf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527800" y="-1066800"/>
            <a:ext cx="2047875" cy="2228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sp>
        <p:nvSpPr>
          <p:cNvPr id="53252" name="AutoShape 4" descr="data:image/jpeg;base64,/9j/4AAQSkZJRgABAQAAAQABAAD/2wCEAAkGBhQSERUUEhQVFBQVFRUWFBcXFRcUFBQWFRUXFRQVFBUXHCYeFx0jGhQVHy8gIycpLCwsFR4xNTAqNSYrLCkBCQoKDgwOGg8PGikcHBwpKSksKSkpKSkpLCkpLCksKSkpLCkpKSkpLCksLCkpKSkpKSkpKSksLCwpLCwpLCwpLP/AABEIAOoA1wMBIgACEQEDEQH/xAAcAAAABwEBAAAAAAAAAAAAAAAAAQIDBAUGBwj/xAA9EAABAwIEBAMFBgQFBQAAAAABAAIRAyEEBRIxQVFhcQaBkRMiMrHBB1Kh0eHwQmJy8RQjMzSCFiRDU6L/xAAZAQADAQEBAAAAAAAAAAAAAAAAAQQCAwX/xAAiEQACAgIDAAIDAQAAAAAAAAAAAQIRAyESMUEiUQQTYXH/2gAMAwEAAhEDEQA/AO4okEaAIWcV9FF5mLRPey4D4xxji4tLtY2sBsbzA2PA8DG0rrP2k48sohmkuDgS77tiIBPPcjsuH1GlziCJE236xbfpKTdI1FWVNPLXOdzB6fSVoMp8LFxFrKTlWXEOEjhxuVsctoQBx9FHkyvwqhiXpEwHhljOCu8NgGt2A9E7Tan2rhbZQopBBiV7NKASoSGJDUC1LQhADWhKDEuEITALQi9mlhKAQIiVcMDv9FXYrJmu3APdXZamalOU7oVGRxvh4Efp+CocT4dHD4jaOy6C5kfuyiVaDTMDffitKbMOJgsLhnUjGwBBJnfmB+7cZXQ/AeeO1M1NAEgAh0t0noTqA7hZ7NMom8D6d05kdMNe5pJbPGANhYg8+N5VuKdks40dtQUbL6xfSY4wSWiY2mLqSuhxAiQQQAaCJGgAkaJGgDnH2pVYI/pE21AieLe/T5Lm9GmwngTOw48/ougfapiQarWCbNvGwJ2k84KyGV4LmIdxhcMzpHfErJeBwh4/K3or/C0oTGGw8BS2WXnt2XJUSWp1pTDApFMJjFApQRgI4TEEjhHCOEwEo9KOEsNToVjcJbQj0pQaihWIcEjSnSEmENDsi1qEqC+je424q2TFViyBS5mNI5jiFSmmC4Q2YIcAHQ4xfh27rQZnRtH9is/hHaXizgLcGkA+cz2Ksw9kuQ6n4HzgYjChwaWua5zHtNy1wMkTx3mVoFlvBX/kuPeDHGNpuJ9I35BalVMlAgggkAaCJBAAQQQQByX7SSTio4WtEiAOKgZWzjsrb7Rf9yepG43sIhQMtZZS/kFWEsWBONSWtSwFEVjjCpDAmGKQwrQDzWpWlJaUuVoQQSgESXCAEwlBEQlALRkNGSiQQAkuSZRlIKyxoBCYrOTwKYrhICrx9SyztNsuJaIm55Ojn+HZaXHN90lUbRBF7OIAj5d/31VeAnynRPA1QOY5wEGG6hycCZB81qVkvBBu/lpado6X9N+q1iqZIGiQRpAEgjQQASCCCAOafaFQiuXH7tp5kNFvT5qBldP3QrP7Qp9qZAhrReewA+qTl2Him08wp86spwuhshKYlVWXQaIURWhYCdYmm1m8wpFMg8QgY6xOAJDE4CtCD0pUJIcjDkxBwjDUUoB6Yg3BFpTkovaNG5ARQrGzTTZYkVM5oiR7RsjhqCra3iygJAeCRuAlxY+RZwmKoUXB+JKNR2nVpPI2nsp0JUFkPF0pYQsrhXTU0kS5pIMbgEWts4fiFuBTlYjOcMBigRIcI2tMjieW6rxaZPk2jo3gVjdLi28hvfrP4LVrJeAne68TsBP781rVSyUCCCiYvMmU7Ey7kN/0SAloKmdnLz8LQB1klBLkh0y4QRprEVtDS7kP7JiMR9pFAHTFi4Cdtg6U8KQDRH3R8ln/ABRmVWrU94gtbqgQIb2MTf6LS0zLG/0j5KeUlNWilRcdMzef5u2jAHvVD8LBv3PILG4yrjnH4X3k2BI6bBb2pljGvNQiXuMyfwhM18c1m6mtJ9FFWuzm1Wlib+0ZUJ7EQNtoslUamIbYe0HmbDnG62TvGdEtdDgSwvaW8SWkgEdHRY9Uw7xVSe0ODZBLAPdMf5hbp3H849F25P6OfFfZTYTMa7TZzuZBn8RaFpMnz97vjFpgyIISKWZUHOLbAzsRG4kRPQhWFOizgAuUn/DrFUXLak3BTjXKupYpTGOlczY8mMVUIYSNwE+BZRqx4FMRlMfjMQ9pDS+/K3a42/fRZarleNJMF4BJtJdPquk1HgclVYrPWMJABcRvH5rcZtdIzKKfZj8L4BxFS7iGA76jf0Eq9wf2ZsEa6zjzDQB6EqDmP2gaNBGhofBu6ToI1aoFzIt5hMs+1RopNedBfpBLGuM6yNrjaeuy63kZyrGjX0PAtAA3dO4MwZ6gWN+iRg8PiMM8DV7WlsQfiA6cj+Srso8bCq650ta2NRs2o/Z5adtLYsQb6jyvf0caHgEGQeIuFxk2ns6pJrRaUzseBWD8Z4jRjKZ2DgR0tET6raUatlgvtBqRWpHr5cFRB7RPNaZsvBniijhw9jtZedOkC4035my6Fgce2q3Uw25Hcd15/wDClUVcRVuYaNRJmQATM9l0XI88rCm5waKbXfCDd0cHHkfzWnlf7OPgv1J4+RucbjtFhdxEgcB1KoWYIklzjJNyb37osDX1CS7U47k7lTg62623ZySoZ0wgo78QXkhkWtJsOt0ElYzVKo8VuIwtQjeB81bqvz6hrw9Rv8pPpf6LWTcHX0Zxupq/s5dWqGpQBeLlwaf5uv5rYMMNHYfJZ+rh2taxg3bbz4n8Ve4gwocbqCsvzU5uuiqz+qdBh2kkGCIJHWCuKZxmWIfVNOS6pMDSTcA71GukxxuY7Lr+c4FtZul7Q5p4OE+iy1bJRQD3U6bWtDC4kfE4k7T+wJC3CaTOcotoy2J8CPp0H4jEPOsxpYz3QHOOmXGPOw4LN4TAYg120qLaheQHsaD7xa0GoHjyBcusVfEFLEUXUcSSwkQXCJBFwY5iJhYvHeGA6uJqNeAAA7UY0tgAafisCLdQq1JEzgy68LsqVKD31WGszWdbmiagcQILgT8IbpuL26LR5VXLfdJlpu0zJjk7qFKyPFMw+HbToU3VA6S59hqdJDiBeILYjoFFfSf7Qv0BrXGdLTIFrR1HPip8vHwqxX6TK1c6rK8wD5AWdeJIWgy5tgpfTv4WPBVuJmVaNFlDr01oyZ3M6ji03gc9rc54LPvyCpWDyC6lTa02Ea6kCRuPc7gyQtTjsI42bEXFxO4iVU/4nE0Z06HgAfw33gk9hfyXbHJJ7MTTcdHIMRlWmpQa6qym2tEuJJFEaywmpxtBNuC3P2d+HqNc16dVlOvTEhtTRcw5zQ9riNQBABjsoWPyj29aRS0kgPcxsENkanadW0ceF1osodVo0dOGpadcS4kF5IG0i2xtEDzVX7EiT9bsz+eeAzRq/wDbvLqYcIaZcWneR1/Nafw9RqCNeo6didUXF9IcTBi09wAJKmYHKKh0ue68guEC7SNrixnjvw6q4GFAUc53oqhBLoVTrRvyWN8d/wCYKbhwfBjr/ZarMH6aZPRZTKqT8WXWIpg3f1HBvMoxt2GRaLPwPkLzUc8n3BLYF9U6SB12v5LeuwciA0gdkPD+E0U2gbRudzKtMRVDWkngqa9JW/DMPc/DD4g5hdYOmQTwBHDoVJw+KdUMF0NgEkWHkVX5jW1u1vHut+FvEfzEc/lwupuBZeDBMyGfdtZz+Z5DqhL1jbH8XVZTGoWH3Zgv4aieH1QUulkjXnU+T5wP1RrVmGjWpNRkgjmCPVKQXQ5nMa7CKpB4FXeMCqMxqRiHcPeMdpKua12g9F5sPUelPxlVUYmX4cEQR3UpzUelZGiqfkNNxkgcetzF/QR5pFLw9SYXkNEuMmw5AAX4TfzV1CS5i2mwor6eG0tAGwEXufxTVVisajVGqNSbGiG2ldXmBZZVVISVeYZtlzXZpkhoTFRqkNSKjVsyV9ajKiuwwVm9qaLEAQKeBbMxwj0UmlgWgAAQAZHDhCdDUpFgMupwkFiecEkpDKmpl5xVf2G1NoDqp2mSdLAesEnoFqHZAwU9LQGwIbAAA8gqfK8yFLElj4Aqw5hNgXABpb3gNPqtFjcya1pMyeAVWJLiS5ZPkQcDmEHS+z2wCPqOYScVjSTJG3wNiS53Akcf181U+2c+pqAtu4bEx14D57IY/PaLRUiswaW3MgOA4gA3MzwvwVCg4q5E/NSfxGcdiyH6jBqDl8FPtzd/NwVtkLToBMXJNrTJJE+q59/1AyvamfdG4NnE83Dh2Wz8OY7UwCdreYXJytnXjSNbSqQiUSnU/uguhzNQgggtnMx/ibLAHFwHxGfUX/GUjB3oidwSPqr/AD3CFzQR/Dv2Wfy4fGOEgj5KKUeM/wDS2MuUP8IzxdEEuuy6bauD0zvEWAjLUbUZCYyJVKiVSptZqrqpuAssaH8JTkq3Yq7D2VoyEooGxbUp7UqnCcMELdGLITgmy1P1WwmoQMRpRFqdDUHBAEZwTb1KqMUSu6EmNGdz5ntXNYOBknlHFScIyoxo16iS67ZL9Df4bcSQJPJWeBwLdYc6Lnj/ABc4V06gwSQAOnAdlZ+NUflIi/JuXxiUVTU5lgWN4fed1dy7LKZtk4dNl0PFZZV0avZuM8BuOpG6zWLp8CL/AFW8s3PbM4oKPRzvA5QTidIFgJceV7ee63eV1RSIaNvko3sW05DR7zjJ+Sk0MPG+643Z1o1NDFyAgqOhitNiUF05GOJ1VBBBdycIhU+JygMLntNiLjz4FXKZxg9x3ZYlFM1GTTMlimKGrHEXUBwuoZ9l8GLYUshNscnVg6DdSmqvE0C1wd6q4JUask9jRRZ/UxAph2G06mmYcJDum4gK0yzHufTaXt0vLQSJkAxcApt7YsNlIwzUk/AoczN1U0XCg4NqEGHETp6jhKovCYxtIkYqoaoJsSZc3z4haRr0sRK1eqFXo9VdICbaEepESgAyUQRIPfHfgOaAGsTUgKOKcXdudh+fIJ5zIMmC78G/mf30TUSbrSMsW3A+0cySZm0WiYFuS1+GyemyDckczPnCpclpTUb0WpVmNasiyvdAVD4tyn2lBzqYHtGe8DEkj+IfXyV6gurVqjknTs47g8LeTc8SVP0KVm2X+wrvb/DMt6tO35eSjPq8Bupkq0Vt3si1WXQT4pcSjW6MWdVQQQXcmAkVmy09j8ktEgDD42sQ6wJPICT6BR6WMbUBLdwYcCCCPIq/GEDX1DxmB23VNmlPSdYFxv1HFQyg6sujNXQ0HJ0PUYVAQCLgow9T2ULY856bcUkPSXPQAl6cpWCSadpJA7pH+MYLSUzSTZIpvTmu6i0qzReSe36qRSrscbGO/wCaEJpjwelhD2SPTCZkICEdJsSTvw6DkEcoByaEyNVakNTtUJpqaWzLejQ+HKW5V8q7JKOmn3VivQgqRBN2wIIILRgzPjfAaqbagAlhgniGu/X5rKUKQXTa9EPaWuEhwIPmue4rBmjUcx3A2PMcD6LjOO7O8JaoYqNQR1SiSNUdNQQQXcmI2IqGYBhQ6moXDnepP4FS8YI97yKaWGjaIdbEcSPe48jwnoqzEUdQMq5r4cFQHNixXJr7Oi/hkaD/AGb3Ujtcs7cR++alOcnfEmVOLfaU/jZcdeY9FCw2LD2gj991JkhxZZjlaHBWhMVczaOIBRYhkqEMKGmwEdlg7Rp9iq+btmDc/vZIGNYeJHeVIZSZMlo3k2HYfiprMGwcB+xKChcUVDc4pzAJm1tLuPknW5n/ACu9Lqx/wDZJDQYA+n5j1Ut+DDI1QJBiBve0HzlNRYOUOitw2eRtq5xBVhQz1jrE35GQZ8+yb0tJOkHjyAubp6nhhvG6ZwnxJIrSU80KLSZCkzZCOLGaxSsFRLnAJl7pKvvDuD/iPD5rtjjbOOSVIvqNPS0DkEtBBXEIEEEEABUHivK9bPaj4mC/Vv6fUq/SajAQQbgiD2O6TVoadM5o51kE9m+CNGq5h2mWnm07fvojXApWzoyCCCoJQnNkQVXVWafd/cKyUfF0NTbbjb8kmhojgprEUJCFJ6fCzRuysLZsVjs+wBw1T2jf9J594fdeePY/Put7iKHEbqDjcG2rTcx4kOBBHdc5x5KjpCXF2Y6nVDhIStKpaT3Uaj6bjLmOLSefI+YIPmrrD1Q5QtVou/oDRSwwqUxqX7JBpSaIzKjogfud060Fxl1+904KCep0kwc2Exic0pbWJZag5jQaiqFDEVSIaxup52bMDu48B1Uqhk1RwlzmyeABgec39FuMW+jEpJdkTCUNTlrsraBTEbfu6zQ9wlvEGHHz+ELT5aP8tqpxKibK7JSCCCoJwIIIIACCCCAKjxFk3t2DT8bduoO4Pz8kFboLLimaU2gIIILRkCJGkveAJJgcygCHjaEe8PP802x6ax3iOm0EN98//Pqo2CxmoA7dOS58k3SOnF1bLJMVqXEJxjktOhJnMvtCwvs6tKqLCpNN39TRqYT5ah5Dkq3K8wvBXQ/FPhoYvDvpB2hxgsdE6XtIc0x3EHoSuTVMNVw9Q06zdFRu/Jw4OaeIPNSZobtFuGdqje0KkhSVnsqzGQAVc0q8rgju0S2p5jVGYU4161ZkkAJNaoGgk7D9wEj21k3lVX29QkAGnTMAm+t4kEjoNu8ppW6MydKy0yfAEAvd8Tt+g4NHZW4CRTfCdFXmOqtSSRDJtuzK1Kmqs/lrd8ytfgR/lt7LD4J8uJ6/VbrB/wCm3sFnD6bzeDyCCC7k4EEEEABBBBAAQQQQASjYnMqbPicJ5C5WZxed1H8YHIWVcXyppZ0uiiOFvsv8Z4n/APWI6m/4KjxmZPf8Tifl6Jh5TRClnllIojjjENhk3VnhcZoidjv+aedlTQIAvG+91S4xxaYO3BNKUNhano2NCopDSqXKMRqptPL3T5fpCt6bldGVqyOSp0PKo8ReG6eLp6XiHC7Hge8w/UHiPrBVsClJtWCdO0cYxGEqYWoadQQR6OHAg8QrPA5kt34o8OtxVKNqjZNN3X7p6GPkVx/MMI+k9zHAsc0wRtdQZIOLL8eRTX9NuzMhzR1c1a0XcPX6LnftHfed6lWGAw8lYbo2aitmHtLAkDmLei1PhzDinSY1ogACAsjhaEBbfJme4OwXXBtnHN0WYKNzNTS37wI9RCMBBysIzHYCzo5G63+G+Bv9I+Sw1ZoZiHj+Ykf8ve+q0eGzXRAddsDuFyxPjdnXKr6LtBN0awcJaZCcVJMBBBBAAQQQQAEEEEAc9hE5LSHryz0holJcjekuXNmzS4KprptO9oPcWVbm+G1ApzID7rv6vopGMV0flAjfxkVXhbEXew8II68CR+C0lCpzWWyv/d/8H/RaqgtY9KhZOyW0pYKYG6eauxxFKl8SeGKeLZ73uvA9x4Fx0PNvT0V3CCzJJ6ZuLa2jh2ZZHUw9XRVbB3B3a4c2nipeBZC6L43pA4RxIBLS0gkAkEmCRyXPaC8/LHi6L8cuUbLSk6y22Tj3B2HyWEpFb/LPhHZdfx+2cs/RPARwiRtVhIZDOm6MU7kQ13qI+ilOxEgKN4o/3I/ob83JtpsFG3TaKkrSJeGzFzDIMK/wHiJroD7Hnw/RZFyKgURyuLCWNSOjNcCJBkJSz/ht5kiTEbcFfq2LtWRSVOg0EEFoQEEEEAf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527800" y="-1066800"/>
            <a:ext cx="2047875" cy="22288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x-none"/>
          </a:p>
        </p:txBody>
      </p:sp>
      <p:pic>
        <p:nvPicPr>
          <p:cNvPr id="53253" name="Picture 5" descr="C:\Users\hp\Pictures\skin\cos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824680"/>
            <a:ext cx="3657600" cy="3980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Adrology,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/>
          <a:lstStyle/>
          <a:p>
            <a:pPr algn="l" rtl="0"/>
            <a:r>
              <a:rPr lang="en-US" dirty="0" smtClean="0"/>
              <a:t>Andrology is not a part of Dermatology.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x-none" dirty="0" err="1" smtClean="0"/>
              <a:t>Dermatology Approach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The Dermatological diagnosis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2514600"/>
          </a:xfrm>
        </p:spPr>
        <p:txBody>
          <a:bodyPr/>
          <a:lstStyle/>
          <a:p>
            <a:pPr algn="l" rtl="0"/>
            <a:r>
              <a:rPr lang="en-US" dirty="0" smtClean="0"/>
              <a:t>Taking history of a skin disorder is usually less prolonged affair than in general medicine.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In practice many dermatologist will take a history after assess the problem or even after examination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Dermatology?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b="1" dirty="0" smtClean="0"/>
              <a:t>Dermatology</a:t>
            </a:r>
            <a:r>
              <a:rPr lang="en-US" dirty="0" smtClean="0"/>
              <a:t> is the branch of medicine dealing with the skin and its diseases.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It is a unique specialty with both medical and surgical aspects.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A dermatologist takes care of a variety of diseases, in the widest sense, variety of patients.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History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/>
          <a:lstStyle/>
          <a:p>
            <a:pPr algn="l" rtl="0"/>
            <a:r>
              <a:rPr lang="en-US" dirty="0" smtClean="0"/>
              <a:t>General Questions:</a:t>
            </a:r>
          </a:p>
          <a:p>
            <a:pPr algn="l" rtl="0"/>
            <a:r>
              <a:rPr lang="en-US" dirty="0" smtClean="0"/>
              <a:t>Duration?</a:t>
            </a:r>
          </a:p>
          <a:p>
            <a:pPr algn="l" rtl="0"/>
            <a:r>
              <a:rPr lang="en-US" dirty="0" smtClean="0"/>
              <a:t>Behavior?     (Relapse and remit)</a:t>
            </a:r>
          </a:p>
          <a:p>
            <a:pPr algn="l" rtl="0"/>
            <a:r>
              <a:rPr lang="en-US" dirty="0" smtClean="0"/>
              <a:t>How did it start?</a:t>
            </a:r>
          </a:p>
          <a:p>
            <a:pPr algn="l" rtl="0"/>
            <a:r>
              <a:rPr lang="en-US" dirty="0" smtClean="0"/>
              <a:t>Is it anywhere else?</a:t>
            </a:r>
          </a:p>
          <a:p>
            <a:pPr algn="l" rtl="0"/>
            <a:r>
              <a:rPr lang="en-US" dirty="0" smtClean="0"/>
              <a:t>Travelling?</a:t>
            </a:r>
          </a:p>
          <a:p>
            <a:pPr algn="l" rtl="0"/>
            <a:r>
              <a:rPr lang="en-US" dirty="0" smtClean="0"/>
              <a:t>Details Symptoms:</a:t>
            </a:r>
          </a:p>
          <a:p>
            <a:pPr algn="l" rtl="0"/>
            <a:r>
              <a:rPr lang="en-US" dirty="0" smtClean="0"/>
              <a:t>Itching?</a:t>
            </a:r>
          </a:p>
          <a:p>
            <a:pPr algn="l" rtl="0"/>
            <a:r>
              <a:rPr lang="en-US" dirty="0" smtClean="0"/>
              <a:t>Painful?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Associated Symptoms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Past History of skin and Related disorders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Family History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Drug history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Occupation</a:t>
            </a:r>
          </a:p>
          <a:p>
            <a:pPr algn="l" rtl="0"/>
            <a:endParaRPr lang="en-US" dirty="0" smtClean="0"/>
          </a:p>
          <a:p>
            <a:pPr algn="l" rtl="0"/>
            <a:r>
              <a:rPr lang="en-US" dirty="0" smtClean="0"/>
              <a:t>Social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Examination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24400"/>
          </a:xfrm>
        </p:spPr>
        <p:txBody>
          <a:bodyPr>
            <a:normAutofit/>
          </a:bodyPr>
          <a:lstStyle/>
          <a:p>
            <a:pPr algn="l" rtl="0"/>
            <a:r>
              <a:rPr lang="en-US" sz="2800" dirty="0" smtClean="0"/>
              <a:t>The Primary Lesions:</a:t>
            </a:r>
          </a:p>
          <a:p>
            <a:pPr algn="l" rtl="0">
              <a:buNone/>
            </a:pPr>
            <a:r>
              <a:rPr lang="en-US" sz="2800" dirty="0" smtClean="0"/>
              <a:t>    Primary lesions are physical changes in the skin considered to be caused directly by the disease process. Types of primary lesions are rarely specific to a single disease entity.</a:t>
            </a:r>
          </a:p>
          <a:p>
            <a:pPr algn="l" rtl="0">
              <a:buNone/>
            </a:pPr>
            <a:endParaRPr lang="en-US" sz="2800" dirty="0" smtClean="0"/>
          </a:p>
          <a:p>
            <a:pPr algn="l" rtl="0"/>
            <a:r>
              <a:rPr lang="en-US" sz="2800" dirty="0" smtClean="0"/>
              <a:t>The Secondary Lesions:</a:t>
            </a:r>
          </a:p>
          <a:p>
            <a:pPr algn="l" rtl="0">
              <a:buNone/>
            </a:pPr>
            <a:r>
              <a:rPr lang="en-US" sz="2800" dirty="0" smtClean="0"/>
              <a:t>    Secondary lesions may evolve from primary lesions, or may be caused by external forces such as scratching, trauma, infection, or the healing process.</a:t>
            </a:r>
            <a:endParaRPr 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Primary Skin Lesions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954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Macule</a:t>
            </a:r>
          </a:p>
          <a:p>
            <a:pPr algn="l" rtl="0"/>
            <a:r>
              <a:rPr lang="en-US" sz="2400" dirty="0" smtClean="0"/>
              <a:t>A macule is flat area of skin discoloration which is less than 0.5 cm in diameter</a:t>
            </a:r>
            <a:endParaRPr lang="x-none" sz="2400" dirty="0"/>
          </a:p>
        </p:txBody>
      </p:sp>
      <p:pic>
        <p:nvPicPr>
          <p:cNvPr id="46082" name="Picture 2" descr="http://up.arab-x.com/Nov09/XVd9028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799" y="2895600"/>
            <a:ext cx="3760043" cy="2814195"/>
          </a:xfrm>
          <a:prstGeom prst="rect">
            <a:avLst/>
          </a:prstGeom>
          <a:noFill/>
        </p:spPr>
      </p:pic>
      <p:pic>
        <p:nvPicPr>
          <p:cNvPr id="46084" name="Picture 4" descr="http://classconnection.s3.amazonaws.com/693/flashcards/1673693/png/macule1352232687478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743200"/>
            <a:ext cx="2971800" cy="3293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Papule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/>
          <a:lstStyle/>
          <a:p>
            <a:pPr algn="l" rtl="0"/>
            <a:r>
              <a:rPr lang="en-US" dirty="0" smtClean="0"/>
              <a:t>Palpable elevation of the skin less than 0.5 cm</a:t>
            </a:r>
            <a:endParaRPr lang="x-non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2819400"/>
            <a:ext cx="357687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www.pediatrics.wisc.edu/education/derm/tuta/06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381251"/>
            <a:ext cx="4038600" cy="3028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Nodule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144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A circumscribe palpable mass, lump larger than 1 cm</a:t>
            </a:r>
            <a:endParaRPr lang="x-none" dirty="0"/>
          </a:p>
        </p:txBody>
      </p:sp>
      <p:pic>
        <p:nvPicPr>
          <p:cNvPr id="45058" name="Picture 2" descr="http://missinglink.ucsf.edu/lm/dermatologyglossary/img/Dermatology%20Glossary/Glossary%20Clinical%20Images/Dermatofibroma-MM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362200"/>
            <a:ext cx="5153025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Patch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algn="l" rtl="0"/>
            <a:r>
              <a:rPr lang="en-US" dirty="0" smtClean="0"/>
              <a:t>A flat lesion greater than 0.5 cm in diameter </a:t>
            </a:r>
            <a:endParaRPr lang="x-none" dirty="0"/>
          </a:p>
        </p:txBody>
      </p:sp>
      <p:pic>
        <p:nvPicPr>
          <p:cNvPr id="44034" name="Picture 2" descr="http://classconnection.s3.amazonaws.com/139/flashcards/933139/jpg/macule2132139436190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81000"/>
            <a:ext cx="2895600" cy="2177995"/>
          </a:xfrm>
          <a:prstGeom prst="rect">
            <a:avLst/>
          </a:prstGeom>
          <a:noFill/>
        </p:spPr>
      </p:pic>
      <p:pic>
        <p:nvPicPr>
          <p:cNvPr id="44036" name="Picture 4" descr="http://medical.cdn.patient.co.uk/images/om1807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2743200"/>
            <a:ext cx="4800600" cy="3114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Plaque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>
            <a:normAutofit fontScale="92500"/>
          </a:bodyPr>
          <a:lstStyle/>
          <a:p>
            <a:pPr algn="l" rtl="0"/>
            <a:r>
              <a:rPr lang="en-US" dirty="0" smtClean="0"/>
              <a:t>A slightly raised lesion greater than 0.5 cm in diameter</a:t>
            </a:r>
            <a:endParaRPr lang="x-none" dirty="0"/>
          </a:p>
        </p:txBody>
      </p:sp>
      <p:pic>
        <p:nvPicPr>
          <p:cNvPr id="43010" name="Picture 2" descr="http://classconnection.s3.amazonaws.com/528/flashcards/1062528/jpg/psoriasis_plaque133907332306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667000"/>
            <a:ext cx="4495800" cy="3057807"/>
          </a:xfrm>
          <a:prstGeom prst="rect">
            <a:avLst/>
          </a:prstGeom>
          <a:noFill/>
        </p:spPr>
      </p:pic>
      <p:pic>
        <p:nvPicPr>
          <p:cNvPr id="43012" name="Picture 4" descr="http://upload.wikimedia.org/wikipedia/commons/thumb/1/1e/Papule_and_Plaque.svg/220px-Papule_and_Plaque.svg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2180013"/>
            <a:ext cx="3912494" cy="2525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Vesicle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algn="l" rtl="0"/>
            <a:r>
              <a:rPr lang="en-US" dirty="0" smtClean="0"/>
              <a:t>It is a raised lesion less than 0.5 cm in diameter containing clear fluid</a:t>
            </a:r>
            <a:endParaRPr lang="x-none" dirty="0"/>
          </a:p>
        </p:txBody>
      </p:sp>
      <p:pic>
        <p:nvPicPr>
          <p:cNvPr id="41988" name="Picture 4" descr="http://o.quizlet.com/aoY2fx5CmXlwU9t.Zqqrtg_m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276600" cy="3837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Bulla (blister)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/>
          <a:lstStyle/>
          <a:p>
            <a:pPr algn="l" rtl="0"/>
            <a:r>
              <a:rPr lang="en-US" dirty="0" smtClean="0"/>
              <a:t>It is a vesicle that is greater than 0.5 cm in diameter</a:t>
            </a:r>
            <a:endParaRPr lang="x-none" dirty="0"/>
          </a:p>
        </p:txBody>
      </p:sp>
      <p:pic>
        <p:nvPicPr>
          <p:cNvPr id="40962" name="Picture 2" descr="http://classconnection.s3.amazonaws.com/787/flashcards/743787/jpg/bulla131666588132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326" y="2380129"/>
            <a:ext cx="7741674" cy="4033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 to General Medicine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algn="l" rtl="0"/>
            <a:r>
              <a:rPr lang="x-none" dirty="0" smtClean="0"/>
              <a:t>A good dermatologist should be a good physician.</a:t>
            </a:r>
            <a:endParaRPr lang="x-none" dirty="0"/>
          </a:p>
        </p:txBody>
      </p:sp>
      <p:pic>
        <p:nvPicPr>
          <p:cNvPr id="1030" name="Picture 6" descr="http://127.0.0.1:1818/images/13FF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4343401" cy="2895600"/>
          </a:xfrm>
          <a:prstGeom prst="rect">
            <a:avLst/>
          </a:prstGeom>
          <a:noFill/>
        </p:spPr>
      </p:pic>
      <p:pic>
        <p:nvPicPr>
          <p:cNvPr id="1032" name="Picture 8" descr="http://127.0.0.1:1818/images/12FF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581400"/>
            <a:ext cx="4162426" cy="2933700"/>
          </a:xfrm>
          <a:prstGeom prst="rect">
            <a:avLst/>
          </a:prstGeom>
          <a:noFill/>
        </p:spPr>
      </p:pic>
      <p:pic>
        <p:nvPicPr>
          <p:cNvPr id="1034" name="Picture 10" descr="http://127.0.0.1:1818/images/12FF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362200"/>
            <a:ext cx="4152901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Pustule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algn="l" rtl="0"/>
            <a:r>
              <a:rPr lang="en-US" dirty="0" smtClean="0"/>
              <a:t>It is a raised lesion less than 0.5 diameter containing yellow fluid</a:t>
            </a:r>
            <a:endParaRPr lang="x-none" dirty="0"/>
          </a:p>
        </p:txBody>
      </p:sp>
      <p:pic>
        <p:nvPicPr>
          <p:cNvPr id="39938" name="Picture 2" descr="http://classconnection.s3.amazonaws.com/693/flashcards/1673693/png/macule135223296446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133600"/>
            <a:ext cx="4495800" cy="4495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Wheal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/>
          <a:lstStyle/>
          <a:p>
            <a:pPr algn="l" rtl="0"/>
            <a:r>
              <a:rPr lang="en-US" dirty="0" smtClean="0"/>
              <a:t>It is a transient, itchy, pink swelling of the skin</a:t>
            </a:r>
            <a:endParaRPr lang="x-none" dirty="0"/>
          </a:p>
        </p:txBody>
      </p:sp>
      <p:pic>
        <p:nvPicPr>
          <p:cNvPr id="38914" name="Picture 2" descr="http://www.medfacts.com/images/uploads/all/picture_item/426/big/chronic_hives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667000"/>
            <a:ext cx="6121611" cy="3679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Secondary Skin Lesions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371600"/>
          </a:xfrm>
        </p:spPr>
        <p:txBody>
          <a:bodyPr/>
          <a:lstStyle/>
          <a:p>
            <a:pPr algn="l" rtl="0"/>
            <a:r>
              <a:rPr lang="en-US" dirty="0" smtClean="0"/>
              <a:t>Crust</a:t>
            </a:r>
          </a:p>
          <a:p>
            <a:pPr algn="l" rtl="0"/>
            <a:r>
              <a:rPr lang="en-US" sz="2400" dirty="0" smtClean="0"/>
              <a:t>It is a dried exudate, which may have been serous, purulent or hemorrhagic.</a:t>
            </a:r>
            <a:endParaRPr lang="x-none" sz="2400" dirty="0"/>
          </a:p>
        </p:txBody>
      </p:sp>
      <p:pic>
        <p:nvPicPr>
          <p:cNvPr id="37890" name="Picture 2" descr="fro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2819400"/>
            <a:ext cx="4710112" cy="31731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Excoriation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algn="l" rtl="0"/>
            <a:r>
              <a:rPr lang="en-US" dirty="0" smtClean="0"/>
              <a:t>A secondary, superficial ulceration due to scratching</a:t>
            </a:r>
            <a:endParaRPr lang="x-none" dirty="0"/>
          </a:p>
        </p:txBody>
      </p:sp>
      <p:pic>
        <p:nvPicPr>
          <p:cNvPr id="36866" name="Picture 2" descr="http://trialx.com/curetalk/wp-content/blogs.dir/7/files/2011/05/diseases/Neurotic_Excoriation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517201"/>
            <a:ext cx="5181600" cy="3395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Lichenification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algn="l" rtl="0"/>
            <a:r>
              <a:rPr lang="en-US" dirty="0" smtClean="0"/>
              <a:t>A flat topped thickening of the skin due to chronic scratching</a:t>
            </a:r>
            <a:endParaRPr lang="x-none" dirty="0"/>
          </a:p>
        </p:txBody>
      </p:sp>
      <p:pic>
        <p:nvPicPr>
          <p:cNvPr id="35842" name="Picture 2" descr="http://www.aaaai.org/Aaaai/media/MediaLibrary/Images/excoriation_lichenification.jpe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2590800"/>
            <a:ext cx="6505575" cy="3838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Scar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33400"/>
          </a:xfrm>
        </p:spPr>
        <p:txBody>
          <a:bodyPr/>
          <a:lstStyle/>
          <a:p>
            <a:pPr algn="l" rtl="0"/>
            <a:r>
              <a:rPr lang="en-US" dirty="0" smtClean="0"/>
              <a:t>It is a white, smooth, firm, shiny lesion.</a:t>
            </a:r>
            <a:endParaRPr lang="x-none" dirty="0"/>
          </a:p>
        </p:txBody>
      </p:sp>
      <p:pic>
        <p:nvPicPr>
          <p:cNvPr id="34818" name="Picture 2" descr="http://dermnetnz.org/dermal-infiltrative/img/hypertrophic-scar1-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286000"/>
            <a:ext cx="5438775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Scaling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144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A scale is a flat plate or flake due to aggregation of shed epidermal cells.</a:t>
            </a:r>
            <a:endParaRPr lang="x-none" dirty="0"/>
          </a:p>
        </p:txBody>
      </p:sp>
      <p:pic>
        <p:nvPicPr>
          <p:cNvPr id="32770" name="Picture 2" descr="http://img.webmd.com/dtmcms/live/webmd/consumer_assets/site_images/articles/health_tools/baby_skin_care_slideshow/PRinc_photo_of_cradle_ca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819400"/>
            <a:ext cx="5105400" cy="3469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Atrophy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144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 smtClean="0"/>
              <a:t>Thinning and transparency of the skin is caused by diminution of the epidermis.</a:t>
            </a:r>
            <a:endParaRPr lang="x-none" dirty="0"/>
          </a:p>
        </p:txBody>
      </p:sp>
      <p:pic>
        <p:nvPicPr>
          <p:cNvPr id="31746" name="Picture 2" descr="http://meded.ucsd.edu/clinicalimg/skin_steroid_atrophy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2514600"/>
            <a:ext cx="5438775" cy="4076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Erosion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609600"/>
          </a:xfrm>
        </p:spPr>
        <p:txBody>
          <a:bodyPr/>
          <a:lstStyle/>
          <a:p>
            <a:pPr algn="l" rtl="0"/>
            <a:r>
              <a:rPr lang="en-US" dirty="0" smtClean="0"/>
              <a:t>A partial break in the epidermis</a:t>
            </a:r>
            <a:endParaRPr lang="x-none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585465"/>
            <a:ext cx="4800600" cy="296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Ulcer</a:t>
            </a:r>
            <a:endParaRPr lang="x-none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990600"/>
          </a:xfrm>
        </p:spPr>
        <p:txBody>
          <a:bodyPr/>
          <a:lstStyle/>
          <a:p>
            <a:pPr algn="l" rtl="0"/>
            <a:r>
              <a:rPr lang="en-US" dirty="0" smtClean="0"/>
              <a:t>It is a full thickness loss of the epidermis that heals with scaring.</a:t>
            </a:r>
            <a:endParaRPr lang="x-none" dirty="0"/>
          </a:p>
        </p:txBody>
      </p:sp>
      <p:pic>
        <p:nvPicPr>
          <p:cNvPr id="29698" name="Picture 2" descr="http://www.dermis.net/bilder/CD191/550px/img00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2209800"/>
            <a:ext cx="5238751" cy="4400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W</a:t>
            </a:r>
            <a:r>
              <a:rPr lang="x-none" dirty="0" err="1" smtClean="0"/>
              <a:t>e are sharing a Dentist</a:t>
            </a:r>
            <a:endParaRPr lang="x-none" dirty="0"/>
          </a:p>
        </p:txBody>
      </p:sp>
      <p:pic>
        <p:nvPicPr>
          <p:cNvPr id="62466" name="Picture 2" descr="http://127.0.0.1:1818/images/8FF2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334000" cy="37752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127.0.0.1:1818/images/1FF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133600"/>
            <a:ext cx="6019800" cy="40131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0898" name="Picture 2" descr="http://127.0.0.1:1818/images/1FF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5462"/>
            <a:ext cx="6248400" cy="4332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3970" name="Picture 2" descr="http://127.0.0.1:1818/images/1F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916" y="1815354"/>
            <a:ext cx="6624084" cy="4188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4994" name="Picture 2" descr="http://127.0.0.1:1818/images/1FF10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776146"/>
            <a:ext cx="6324600" cy="4252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1922" name="Picture 2" descr="http://127.0.0.1:1818/images/1FF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76400"/>
            <a:ext cx="5867400" cy="407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82946" name="Picture 2" descr="http://127.0.0.1:1818/images/1F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752600"/>
            <a:ext cx="6172200" cy="4321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Questions?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Clinical Manifestation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Classical plaque psoriasis</a:t>
            </a:r>
            <a:endParaRPr lang="ar-SA" dirty="0"/>
          </a:p>
        </p:txBody>
      </p:sp>
      <p:pic>
        <p:nvPicPr>
          <p:cNvPr id="5" name="Picture 2" descr="http://127.0.0.1:1818/images/7FF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981200"/>
            <a:ext cx="4973267" cy="4572000"/>
          </a:xfrm>
          <a:prstGeom prst="rect">
            <a:avLst/>
          </a:prstGeom>
          <a:noFill/>
        </p:spPr>
      </p:pic>
      <p:pic>
        <p:nvPicPr>
          <p:cNvPr id="6" name="Picture 2" descr="http://127.0.0.1:1818/images/7FF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2590800"/>
            <a:ext cx="4341042" cy="3121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Scalp Psoriasis</a:t>
            </a:r>
            <a:endParaRPr lang="ar-SA" dirty="0"/>
          </a:p>
        </p:txBody>
      </p:sp>
      <p:pic>
        <p:nvPicPr>
          <p:cNvPr id="44034" name="Picture 2" descr="http://127.0.0.1:1818/images/7FF2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4752514" cy="3352800"/>
          </a:xfrm>
          <a:prstGeom prst="rect">
            <a:avLst/>
          </a:prstGeom>
          <a:noFill/>
        </p:spPr>
      </p:pic>
      <p:pic>
        <p:nvPicPr>
          <p:cNvPr id="44036" name="Picture 4" descr="http://127.0.0.1:1818/images/7FF2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9105" y="2819400"/>
            <a:ext cx="5240077" cy="370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Nail </a:t>
            </a:r>
            <a:r>
              <a:rPr lang="en-US" dirty="0" err="1" smtClean="0"/>
              <a:t>Psoriais</a:t>
            </a:r>
            <a:endParaRPr lang="ar-SA" dirty="0"/>
          </a:p>
        </p:txBody>
      </p:sp>
      <p:pic>
        <p:nvPicPr>
          <p:cNvPr id="43010" name="Picture 2" descr="http://127.0.0.1:1818/images/7FF23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4267200" cy="3119541"/>
          </a:xfrm>
          <a:prstGeom prst="rect">
            <a:avLst/>
          </a:prstGeom>
          <a:noFill/>
        </p:spPr>
      </p:pic>
      <p:pic>
        <p:nvPicPr>
          <p:cNvPr id="43012" name="Picture 4" descr="http://127.0.0.1:1818/images/7FF23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828800"/>
            <a:ext cx="4800600" cy="3394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</a:t>
            </a:r>
            <a:r>
              <a:rPr lang="x-none" dirty="0" err="1" smtClean="0"/>
              <a:t>haring Gynechologist,</a:t>
            </a:r>
            <a:endParaRPr lang="x-none" dirty="0"/>
          </a:p>
        </p:txBody>
      </p:sp>
      <p:pic>
        <p:nvPicPr>
          <p:cNvPr id="61442" name="Picture 2" descr="http://www.dermaamin.com/site/images/clinical-pic/p/pemphigoid-gestationis/pemphigoid-gestationis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676400"/>
            <a:ext cx="6232699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Psoriatic Arthritis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563563"/>
          </a:xfrm>
        </p:spPr>
        <p:txBody>
          <a:bodyPr>
            <a:normAutofit/>
          </a:bodyPr>
          <a:lstStyle/>
          <a:p>
            <a:pPr algn="l" rtl="0"/>
            <a:r>
              <a:rPr lang="en-US" dirty="0" smtClean="0"/>
              <a:t>Arthritis occurs in 10-25% of patients.</a:t>
            </a:r>
            <a:endParaRPr lang="ar-SA" dirty="0"/>
          </a:p>
        </p:txBody>
      </p:sp>
      <p:pic>
        <p:nvPicPr>
          <p:cNvPr id="8194" name="Picture 2" descr="http://127.0.0.1:1818/images/7FF2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221484"/>
            <a:ext cx="6096000" cy="4338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Psoriasis of palms and soles</a:t>
            </a:r>
            <a:endParaRPr lang="ar-SA" dirty="0"/>
          </a:p>
        </p:txBody>
      </p:sp>
      <p:pic>
        <p:nvPicPr>
          <p:cNvPr id="39938" name="Picture 2" descr="http://127.0.0.1:1818/images/7FF1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54190"/>
            <a:ext cx="5486400" cy="3979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Erythrodermic Psoriasis</a:t>
            </a:r>
            <a:endParaRPr lang="ar-SA" dirty="0"/>
          </a:p>
        </p:txBody>
      </p:sp>
      <p:pic>
        <p:nvPicPr>
          <p:cNvPr id="38914" name="Picture 2" descr="http://127.0.0.1:1818/images/7FF1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52600"/>
            <a:ext cx="5498488" cy="4745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Oral Lichen Planus</a:t>
            </a:r>
            <a:endParaRPr lang="ar-SA" dirty="0"/>
          </a:p>
        </p:txBody>
      </p:sp>
      <p:pic>
        <p:nvPicPr>
          <p:cNvPr id="29698" name="Picture 2" descr="http://missinglink.ucsf.edu/lm/dermatologyglossary/img/Dermatology%20Glossary/Glossary%20Clinical%20Images/Lichen_Planus_Mouth-V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7543"/>
            <a:ext cx="6400800" cy="4256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 smtClean="0"/>
              <a:t>Seborrheic Dermatitis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249363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A very common dermatosis </a:t>
            </a:r>
            <a:r>
              <a:rPr lang="en-US" dirty="0" err="1" smtClean="0"/>
              <a:t>charactrized</a:t>
            </a:r>
            <a:r>
              <a:rPr lang="en-US" dirty="0" smtClean="0"/>
              <a:t> by redness, scaling in sebaceous gland area.</a:t>
            </a:r>
          </a:p>
          <a:p>
            <a:pPr algn="l" rtl="0"/>
            <a:r>
              <a:rPr lang="en-US" dirty="0" smtClean="0"/>
              <a:t>Role of Malassezia yeasts.</a:t>
            </a:r>
          </a:p>
          <a:p>
            <a:pPr algn="l" rtl="0"/>
            <a:endParaRPr lang="ar-SA" dirty="0"/>
          </a:p>
        </p:txBody>
      </p:sp>
      <p:pic>
        <p:nvPicPr>
          <p:cNvPr id="14338" name="Picture 2" descr="http://127.0.0.1:1818/images/6FF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2667000"/>
            <a:ext cx="4038600" cy="3979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Clinical Features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12192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2400" dirty="0" smtClean="0"/>
              <a:t>The hallmark of impetigo is superficial lesion covered with a heavy honey colored crust.</a:t>
            </a:r>
          </a:p>
          <a:p>
            <a:pPr algn="l" rtl="0"/>
            <a:r>
              <a:rPr lang="en-US" sz="2400" dirty="0" smtClean="0"/>
              <a:t>It may be associated with acute glomerulonephritis.</a:t>
            </a:r>
            <a:endParaRPr lang="ar-SA" sz="2400" dirty="0"/>
          </a:p>
        </p:txBody>
      </p:sp>
      <p:pic>
        <p:nvPicPr>
          <p:cNvPr id="53254" name="Picture 6" descr="http://www.mayoclinic.com/images/image_popup/sn7_impeti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590800"/>
            <a:ext cx="6732062" cy="4022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127.0.0.1:1818/images/24F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2474" y="1295400"/>
            <a:ext cx="4581526" cy="4525516"/>
          </a:xfrm>
          <a:prstGeom prst="rect">
            <a:avLst/>
          </a:prstGeom>
          <a:noFill/>
        </p:spPr>
      </p:pic>
      <p:pic>
        <p:nvPicPr>
          <p:cNvPr id="5" name="Picture 2" descr="http://127.0.0.1:1818/images/24F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66618"/>
            <a:ext cx="5105400" cy="3832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Erysipelas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12192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2400" dirty="0" smtClean="0"/>
              <a:t>A cutaneous streptococcal infection characterized by sharply demarcated lesions, commonly in face.</a:t>
            </a:r>
          </a:p>
          <a:p>
            <a:pPr algn="l" rtl="0"/>
            <a:r>
              <a:rPr lang="en-US" sz="2400" dirty="0" smtClean="0"/>
              <a:t>The organism gains entry through minor abrasion.</a:t>
            </a:r>
          </a:p>
        </p:txBody>
      </p:sp>
      <p:pic>
        <p:nvPicPr>
          <p:cNvPr id="50178" name="Picture 2" descr="http://127.0.0.1:1818/images/24FF14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199"/>
            <a:ext cx="6138059" cy="43064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Cellulitis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12192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sz="2400" dirty="0" smtClean="0"/>
              <a:t>Usually due to Streptococci, but with deeper involvement.</a:t>
            </a:r>
          </a:p>
          <a:p>
            <a:pPr algn="l" rtl="0"/>
            <a:r>
              <a:rPr lang="en-US" sz="2400" dirty="0" smtClean="0"/>
              <a:t>The organism enter through abrasion or pre-existing dermatological condition such as leg ulcer.</a:t>
            </a:r>
          </a:p>
        </p:txBody>
      </p:sp>
      <p:pic>
        <p:nvPicPr>
          <p:cNvPr id="47108" name="Picture 4" descr="http://medlibes.com/uploads/Screen%20shot%202010-07-24%20at%201.21.16%20PM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666999"/>
            <a:ext cx="6266916" cy="4191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Clinical features of Type 1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1143000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 smtClean="0"/>
              <a:t>The characteristic picture of primary herpes is a fine vesicles that rupture to form erosions in lips, face, with fever.</a:t>
            </a:r>
            <a:endParaRPr lang="ar-SA" sz="2400" dirty="0"/>
          </a:p>
        </p:txBody>
      </p:sp>
      <p:pic>
        <p:nvPicPr>
          <p:cNvPr id="39940" name="Picture 4" descr="http://www.massagetoday.com/content/images/herpes01_2070_1_1_444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743200"/>
            <a:ext cx="3682481" cy="3404561"/>
          </a:xfrm>
          <a:prstGeom prst="rect">
            <a:avLst/>
          </a:prstGeom>
          <a:noFill/>
        </p:spPr>
      </p:pic>
      <p:pic>
        <p:nvPicPr>
          <p:cNvPr id="6" name="Picture 2" descr="http://www.electroherbalism.com/images/regimens/herpes-simplex_I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667000"/>
            <a:ext cx="4267200" cy="3214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x-none" dirty="0" err="1" smtClean="0"/>
              <a:t>Industry and dermatology</a:t>
            </a:r>
            <a:endParaRPr lang="x-none" dirty="0"/>
          </a:p>
        </p:txBody>
      </p:sp>
      <p:pic>
        <p:nvPicPr>
          <p:cNvPr id="60418" name="Picture 2" descr="http://t3.gstatic.com/images?q=tbn:ANd9GcScwDnVC5hqX2gdsfaTnHrv5qgsGsKZQAc7UiKA44o1zw0HLM7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905000"/>
            <a:ext cx="4038600" cy="4315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The cornea could be involved</a:t>
            </a:r>
            <a:endParaRPr lang="ar-SA" dirty="0"/>
          </a:p>
        </p:txBody>
      </p:sp>
      <p:pic>
        <p:nvPicPr>
          <p:cNvPr id="37890" name="Picture 2" descr="http://webeye.ophth.uiowa.edu/eyeforum/atlas/photos/hsvDisciform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76400"/>
            <a:ext cx="5105400" cy="3610520"/>
          </a:xfrm>
          <a:prstGeom prst="rect">
            <a:avLst/>
          </a:prstGeom>
          <a:noFill/>
        </p:spPr>
      </p:pic>
      <p:pic>
        <p:nvPicPr>
          <p:cNvPr id="37892" name="Picture 4" descr="http://www.sanantonioeyeinstitute.com/wp-content/uploads/2012/10/hsv-keratitis-dendrit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2824162"/>
            <a:ext cx="5029200" cy="3300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Type 2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534400" cy="4572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Usually due to sexual transmission</a:t>
            </a:r>
            <a:endParaRPr lang="ar-SA" dirty="0"/>
          </a:p>
        </p:txBody>
      </p:sp>
      <p:pic>
        <p:nvPicPr>
          <p:cNvPr id="35842" name="Picture 2" descr="http://media.clinicaladvisor.com/images/2013/04/05/hsv_genitals_0413-slideshow_36284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057399"/>
            <a:ext cx="5334000" cy="3065877"/>
          </a:xfrm>
          <a:prstGeom prst="rect">
            <a:avLst/>
          </a:prstGeom>
          <a:noFill/>
        </p:spPr>
      </p:pic>
      <p:pic>
        <p:nvPicPr>
          <p:cNvPr id="35844" name="Picture 4" descr="http://www.trinitycentre.nhs.uk/stis/images/herpes1.jpg/image_previe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286000"/>
            <a:ext cx="4724400" cy="3543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/>
          </a:bodyPr>
          <a:lstStyle/>
          <a:p>
            <a:pPr rtl="0"/>
            <a:r>
              <a:rPr lang="en-US" sz="3200" dirty="0" smtClean="0"/>
              <a:t>Herpes simplex and erythema multiforme</a:t>
            </a:r>
            <a:endParaRPr lang="ar-SA" sz="32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33010"/>
            <a:ext cx="6629400" cy="4373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err="1" smtClean="0"/>
              <a:t>Clinicherpes</a:t>
            </a:r>
            <a:r>
              <a:rPr lang="en-US" dirty="0" smtClean="0"/>
              <a:t> zoster</a:t>
            </a:r>
            <a:endParaRPr lang="ar-SA" dirty="0"/>
          </a:p>
        </p:txBody>
      </p:sp>
      <p:pic>
        <p:nvPicPr>
          <p:cNvPr id="29698" name="Picture 2" descr="http://127.0.0.1:1818/images/25FF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032482"/>
            <a:ext cx="5410200" cy="3825518"/>
          </a:xfrm>
          <a:prstGeom prst="rect">
            <a:avLst/>
          </a:prstGeom>
          <a:noFill/>
        </p:spPr>
      </p:pic>
      <p:pic>
        <p:nvPicPr>
          <p:cNvPr id="29700" name="Picture 4" descr="http://t3.gstatic.com/images?q=tbn:ANd9GcT8Y4r94WtvfvBXkE5HZdPGJdeBcZoq8lat0Dnay02xcquU4COj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143000"/>
            <a:ext cx="3275769" cy="4922603"/>
          </a:xfrm>
          <a:prstGeom prst="rect">
            <a:avLst/>
          </a:prstGeom>
          <a:noFill/>
        </p:spPr>
      </p:pic>
      <p:pic>
        <p:nvPicPr>
          <p:cNvPr id="29702" name="Picture 6" descr="http://127.0.0.1:1818/images/25FF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428736"/>
            <a:ext cx="3714744" cy="2631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Ophthalmic division of trigeminal nerve</a:t>
            </a:r>
            <a:endParaRPr lang="ar-SA" dirty="0"/>
          </a:p>
        </p:txBody>
      </p:sp>
      <p:pic>
        <p:nvPicPr>
          <p:cNvPr id="28674" name="Picture 2" descr="http://zizaidermatology.files.wordpress.com/2012/02/opthalmic-zos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13295"/>
            <a:ext cx="3733800" cy="5344705"/>
          </a:xfrm>
          <a:prstGeom prst="rect">
            <a:avLst/>
          </a:prstGeom>
          <a:noFill/>
        </p:spPr>
      </p:pic>
      <p:pic>
        <p:nvPicPr>
          <p:cNvPr id="28676" name="Picture 4" descr="http://127.0.0.1:1818/images/25FF5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6434" y="1676400"/>
            <a:ext cx="4967566" cy="4591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In adult (Candidal intertrigo)</a:t>
            </a:r>
            <a:endParaRPr lang="ar-SA" dirty="0"/>
          </a:p>
        </p:txBody>
      </p:sp>
      <p:pic>
        <p:nvPicPr>
          <p:cNvPr id="32770" name="Picture 2" descr="http://127.0.0.1:1818/images/26FF5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0"/>
            <a:ext cx="5388254" cy="3810000"/>
          </a:xfrm>
          <a:prstGeom prst="rect">
            <a:avLst/>
          </a:prstGeom>
          <a:noFill/>
        </p:spPr>
      </p:pic>
      <p:pic>
        <p:nvPicPr>
          <p:cNvPr id="32772" name="Picture 4" descr="http://127.0.0.1:1818/images/26FF5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362200"/>
            <a:ext cx="5904002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Oral Candidosis</a:t>
            </a:r>
            <a:endParaRPr lang="ar-SA" dirty="0"/>
          </a:p>
        </p:txBody>
      </p:sp>
      <p:pic>
        <p:nvPicPr>
          <p:cNvPr id="31746" name="Picture 2" descr="http://bornangels.com/wp-content/uploads/2013/01/newborn-thrush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4495800" cy="3368370"/>
          </a:xfrm>
          <a:prstGeom prst="rect">
            <a:avLst/>
          </a:prstGeom>
          <a:noFill/>
        </p:spPr>
      </p:pic>
      <p:pic>
        <p:nvPicPr>
          <p:cNvPr id="31748" name="Picture 4" descr="http://127.0.0.1:1818/images/26FF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743200"/>
            <a:ext cx="5388254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42672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Systemic candidosis</a:t>
            </a:r>
            <a:endParaRPr lang="ar-SA" dirty="0"/>
          </a:p>
        </p:txBody>
      </p:sp>
      <p:sp>
        <p:nvSpPr>
          <p:cNvPr id="30722" name="AutoShape 2" descr="data:image/jpeg;base64,/9j/4AAQSkZJRgABAQAAAQABAAD/2wCEAAkGBhQSERUTExQWFRUWGR0YGRgXGBoaHBoYHBwYHB0bHxoYHCYeGhsjGRwUHy8gIycpLCwsGB8xNTAqNSYrLCkBCQoKDgwOGg8PGikcHyUpLCwsKSksKSkpLCwsKSksLCwpKSksKSksLCksKSkpLCkpKSksLCwsLCwsKSwpLCkpKf/AABEIANYA6wMBIgACEQEDEQH/xAAcAAACAgMBAQAAAAAAAAAAAAAEBQMGAAECBwj/xAA9EAABAwIEBAQDBwMDBAMBAAABAgMRACEEBRIxBkFRYRMicYEykaEHFEKxwdHwI1LhM2LxFkNy0hWSohf/xAAaAQACAwEBAAAAAAAAAAAAAAACAwABBAUG/8QAJxEAAgICAgMAAwABBQAAAAAAAAECEQMhEjEEQVETFKEiMkJxkbH/2gAMAwEAAhEDEQA/APD6ysrKaQyp8JhFOKCUCSf5vyqTAZcp1UCw5k7CrbkmVNjygzcSQd+/t0oJSobjxOZDhuGw2kc1nc+2w/fnS3HZSpMqSRHMECR9NqvjuEATqI5dbikWYiLgagQZjoQfy3rPGezpfijwpFTA25fKrnkyApsWHI3A+e1VPRervkuE0iJsIv7Xo5kxR2Ftqt5kiOukfzpUmEcQpRSUAEXuEwfpb0qPMsa20iVix6CSTyj3pNwvgVlanU+Yn8JMT79dqWl7GPjdJDjPMGhSCdIv/tH0tVJLvhOSg7bGN+oq2Z9mbiUlGhM7TvHW9JOH8u8V3YQASNRABI9dhGo+1ObdEcYof5Hj1kJUW0FJEGUJJibHbl16VFxjgAhLapAF/wAKYvvyo/C4pDbxZAKpE607AETFK82wjinw2olSCfK2T8IP4r362oE3YTjHtASsqaWwChCtYJvG6b3iNhQf3MpRqToUgmASBIP5371e2sO2hnSohGkEAk8o2qg46A6oI2P8n5zRoFpJhGUYRargJB7pT+1WLBMYVX+s0NexGmN+YgQTSHKuIPCSUOIJE2iLCb1ccI6zimoCgZ5giR+1S67KpNaK3mmUNhRDB1JuQNKSemnblcxXWTZOHUlagnUnyhJCRNtojcb/ADqxsYbDpHhqPhuC4UfLqH9wJ96By/MWEq8NU+IlZ0uD4VpUTfsbn6VGy+CGiOGW/DEhAPKEok+tvWqxm2RLbMlKACZHlT3ttvVtzXGhtorb8xtCo229rfrSbMM/D+H0Of6gVqBAAHTb/wAZonLVEhjXdFVW3JgJSOvlT9Lb1PhcMkq2TP8A4o/aK6B/nUUXhMNbWG1ETGoA6R79YpfI1wxRu2bxOHQRpKUlPMaEi3qBNVXOuGlNy415m+Y3KYix6+1XlxoWtIAnuBvHfapHMAgx4ZJjvN/0/wA1IzoZ5PhwyRqqfo8jKawCrlxJwsCQpkQv8SBsrunv/tqnqQQYIIIrQnZ5vNhlidSRwRWTWzXNQQZU+Hw2q52qXDYKdx7fvRmHwpUYFVY+GO+zptagPLsLW/lzVq4ZwWlGqAZmaHyxpREECBYWtq5W+XvVkOFcRCsMkRACm13BPMg8jv8AIUqSs2xjSDkYbUjblSrGsBCSAAJB5bdqbZdmCo0LZUgi07i3eiMexKCYO0zHKKx7izbFqSo8rVIURFwaufDRT4XnVyv6zFKn+H5JWVEH2t61OzlYSsDxyFwFaCYSq1z25+tantCIqgvivClWkahBI09N94FEZCx4TcSlRBhUHZXpMkb1rAYNaLuCEkaoUQZJ2gn6VrQw2qFNlgqiVCSCYNzMxf2oG/o6K9gOatuayQnUCJjVvv73ikzBC3AXhpTyiwtHlnruIovOQdfke8TnpEygjnb5dqVOIVHmVYm6Qf8A9R9abdoX07Lgt5KGVqYTpcBMpVcCPfnv6HtUeRMjFILilQ4k2PNNgfl2rrK0JwzSlFJxCFpgjcpkQFDoYINccN5csJJkQqSOhHTsqgekEuxs7gA+FIKiFAwdpA6id6qOd5F93XpJ1bGauQdNoKQ4gyZ307+4I6VVs+x7byyVKUALBWmxUNgbUUCpsWvvNLaCkkpcG6Ysqb79jTPhbA63fLCVbgD8/Q0gDI1X2P7Uwy7xWVB1q+k+8dR2omLh2WbG5I748rl1BEp1XCdvL6Typu5w2h9uUpSlQAtEeaL+xNqBRxC84AUAGdIkpHeZ+lxVzynCCBqESJnqTQt0aF0ebeI81LahzFjYTt+n0oRxvzAq6xbkJ9b7mrxxdk3/AHDF7DleRHzkVS1Ya5MDpQzY/ErQ4b4NC1oCXpQqPNHzA9K9aw3DqW2kNgANgQU8riJ96pnB7KFtgXSUnrYjr+ntV4zLMwlmSrSABJq8fdsz+Xy5RjApQ4PQ46pGslIUTY3SOae9h7Vp/hz7u8pCCSnqehB/x9K5wOLIcLjZ8xJN+c/mIo13FKK0rPP8J5f7fSpad6Og1kjPu1X9BX+E/Ha8RAhadhIAMWPp1rzriHhQOQoEJc2k2mOSrXPevfMHmLfgTaYAIHI9K8rzzC+I8SiIJk329O/P2opPijLhg/Lc4zWkeOYzBKbWULSUqFiD/L1B4dej59k6XjoUIWm2obkxvOxHaqdieGH0qI0ao/EkiD6UcJqRyfK8KeCX1fSNhZ5UdhtUHTb96AQ0R/Owp1gVak6EAFSvxE7dh+9V0VFN0jrA52tpQIhQG45Kv9L1bMq40ZWoIUlTZ77E/pQLPCZSCHEHUDEzEHoBSXH5cplYIBIsZPqe1vSpVjdp0z04tlaZQABvMb86r+eZk+zpQghRcVFwJA5i/WleF47UhMKQZHex+YtRCG3sSoOOkIEDSlMCAeqtr9aWoW9jOT9DLAeEpBCSCoWWCRYgfUGfaKq3EuXLKi5aBAgGbCJg89jNPP8A4tpoQgSSfMoKJF971AcShKYdUAkfCkSd+ZPTn6VfQb2IsBxAQ2GV60pBuoXH12q34YsqTIVqgRKudjIjp0NVLMGm1K1t2SQTJ2McyKnw+brVhwPCQQDGpKrqJ5afrHahcfhcZ1pkmYpS5iEpaUEIsFKAv3EcwJqLPcXh0o8JttSnTYr+EFIgTHU39L0IMzUp3ytttqTKbybdZ5ma6zHMA0ghtBK1WU6u5g8gNh050adMGTTQzyTHkgJTaExIO3K4O9D5JjnGHHGgryk3B2nqOh/Ok+CWkEKSpSFbGDy3mnCMcjVIAcMQep79zQV6LjL2N8PgUuveIpemwG48vf5xTJ5Tg/ooS2sfECYOw3A6wAar+PzVpLRKkKUo2SUqCSCRHmBFx8qS4FtZCXCpxKTYLBJ08hPaiiipTbdBmcZI94ivJq5goEJINvai8rdOFWhGITCVXQvkOx+tDqUvVZ5SFKMhSlShyNo6dafHFnENBt5CRPMXv1FhBn51bLim9oZnBCBCwlQiCkiIMke9WXI3vGZ0rkKSIJ9OYjt9TXmeDy5xtKimXFA3E25RvtVwyrMnkht1CfKuy+xHr3tQSQ5bOM8DxUGla9Cj5HCJAI2G1+k0nxXDjhWllElfIjaNiT2/ervjOKGXkBt3+moEAp5TyMjYV1w3i0KxK4upNpsSUiAY6iQKGS0NjOSg21sU5RwvicOnUh4eIDdtYhJA2E733nvVlyfIsQ+sPYhYSgWS2IMp/wB1Pn2EOLTPIi3WmwTAgWq8atnOy+XKlXf/AIA4rJGXEgKQPLtFvyqr51lPgqBBJTOoT67fUVdiYpBnmYJUEgQZJBPSxm3rFPoDxM2RTrbRUMfjFyUpgJJm24m9InGDIIGxv9asWYYEo0yZ1CaBdZtv36WrLOLbPV+POCiuJX3MOVFUCYO/f9q5S2OYpuGCCTO/0+Vcfcu496CFhZ1Foon/AMNqbAT8W8D0B9/8VAnC/dnUKUPLN/37VYMuQpMLSJSAEkc+V6cjDBwK1pGlQO/7VqbPJwqjTWMQoCFKIABE2med/wA6FzXLnVLRqjRIICRy3v370blziQoNBsqA+FUbdukb0LjM/WMR4ZSdCRcCBB6+lToitsFz/SGyhttMRCibRJ5H1rrF4NBwoQq4SkfijpzozFZeHAQv4fiUJgzHWlmYsFbBb+FEWJ5wAQPU2okxnoJ8MtNpmEpAAATeT072IqB/EhSSNKUJIudybdeXpQzIW0Eah5UiJP4ReIn86Exqg6RqGlsD8rfXrQUFyXQNjs2acSGljyCI0722FCYxlsArGpISBpQm0bwSeZNadPiKAQ1z8oH7845mosxSpnylSVLNyAQdP71aQqUvYuaUdV1HV0684ohb6VJMgpPczNB6pvqBJ5dPpUZXsPrR0J5GJUZtf9qdYJ9MBCEQtUBK9cAKPXtSJTlY2uOtRoCOSiwvvONL04pERsQLzyM7EUYOIgmzYSQoxpUIF/TYTQ+ScUwPCxKQ62bDVun3/Kos4yhIJcYko3iDIFvpQmlSdWhnhZUQh1oE7gTaJGx6jtTNObjD/FdE+W0kA9fSqtgc70gNuAFI2V+JMkG3sKtTDJdISAFEplJNgtN9psSOdBIbGbex81imz/VGkBQExse4rMtfASpTRMXV4atlDnpvZQk/Kl+ToZUPu7wLckpJiIJ/SjcrwwZUlo3UlcSeYII+o/OhZogx1gcladQrEohSzdSVkxb8MUmS6po+M0nQ4lV03goJMgA7p5zRWT4IF11bS1JvCkTaOZg87/nTXFZYpshZlZV1j4b2HYWoW9D4JJ02OOH0uOpLhdKkqukERp7Tzq4tGUg9qonCuYeZxEFISRCVCLEJ29yauLmatISmV2Oxud/SmYzl+ZCXOkv+iTHOp0+YTF47i4qr5xjwtIhIk79vQ+1H59itoAjkR16/K1IGDsCJ602WkaPD8eo/kZoYPVBkmBuT9JoRxqLe8GnQwnk8s7Rf9aDxTYI1Gx22pbjo6OLNboBw2F1KI3n9qIGVI/EBPOtYJJKwRM9v5/LU4Xh0yZbM87VMcUyvIzuD7PKGlhDMAm4Bne8CjhnKENf14QY8vMn2/m9V7BZypTiENNeIoAASbGw3HO5NWJ9JbQFPtJUQRq2hIPPnapRxUtCbG5ziSsFgKQiJFpMbT39KzNGfDaS+8tSsSpQhM2IEkTA6AH5irTiMU34YdQUqABVKTbYxJFUHH493FKB8O4kAJmQOvpEUa3stjjK8fiH48RKlomZCYAA3+lEY3EJaPiu+VA+FPPrYTe1Iv+rsScOlltOhCfxhJMjeJ+U1zljpeK38QorWiNI5C9re/SokU5A+b8SuPKlA0NJ2ncz1/agTiHHE61mG027ExsOtRZg8pxalR8SjEWBPpUSioq0FflbkDmBc7DrRUJcmg8ISkS4pSFkSgDePY2mhGmUlRmZi1+vX3oRtRUuEmSTAKr+9WF/CNMtecpCwJjck/wA5VT0GnaK6+gaiBYD3vWnCRzBtWgNU8tzXLTlx+tWIejhREb1pBit6ZMVgaN+1QA3qmrpwfj2yjzuAKHlKVc0naqODXRFC1Y2E+LLhxNw/4a9bYJQvaBIB6W5UBk+FcdVoQ4UrBlAmBN5/8aU4fMXUCErVHSbU2y3AvYqS2iCncgxKvbnQmiEk3ocJfeDoS9pVa6he3XvG1Y9xY6ldgkpSRf8AFbafSk2IbUhRDmrxAeu1aSmNxM70LNafw9A4bzRvFYmyygrSNzB1DoPlVnyrLzh8QUuOOLQYVqWbBUxHaeleWZGWVr8N+Ui2lafiSZ39NvnXpqXcQwgJWnxyR/TUTZR/tVzmL0p90PVvssHFCAAlbWkg/EJE9tqr2DcOlIkwkQAenSpHsvxBSHVMQN1wrbpbna9uZNYw2CRYxFvT3q7s1eMoRx8W7Y2K02GuZgFPMA8x6CpzhkpJBPyqHEtDwxpTfaY5D9amwikkeaSSNqeuzO+rTC9iIlQI3qHMsCn8JJBv7/tTFlxJRB3Tt7nnS5REde/f96Pj9MuOT5X8EjTpQs79iKdN56oiSYpdjoN4IPOfypOoDmDPakK02kdKWKGZKUkeUZXiFNDUne0HoeR9K9LyYHEMJdVB1DSeV7z6TvXlmCVb0tVj4XzhOHdJcUsIVYhNxNrkdu1W/qOPVxGOe8JeCo/d1lptfxNkkg9SJ96nwOXBhHmV5lbkC6gNkHoAIv3p7mS1LIKk6tUaFpE6R1I9axrAr0eGpYXtqAAFjU5lKOit4p0LTpRpKBulNhA/DI58jSHMlpCi7IFiCJ5CYTHyE1anuHCNXgwkJMQBAJjfpPWqU/hvFWrXMiQEjYr2THQToPuaKEgJLQEcKpJbAPnWZj+0GIPy1UFmTKW1DSvUSLgciDAvzkXo/HZU4w4kElaloJkbjqPa3zpW24nVJFuYprZnkQIcIMpMRXKlkmSSTU+JSkmU7HlUKh0qgHrQVggm5UqO3WucS2i0G/T9aFNYDJqF3qgrCrFwRIIn0PL60Oo0QzGlXWKGNQr0arc1yTW6hQQAQmetNMh4hcw5KUnyLN7bK6zSpTsgDkBWlDpQMdF07RZc0xoUZKtSjJ1DqeR/el4eIoTDuQIm370zxmXFtCFEyFAH6A2H0qmbFK9jzg/DtOPEKUAvTKArZRvKfWINXfCZ+hDyWXXRpJhBN4VynpYRNeWfcR4WuVatx033nrTDLPEeUkCTBBk7xz9TtSprQ/G7dM+g8szgA+G4pP8AtJP070dmOWJdTaArkf5yryx5K3ClvUVJSN/xbC0+s1acu4mxLKUoxWHUEmzToI25JWJkGJ9avFL0xOfxnGSlje/hY8TgoRo3Nr9o39aTJ0jUhW82I609dx4U0ZJCgBMD8uopOtxKlX+fX/MU+6ZXjyltSO2seRAUCbQdr9DQ+IdEQASJkdjf+e1QrcBIvIHT1/KosewbKvB/m1C5to2QxR5K9Azr2q0XO55T+tALXB2q25HgQ6wrWATJCTzFv3rDgW02kGKFQvYX7cE3Cuj5vZHLl+9NMJhwd1BP6Rz9aWYY2H85CimnIMm/bt+9UzEhm7xRiYTDn+kITpAhQBAvNWTh/jBrTrxDiEq2UOkdOtUrFOtqKiE6AfhANk3ED3FKnzMzvvUcbBuuz1kcbsKR4WF/qrA8yljSkRN77/4quZQlKnlLcUkKJsdpJuYHcbVRgkpM3FxzplisOtpBxHiAkmAD1PMegP0qKFdAc9XQXxFmWvGEidKQUjv1Pv8ApVUgn1qZGKUAZvqEX5fy9RtvxPemmSTvZCRB71tNrkVnP1rEuRVgGiBvN+lY2uCCBtXCjWJNXRVk61k+b+WqEmt/lXbTeo2qi+2cITUgF6lOEIFRmhD40dJrahWkmpvBI3qBx6D8j0a9KxZX509RlmpKkm4QCfnsfWQKrOCR5xbY1cm0aQdM7fnQM14+hVkuIkKbIJ83y/lzVt4XxrbK5UmUTFh9e9UiVMO6imQZkesc/arlwxjULcSpuDpupJ5TY0nIh+Jr2XPAlpYLyFpTpVJChHlgT61dMuxTD6EwpC5G0gzXl2elvxglSSURJ0nSQNh7UVk+XIQqGXDqPnQZnT8qkG0HkwflXdF4xOEWhSoHlBF53B5DsKjLIMi1/an2Ga1tI8QBR0iZ6wJ/WoXsnQASgaT13Ajsa0owQ8mtS7KjiMApK5AnlRug6dJHpFTfeApUKBME7fnRLK02jb+XqOKOhPNKlaM4exWgltRF/qa7xTHnVYi+wiKFxA0qkCDyPKuDmqzuU+5q4tLTM08TnLnH2fPDAMCLbfkKnCZPYb0Ihywt0ohDlj3pTDVURurvpj/PK/IcqFdRuDZV0x0PKiixq+ESSYtUmbZYGQkX1kSd9jsb9Lj2o0KyAC3vLQ5BWI6bTzohhguEJECeZsAfXpyojF5E4w7oc0mRulUi/eiTM0vgtbwxUCeQE/p+9G5chC0lCwP9p5ia6xeF8BJi5SYJ7EfX/mlyMQUkKj29qgL0DqEE9rfpUZNGMs+IroKhxeH0KirEtVsgrYF61NdRVgoIwzYJv/DTFxpOmYg8qUtqijWXupoGjRjaO0p077VjrKVfANz+lSuFITB3P0qbDtAAGqTobVkDGW2JJqPwDRzzYv3tRGAwmiTMT2qrDUED4FJTBIsd7UcxmpDgBnSJ/wDrHb2qF/EGyEb7G25PLtQ6wpolJjv6chU7DukNcxxSlKSuAEA6Qevf/NOspwBbBdQfOnSYFxfr1pFhmw6lKQfhBJHSYMe0U9y9spaUCYKNyLn1jnQSGw32FN5ip5alKgFPIztzifn6mi8hw+oOEL0LCvIN5+Ix6RSPh9BWtwhVhv1g1fuBcoSpsyArzW9j+feqvZoU+K5Fp4czB5bQSAgKT1m6f0MwKsLL4UO4sR3oXFNqbblpAWpPImJHO/Xeu8BilLTKm1N9lRP0py0cbK1NuaVIXNZeouKBAT0NFu4ArSkwEKHIRBoht8FRJCk8vNafSsxGPSgE3JHIVCPJOTVCvNWkhEEwf8GKQKy8KvO9OcbmyHW1SNKht3H/ABSQNpNyYoW1Z1PHjJQqVo8IaUAAJmR7/KtFNpJq+q4NZxLaU/AvSkhQ3BKREjmDVZPB7wWpCgPKdMjnvcChtCcbckLmsQAbG8gjpO4/KrejEYfGytwlpxCIVMQd7gndJEGPWosPwdh0pIxCltmJS4fhVuY6SRaoc04WR5SSotmPMm8G9iNoNoPc9KpbYTsFRh2W0uqWsFKZSDBhe8QB3vS05JOHU6VFUpCt+m47Xpjl+SBDmnU29HmCSqUrSJ5cjcVBmjaHihLbDrBUqFJBOkiREcutMQnIqK0ps6RJOkmR2/etY1iJ03m9uVNswyhbbOr4mwY7jl86TNvH4BcEmBzozNKloFadKSCOVY47JJN5M1vwjqKdjOxtXJQflUFG3TOwiuBXSETuYrVQhtIoptoKA60MlNq7SsjaqaDWgx8jSO29T4d4WBMTzpe0s3FEYd6LwDQtWNjKmPWWUyN9+n8tRb5BjsbDr19KXYTM1OnSUwBzH5fnRzqLW/hoDSqaOmmxJj1nvQbOEQUuLWZPLufX+bUelsoAFwT06fpUzOH80kWiwi3/ADU5E4WDZDg1gKMWN47dflTh7KwtcBZBIgx7n86smEycKSk6TMQCDHLePpQ+VZaoOqSoToVfuDN6S8g+MRLgMk8FQVOu5CtMggEcx6V6RkyW8EkPEqDRACuek/3EC4HKe9ZhsmRIMf8AFP8AJ8NKdO6OYVf8+tSLti80lGDQ3w2JS4kLQQpJuCNjUGKWrVCQCf8Aygj6XohllKEhKUhKRsAIA9q09hkqgncbXrUzkqk7Fzj6gnTiC2CTCSn/ADzqNWEUryax+vrTZ7DpWIUAR0NLMIvQ9oVfeOo2+lVZoxz02uwMMsoH9dEEW1QYvbl7VXsRhFhagkBSZsb7V6EpAO4mkr3CLSlFWp1M8krgD0EULiOxeXxbbs8Ux2aLxSG2n2FtlKEhCmpjSBuo8zzjua7yzBYjCqhB8YqFgudKtrTO8Grfw4trwwh4i6UxJA5C1zcmmKsJcBrSZ9Of8+lKcux+KNIpOKzt1a0t4nCJLc/6ZJB1XI0q+VqHzHFuYZqG5UhZhKV/G2VTaOYq2cRYtDYSlSQVFWnSRtzkRtEUBmuDQporBGtIkTzIBN57QB3JqRYzhaEK+HUFlMf6lj4gtsD7DcWpLiuI1NjSn+oZ37p51a8xzRhxmEupQpY2Mj0+l6R4rhLwNJJCjvKZ09vXlTo7FTVPRUcwzZWIUVKUdSjccvWB7Vgy9SgkDyrmxNp9+v71Ysxy9pYQtATqmDp9ecfnQmJC0gJc8yOUbp9/XnRXsS4e2KVZM4qTqBOxk8/WgMUwpB0rSUn6H3/m9OnWFidMnaDt6VG86Vt+GsGRzPI/sZqrAliT6K+usBpm5l+lOrUlQ2MG4/xvQCgJ2ohDi0YKwV2w0VGB+350S3lar3FuhmqsJKwduO9TNRUhwRF1CurRHepYxRD8sKVKKLjnanQSBfbpQeV4dLYJA1LpsFFQSnRKt7eot8ppTezXCNRsmwjQ6TPWnmUZeh0i8HoSBy5enakq8+JhtpuSTBtsRz786fIyOUpVBC0kEft7i3vSprQ6Oi35fgUtolSvNsKWMu+d1UT5t/n9R0o7A4ZUSrYi30t6Vxk7TaXXU6pKtx0jb53NKitF3TsYZc6pSdQ3FO8A6QTbpS/CKS2IBsTt60+ZAtTI3ejF5M/VE9Rv4hKAVKISBuSYFSVytAIgiQeRrXujnmkuAjUm4NxBmaVDOkBweK0tszoClpEdvMJsY+lNGGAkQmw5DkPSunGgoQRI6Gh20FFpN3s2DUa1XqWIFQ+MjmR86K6FSV9Hh+OyNWLQgoAhLafi31BEmI5zUmC4exWBPjBK1J5oBkKT17EU/wAuz0YRtkqQrQsNpLgHwkpTc9p/On+J4vYQkgEORcgXsenXvWd7dM68OSiqViTB5ng8YpKyoBYEaVHSoKFoINVrjnPmtIaRChHmWDERqFo3rnEjD4l6VeUrUCAPKIJ3BHMTtRuP+zt7DrDuGaTiRZWlYnffcwoDf3NqKKQ+X+KV6PNwuSrmD16cr0wa4ifDfgEgoFkkjzIm8hXP3onPMw+8KCy2lpQGkpA0xHKOtKSxB7RRoCUX6G2VZL/T8VXMyCD0tHvRTuGUpopSbge8dPmBQnD+bBhwBRJbXZQ5A8ldovTzigltIeabsqfOLp6H86pPZckqKVgnQHNLqlFO0jl/NqZvcPeIZaXpMW1H4hyFNuGcM0UqBRJkyoiZnp070zY4dwJWpL2ICdglOuCCehv/AA0EpbK4f47PN8fgVIJCk6VDeNvpQCk16HxFwGtMqY1KSBfWZkdjVHdYgwRBBuPQ01STRmniaYMjvMc4opCgPhlPeTWm2L/WpA31E9v5yqyKDRhdUeZPSj8nY1L0lMztPuaHaYi/UxU7KgFJmYm5G8TeO8UEnodGNPYzfwDiHkhPO0gSDtY96tCstW00skBK9OpNrHa0cjROMy5ttjW0sHUJCwZpjl+ZBxACR4mmAVK686U5dM0PGVPhrAKnx1iEEgCT+LuOnerq3nra0wZbUg/iEAyLR1FjWYVLS9YTZLZ8wjYjnVR4ixXiuq0HUhJhMDmJqmuTDUaPQm82ZU3Hiptex6UuxyAlHjt+ZSiBIPf6zVIwOEBKdaiAb26dKvSMIX0+G2UpbTby/wBw/wAVdVonClYqZzd4OglRIj4TsD0NXjhXOlvOKSqICQarWK4dcsJSRzMXk2mn3BOUhCi5MyNMzaO1WlQryeLxMuFZWVutRxDVYDWVlUQxe1ULMOIX0OKT93CoPxTE94q+mvOc2zY+MudMz0n+WoWrNXjRtvRSc/zJwpaaSSEeGgm1j5E0qbbUU9COnKlWV8ReLAcJKoAg3kAQI9gB7U3CxuOn0oJI6HjNOKo0lc2vEzYRbaflNWDJON8RhkeCFjwyZStXmKBO3cet70hSzeU8vnXBdAsSJta/f9IpV0zbKMZKmrPQv+kWMY595cJc1CCEnSJ/utsdzekGffZb4LZdaeIA/AsTM2ASoUuyTNXmlhTChKgQUk2PWu8wxC1kOF10pV+IiAgyCYHOIEdjTE/pkyY5ctdFaw+WKKwkjzEx3FxvXoOWcJutN6fEKxsUx5R2g0nzThdtLSH2Xi9qJBixJsTbrtWNcc4ptkNKQEp+AOKBmBaekzVS70XxtG8UljBLKVFxJV5kyJTPMWuKrWc49t0jS2BpHxA7ja467UXm2YOrGhbgcSbz1JM7m9Lm8KfwkKm56jteog31Qy/6yxHg+CogpiAefS0DpSHEMAkq5G9+tErZIM307/PnRzGAwxTqU4sL2KQPkRNiJip0C48uxN91HeOZ6Xro4cDa9MBglAbb8qjVhI5XorK/GDNsTuYn6VM1hLi3O1EYZgm8TUoRpsfa9VYX4zhGH2uYE87ddqcZLnq21lKEakkyROx696AbwxsT1gjp39KmwzgbUZ68qphqGzbq9QUdSwSevxA71MlITB5jkK4w7guT5gf5tW1uXt9aqxnGgzH4sLSAE6dMjbrEmrDwZidEpkAKuL39I+dVcqsecf4/zTBjLUuaQlzSo7hW1+Xcdqpqwmr0z0deZoLKiPNHTlFb4RBF9YIJumf5eqWzhFtKCEq+Kxvbp8oj0qw5Xh1MvNjyibzq5c/eYoo7Zmy4EsbivZfa3WgaytBwDdarKyoQw151mvBmJLyy2pvQTI1LIN+oA6zXobzgSkqJgASSdgBua84zD7a8vQ4pIS66AfjQgaVdYKiCRNp7VXYUckodHzklUGRvVlyPiD8LkAnZXXsf3qs1sVGgseSUHaPSUqIM7jr/ADlRWWZT95dKPEQ0A2pwuOWSEpgkk8rHfoKpGS8RFvyOSUfUfuO1ejcF4M4l3S0QSpvWmTCVFtxpwBRAJCVaNJgGxNqU47OqvJTxOUe6G3D/AAL40lnE4d0IIC0jxARvAIKQpMxItenrn2bvEFKVshJvHniT7enyojMMhx+IbxHihCkuuNwwtSJS2lS9Y1tIQlwQW9KXSsQlUySBQmC4JxfiYMuhLnhNpacUt5SgEpUvXpAAUCtBSLHSoWWmBRcUc/8Adzff4L8N9mT6kpWximvDUAtJGspuLKTaII+dMTwXiFJbYxbzLgMhsJbWCSEmZhMfCNzFR5H9njzSCAhDDicEGG1oXMYjXiNTo03GtC0HVEjUeYrMdwTilsKQ20hlCvvGhgO6kteJg3WRCiIOt5WogWEzuVVXFAvy8r9/wUYz7I1tKSj7yyELXobDmsKKiFKCRAudIWfQGtp+xZ8TD7XyX+gpzivs6UXmz4KFsodw7pQpwmVBt9D6hqnzScMq/wAXhDmKjwnAmMGHxaHFKdU6tBjxUAOlK1KUuPCjzJKQUuE6o0kgJSauift5folV9l621FC8SzqGglMOEgOKKEEgJJCSoKE7eU9DRX/8dxAM+Mz7hf8A60yw3AT6XmnVMteJ4eEClpcUSgs4rW4mXCVKBY8MTJ/0o2itZdwJiWcOlLaEh1WGebel1YC1l1CmgShQMBHjQQQAVEbE1KRP28v0TK+y14OBn7yyHFJLgT/UnQlSUqPw9VJHvQmL4ES0kqcxuHSAst/9ydaY1AAJk6ZvAMc6unBfCmIwz6FOgBtDb6EgKSdIcdw7iEAJAAACHBAEAi29RYTKMUkBxnUXW/veHWCpLZBdxCXUvI8VtSFSEpmRcKG5EVOKL/dzff4VQcA63EJbxmGlYQpASVkKS4HCmCEwQoNuxf8ACaPZ+x7ETKnmTHZf/r6U7OQYltxkukLcWcEgrbSANTDuKddOlKQEJ8JSUzABJtTjH5E6rMW3y2HGwEaFl1bZYKfE8SEJH9TxApAI2OmFWAqUifuZvv8ACoL+yPEFU+M0BEbL+fw0PjPsrebQp13EMpQ2krUqF2SJJJ8uwANHYHgHF6iHUI0rfw7jgS6og+Gt7xVyrzkqQpu6iVHTBNgKlzXgTFKw/hJbS4hKMW002XihLPiOKLDiTeYZIb0/hFtiqq4ov93N9/goR9mrmhxz7yzDWrWohwBOkSTdNwBeRapsr+zdbo1tvsrA0ydLkEKQlaYlNwUqSZHXqDTPMOCsUpLw8NDqVvYlSUF4oALqGUtPSBugodGnkHKhx3AmMXhiyEoJUpvdwjSU4PDshYF0+V5tZkgqFimJmpxRF5ubu/4SD7OnWj4inGdCAVKhLhMASbBN7chTXOuD1rbCmy2AlOoWUOU2tvS7FcG4xbjq9IKnMKptS1vEkrVh/DCBEQPG8xCypG6hCjRmF4ZxDWMdfKQEFpQKy6pRP9JKQhKRHlCgo6F6kjdJk2nFdlrzMrktlPShQgqUb3E7g9+80S1mCkkapuQbz0P+KifQSQrUIIHz/wA0bh31OAJWmUjnFx60ndnp4tf8l24bzJRQE6VKEEgjpvF6eofndJT61TMnxjmHuEkoMAk7co22O1MTmxfWgJVBHmEE6VDofmPnT03WzgeR4zeRtLX0s00NmWZt4dtTry0ttp3UowB09yYEb3pPxLxIxgWS/iXIkeRAI1ExdKNpk8zYV88cbcfv5i5LiilpJ/ptDZI6n+5fVR/KjWzmPQ/+0f7V3McSyxqbw03/AArdj+6DZO0J9zyjzoOGuFKrkqqwTisrKyiZDAaZ5TnK2Da6Tuk/p0NZWUI2MnF2i6jStKVBIAIB2HSam0gCCN9rDf8AUdqyspDPQ49xVkmVZcHFgGN+g5e1eucIZehKB5RO/p6VlZSl/qFeYksI4zHJEP8Ax8tjzFUTG4RvC4jwMRqxDT2wP4fb3rKyiqkc3xpNtxfVCHOuEQypw4fSGxB0q39JApDr2IAHtW6yiOrjWkSMukKBSADG/vFRuCVGQPkKysoTQ0tBWU5KMSR8KBsYHSrGvg9WHCXGnPKSAoEQSAe1ZWVSM2TUlRK9k7aF+GpM67hXMbdagx+TJ8LWkJkQbgXgxWVlUw4JMO4GJWtxBgiJTI5Cxn6Vb8Pw+gK1JgAggjv19aysoMhzvJk4ydEWOwCFNuIcSlSUg8hsYiZG4iqBi8F4CDtAUCI30mSBtvBvWVlSHRo8U6+8ylSliYECLSL7+m1ay/FKW4gHYkAwdx/it1laIrZvi9FsxOcFtvwEpEWEnoT+dVXiLiwYBAe8PWZOkTA1mN/9o7fSsrKP/dRnyxUMDce2eP5/xE/jXi8+sqUdh+FI/tSPwp7Clc1lZTGedOFGuZrdZRIE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78575" y="-974725"/>
            <a:ext cx="2238375" cy="2038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0724" name="AutoShape 4" descr="data:image/jpeg;base64,/9j/4AAQSkZJRgABAQAAAQABAAD/2wCEAAkGBhQSERUTExQWFRUWGR0YGRgXGBoaHBoYHBwYHB0bHxoYHCYeGhsjGRwUHy8gIycpLCwsGB8xNTAqNSYrLCkBCQoKDgwOGg8PGikcHyUpLCwsKSksKSkpLCwsKSksLCwpKSksKSksLCksKSkpLCkpKSksLCwsLCwsKSwpLCkpKf/AABEIANYA6wMBIgACEQEDEQH/xAAcAAACAgMBAQAAAAAAAAAAAAAEBQMGAAECBwj/xAA9EAABAwIEBAQDBwMDBAMBAAABAgMRACEEBRIxBkFRYRMicYEykaEHFEKxwdHwI1LhM2LxFkNy0hWSohf/xAAaAQACAwEBAAAAAAAAAAAAAAACAwABBAUG/8QAJxEAAgICAgMAAwABBQAAAAAAAAECEQMhEjEEQVETFKEiMkJxkbH/2gAMAwEAAhEDEQA/APD6ysrKaQyp8JhFOKCUCSf5vyqTAZcp1UCw5k7CrbkmVNjygzcSQd+/t0oJSobjxOZDhuGw2kc1nc+2w/fnS3HZSpMqSRHMECR9NqvjuEATqI5dbikWYiLgagQZjoQfy3rPGezpfijwpFTA25fKrnkyApsWHI3A+e1VPRervkuE0iJsIv7Xo5kxR2Ftqt5kiOukfzpUmEcQpRSUAEXuEwfpb0qPMsa20iVix6CSTyj3pNwvgVlanU+Yn8JMT79dqWl7GPjdJDjPMGhSCdIv/tH0tVJLvhOSg7bGN+oq2Z9mbiUlGhM7TvHW9JOH8u8V3YQASNRABI9dhGo+1ObdEcYof5Hj1kJUW0FJEGUJJibHbl16VFxjgAhLapAF/wAKYvvyo/C4pDbxZAKpE607AETFK82wjinw2olSCfK2T8IP4r362oE3YTjHtASsqaWwChCtYJvG6b3iNhQf3MpRqToUgmASBIP5371e2sO2hnSohGkEAk8o2qg46A6oI2P8n5zRoFpJhGUYRargJB7pT+1WLBMYVX+s0NexGmN+YgQTSHKuIPCSUOIJE2iLCb1ccI6zimoCgZ5giR+1S67KpNaK3mmUNhRDB1JuQNKSemnblcxXWTZOHUlagnUnyhJCRNtojcb/ADqxsYbDpHhqPhuC4UfLqH9wJ96By/MWEq8NU+IlZ0uD4VpUTfsbn6VGy+CGiOGW/DEhAPKEok+tvWqxm2RLbMlKACZHlT3ttvVtzXGhtorb8xtCo229rfrSbMM/D+H0Of6gVqBAAHTb/wAZonLVEhjXdFVW3JgJSOvlT9Lb1PhcMkq2TP8A4o/aK6B/nUUXhMNbWG1ETGoA6R79YpfI1wxRu2bxOHQRpKUlPMaEi3qBNVXOuGlNy415m+Y3KYix6+1XlxoWtIAnuBvHfapHMAgx4ZJjvN/0/wA1IzoZ5PhwyRqqfo8jKawCrlxJwsCQpkQv8SBsrunv/tqnqQQYIIIrQnZ5vNhlidSRwRWTWzXNQQZU+Hw2q52qXDYKdx7fvRmHwpUYFVY+GO+zptagPLsLW/lzVq4ZwWlGqAZmaHyxpREECBYWtq5W+XvVkOFcRCsMkRACm13BPMg8jv8AIUqSs2xjSDkYbUjblSrGsBCSAAJB5bdqbZdmCo0LZUgi07i3eiMexKCYO0zHKKx7izbFqSo8rVIURFwaufDRT4XnVyv6zFKn+H5JWVEH2t61OzlYSsDxyFwFaCYSq1z25+tantCIqgvivClWkahBI09N94FEZCx4TcSlRBhUHZXpMkb1rAYNaLuCEkaoUQZJ2gn6VrQw2qFNlgqiVCSCYNzMxf2oG/o6K9gOatuayQnUCJjVvv73ikzBC3AXhpTyiwtHlnruIovOQdfke8TnpEygjnb5dqVOIVHmVYm6Qf8A9R9abdoX07Lgt5KGVqYTpcBMpVcCPfnv6HtUeRMjFILilQ4k2PNNgfl2rrK0JwzSlFJxCFpgjcpkQFDoYINccN5csJJkQqSOhHTsqgekEuxs7gA+FIKiFAwdpA6id6qOd5F93XpJ1bGauQdNoKQ4gyZ307+4I6VVs+x7byyVKUALBWmxUNgbUUCpsWvvNLaCkkpcG6Ysqb79jTPhbA63fLCVbgD8/Q0gDI1X2P7Uwy7xWVB1q+k+8dR2omLh2WbG5I748rl1BEp1XCdvL6Typu5w2h9uUpSlQAtEeaL+xNqBRxC84AUAGdIkpHeZ+lxVzynCCBqESJnqTQt0aF0ebeI81LahzFjYTt+n0oRxvzAq6xbkJ9b7mrxxdk3/AHDF7DleRHzkVS1Ya5MDpQzY/ErQ4b4NC1oCXpQqPNHzA9K9aw3DqW2kNgANgQU8riJ96pnB7KFtgXSUnrYjr+ntV4zLMwlmSrSABJq8fdsz+Xy5RjApQ4PQ46pGslIUTY3SOae9h7Vp/hz7u8pCCSnqehB/x9K5wOLIcLjZ8xJN+c/mIo13FKK0rPP8J5f7fSpad6Og1kjPu1X9BX+E/Ha8RAhadhIAMWPp1rzriHhQOQoEJc2k2mOSrXPevfMHmLfgTaYAIHI9K8rzzC+I8SiIJk329O/P2opPijLhg/Lc4zWkeOYzBKbWULSUqFiD/L1B4dej59k6XjoUIWm2obkxvOxHaqdieGH0qI0ao/EkiD6UcJqRyfK8KeCX1fSNhZ5UdhtUHTb96AQ0R/Owp1gVak6EAFSvxE7dh+9V0VFN0jrA52tpQIhQG45Kv9L1bMq40ZWoIUlTZ77E/pQLPCZSCHEHUDEzEHoBSXH5cplYIBIsZPqe1vSpVjdp0z04tlaZQABvMb86r+eZk+zpQghRcVFwJA5i/WleF47UhMKQZHex+YtRCG3sSoOOkIEDSlMCAeqtr9aWoW9jOT9DLAeEpBCSCoWWCRYgfUGfaKq3EuXLKi5aBAgGbCJg89jNPP8A4tpoQgSSfMoKJF971AcShKYdUAkfCkSd+ZPTn6VfQb2IsBxAQ2GV60pBuoXH12q34YsqTIVqgRKudjIjp0NVLMGm1K1t2SQTJ2McyKnw+brVhwPCQQDGpKrqJ5afrHahcfhcZ1pkmYpS5iEpaUEIsFKAv3EcwJqLPcXh0o8JttSnTYr+EFIgTHU39L0IMzUp3ytttqTKbybdZ5ma6zHMA0ghtBK1WU6u5g8gNh050adMGTTQzyTHkgJTaExIO3K4O9D5JjnGHHGgryk3B2nqOh/Ok+CWkEKSpSFbGDy3mnCMcjVIAcMQep79zQV6LjL2N8PgUuveIpemwG48vf5xTJ5Tg/ooS2sfECYOw3A6wAar+PzVpLRKkKUo2SUqCSCRHmBFx8qS4FtZCXCpxKTYLBJ08hPaiiipTbdBmcZI94ivJq5goEJINvai8rdOFWhGITCVXQvkOx+tDqUvVZ5SFKMhSlShyNo6dafHFnENBt5CRPMXv1FhBn51bLim9oZnBCBCwlQiCkiIMke9WXI3vGZ0rkKSIJ9OYjt9TXmeDy5xtKimXFA3E25RvtVwyrMnkht1CfKuy+xHr3tQSQ5bOM8DxUGla9Cj5HCJAI2G1+k0nxXDjhWllElfIjaNiT2/ervjOKGXkBt3+moEAp5TyMjYV1w3i0KxK4upNpsSUiAY6iQKGS0NjOSg21sU5RwvicOnUh4eIDdtYhJA2E733nvVlyfIsQ+sPYhYSgWS2IMp/wB1Pn2EOLTPIi3WmwTAgWq8atnOy+XKlXf/AIA4rJGXEgKQPLtFvyqr51lPgqBBJTOoT67fUVdiYpBnmYJUEgQZJBPSxm3rFPoDxM2RTrbRUMfjFyUpgJJm24m9InGDIIGxv9asWYYEo0yZ1CaBdZtv36WrLOLbPV+POCiuJX3MOVFUCYO/f9q5S2OYpuGCCTO/0+Vcfcu496CFhZ1Foon/AMNqbAT8W8D0B9/8VAnC/dnUKUPLN/37VYMuQpMLSJSAEkc+V6cjDBwK1pGlQO/7VqbPJwqjTWMQoCFKIABE2med/wA6FzXLnVLRqjRIICRy3v370blziQoNBsqA+FUbdukb0LjM/WMR4ZSdCRcCBB6+lToitsFz/SGyhttMRCibRJ5H1rrF4NBwoQq4SkfijpzozFZeHAQv4fiUJgzHWlmYsFbBb+FEWJ5wAQPU2okxnoJ8MtNpmEpAAATeT072IqB/EhSSNKUJIudybdeXpQzIW0Eah5UiJP4ReIn86Exqg6RqGlsD8rfXrQUFyXQNjs2acSGljyCI0722FCYxlsArGpISBpQm0bwSeZNadPiKAQ1z8oH7845mosxSpnylSVLNyAQdP71aQqUvYuaUdV1HV0684ohb6VJMgpPczNB6pvqBJ5dPpUZXsPrR0J5GJUZtf9qdYJ9MBCEQtUBK9cAKPXtSJTlY2uOtRoCOSiwvvONL04pERsQLzyM7EUYOIgmzYSQoxpUIF/TYTQ+ScUwPCxKQ62bDVun3/Kos4yhIJcYko3iDIFvpQmlSdWhnhZUQh1oE7gTaJGx6jtTNObjD/FdE+W0kA9fSqtgc70gNuAFI2V+JMkG3sKtTDJdISAFEplJNgtN9psSOdBIbGbex81imz/VGkBQExse4rMtfASpTRMXV4atlDnpvZQk/Kl+ToZUPu7wLckpJiIJ/SjcrwwZUlo3UlcSeYII+o/OhZogx1gcladQrEohSzdSVkxb8MUmS6po+M0nQ4lV03goJMgA7p5zRWT4IF11bS1JvCkTaOZg87/nTXFZYpshZlZV1j4b2HYWoW9D4JJ02OOH0uOpLhdKkqukERp7Tzq4tGUg9qonCuYeZxEFISRCVCLEJ29yauLmatISmV2Oxud/SmYzl+ZCXOkv+iTHOp0+YTF47i4qr5xjwtIhIk79vQ+1H59itoAjkR16/K1IGDsCJ602WkaPD8eo/kZoYPVBkmBuT9JoRxqLe8GnQwnk8s7Rf9aDxTYI1Gx22pbjo6OLNboBw2F1KI3n9qIGVI/EBPOtYJJKwRM9v5/LU4Xh0yZbM87VMcUyvIzuD7PKGlhDMAm4Bne8CjhnKENf14QY8vMn2/m9V7BZypTiENNeIoAASbGw3HO5NWJ9JbQFPtJUQRq2hIPPnapRxUtCbG5ziSsFgKQiJFpMbT39KzNGfDaS+8tSsSpQhM2IEkTA6AH5irTiMU34YdQUqABVKTbYxJFUHH493FKB8O4kAJmQOvpEUa3stjjK8fiH48RKlomZCYAA3+lEY3EJaPiu+VA+FPPrYTe1Iv+rsScOlltOhCfxhJMjeJ+U1zljpeK38QorWiNI5C9re/SokU5A+b8SuPKlA0NJ2ncz1/agTiHHE61mG027ExsOtRZg8pxalR8SjEWBPpUSioq0FflbkDmBc7DrRUJcmg8ISkS4pSFkSgDePY2mhGmUlRmZi1+vX3oRtRUuEmSTAKr+9WF/CNMtecpCwJjck/wA5VT0GnaK6+gaiBYD3vWnCRzBtWgNU8tzXLTlx+tWIejhREb1pBit6ZMVgaN+1QA3qmrpwfj2yjzuAKHlKVc0naqODXRFC1Y2E+LLhxNw/4a9bYJQvaBIB6W5UBk+FcdVoQ4UrBlAmBN5/8aU4fMXUCErVHSbU2y3AvYqS2iCncgxKvbnQmiEk3ocJfeDoS9pVa6he3XvG1Y9xY6ldgkpSRf8AFbafSk2IbUhRDmrxAeu1aSmNxM70LNafw9A4bzRvFYmyygrSNzB1DoPlVnyrLzh8QUuOOLQYVqWbBUxHaeleWZGWVr8N+Ui2lafiSZ39NvnXpqXcQwgJWnxyR/TUTZR/tVzmL0p90PVvssHFCAAlbWkg/EJE9tqr2DcOlIkwkQAenSpHsvxBSHVMQN1wrbpbna9uZNYw2CRYxFvT3q7s1eMoRx8W7Y2K02GuZgFPMA8x6CpzhkpJBPyqHEtDwxpTfaY5D9amwikkeaSSNqeuzO+rTC9iIlQI3qHMsCn8JJBv7/tTFlxJRB3Tt7nnS5REde/f96Pj9MuOT5X8EjTpQs79iKdN56oiSYpdjoN4IPOfypOoDmDPakK02kdKWKGZKUkeUZXiFNDUne0HoeR9K9LyYHEMJdVB1DSeV7z6TvXlmCVb0tVj4XzhOHdJcUsIVYhNxNrkdu1W/qOPVxGOe8JeCo/d1lptfxNkkg9SJ96nwOXBhHmV5lbkC6gNkHoAIv3p7mS1LIKk6tUaFpE6R1I9axrAr0eGpYXtqAAFjU5lKOit4p0LTpRpKBulNhA/DI58jSHMlpCi7IFiCJ5CYTHyE1anuHCNXgwkJMQBAJjfpPWqU/hvFWrXMiQEjYr2THQToPuaKEgJLQEcKpJbAPnWZj+0GIPy1UFmTKW1DSvUSLgciDAvzkXo/HZU4w4kElaloJkbjqPa3zpW24nVJFuYprZnkQIcIMpMRXKlkmSSTU+JSkmU7HlUKh0qgHrQVggm5UqO3WucS2i0G/T9aFNYDJqF3qgrCrFwRIIn0PL60Oo0QzGlXWKGNQr0arc1yTW6hQQAQmetNMh4hcw5KUnyLN7bK6zSpTsgDkBWlDpQMdF07RZc0xoUZKtSjJ1DqeR/el4eIoTDuQIm370zxmXFtCFEyFAH6A2H0qmbFK9jzg/DtOPEKUAvTKArZRvKfWINXfCZ+hDyWXXRpJhBN4VynpYRNeWfcR4WuVatx033nrTDLPEeUkCTBBk7xz9TtSprQ/G7dM+g8szgA+G4pP8AtJP070dmOWJdTaArkf5yryx5K3ClvUVJSN/xbC0+s1acu4mxLKUoxWHUEmzToI25JWJkGJ9avFL0xOfxnGSlje/hY8TgoRo3Nr9o39aTJ0jUhW82I609dx4U0ZJCgBMD8uopOtxKlX+fX/MU+6ZXjyltSO2seRAUCbQdr9DQ+IdEQASJkdjf+e1QrcBIvIHT1/KosewbKvB/m1C5to2QxR5K9Azr2q0XO55T+tALXB2q25HgQ6wrWATJCTzFv3rDgW02kGKFQvYX7cE3Cuj5vZHLl+9NMJhwd1BP6Rz9aWYY2H85CimnIMm/bt+9UzEhm7xRiYTDn+kITpAhQBAvNWTh/jBrTrxDiEq2UOkdOtUrFOtqKiE6AfhANk3ED3FKnzMzvvUcbBuuz1kcbsKR4WF/qrA8yljSkRN77/4quZQlKnlLcUkKJsdpJuYHcbVRgkpM3FxzplisOtpBxHiAkmAD1PMegP0qKFdAc9XQXxFmWvGEidKQUjv1Pv8ApVUgn1qZGKUAZvqEX5fy9RtvxPemmSTvZCRB71tNrkVnP1rEuRVgGiBvN+lY2uCCBtXCjWJNXRVk61k+b+WqEmt/lXbTeo2qi+2cITUgF6lOEIFRmhD40dJrahWkmpvBI3qBx6D8j0a9KxZX509RlmpKkm4QCfnsfWQKrOCR5xbY1cm0aQdM7fnQM14+hVkuIkKbIJ83y/lzVt4XxrbK5UmUTFh9e9UiVMO6imQZkesc/arlwxjULcSpuDpupJ5TY0nIh+Jr2XPAlpYLyFpTpVJChHlgT61dMuxTD6EwpC5G0gzXl2elvxglSSURJ0nSQNh7UVk+XIQqGXDqPnQZnT8qkG0HkwflXdF4xOEWhSoHlBF53B5DsKjLIMi1/an2Ga1tI8QBR0iZ6wJ/WoXsnQASgaT13Ajsa0owQ8mtS7KjiMApK5AnlRug6dJHpFTfeApUKBME7fnRLK02jb+XqOKOhPNKlaM4exWgltRF/qa7xTHnVYi+wiKFxA0qkCDyPKuDmqzuU+5q4tLTM08TnLnH2fPDAMCLbfkKnCZPYb0Ihywt0ohDlj3pTDVURurvpj/PK/IcqFdRuDZV0x0PKiixq+ESSYtUmbZYGQkX1kSd9jsb9Lj2o0KyAC3vLQ5BWI6bTzohhguEJECeZsAfXpyojF5E4w7oc0mRulUi/eiTM0vgtbwxUCeQE/p+9G5chC0lCwP9p5ia6xeF8BJi5SYJ7EfX/mlyMQUkKj29qgL0DqEE9rfpUZNGMs+IroKhxeH0KirEtVsgrYF61NdRVgoIwzYJv/DTFxpOmYg8qUtqijWXupoGjRjaO0p077VjrKVfANz+lSuFITB3P0qbDtAAGqTobVkDGW2JJqPwDRzzYv3tRGAwmiTMT2qrDUED4FJTBIsd7UcxmpDgBnSJ/wDrHb2qF/EGyEb7G25PLtQ6wpolJjv6chU7DukNcxxSlKSuAEA6Qevf/NOspwBbBdQfOnSYFxfr1pFhmw6lKQfhBJHSYMe0U9y9spaUCYKNyLn1jnQSGw32FN5ip5alKgFPIztzifn6mi8hw+oOEL0LCvIN5+Ix6RSPh9BWtwhVhv1g1fuBcoSpsyArzW9j+feqvZoU+K5Fp4czB5bQSAgKT1m6f0MwKsLL4UO4sR3oXFNqbblpAWpPImJHO/Xeu8BilLTKm1N9lRP0py0cbK1NuaVIXNZeouKBAT0NFu4ArSkwEKHIRBoht8FRJCk8vNafSsxGPSgE3JHIVCPJOTVCvNWkhEEwf8GKQKy8KvO9OcbmyHW1SNKht3H/ABSQNpNyYoW1Z1PHjJQqVo8IaUAAJmR7/KtFNpJq+q4NZxLaU/AvSkhQ3BKREjmDVZPB7wWpCgPKdMjnvcChtCcbckLmsQAbG8gjpO4/KrejEYfGytwlpxCIVMQd7gndJEGPWosPwdh0pIxCltmJS4fhVuY6SRaoc04WR5SSotmPMm8G9iNoNoPc9KpbYTsFRh2W0uqWsFKZSDBhe8QB3vS05JOHU6VFUpCt+m47Xpjl+SBDmnU29HmCSqUrSJ5cjcVBmjaHihLbDrBUqFJBOkiREcutMQnIqK0ps6RJOkmR2/etY1iJ03m9uVNswyhbbOr4mwY7jl86TNvH4BcEmBzozNKloFadKSCOVY47JJN5M1vwjqKdjOxtXJQflUFG3TOwiuBXSETuYrVQhtIoptoKA60MlNq7SsjaqaDWgx8jSO29T4d4WBMTzpe0s3FEYd6LwDQtWNjKmPWWUyN9+n8tRb5BjsbDr19KXYTM1OnSUwBzH5fnRzqLW/hoDSqaOmmxJj1nvQbOEQUuLWZPLufX+bUelsoAFwT06fpUzOH80kWiwi3/ADU5E4WDZDg1gKMWN47dflTh7KwtcBZBIgx7n86smEycKSk6TMQCDHLePpQ+VZaoOqSoToVfuDN6S8g+MRLgMk8FQVOu5CtMggEcx6V6RkyW8EkPEqDRACuek/3EC4HKe9ZhsmRIMf8AFP8AJ8NKdO6OYVf8+tSLti80lGDQ3w2JS4kLQQpJuCNjUGKWrVCQCf8Aygj6XohllKEhKUhKRsAIA9q09hkqgncbXrUzkqk7Fzj6gnTiC2CTCSn/ADzqNWEUryax+vrTZ7DpWIUAR0NLMIvQ9oVfeOo2+lVZoxz02uwMMsoH9dEEW1QYvbl7VXsRhFhagkBSZsb7V6EpAO4mkr3CLSlFWp1M8krgD0EULiOxeXxbbs8Ux2aLxSG2n2FtlKEhCmpjSBuo8zzjua7yzBYjCqhB8YqFgudKtrTO8Grfw4trwwh4i6UxJA5C1zcmmKsJcBrSZ9Of8+lKcux+KNIpOKzt1a0t4nCJLc/6ZJB1XI0q+VqHzHFuYZqG5UhZhKV/G2VTaOYq2cRYtDYSlSQVFWnSRtzkRtEUBmuDQporBGtIkTzIBN57QB3JqRYzhaEK+HUFlMf6lj4gtsD7DcWpLiuI1NjSn+oZ37p51a8xzRhxmEupQpY2Mj0+l6R4rhLwNJJCjvKZ09vXlTo7FTVPRUcwzZWIUVKUdSjccvWB7Vgy9SgkDyrmxNp9+v71Ysxy9pYQtATqmDp9ecfnQmJC0gJc8yOUbp9/XnRXsS4e2KVZM4qTqBOxk8/WgMUwpB0rSUn6H3/m9OnWFidMnaDt6VG86Vt+GsGRzPI/sZqrAliT6K+usBpm5l+lOrUlQ2MG4/xvQCgJ2ohDi0YKwV2w0VGB+350S3lar3FuhmqsJKwduO9TNRUhwRF1CurRHepYxRD8sKVKKLjnanQSBfbpQeV4dLYJA1LpsFFQSnRKt7eot8ppTezXCNRsmwjQ6TPWnmUZeh0i8HoSBy5enakq8+JhtpuSTBtsRz786fIyOUpVBC0kEft7i3vSprQ6Oi35fgUtolSvNsKWMu+d1UT5t/n9R0o7A4ZUSrYi30t6Vxk7TaXXU6pKtx0jb53NKitF3TsYZc6pSdQ3FO8A6QTbpS/CKS2IBsTt60+ZAtTI3ejF5M/VE9Rv4hKAVKISBuSYFSVytAIgiQeRrXujnmkuAjUm4NxBmaVDOkBweK0tszoClpEdvMJsY+lNGGAkQmw5DkPSunGgoQRI6Gh20FFpN3s2DUa1XqWIFQ+MjmR86K6FSV9Hh+OyNWLQgoAhLafi31BEmI5zUmC4exWBPjBK1J5oBkKT17EU/wAuz0YRtkqQrQsNpLgHwkpTc9p/On+J4vYQkgEORcgXsenXvWd7dM68OSiqViTB5ng8YpKyoBYEaVHSoKFoINVrjnPmtIaRChHmWDERqFo3rnEjD4l6VeUrUCAPKIJ3BHMTtRuP+zt7DrDuGaTiRZWlYnffcwoDf3NqKKQ+X+KV6PNwuSrmD16cr0wa4ifDfgEgoFkkjzIm8hXP3onPMw+8KCy2lpQGkpA0xHKOtKSxB7RRoCUX6G2VZL/T8VXMyCD0tHvRTuGUpopSbge8dPmBQnD+bBhwBRJbXZQ5A8ldovTzigltIeabsqfOLp6H86pPZckqKVgnQHNLqlFO0jl/NqZvcPeIZaXpMW1H4hyFNuGcM0UqBRJkyoiZnp070zY4dwJWpL2ICdglOuCCehv/AA0EpbK4f47PN8fgVIJCk6VDeNvpQCk16HxFwGtMqY1KSBfWZkdjVHdYgwRBBuPQ01STRmniaYMjvMc4opCgPhlPeTWm2L/WpA31E9v5yqyKDRhdUeZPSj8nY1L0lMztPuaHaYi/UxU7KgFJmYm5G8TeO8UEnodGNPYzfwDiHkhPO0gSDtY96tCstW00skBK9OpNrHa0cjROMy5ttjW0sHUJCwZpjl+ZBxACR4mmAVK686U5dM0PGVPhrAKnx1iEEgCT+LuOnerq3nra0wZbUg/iEAyLR1FjWYVLS9YTZLZ8wjYjnVR4ixXiuq0HUhJhMDmJqmuTDUaPQm82ZU3Hiptex6UuxyAlHjt+ZSiBIPf6zVIwOEBKdaiAb26dKvSMIX0+G2UpbTby/wBw/wAVdVonClYqZzd4OglRIj4TsD0NXjhXOlvOKSqICQarWK4dcsJSRzMXk2mn3BOUhCi5MyNMzaO1WlQryeLxMuFZWVutRxDVYDWVlUQxe1ULMOIX0OKT93CoPxTE94q+mvOc2zY+MudMz0n+WoWrNXjRtvRSc/zJwpaaSSEeGgm1j5E0qbbUU9COnKlWV8ReLAcJKoAg3kAQI9gB7U3CxuOn0oJI6HjNOKo0lc2vEzYRbaflNWDJON8RhkeCFjwyZStXmKBO3cet70hSzeU8vnXBdAsSJta/f9IpV0zbKMZKmrPQv+kWMY595cJc1CCEnSJ/utsdzekGffZb4LZdaeIA/AsTM2ASoUuyTNXmlhTChKgQUk2PWu8wxC1kOF10pV+IiAgyCYHOIEdjTE/pkyY5ctdFaw+WKKwkjzEx3FxvXoOWcJutN6fEKxsUx5R2g0nzThdtLSH2Xi9qJBixJsTbrtWNcc4ptkNKQEp+AOKBmBaekzVS70XxtG8UljBLKVFxJV5kyJTPMWuKrWc49t0jS2BpHxA7ja467UXm2YOrGhbgcSbz1JM7m9Lm8KfwkKm56jteog31Qy/6yxHg+CogpiAefS0DpSHEMAkq5G9+tErZIM307/PnRzGAwxTqU4sL2KQPkRNiJip0C48uxN91HeOZ6Xro4cDa9MBglAbb8qjVhI5XorK/GDNsTuYn6VM1hLi3O1EYZgm8TUoRpsfa9VYX4zhGH2uYE87ddqcZLnq21lKEakkyROx696AbwxsT1gjp39KmwzgbUZ68qphqGzbq9QUdSwSevxA71MlITB5jkK4w7guT5gf5tW1uXt9aqxnGgzH4sLSAE6dMjbrEmrDwZidEpkAKuL39I+dVcqsecf4/zTBjLUuaQlzSo7hW1+Xcdqpqwmr0z0deZoLKiPNHTlFb4RBF9YIJumf5eqWzhFtKCEq+Kxvbp8oj0qw5Xh1MvNjyibzq5c/eYoo7Zmy4EsbivZfa3WgaytBwDdarKyoQw151mvBmJLyy2pvQTI1LIN+oA6zXobzgSkqJgASSdgBua84zD7a8vQ4pIS66AfjQgaVdYKiCRNp7VXYUckodHzklUGRvVlyPiD8LkAnZXXsf3qs1sVGgseSUHaPSUqIM7jr/ADlRWWZT95dKPEQ0A2pwuOWSEpgkk8rHfoKpGS8RFvyOSUfUfuO1ejcF4M4l3S0QSpvWmTCVFtxpwBRAJCVaNJgGxNqU47OqvJTxOUe6G3D/AAL40lnE4d0IIC0jxARvAIKQpMxItenrn2bvEFKVshJvHniT7enyojMMhx+IbxHihCkuuNwwtSJS2lS9Y1tIQlwQW9KXSsQlUySBQmC4JxfiYMuhLnhNpacUt5SgEpUvXpAAUCtBSLHSoWWmBRcUc/8Adzff4L8N9mT6kpWximvDUAtJGspuLKTaII+dMTwXiFJbYxbzLgMhsJbWCSEmZhMfCNzFR5H9njzSCAhDDicEGG1oXMYjXiNTo03GtC0HVEjUeYrMdwTilsKQ20hlCvvGhgO6kteJg3WRCiIOt5WogWEzuVVXFAvy8r9/wUYz7I1tKSj7yyELXobDmsKKiFKCRAudIWfQGtp+xZ8TD7XyX+gpzivs6UXmz4KFsodw7pQpwmVBt9D6hqnzScMq/wAXhDmKjwnAmMGHxaHFKdU6tBjxUAOlK1KUuPCjzJKQUuE6o0kgJSauift5folV9l621FC8SzqGglMOEgOKKEEgJJCSoKE7eU9DRX/8dxAM+Mz7hf8A60yw3AT6XmnVMteJ4eEClpcUSgs4rW4mXCVKBY8MTJ/0o2itZdwJiWcOlLaEh1WGebel1YC1l1CmgShQMBHjQQQAVEbE1KRP28v0TK+y14OBn7yyHFJLgT/UnQlSUqPw9VJHvQmL4ES0kqcxuHSAst/9ydaY1AAJk6ZvAMc6unBfCmIwz6FOgBtDb6EgKSdIcdw7iEAJAAACHBAEAi29RYTKMUkBxnUXW/veHWCpLZBdxCXUvI8VtSFSEpmRcKG5EVOKL/dzff4VQcA63EJbxmGlYQpASVkKS4HCmCEwQoNuxf8ACaPZ+x7ETKnmTHZf/r6U7OQYltxkukLcWcEgrbSANTDuKddOlKQEJ8JSUzABJtTjH5E6rMW3y2HGwEaFl1bZYKfE8SEJH9TxApAI2OmFWAqUifuZvv8ACoL+yPEFU+M0BEbL+fw0PjPsrebQp13EMpQ2krUqF2SJJJ8uwANHYHgHF6iHUI0rfw7jgS6og+Gt7xVyrzkqQpu6iVHTBNgKlzXgTFKw/hJbS4hKMW002XihLPiOKLDiTeYZIb0/hFtiqq4ov93N9/goR9mrmhxz7yzDWrWohwBOkSTdNwBeRapsr+zdbo1tvsrA0ydLkEKQlaYlNwUqSZHXqDTPMOCsUpLw8NDqVvYlSUF4oALqGUtPSBugodGnkHKhx3AmMXhiyEoJUpvdwjSU4PDshYF0+V5tZkgqFimJmpxRF5ubu/4SD7OnWj4inGdCAVKhLhMASbBN7chTXOuD1rbCmy2AlOoWUOU2tvS7FcG4xbjq9IKnMKptS1vEkrVh/DCBEQPG8xCypG6hCjRmF4ZxDWMdfKQEFpQKy6pRP9JKQhKRHlCgo6F6kjdJk2nFdlrzMrktlPShQgqUb3E7g9+80S1mCkkapuQbz0P+KifQSQrUIIHz/wA0bh31OAJWmUjnFx60ndnp4tf8l24bzJRQE6VKEEgjpvF6eofndJT61TMnxjmHuEkoMAk7co22O1MTmxfWgJVBHmEE6VDofmPnT03WzgeR4zeRtLX0s00NmWZt4dtTry0ttp3UowB09yYEb3pPxLxIxgWS/iXIkeRAI1ExdKNpk8zYV88cbcfv5i5LiilpJ/ptDZI6n+5fVR/KjWzmPQ/+0f7V3McSyxqbw03/AArdj+6DZO0J9zyjzoOGuFKrkqqwTisrKyiZDAaZ5TnK2Da6Tuk/p0NZWUI2MnF2i6jStKVBIAIB2HSam0gCCN9rDf8AUdqyspDPQ49xVkmVZcHFgGN+g5e1eucIZehKB5RO/p6VlZSl/qFeYksI4zHJEP8Ax8tjzFUTG4RvC4jwMRqxDT2wP4fb3rKyiqkc3xpNtxfVCHOuEQypw4fSGxB0q39JApDr2IAHtW6yiOrjWkSMukKBSADG/vFRuCVGQPkKysoTQ0tBWU5KMSR8KBsYHSrGvg9WHCXGnPKSAoEQSAe1ZWVSM2TUlRK9k7aF+GpM67hXMbdagx+TJ8LWkJkQbgXgxWVlUw4JMO4GJWtxBgiJTI5Cxn6Vb8Pw+gK1JgAggjv19aysoMhzvJk4ydEWOwCFNuIcSlSUg8hsYiZG4iqBi8F4CDtAUCI30mSBtvBvWVlSHRo8U6+8ylSliYECLSL7+m1ay/FKW4gHYkAwdx/it1laIrZvi9FsxOcFtvwEpEWEnoT+dVXiLiwYBAe8PWZOkTA1mN/9o7fSsrKP/dRnyxUMDce2eP5/xE/jXi8+sqUdh+FI/tSPwp7Clc1lZTGedOFGuZrdZRIE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78575" y="-974725"/>
            <a:ext cx="2238375" cy="2038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0726" name="AutoShape 6" descr="data:image/jpeg;base64,/9j/4AAQSkZJRgABAQAAAQABAAD/2wCEAAkGBhQSERUTExQWFRUWGR0YGRgXGBoaHBoYHBwYHB0bHxoYHCYeGhsjGRwUHy8gIycpLCwsGB8xNTAqNSYrLCkBCQoKDgwOGg8PGikcHyUpLCwsKSksKSkpLCwsKSksLCwpKSksKSksLCksKSkpLCkpKSksLCwsLCwsKSwpLCkpKf/AABEIANYA6wMBIgACEQEDEQH/xAAcAAACAgMBAQAAAAAAAAAAAAAEBQMGAAECBwj/xAA9EAABAwIEBAQDBwMDBAMBAAABAgMRACEEBRIxBkFRYRMicYEykaEHFEKxwdHwI1LhM2LxFkNy0hWSohf/xAAaAQACAwEBAAAAAAAAAAAAAAACAwABBAUG/8QAJxEAAgICAgMAAwABBQAAAAAAAAECEQMhEjEEQVETFKEiMkJxkbH/2gAMAwEAAhEDEQA/APD6ysrKaQyp8JhFOKCUCSf5vyqTAZcp1UCw5k7CrbkmVNjygzcSQd+/t0oJSobjxOZDhuGw2kc1nc+2w/fnS3HZSpMqSRHMECR9NqvjuEATqI5dbikWYiLgagQZjoQfy3rPGezpfijwpFTA25fKrnkyApsWHI3A+e1VPRervkuE0iJsIv7Xo5kxR2Ftqt5kiOukfzpUmEcQpRSUAEXuEwfpb0qPMsa20iVix6CSTyj3pNwvgVlanU+Yn8JMT79dqWl7GPjdJDjPMGhSCdIv/tH0tVJLvhOSg7bGN+oq2Z9mbiUlGhM7TvHW9JOH8u8V3YQASNRABI9dhGo+1ObdEcYof5Hj1kJUW0FJEGUJJibHbl16VFxjgAhLapAF/wAKYvvyo/C4pDbxZAKpE607AETFK82wjinw2olSCfK2T8IP4r362oE3YTjHtASsqaWwChCtYJvG6b3iNhQf3MpRqToUgmASBIP5371e2sO2hnSohGkEAk8o2qg46A6oI2P8n5zRoFpJhGUYRargJB7pT+1WLBMYVX+s0NexGmN+YgQTSHKuIPCSUOIJE2iLCb1ccI6zimoCgZ5giR+1S67KpNaK3mmUNhRDB1JuQNKSemnblcxXWTZOHUlagnUnyhJCRNtojcb/ADqxsYbDpHhqPhuC4UfLqH9wJ96By/MWEq8NU+IlZ0uD4VpUTfsbn6VGy+CGiOGW/DEhAPKEok+tvWqxm2RLbMlKACZHlT3ttvVtzXGhtorb8xtCo229rfrSbMM/D+H0Of6gVqBAAHTb/wAZonLVEhjXdFVW3JgJSOvlT9Lb1PhcMkq2TP8A4o/aK6B/nUUXhMNbWG1ETGoA6R79YpfI1wxRu2bxOHQRpKUlPMaEi3qBNVXOuGlNy415m+Y3KYix6+1XlxoWtIAnuBvHfapHMAgx4ZJjvN/0/wA1IzoZ5PhwyRqqfo8jKawCrlxJwsCQpkQv8SBsrunv/tqnqQQYIIIrQnZ5vNhlidSRwRWTWzXNQQZU+Hw2q52qXDYKdx7fvRmHwpUYFVY+GO+zptagPLsLW/lzVq4ZwWlGqAZmaHyxpREECBYWtq5W+XvVkOFcRCsMkRACm13BPMg8jv8AIUqSs2xjSDkYbUjblSrGsBCSAAJB5bdqbZdmCo0LZUgi07i3eiMexKCYO0zHKKx7izbFqSo8rVIURFwaufDRT4XnVyv6zFKn+H5JWVEH2t61OzlYSsDxyFwFaCYSq1z25+tantCIqgvivClWkahBI09N94FEZCx4TcSlRBhUHZXpMkb1rAYNaLuCEkaoUQZJ2gn6VrQw2qFNlgqiVCSCYNzMxf2oG/o6K9gOatuayQnUCJjVvv73ikzBC3AXhpTyiwtHlnruIovOQdfke8TnpEygjnb5dqVOIVHmVYm6Qf8A9R9abdoX07Lgt5KGVqYTpcBMpVcCPfnv6HtUeRMjFILilQ4k2PNNgfl2rrK0JwzSlFJxCFpgjcpkQFDoYINccN5csJJkQqSOhHTsqgekEuxs7gA+FIKiFAwdpA6id6qOd5F93XpJ1bGauQdNoKQ4gyZ307+4I6VVs+x7byyVKUALBWmxUNgbUUCpsWvvNLaCkkpcG6Ysqb79jTPhbA63fLCVbgD8/Q0gDI1X2P7Uwy7xWVB1q+k+8dR2omLh2WbG5I748rl1BEp1XCdvL6Typu5w2h9uUpSlQAtEeaL+xNqBRxC84AUAGdIkpHeZ+lxVzynCCBqESJnqTQt0aF0ebeI81LahzFjYTt+n0oRxvzAq6xbkJ9b7mrxxdk3/AHDF7DleRHzkVS1Ya5MDpQzY/ErQ4b4NC1oCXpQqPNHzA9K9aw3DqW2kNgANgQU8riJ96pnB7KFtgXSUnrYjr+ntV4zLMwlmSrSABJq8fdsz+Xy5RjApQ4PQ46pGslIUTY3SOae9h7Vp/hz7u8pCCSnqehB/x9K5wOLIcLjZ8xJN+c/mIo13FKK0rPP8J5f7fSpad6Og1kjPu1X9BX+E/Ha8RAhadhIAMWPp1rzriHhQOQoEJc2k2mOSrXPevfMHmLfgTaYAIHI9K8rzzC+I8SiIJk329O/P2opPijLhg/Lc4zWkeOYzBKbWULSUqFiD/L1B4dej59k6XjoUIWm2obkxvOxHaqdieGH0qI0ao/EkiD6UcJqRyfK8KeCX1fSNhZ5UdhtUHTb96AQ0R/Owp1gVak6EAFSvxE7dh+9V0VFN0jrA52tpQIhQG45Kv9L1bMq40ZWoIUlTZ77E/pQLPCZSCHEHUDEzEHoBSXH5cplYIBIsZPqe1vSpVjdp0z04tlaZQABvMb86r+eZk+zpQghRcVFwJA5i/WleF47UhMKQZHex+YtRCG3sSoOOkIEDSlMCAeqtr9aWoW9jOT9DLAeEpBCSCoWWCRYgfUGfaKq3EuXLKi5aBAgGbCJg89jNPP8A4tpoQgSSfMoKJF971AcShKYdUAkfCkSd+ZPTn6VfQb2IsBxAQ2GV60pBuoXH12q34YsqTIVqgRKudjIjp0NVLMGm1K1t2SQTJ2McyKnw+brVhwPCQQDGpKrqJ5afrHahcfhcZ1pkmYpS5iEpaUEIsFKAv3EcwJqLPcXh0o8JttSnTYr+EFIgTHU39L0IMzUp3ytttqTKbybdZ5ma6zHMA0ghtBK1WU6u5g8gNh050adMGTTQzyTHkgJTaExIO3K4O9D5JjnGHHGgryk3B2nqOh/Ok+CWkEKSpSFbGDy3mnCMcjVIAcMQep79zQV6LjL2N8PgUuveIpemwG48vf5xTJ5Tg/ooS2sfECYOw3A6wAar+PzVpLRKkKUo2SUqCSCRHmBFx8qS4FtZCXCpxKTYLBJ08hPaiiipTbdBmcZI94ivJq5goEJINvai8rdOFWhGITCVXQvkOx+tDqUvVZ5SFKMhSlShyNo6dafHFnENBt5CRPMXv1FhBn51bLim9oZnBCBCwlQiCkiIMke9WXI3vGZ0rkKSIJ9OYjt9TXmeDy5xtKimXFA3E25RvtVwyrMnkht1CfKuy+xHr3tQSQ5bOM8DxUGla9Cj5HCJAI2G1+k0nxXDjhWllElfIjaNiT2/ervjOKGXkBt3+moEAp5TyMjYV1w3i0KxK4upNpsSUiAY6iQKGS0NjOSg21sU5RwvicOnUh4eIDdtYhJA2E733nvVlyfIsQ+sPYhYSgWS2IMp/wB1Pn2EOLTPIi3WmwTAgWq8atnOy+XKlXf/AIA4rJGXEgKQPLtFvyqr51lPgqBBJTOoT67fUVdiYpBnmYJUEgQZJBPSxm3rFPoDxM2RTrbRUMfjFyUpgJJm24m9InGDIIGxv9asWYYEo0yZ1CaBdZtv36WrLOLbPV+POCiuJX3MOVFUCYO/f9q5S2OYpuGCCTO/0+Vcfcu496CFhZ1Foon/AMNqbAT8W8D0B9/8VAnC/dnUKUPLN/37VYMuQpMLSJSAEkc+V6cjDBwK1pGlQO/7VqbPJwqjTWMQoCFKIABE2med/wA6FzXLnVLRqjRIICRy3v370blziQoNBsqA+FUbdukb0LjM/WMR4ZSdCRcCBB6+lToitsFz/SGyhttMRCibRJ5H1rrF4NBwoQq4SkfijpzozFZeHAQv4fiUJgzHWlmYsFbBb+FEWJ5wAQPU2okxnoJ8MtNpmEpAAATeT072IqB/EhSSNKUJIudybdeXpQzIW0Eah5UiJP4ReIn86Exqg6RqGlsD8rfXrQUFyXQNjs2acSGljyCI0722FCYxlsArGpISBpQm0bwSeZNadPiKAQ1z8oH7845mosxSpnylSVLNyAQdP71aQqUvYuaUdV1HV0684ohb6VJMgpPczNB6pvqBJ5dPpUZXsPrR0J5GJUZtf9qdYJ9MBCEQtUBK9cAKPXtSJTlY2uOtRoCOSiwvvONL04pERsQLzyM7EUYOIgmzYSQoxpUIF/TYTQ+ScUwPCxKQ62bDVun3/Kos4yhIJcYko3iDIFvpQmlSdWhnhZUQh1oE7gTaJGx6jtTNObjD/FdE+W0kA9fSqtgc70gNuAFI2V+JMkG3sKtTDJdISAFEplJNgtN9psSOdBIbGbex81imz/VGkBQExse4rMtfASpTRMXV4atlDnpvZQk/Kl+ToZUPu7wLckpJiIJ/SjcrwwZUlo3UlcSeYII+o/OhZogx1gcladQrEohSzdSVkxb8MUmS6po+M0nQ4lV03goJMgA7p5zRWT4IF11bS1JvCkTaOZg87/nTXFZYpshZlZV1j4b2HYWoW9D4JJ02OOH0uOpLhdKkqukERp7Tzq4tGUg9qonCuYeZxEFISRCVCLEJ29yauLmatISmV2Oxud/SmYzl+ZCXOkv+iTHOp0+YTF47i4qr5xjwtIhIk79vQ+1H59itoAjkR16/K1IGDsCJ602WkaPD8eo/kZoYPVBkmBuT9JoRxqLe8GnQwnk8s7Rf9aDxTYI1Gx22pbjo6OLNboBw2F1KI3n9qIGVI/EBPOtYJJKwRM9v5/LU4Xh0yZbM87VMcUyvIzuD7PKGlhDMAm4Bne8CjhnKENf14QY8vMn2/m9V7BZypTiENNeIoAASbGw3HO5NWJ9JbQFPtJUQRq2hIPPnapRxUtCbG5ziSsFgKQiJFpMbT39KzNGfDaS+8tSsSpQhM2IEkTA6AH5irTiMU34YdQUqABVKTbYxJFUHH493FKB8O4kAJmQOvpEUa3stjjK8fiH48RKlomZCYAA3+lEY3EJaPiu+VA+FPPrYTe1Iv+rsScOlltOhCfxhJMjeJ+U1zljpeK38QorWiNI5C9re/SokU5A+b8SuPKlA0NJ2ncz1/agTiHHE61mG027ExsOtRZg8pxalR8SjEWBPpUSioq0FflbkDmBc7DrRUJcmg8ISkS4pSFkSgDePY2mhGmUlRmZi1+vX3oRtRUuEmSTAKr+9WF/CNMtecpCwJjck/wA5VT0GnaK6+gaiBYD3vWnCRzBtWgNU8tzXLTlx+tWIejhREb1pBit6ZMVgaN+1QA3qmrpwfj2yjzuAKHlKVc0naqODXRFC1Y2E+LLhxNw/4a9bYJQvaBIB6W5UBk+FcdVoQ4UrBlAmBN5/8aU4fMXUCErVHSbU2y3AvYqS2iCncgxKvbnQmiEk3ocJfeDoS9pVa6he3XvG1Y9xY6ldgkpSRf8AFbafSk2IbUhRDmrxAeu1aSmNxM70LNafw9A4bzRvFYmyygrSNzB1DoPlVnyrLzh8QUuOOLQYVqWbBUxHaeleWZGWVr8N+Ui2lafiSZ39NvnXpqXcQwgJWnxyR/TUTZR/tVzmL0p90PVvssHFCAAlbWkg/EJE9tqr2DcOlIkwkQAenSpHsvxBSHVMQN1wrbpbna9uZNYw2CRYxFvT3q7s1eMoRx8W7Y2K02GuZgFPMA8x6CpzhkpJBPyqHEtDwxpTfaY5D9amwikkeaSSNqeuzO+rTC9iIlQI3qHMsCn8JJBv7/tTFlxJRB3Tt7nnS5REde/f96Pj9MuOT5X8EjTpQs79iKdN56oiSYpdjoN4IPOfypOoDmDPakK02kdKWKGZKUkeUZXiFNDUne0HoeR9K9LyYHEMJdVB1DSeV7z6TvXlmCVb0tVj4XzhOHdJcUsIVYhNxNrkdu1W/qOPVxGOe8JeCo/d1lptfxNkkg9SJ96nwOXBhHmV5lbkC6gNkHoAIv3p7mS1LIKk6tUaFpE6R1I9axrAr0eGpYXtqAAFjU5lKOit4p0LTpRpKBulNhA/DI58jSHMlpCi7IFiCJ5CYTHyE1anuHCNXgwkJMQBAJjfpPWqU/hvFWrXMiQEjYr2THQToPuaKEgJLQEcKpJbAPnWZj+0GIPy1UFmTKW1DSvUSLgciDAvzkXo/HZU4w4kElaloJkbjqPa3zpW24nVJFuYprZnkQIcIMpMRXKlkmSSTU+JSkmU7HlUKh0qgHrQVggm5UqO3WucS2i0G/T9aFNYDJqF3qgrCrFwRIIn0PL60Oo0QzGlXWKGNQr0arc1yTW6hQQAQmetNMh4hcw5KUnyLN7bK6zSpTsgDkBWlDpQMdF07RZc0xoUZKtSjJ1DqeR/el4eIoTDuQIm370zxmXFtCFEyFAH6A2H0qmbFK9jzg/DtOPEKUAvTKArZRvKfWINXfCZ+hDyWXXRpJhBN4VynpYRNeWfcR4WuVatx033nrTDLPEeUkCTBBk7xz9TtSprQ/G7dM+g8szgA+G4pP8AtJP070dmOWJdTaArkf5yryx5K3ClvUVJSN/xbC0+s1acu4mxLKUoxWHUEmzToI25JWJkGJ9avFL0xOfxnGSlje/hY8TgoRo3Nr9o39aTJ0jUhW82I609dx4U0ZJCgBMD8uopOtxKlX+fX/MU+6ZXjyltSO2seRAUCbQdr9DQ+IdEQASJkdjf+e1QrcBIvIHT1/KosewbKvB/m1C5to2QxR5K9Azr2q0XO55T+tALXB2q25HgQ6wrWATJCTzFv3rDgW02kGKFQvYX7cE3Cuj5vZHLl+9NMJhwd1BP6Rz9aWYY2H85CimnIMm/bt+9UzEhm7xRiYTDn+kITpAhQBAvNWTh/jBrTrxDiEq2UOkdOtUrFOtqKiE6AfhANk3ED3FKnzMzvvUcbBuuz1kcbsKR4WF/qrA8yljSkRN77/4quZQlKnlLcUkKJsdpJuYHcbVRgkpM3FxzplisOtpBxHiAkmAD1PMegP0qKFdAc9XQXxFmWvGEidKQUjv1Pv8ApVUgn1qZGKUAZvqEX5fy9RtvxPemmSTvZCRB71tNrkVnP1rEuRVgGiBvN+lY2uCCBtXCjWJNXRVk61k+b+WqEmt/lXbTeo2qi+2cITUgF6lOEIFRmhD40dJrahWkmpvBI3qBx6D8j0a9KxZX509RlmpKkm4QCfnsfWQKrOCR5xbY1cm0aQdM7fnQM14+hVkuIkKbIJ83y/lzVt4XxrbK5UmUTFh9e9UiVMO6imQZkesc/arlwxjULcSpuDpupJ5TY0nIh+Jr2XPAlpYLyFpTpVJChHlgT61dMuxTD6EwpC5G0gzXl2elvxglSSURJ0nSQNh7UVk+XIQqGXDqPnQZnT8qkG0HkwflXdF4xOEWhSoHlBF53B5DsKjLIMi1/an2Ga1tI8QBR0iZ6wJ/WoXsnQASgaT13Ajsa0owQ8mtS7KjiMApK5AnlRug6dJHpFTfeApUKBME7fnRLK02jb+XqOKOhPNKlaM4exWgltRF/qa7xTHnVYi+wiKFxA0qkCDyPKuDmqzuU+5q4tLTM08TnLnH2fPDAMCLbfkKnCZPYb0Ihywt0ohDlj3pTDVURurvpj/PK/IcqFdRuDZV0x0PKiixq+ESSYtUmbZYGQkX1kSd9jsb9Lj2o0KyAC3vLQ5BWI6bTzohhguEJECeZsAfXpyojF5E4w7oc0mRulUi/eiTM0vgtbwxUCeQE/p+9G5chC0lCwP9p5ia6xeF8BJi5SYJ7EfX/mlyMQUkKj29qgL0DqEE9rfpUZNGMs+IroKhxeH0KirEtVsgrYF61NdRVgoIwzYJv/DTFxpOmYg8qUtqijWXupoGjRjaO0p077VjrKVfANz+lSuFITB3P0qbDtAAGqTobVkDGW2JJqPwDRzzYv3tRGAwmiTMT2qrDUED4FJTBIsd7UcxmpDgBnSJ/wDrHb2qF/EGyEb7G25PLtQ6wpolJjv6chU7DukNcxxSlKSuAEA6Qevf/NOspwBbBdQfOnSYFxfr1pFhmw6lKQfhBJHSYMe0U9y9spaUCYKNyLn1jnQSGw32FN5ip5alKgFPIztzifn6mi8hw+oOEL0LCvIN5+Ix6RSPh9BWtwhVhv1g1fuBcoSpsyArzW9j+feqvZoU+K5Fp4czB5bQSAgKT1m6f0MwKsLL4UO4sR3oXFNqbblpAWpPImJHO/Xeu8BilLTKm1N9lRP0py0cbK1NuaVIXNZeouKBAT0NFu4ArSkwEKHIRBoht8FRJCk8vNafSsxGPSgE3JHIVCPJOTVCvNWkhEEwf8GKQKy8KvO9OcbmyHW1SNKht3H/ABSQNpNyYoW1Z1PHjJQqVo8IaUAAJmR7/KtFNpJq+q4NZxLaU/AvSkhQ3BKREjmDVZPB7wWpCgPKdMjnvcChtCcbckLmsQAbG8gjpO4/KrejEYfGytwlpxCIVMQd7gndJEGPWosPwdh0pIxCltmJS4fhVuY6SRaoc04WR5SSotmPMm8G9iNoNoPc9KpbYTsFRh2W0uqWsFKZSDBhe8QB3vS05JOHU6VFUpCt+m47Xpjl+SBDmnU29HmCSqUrSJ5cjcVBmjaHihLbDrBUqFJBOkiREcutMQnIqK0ps6RJOkmR2/etY1iJ03m9uVNswyhbbOr4mwY7jl86TNvH4BcEmBzozNKloFadKSCOVY47JJN5M1vwjqKdjOxtXJQflUFG3TOwiuBXSETuYrVQhtIoptoKA60MlNq7SsjaqaDWgx8jSO29T4d4WBMTzpe0s3FEYd6LwDQtWNjKmPWWUyN9+n8tRb5BjsbDr19KXYTM1OnSUwBzH5fnRzqLW/hoDSqaOmmxJj1nvQbOEQUuLWZPLufX+bUelsoAFwT06fpUzOH80kWiwi3/ADU5E4WDZDg1gKMWN47dflTh7KwtcBZBIgx7n86smEycKSk6TMQCDHLePpQ+VZaoOqSoToVfuDN6S8g+MRLgMk8FQVOu5CtMggEcx6V6RkyW8EkPEqDRACuek/3EC4HKe9ZhsmRIMf8AFP8AJ8NKdO6OYVf8+tSLti80lGDQ3w2JS4kLQQpJuCNjUGKWrVCQCf8Aygj6XohllKEhKUhKRsAIA9q09hkqgncbXrUzkqk7Fzj6gnTiC2CTCSn/ADzqNWEUryax+vrTZ7DpWIUAR0NLMIvQ9oVfeOo2+lVZoxz02uwMMsoH9dEEW1QYvbl7VXsRhFhagkBSZsb7V6EpAO4mkr3CLSlFWp1M8krgD0EULiOxeXxbbs8Ux2aLxSG2n2FtlKEhCmpjSBuo8zzjua7yzBYjCqhB8YqFgudKtrTO8Grfw4trwwh4i6UxJA5C1zcmmKsJcBrSZ9Of8+lKcux+KNIpOKzt1a0t4nCJLc/6ZJB1XI0q+VqHzHFuYZqG5UhZhKV/G2VTaOYq2cRYtDYSlSQVFWnSRtzkRtEUBmuDQporBGtIkTzIBN57QB3JqRYzhaEK+HUFlMf6lj4gtsD7DcWpLiuI1NjSn+oZ37p51a8xzRhxmEupQpY2Mj0+l6R4rhLwNJJCjvKZ09vXlTo7FTVPRUcwzZWIUVKUdSjccvWB7Vgy9SgkDyrmxNp9+v71Ysxy9pYQtATqmDp9ecfnQmJC0gJc8yOUbp9/XnRXsS4e2KVZM4qTqBOxk8/WgMUwpB0rSUn6H3/m9OnWFidMnaDt6VG86Vt+GsGRzPI/sZqrAliT6K+usBpm5l+lOrUlQ2MG4/xvQCgJ2ohDi0YKwV2w0VGB+350S3lar3FuhmqsJKwduO9TNRUhwRF1CurRHepYxRD8sKVKKLjnanQSBfbpQeV4dLYJA1LpsFFQSnRKt7eot8ppTezXCNRsmwjQ6TPWnmUZeh0i8HoSBy5enakq8+JhtpuSTBtsRz786fIyOUpVBC0kEft7i3vSprQ6Oi35fgUtolSvNsKWMu+d1UT5t/n9R0o7A4ZUSrYi30t6Vxk7TaXXU6pKtx0jb53NKitF3TsYZc6pSdQ3FO8A6QTbpS/CKS2IBsTt60+ZAtTI3ejF5M/VE9Rv4hKAVKISBuSYFSVytAIgiQeRrXujnmkuAjUm4NxBmaVDOkBweK0tszoClpEdvMJsY+lNGGAkQmw5DkPSunGgoQRI6Gh20FFpN3s2DUa1XqWIFQ+MjmR86K6FSV9Hh+OyNWLQgoAhLafi31BEmI5zUmC4exWBPjBK1J5oBkKT17EU/wAuz0YRtkqQrQsNpLgHwkpTc9p/On+J4vYQkgEORcgXsenXvWd7dM68OSiqViTB5ng8YpKyoBYEaVHSoKFoINVrjnPmtIaRChHmWDERqFo3rnEjD4l6VeUrUCAPKIJ3BHMTtRuP+zt7DrDuGaTiRZWlYnffcwoDf3NqKKQ+X+KV6PNwuSrmD16cr0wa4ifDfgEgoFkkjzIm8hXP3onPMw+8KCy2lpQGkpA0xHKOtKSxB7RRoCUX6G2VZL/T8VXMyCD0tHvRTuGUpopSbge8dPmBQnD+bBhwBRJbXZQ5A8ldovTzigltIeabsqfOLp6H86pPZckqKVgnQHNLqlFO0jl/NqZvcPeIZaXpMW1H4hyFNuGcM0UqBRJkyoiZnp070zY4dwJWpL2ICdglOuCCehv/AA0EpbK4f47PN8fgVIJCk6VDeNvpQCk16HxFwGtMqY1KSBfWZkdjVHdYgwRBBuPQ01STRmniaYMjvMc4opCgPhlPeTWm2L/WpA31E9v5yqyKDRhdUeZPSj8nY1L0lMztPuaHaYi/UxU7KgFJmYm5G8TeO8UEnodGNPYzfwDiHkhPO0gSDtY96tCstW00skBK9OpNrHa0cjROMy5ttjW0sHUJCwZpjl+ZBxACR4mmAVK686U5dM0PGVPhrAKnx1iEEgCT+LuOnerq3nra0wZbUg/iEAyLR1FjWYVLS9YTZLZ8wjYjnVR4ixXiuq0HUhJhMDmJqmuTDUaPQm82ZU3Hiptex6UuxyAlHjt+ZSiBIPf6zVIwOEBKdaiAb26dKvSMIX0+G2UpbTby/wBw/wAVdVonClYqZzd4OglRIj4TsD0NXjhXOlvOKSqICQarWK4dcsJSRzMXk2mn3BOUhCi5MyNMzaO1WlQryeLxMuFZWVutRxDVYDWVlUQxe1ULMOIX0OKT93CoPxTE94q+mvOc2zY+MudMz0n+WoWrNXjRtvRSc/zJwpaaSSEeGgm1j5E0qbbUU9COnKlWV8ReLAcJKoAg3kAQI9gB7U3CxuOn0oJI6HjNOKo0lc2vEzYRbaflNWDJON8RhkeCFjwyZStXmKBO3cet70hSzeU8vnXBdAsSJta/f9IpV0zbKMZKmrPQv+kWMY595cJc1CCEnSJ/utsdzekGffZb4LZdaeIA/AsTM2ASoUuyTNXmlhTChKgQUk2PWu8wxC1kOF10pV+IiAgyCYHOIEdjTE/pkyY5ctdFaw+WKKwkjzEx3FxvXoOWcJutN6fEKxsUx5R2g0nzThdtLSH2Xi9qJBixJsTbrtWNcc4ptkNKQEp+AOKBmBaekzVS70XxtG8UljBLKVFxJV5kyJTPMWuKrWc49t0jS2BpHxA7ja467UXm2YOrGhbgcSbz1JM7m9Lm8KfwkKm56jteog31Qy/6yxHg+CogpiAefS0DpSHEMAkq5G9+tErZIM307/PnRzGAwxTqU4sL2KQPkRNiJip0C48uxN91HeOZ6Xro4cDa9MBglAbb8qjVhI5XorK/GDNsTuYn6VM1hLi3O1EYZgm8TUoRpsfa9VYX4zhGH2uYE87ddqcZLnq21lKEakkyROx696AbwxsT1gjp39KmwzgbUZ68qphqGzbq9QUdSwSevxA71MlITB5jkK4w7guT5gf5tW1uXt9aqxnGgzH4sLSAE6dMjbrEmrDwZidEpkAKuL39I+dVcqsecf4/zTBjLUuaQlzSo7hW1+Xcdqpqwmr0z0deZoLKiPNHTlFb4RBF9YIJumf5eqWzhFtKCEq+Kxvbp8oj0qw5Xh1MvNjyibzq5c/eYoo7Zmy4EsbivZfa3WgaytBwDdarKyoQw151mvBmJLyy2pvQTI1LIN+oA6zXobzgSkqJgASSdgBua84zD7a8vQ4pIS66AfjQgaVdYKiCRNp7VXYUckodHzklUGRvVlyPiD8LkAnZXXsf3qs1sVGgseSUHaPSUqIM7jr/ADlRWWZT95dKPEQ0A2pwuOWSEpgkk8rHfoKpGS8RFvyOSUfUfuO1ejcF4M4l3S0QSpvWmTCVFtxpwBRAJCVaNJgGxNqU47OqvJTxOUe6G3D/AAL40lnE4d0IIC0jxARvAIKQpMxItenrn2bvEFKVshJvHniT7enyojMMhx+IbxHihCkuuNwwtSJS2lS9Y1tIQlwQW9KXSsQlUySBQmC4JxfiYMuhLnhNpacUt5SgEpUvXpAAUCtBSLHSoWWmBRcUc/8Adzff4L8N9mT6kpWximvDUAtJGspuLKTaII+dMTwXiFJbYxbzLgMhsJbWCSEmZhMfCNzFR5H9njzSCAhDDicEGG1oXMYjXiNTo03GtC0HVEjUeYrMdwTilsKQ20hlCvvGhgO6kteJg3WRCiIOt5WogWEzuVVXFAvy8r9/wUYz7I1tKSj7yyELXobDmsKKiFKCRAudIWfQGtp+xZ8TD7XyX+gpzivs6UXmz4KFsodw7pQpwmVBt9D6hqnzScMq/wAXhDmKjwnAmMGHxaHFKdU6tBjxUAOlK1KUuPCjzJKQUuE6o0kgJSauift5folV9l621FC8SzqGglMOEgOKKEEgJJCSoKE7eU9DRX/8dxAM+Mz7hf8A60yw3AT6XmnVMteJ4eEClpcUSgs4rW4mXCVKBY8MTJ/0o2itZdwJiWcOlLaEh1WGebel1YC1l1CmgShQMBHjQQQAVEbE1KRP28v0TK+y14OBn7yyHFJLgT/UnQlSUqPw9VJHvQmL4ES0kqcxuHSAst/9ydaY1AAJk6ZvAMc6unBfCmIwz6FOgBtDb6EgKSdIcdw7iEAJAAACHBAEAi29RYTKMUkBxnUXW/veHWCpLZBdxCXUvI8VtSFSEpmRcKG5EVOKL/dzff4VQcA63EJbxmGlYQpASVkKS4HCmCEwQoNuxf8ACaPZ+x7ETKnmTHZf/r6U7OQYltxkukLcWcEgrbSANTDuKddOlKQEJ8JSUzABJtTjH5E6rMW3y2HGwEaFl1bZYKfE8SEJH9TxApAI2OmFWAqUifuZvv8ACoL+yPEFU+M0BEbL+fw0PjPsrebQp13EMpQ2krUqF2SJJJ8uwANHYHgHF6iHUI0rfw7jgS6og+Gt7xVyrzkqQpu6iVHTBNgKlzXgTFKw/hJbS4hKMW002XihLPiOKLDiTeYZIb0/hFtiqq4ov93N9/goR9mrmhxz7yzDWrWohwBOkSTdNwBeRapsr+zdbo1tvsrA0ydLkEKQlaYlNwUqSZHXqDTPMOCsUpLw8NDqVvYlSUF4oALqGUtPSBugodGnkHKhx3AmMXhiyEoJUpvdwjSU4PDshYF0+V5tZkgqFimJmpxRF5ubu/4SD7OnWj4inGdCAVKhLhMASbBN7chTXOuD1rbCmy2AlOoWUOU2tvS7FcG4xbjq9IKnMKptS1vEkrVh/DCBEQPG8xCypG6hCjRmF4ZxDWMdfKQEFpQKy6pRP9JKQhKRHlCgo6F6kjdJk2nFdlrzMrktlPShQgqUb3E7g9+80S1mCkkapuQbz0P+KifQSQrUIIHz/wA0bh31OAJWmUjnFx60ndnp4tf8l24bzJRQE6VKEEgjpvF6eofndJT61TMnxjmHuEkoMAk7co22O1MTmxfWgJVBHmEE6VDofmPnT03WzgeR4zeRtLX0s00NmWZt4dtTry0ttp3UowB09yYEb3pPxLxIxgWS/iXIkeRAI1ExdKNpk8zYV88cbcfv5i5LiilpJ/ptDZI6n+5fVR/KjWzmPQ/+0f7V3McSyxqbw03/AArdj+6DZO0J9zyjzoOGuFKrkqqwTisrKyiZDAaZ5TnK2Da6Tuk/p0NZWUI2MnF2i6jStKVBIAIB2HSam0gCCN9rDf8AUdqyspDPQ49xVkmVZcHFgGN+g5e1eucIZehKB5RO/p6VlZSl/qFeYksI4zHJEP8Ax8tjzFUTG4RvC4jwMRqxDT2wP4fb3rKyiqkc3xpNtxfVCHOuEQypw4fSGxB0q39JApDr2IAHtW6yiOrjWkSMukKBSADG/vFRuCVGQPkKysoTQ0tBWU5KMSR8KBsYHSrGvg9WHCXGnPKSAoEQSAe1ZWVSM2TUlRK9k7aF+GpM67hXMbdagx+TJ8LWkJkQbgXgxWVlUw4JMO4GJWtxBgiJTI5Cxn6Vb8Pw+gK1JgAggjv19aysoMhzvJk4ydEWOwCFNuIcSlSUg8hsYiZG4iqBi8F4CDtAUCI30mSBtvBvWVlSHRo8U6+8ylSliYECLSL7+m1ay/FKW4gHYkAwdx/it1laIrZvi9FsxOcFtvwEpEWEnoT+dVXiLiwYBAe8PWZOkTA1mN/9o7fSsrKP/dRnyxUMDce2eP5/xE/jXi8+sqUdh+FI/tSPwp7Clc1lZTGedOFGuZrdZRIE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6378575" y="-974725"/>
            <a:ext cx="2238375" cy="2038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30728" name="Picture 8" descr="http://oralcancerfoundation.org/dental/images/Candida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066800"/>
            <a:ext cx="5181600" cy="3458718"/>
          </a:xfrm>
          <a:prstGeom prst="rect">
            <a:avLst/>
          </a:prstGeom>
          <a:noFill/>
        </p:spPr>
      </p:pic>
      <p:pic>
        <p:nvPicPr>
          <p:cNvPr id="8" name="Picture 7" descr="sys can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2819400"/>
            <a:ext cx="4243388" cy="3864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Clinical features</a:t>
            </a:r>
            <a:endParaRPr lang="ar-SA" dirty="0"/>
          </a:p>
        </p:txBody>
      </p:sp>
      <p:pic>
        <p:nvPicPr>
          <p:cNvPr id="5122" name="Picture 2" descr="http://127.0.0.1:1818/images/26FF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5715000" cy="3457705"/>
          </a:xfrm>
          <a:prstGeom prst="rect">
            <a:avLst/>
          </a:prstGeom>
          <a:noFill/>
        </p:spPr>
      </p:pic>
      <p:pic>
        <p:nvPicPr>
          <p:cNvPr id="5124" name="Picture 4" descr="http://127.0.0.1:1818/images/26FF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9770" y="2895600"/>
            <a:ext cx="5508173" cy="3352800"/>
          </a:xfrm>
          <a:prstGeom prst="rect">
            <a:avLst/>
          </a:prstGeom>
          <a:noFill/>
        </p:spPr>
      </p:pic>
      <p:pic>
        <p:nvPicPr>
          <p:cNvPr id="5126" name="Picture 6" descr="http://diseasespictures.com/wp-content/uploads/2012/10/Tinea-Versicolo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1928802"/>
            <a:ext cx="5619750" cy="2205049"/>
          </a:xfrm>
          <a:prstGeom prst="rect">
            <a:avLst/>
          </a:prstGeom>
          <a:noFill/>
        </p:spPr>
      </p:pic>
      <p:pic>
        <p:nvPicPr>
          <p:cNvPr id="5128" name="Picture 8" descr="http://www.intermix.org.uk/images/all/health/tinea_01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785794"/>
            <a:ext cx="2599243" cy="3476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Tinea Corporis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457200"/>
          </a:xfrm>
        </p:spPr>
        <p:txBody>
          <a:bodyPr>
            <a:normAutofit fontScale="92500" lnSpcReduction="20000"/>
          </a:bodyPr>
          <a:lstStyle/>
          <a:p>
            <a:pPr algn="l" rtl="0"/>
            <a:r>
              <a:rPr lang="en-US" dirty="0" smtClean="0"/>
              <a:t>It infects mostly the trunk, itchy, </a:t>
            </a:r>
            <a:endParaRPr lang="ar-SA" dirty="0"/>
          </a:p>
        </p:txBody>
      </p:sp>
      <p:pic>
        <p:nvPicPr>
          <p:cNvPr id="96258" name="Picture 2" descr="http://127.0.0.1:1818/images/26FF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905000"/>
            <a:ext cx="5257800" cy="3717757"/>
          </a:xfrm>
          <a:prstGeom prst="rect">
            <a:avLst/>
          </a:prstGeom>
          <a:noFill/>
        </p:spPr>
      </p:pic>
      <p:pic>
        <p:nvPicPr>
          <p:cNvPr id="96260" name="Picture 4" descr="http://aapredbook.aappublications.org/content/1/SEC131/SEC273/F2324.large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2133600"/>
            <a:ext cx="5638800" cy="4226632"/>
          </a:xfrm>
          <a:prstGeom prst="rect">
            <a:avLst/>
          </a:prstGeom>
          <a:noFill/>
        </p:spPr>
      </p:pic>
      <p:pic>
        <p:nvPicPr>
          <p:cNvPr id="96262" name="Picture 6" descr="http://www.dermaamin.com/site/images/clinical-pic/t/tinea-corporis/tinea-corporis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1812058"/>
            <a:ext cx="6248400" cy="4626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x-none" dirty="0" err="1" smtClean="0"/>
              <a:t>Onchology,</a:t>
            </a:r>
            <a:endParaRPr lang="x-none" dirty="0"/>
          </a:p>
        </p:txBody>
      </p:sp>
      <p:pic>
        <p:nvPicPr>
          <p:cNvPr id="59394" name="Picture 2" descr="http://upload.wikimedia.org/wikipedia/commons/thumb/6/6c/Melanoma.jpg/250px-Melanom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4191000" cy="2916938"/>
          </a:xfrm>
          <a:prstGeom prst="rect">
            <a:avLst/>
          </a:prstGeom>
          <a:noFill/>
        </p:spPr>
      </p:pic>
      <p:pic>
        <p:nvPicPr>
          <p:cNvPr id="59396" name="Picture 4" descr="http://diseasespictures.com/wp-content/uploads/2013/04/Keratoacanthoma-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657600"/>
            <a:ext cx="5334000" cy="2971801"/>
          </a:xfrm>
          <a:prstGeom prst="rect">
            <a:avLst/>
          </a:prstGeom>
          <a:noFill/>
        </p:spPr>
      </p:pic>
      <p:pic>
        <p:nvPicPr>
          <p:cNvPr id="59398" name="Picture 6" descr="http://www.onlinedermclinic.com/dz_images/1/5/15141594654e470f42bb3be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1000"/>
            <a:ext cx="5305157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40386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Tinea Cruris</a:t>
            </a:r>
            <a:endParaRPr lang="ar-SA" dirty="0"/>
          </a:p>
        </p:txBody>
      </p:sp>
      <p:pic>
        <p:nvPicPr>
          <p:cNvPr id="27650" name="Picture 2" descr="http://127.0.0.1:1818/images/26FF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5994432" cy="4238625"/>
          </a:xfrm>
          <a:prstGeom prst="rect">
            <a:avLst/>
          </a:prstGeom>
          <a:noFill/>
        </p:spPr>
      </p:pic>
      <p:pic>
        <p:nvPicPr>
          <p:cNvPr id="27652" name="Picture 4" descr="http://127.0.0.1:1818/images/26FF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2819400"/>
            <a:ext cx="5000626" cy="3547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Tinea pedis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458200" cy="381000"/>
          </a:xfrm>
        </p:spPr>
        <p:txBody>
          <a:bodyPr>
            <a:normAutofit fontScale="77500" lnSpcReduction="20000"/>
          </a:bodyPr>
          <a:lstStyle/>
          <a:p>
            <a:pPr algn="l" rtl="0"/>
            <a:r>
              <a:rPr lang="en-US" dirty="0" smtClean="0"/>
              <a:t>Mostly in young adult,  showers, swimming pools</a:t>
            </a:r>
            <a:endParaRPr lang="ar-SA" dirty="0"/>
          </a:p>
        </p:txBody>
      </p:sp>
      <p:pic>
        <p:nvPicPr>
          <p:cNvPr id="26626" name="Picture 2" descr="http://127.0.0.1:1818/images/26FF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5791200" cy="3511825"/>
          </a:xfrm>
          <a:prstGeom prst="rect">
            <a:avLst/>
          </a:prstGeom>
          <a:noFill/>
        </p:spPr>
      </p:pic>
      <p:pic>
        <p:nvPicPr>
          <p:cNvPr id="26628" name="Picture 4" descr="http://127.0.0.1:1818/images/26FF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657600"/>
            <a:ext cx="5000626" cy="30324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Kerion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990600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 smtClean="0"/>
              <a:t>Inflammatory reaction to the fungi, boggy appearance</a:t>
            </a:r>
          </a:p>
          <a:p>
            <a:pPr algn="l" rtl="0"/>
            <a:r>
              <a:rPr lang="en-US" dirty="0" smtClean="0"/>
              <a:t>Associated with fever, pain, scarring alopecia</a:t>
            </a:r>
            <a:endParaRPr lang="ar-SA" dirty="0"/>
          </a:p>
        </p:txBody>
      </p:sp>
      <p:pic>
        <p:nvPicPr>
          <p:cNvPr id="22530" name="Picture 2" descr="http://www.atlas-dermato.org/images1/kerion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133600"/>
            <a:ext cx="4953000" cy="4379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534400" cy="685800"/>
          </a:xfrm>
        </p:spPr>
        <p:txBody>
          <a:bodyPr>
            <a:normAutofit fontScale="90000"/>
          </a:bodyPr>
          <a:lstStyle/>
          <a:p>
            <a:pPr rtl="0"/>
            <a:r>
              <a:rPr lang="en-US" dirty="0" smtClean="0"/>
              <a:t>Tinea Unguium (onychomycosis)</a:t>
            </a:r>
            <a:endParaRPr lang="ar-SA" dirty="0"/>
          </a:p>
        </p:txBody>
      </p:sp>
      <p:pic>
        <p:nvPicPr>
          <p:cNvPr id="19458" name="Picture 2" descr="http://127.0.0.1:1818/images/26FF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6745" y="1752600"/>
            <a:ext cx="6068455" cy="4124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Acne </a:t>
            </a:r>
            <a:endParaRPr lang="ar-SA" dirty="0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pPr lvl="0" algn="l" rtl="0"/>
            <a:r>
              <a:rPr lang="en-US" dirty="0" smtClean="0"/>
              <a:t>1- describe</a:t>
            </a:r>
          </a:p>
          <a:p>
            <a:pPr lvl="0" algn="l" rtl="0"/>
            <a:r>
              <a:rPr lang="en-US" dirty="0" smtClean="0"/>
              <a:t>Coexisting open and closed </a:t>
            </a:r>
            <a:r>
              <a:rPr lang="en-US" dirty="0" err="1" smtClean="0"/>
              <a:t>comedones</a:t>
            </a:r>
            <a:r>
              <a:rPr lang="en-US" dirty="0" smtClean="0"/>
              <a:t>,</a:t>
            </a:r>
          </a:p>
          <a:p>
            <a:pPr lvl="0" algn="l" rtl="0"/>
            <a:r>
              <a:rPr lang="en-US" dirty="0" smtClean="0"/>
              <a:t>Papules, pustules, and nodular lesions </a:t>
            </a:r>
          </a:p>
          <a:p>
            <a:pPr algn="l" rtl="0"/>
            <a:r>
              <a:rPr lang="en-US" dirty="0" smtClean="0"/>
              <a:t>Lesion are located primarily on face, neck, and upper trunk</a:t>
            </a:r>
          </a:p>
          <a:p>
            <a:pPr algn="l" rtl="0"/>
            <a:r>
              <a:rPr lang="en-US" dirty="0" smtClean="0"/>
              <a:t>Diagnosis: acne</a:t>
            </a:r>
            <a:endParaRPr lang="ar-SA" dirty="0"/>
          </a:p>
        </p:txBody>
      </p:sp>
      <p:pic>
        <p:nvPicPr>
          <p:cNvPr id="7" name="عنصر نائب للمحتوى 6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447545"/>
            <a:ext cx="4040188" cy="340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Acanthosis</a:t>
            </a:r>
            <a:r>
              <a:rPr lang="en-US" dirty="0" smtClean="0"/>
              <a:t> </a:t>
            </a:r>
            <a:r>
              <a:rPr lang="en-US" dirty="0" err="1" smtClean="0"/>
              <a:t>negricans</a:t>
            </a:r>
            <a:r>
              <a:rPr lang="en-US" dirty="0" smtClean="0"/>
              <a:t> </a:t>
            </a:r>
            <a:endParaRPr lang="ar-SA" dirty="0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294967295"/>
          </p:nvPr>
        </p:nvSpPr>
        <p:spPr>
          <a:xfrm>
            <a:off x="4429125" y="2174875"/>
            <a:ext cx="4143404" cy="3951288"/>
          </a:xfrm>
        </p:spPr>
        <p:txBody>
          <a:bodyPr/>
          <a:lstStyle/>
          <a:p>
            <a:pPr lvl="0" algn="l" rtl="0"/>
            <a:r>
              <a:rPr lang="en-US" sz="2000" dirty="0" smtClean="0"/>
              <a:t>The </a:t>
            </a:r>
            <a:r>
              <a:rPr lang="en-US" sz="2000" dirty="0" err="1" smtClean="0"/>
              <a:t>flexsor</a:t>
            </a:r>
            <a:r>
              <a:rPr lang="en-US" sz="2000" dirty="0" smtClean="0"/>
              <a:t> surfaces of the neck, </a:t>
            </a:r>
            <a:r>
              <a:rPr lang="en-US" sz="2000" dirty="0" err="1" smtClean="0"/>
              <a:t>axillae</a:t>
            </a:r>
            <a:r>
              <a:rPr lang="en-US" sz="2000" dirty="0" smtClean="0"/>
              <a:t>, and groin are the main affected sites</a:t>
            </a:r>
          </a:p>
          <a:p>
            <a:pPr lvl="0" algn="l" rtl="0"/>
            <a:r>
              <a:rPr lang="en-US" sz="2000" dirty="0" smtClean="0"/>
              <a:t>Nearly 75% of obese \ patients develop this lesion.</a:t>
            </a:r>
          </a:p>
          <a:p>
            <a:pPr lvl="0" algn="l" rtl="0"/>
            <a:r>
              <a:rPr lang="en-US" sz="2000" u="sng" dirty="0" smtClean="0"/>
              <a:t>There is a strong association with insulin resistance. </a:t>
            </a:r>
            <a:endParaRPr lang="en-US" sz="2000" dirty="0" smtClean="0"/>
          </a:p>
          <a:p>
            <a:pPr lvl="0" algn="l" rtl="0"/>
            <a:r>
              <a:rPr lang="en-US" sz="2000" dirty="0" smtClean="0"/>
              <a:t>Weight loss is the primary interventions required.</a:t>
            </a:r>
          </a:p>
          <a:p>
            <a:pPr lvl="0" algn="l" rtl="0"/>
            <a:r>
              <a:rPr lang="en-US" sz="2000" dirty="0" smtClean="0"/>
              <a:t>This lesion is associated with malignancy</a:t>
            </a:r>
          </a:p>
        </p:txBody>
      </p:sp>
      <p:pic>
        <p:nvPicPr>
          <p:cNvPr id="7" name="عنصر نائب للمحتوى 6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1678"/>
            <a:ext cx="3163888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8153400" cy="990600"/>
          </a:xfrm>
        </p:spPr>
        <p:txBody>
          <a:bodyPr/>
          <a:lstStyle/>
          <a:p>
            <a:pPr algn="ctr"/>
            <a:r>
              <a:rPr lang="en-US" dirty="0" smtClean="0"/>
              <a:t>Thank u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x-none" dirty="0" err="1" smtClean="0"/>
              <a:t>Peadiatric Derma</a:t>
            </a:r>
            <a:r>
              <a:rPr lang="en-US" dirty="0" err="1" smtClean="0"/>
              <a:t>tology</a:t>
            </a:r>
            <a:endParaRPr lang="x-none" dirty="0"/>
          </a:p>
        </p:txBody>
      </p:sp>
      <p:pic>
        <p:nvPicPr>
          <p:cNvPr id="39938" name="Picture 2" descr="http://www.thelondonskinandhairclinic.com/mediax/_3_125788890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05000"/>
            <a:ext cx="5562600" cy="36933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Dermatopathology</a:t>
            </a:r>
            <a:endParaRPr lang="x-none" dirty="0"/>
          </a:p>
        </p:txBody>
      </p:sp>
      <p:pic>
        <p:nvPicPr>
          <p:cNvPr id="57346" name="Picture 2" descr="http://t3.gstatic.com/images?q=tbn:ANd9GcSIBEarv4Z162zVsb7DlDfqpJvYIT2q3LQ4m90qcPKBqM9WRMP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277331" cy="4705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353</TotalTime>
  <Words>813</Words>
  <Application>Microsoft Office PowerPoint</Application>
  <PresentationFormat>On-screen Show (4:3)</PresentationFormat>
  <Paragraphs>147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Median</vt:lpstr>
      <vt:lpstr>Introduction to Dermatology</vt:lpstr>
      <vt:lpstr>What Is Dermatology?</vt:lpstr>
      <vt:lpstr>Relation to General Medicine</vt:lpstr>
      <vt:lpstr>We are sharing a Dentist</vt:lpstr>
      <vt:lpstr>Sharing Gynechologist,</vt:lpstr>
      <vt:lpstr>Industry and dermatology</vt:lpstr>
      <vt:lpstr>Onchology,</vt:lpstr>
      <vt:lpstr>Peadiatric Dermatology</vt:lpstr>
      <vt:lpstr>Dermatopathology</vt:lpstr>
      <vt:lpstr>Slide 10</vt:lpstr>
      <vt:lpstr>Hair and Nail Diseases</vt:lpstr>
      <vt:lpstr>Surgical Dermatology</vt:lpstr>
      <vt:lpstr>Slide 13</vt:lpstr>
      <vt:lpstr>Laser And Dermatology</vt:lpstr>
      <vt:lpstr>Sexual Transmitted Diseases</vt:lpstr>
      <vt:lpstr>Cosmetic Dermatology,</vt:lpstr>
      <vt:lpstr>Adrology,</vt:lpstr>
      <vt:lpstr>Dermatology Approach</vt:lpstr>
      <vt:lpstr>The Dermatological diagnosis</vt:lpstr>
      <vt:lpstr>History</vt:lpstr>
      <vt:lpstr>Slide 21</vt:lpstr>
      <vt:lpstr>Examination</vt:lpstr>
      <vt:lpstr>Primary Skin Lesions</vt:lpstr>
      <vt:lpstr>Papule</vt:lpstr>
      <vt:lpstr>Nodule</vt:lpstr>
      <vt:lpstr>Patch</vt:lpstr>
      <vt:lpstr>Plaque</vt:lpstr>
      <vt:lpstr>Vesicle</vt:lpstr>
      <vt:lpstr>Bulla (blister)</vt:lpstr>
      <vt:lpstr>Pustule</vt:lpstr>
      <vt:lpstr>Wheal</vt:lpstr>
      <vt:lpstr>Secondary Skin Lesions</vt:lpstr>
      <vt:lpstr>Excoriation</vt:lpstr>
      <vt:lpstr>Lichenification</vt:lpstr>
      <vt:lpstr>Scar</vt:lpstr>
      <vt:lpstr>Scaling</vt:lpstr>
      <vt:lpstr>Atrophy</vt:lpstr>
      <vt:lpstr>Erosion</vt:lpstr>
      <vt:lpstr>Ulcer</vt:lpstr>
      <vt:lpstr>Slide 40</vt:lpstr>
      <vt:lpstr>Slide 41</vt:lpstr>
      <vt:lpstr>Slide 42</vt:lpstr>
      <vt:lpstr>Slide 43</vt:lpstr>
      <vt:lpstr>Slide 44</vt:lpstr>
      <vt:lpstr>Slide 45</vt:lpstr>
      <vt:lpstr>Questions?</vt:lpstr>
      <vt:lpstr>Clinical Manifestation</vt:lpstr>
      <vt:lpstr>Scalp Psoriasis</vt:lpstr>
      <vt:lpstr>Nail Psoriais</vt:lpstr>
      <vt:lpstr>Psoriatic Arthritis</vt:lpstr>
      <vt:lpstr>Psoriasis of palms and soles</vt:lpstr>
      <vt:lpstr>Erythrodermic Psoriasis</vt:lpstr>
      <vt:lpstr>Oral Lichen Planus</vt:lpstr>
      <vt:lpstr>Seborrheic Dermatitis</vt:lpstr>
      <vt:lpstr>Clinical Features</vt:lpstr>
      <vt:lpstr>Slide 56</vt:lpstr>
      <vt:lpstr>Erysipelas</vt:lpstr>
      <vt:lpstr>Cellulitis</vt:lpstr>
      <vt:lpstr>Clinical features of Type 1</vt:lpstr>
      <vt:lpstr>The cornea could be involved</vt:lpstr>
      <vt:lpstr>Type 2</vt:lpstr>
      <vt:lpstr>Herpes simplex and erythema multiforme</vt:lpstr>
      <vt:lpstr>Clinicherpes zoster</vt:lpstr>
      <vt:lpstr>Ophthalmic division of trigeminal nerve</vt:lpstr>
      <vt:lpstr>In adult (Candidal intertrigo)</vt:lpstr>
      <vt:lpstr>Oral Candidosis</vt:lpstr>
      <vt:lpstr>Systemic candidosis</vt:lpstr>
      <vt:lpstr>Clinical features</vt:lpstr>
      <vt:lpstr>Tinea Corporis</vt:lpstr>
      <vt:lpstr>Tinea Cruris</vt:lpstr>
      <vt:lpstr>Tinea pedis</vt:lpstr>
      <vt:lpstr>Kerion</vt:lpstr>
      <vt:lpstr>Tinea Unguium (onychomycosis)</vt:lpstr>
      <vt:lpstr>Acne </vt:lpstr>
      <vt:lpstr>Acanthosis negricans </vt:lpstr>
      <vt:lpstr>Thank u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Dermatology</dc:title>
  <dc:creator>hp</dc:creator>
  <cp:lastModifiedBy>ABS</cp:lastModifiedBy>
  <cp:revision>39</cp:revision>
  <dcterms:created xsi:type="dcterms:W3CDTF">2013-08-28T13:49:07Z</dcterms:created>
  <dcterms:modified xsi:type="dcterms:W3CDTF">2014-09-10T10:55:51Z</dcterms:modified>
</cp:coreProperties>
</file>