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84" r:id="rId6"/>
    <p:sldId id="286" r:id="rId7"/>
    <p:sldId id="262" r:id="rId8"/>
    <p:sldId id="290" r:id="rId9"/>
    <p:sldId id="291" r:id="rId10"/>
    <p:sldId id="316" r:id="rId11"/>
    <p:sldId id="292" r:id="rId12"/>
    <p:sldId id="288" r:id="rId13"/>
    <p:sldId id="289" r:id="rId14"/>
    <p:sldId id="269" r:id="rId15"/>
    <p:sldId id="299" r:id="rId16"/>
    <p:sldId id="300" r:id="rId17"/>
    <p:sldId id="304" r:id="rId18"/>
    <p:sldId id="305" r:id="rId19"/>
    <p:sldId id="276" r:id="rId20"/>
    <p:sldId id="317" r:id="rId21"/>
    <p:sldId id="310" r:id="rId22"/>
    <p:sldId id="343" r:id="rId23"/>
    <p:sldId id="344" r:id="rId24"/>
    <p:sldId id="318" r:id="rId25"/>
    <p:sldId id="342" r:id="rId26"/>
    <p:sldId id="319" r:id="rId27"/>
    <p:sldId id="320" r:id="rId28"/>
    <p:sldId id="321" r:id="rId29"/>
    <p:sldId id="311" r:id="rId30"/>
    <p:sldId id="322" r:id="rId31"/>
    <p:sldId id="312" r:id="rId32"/>
    <p:sldId id="345" r:id="rId33"/>
    <p:sldId id="346" r:id="rId34"/>
    <p:sldId id="349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3" r:id="rId45"/>
    <p:sldId id="347" r:id="rId46"/>
    <p:sldId id="348" r:id="rId47"/>
    <p:sldId id="334" r:id="rId48"/>
    <p:sldId id="335" r:id="rId49"/>
    <p:sldId id="337" r:id="rId50"/>
    <p:sldId id="336" r:id="rId51"/>
    <p:sldId id="338" r:id="rId52"/>
    <p:sldId id="340" r:id="rId53"/>
    <p:sldId id="341" r:id="rId54"/>
    <p:sldId id="339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2EDD6-9A72-4F7E-A02E-1C06D28D8ED8}" type="datetimeFigureOut">
              <a:rPr lang="en-US" smtClean="0"/>
              <a:pPr/>
              <a:t>12/6/2011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B8BF9-69F5-47E2-991B-87466753AF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B8BF9-69F5-47E2-991B-87466753AF4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A18FE-BE02-40A6-97A7-D92C00D40C98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2A9B-A91C-4E73-AF0E-C7F1C45C570C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77E2-090D-496C-8E02-C6ECAE572320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C153-4667-4220-9358-30538295CCD3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030A-179F-4C24-AAC0-0CAB8EC8BDCF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F9CE-996D-44BF-BC77-D1763ED370E2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E798B-47AC-4400-A97F-6B16BD1DADDE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7321-7F82-4402-8571-A82C27AE03A2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8C8B-D24A-4F80-8CA2-1F6E8A06DB6E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7A0B1-1695-4ECB-9D7B-47BDC2054F6D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F9EC-1958-4057-ACFE-0D3285CFFD50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7848C-0CC0-4224-8BE7-52D82FFB0771}" type="datetime1">
              <a:rPr lang="en-US" smtClean="0"/>
              <a:pPr/>
              <a:t>12/6/2011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21D34-B8A0-498F-A850-BA9DA492C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857232"/>
            <a:ext cx="8072494" cy="5572164"/>
          </a:xfrm>
        </p:spPr>
        <p:txBody>
          <a:bodyPr/>
          <a:lstStyle/>
          <a:p>
            <a:r>
              <a:rPr lang="en-US" sz="4000" b="1" dirty="0" smtClean="0">
                <a:latin typeface="Arial Black" pitchFamily="34" charset="0"/>
              </a:rPr>
              <a:t>Dermatologic Emergencies</a:t>
            </a:r>
          </a:p>
          <a:p>
            <a:r>
              <a:rPr lang="en-US" sz="3500" b="1" dirty="0" smtClean="0">
                <a:latin typeface="Algerian" pitchFamily="82" charset="0"/>
                <a:cs typeface="Aharoni" pitchFamily="2" charset="-79"/>
              </a:rPr>
              <a:t>Course 393</a:t>
            </a:r>
          </a:p>
          <a:p>
            <a:endParaRPr lang="en-US" dirty="0"/>
          </a:p>
          <a:p>
            <a:r>
              <a:rPr lang="en-US" dirty="0" smtClean="0">
                <a:latin typeface="Algerian" pitchFamily="82" charset="0"/>
              </a:rPr>
              <a:t>Prof. </a:t>
            </a:r>
            <a:r>
              <a:rPr lang="en-US" dirty="0" err="1" smtClean="0">
                <a:latin typeface="Algerian" pitchFamily="82" charset="0"/>
              </a:rPr>
              <a:t>Marwan</a:t>
            </a:r>
            <a:r>
              <a:rPr lang="en-US" dirty="0" smtClean="0">
                <a:latin typeface="Algerian" pitchFamily="82" charset="0"/>
              </a:rPr>
              <a:t> Al </a:t>
            </a:r>
            <a:r>
              <a:rPr lang="en-US" dirty="0" err="1" smtClean="0">
                <a:latin typeface="Algerian" pitchFamily="82" charset="0"/>
              </a:rPr>
              <a:t>Khawajah</a:t>
            </a:r>
            <a:endParaRPr lang="en-US" dirty="0" smtClean="0">
              <a:latin typeface="Algerian" pitchFamily="82" charset="0"/>
            </a:endParaRPr>
          </a:p>
          <a:p>
            <a:r>
              <a:rPr lang="en-US" dirty="0" smtClean="0">
                <a:latin typeface="Algerian" pitchFamily="82" charset="0"/>
              </a:rPr>
              <a:t>College of Medicine</a:t>
            </a:r>
          </a:p>
          <a:p>
            <a:r>
              <a:rPr lang="en-US" dirty="0" smtClean="0">
                <a:latin typeface="Algerian" pitchFamily="82" charset="0"/>
              </a:rPr>
              <a:t>King Saud University.</a:t>
            </a:r>
            <a:endParaRPr lang="en-US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4082" y="357166"/>
            <a:ext cx="9188081" cy="612538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 descr="7--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41" y="142852"/>
            <a:ext cx="9145441" cy="653245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 descr="7----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" y="27384"/>
            <a:ext cx="914400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 descr="7-----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1717" y="428628"/>
            <a:ext cx="9155749" cy="607220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857232"/>
            <a:ext cx="8072494" cy="5572164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Bullous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Diseases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Blisters are circumscribed fluid filled skin lesions. 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Burns,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bullous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impetigo, herpes simplex and zoster, severe contact dermatitis and insect bites are common examples.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Skin diseases presenting mainly with blisters are relatively rare but may be fatal </a:t>
            </a: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autoimmune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mechanobullous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diseases.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7101" y="0"/>
            <a:ext cx="5860981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 descr="14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-1"/>
            <a:ext cx="4357718" cy="693638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39732"/>
            <a:ext cx="7286676" cy="676433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6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7261" y="3054"/>
            <a:ext cx="4820755" cy="685494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857232"/>
            <a:ext cx="8072494" cy="5572164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Erythema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Multiforme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(EM) – Stevens Johnson Syndrome (SJS) – Toxic Epidermal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Necrolysis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(TEN) Spectrum</a:t>
            </a:r>
          </a:p>
          <a:p>
            <a:pPr algn="l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 is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cutaneous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reaction pattern to several provoking stimuli including herpes simplex, bacterial infection and drugs. May be idiopathic.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857232"/>
            <a:ext cx="8072494" cy="5572164"/>
          </a:xfrm>
        </p:spPr>
        <p:txBody>
          <a:bodyPr/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Definition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Emergency is ---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Acute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Unexpected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Dangerous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Requires quick action.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target (iris-like) lesions involve the hands and feet and less frequently the elbows and knees. There is now consensus that SJS and TEN are different from 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9144000" cy="473708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6" name="Picture 2" descr="C:\Documents and Settings\Loucie\Desktop\Erythema-Multiforme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3684" y="1424779"/>
            <a:ext cx="5800644" cy="3963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050" name="Picture 2" descr="C:\Documents and Settings\Loucie\Desktop\em ok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5544616" cy="4540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US" dirty="0" smtClean="0"/>
              <a:t>SJS and TEN are severe variants of an identical pathologic process (apoptosis of </a:t>
            </a:r>
            <a:r>
              <a:rPr lang="en-US" dirty="0" err="1" smtClean="0"/>
              <a:t>kerayinocytes</a:t>
            </a:r>
            <a:r>
              <a:rPr lang="en-US" dirty="0" smtClean="0"/>
              <a:t> induced by a cell-mediated </a:t>
            </a:r>
            <a:r>
              <a:rPr lang="en-US" dirty="0" err="1" smtClean="0"/>
              <a:t>cytotoxic</a:t>
            </a:r>
            <a:r>
              <a:rPr lang="en-US" dirty="0" smtClean="0"/>
              <a:t> reaction: </a:t>
            </a:r>
            <a:r>
              <a:rPr lang="en-US" dirty="0" err="1" smtClean="0"/>
              <a:t>Haptens</a:t>
            </a:r>
            <a:r>
              <a:rPr lang="en-US" dirty="0" smtClean="0"/>
              <a:t> vs. Cytokines) and differ only in the percentage of body surface involved.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can start with macular and EM-like lesions; however about 50% of TEN evolve from diffuse </a:t>
            </a:r>
            <a:r>
              <a:rPr lang="en-US" dirty="0" err="1" smtClean="0"/>
              <a:t>erythema</a:t>
            </a:r>
            <a:r>
              <a:rPr lang="en-US" dirty="0" smtClean="0"/>
              <a:t> to necrosis and epidermal detachment.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en-US" dirty="0" smtClean="0"/>
              <a:t>Rare and life threatening.</a:t>
            </a:r>
          </a:p>
          <a:p>
            <a:r>
              <a:rPr lang="en-US" dirty="0" smtClean="0"/>
              <a:t>Most common in adults more than 40 years</a:t>
            </a:r>
          </a:p>
          <a:p>
            <a:r>
              <a:rPr lang="en-US" dirty="0" smtClean="0"/>
              <a:t>Male = Female</a:t>
            </a:r>
          </a:p>
          <a:p>
            <a:r>
              <a:rPr lang="en-US" dirty="0" smtClean="0"/>
              <a:t>Risk factors : SLE, HIV, HLA –B12</a:t>
            </a:r>
          </a:p>
          <a:p>
            <a:r>
              <a:rPr lang="en-US" dirty="0" err="1" smtClean="0"/>
              <a:t>Polyetiologic</a:t>
            </a:r>
            <a:r>
              <a:rPr lang="en-US" dirty="0" smtClean="0"/>
              <a:t>: Drugs (sulfas, anticonvulsants, </a:t>
            </a:r>
            <a:r>
              <a:rPr lang="en-US" dirty="0" err="1" smtClean="0"/>
              <a:t>allopurinol</a:t>
            </a:r>
            <a:r>
              <a:rPr lang="en-US" dirty="0" smtClean="0"/>
              <a:t>, NSAIDS, antibiotics), infections, immunization, chemicals and idiopathic.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en-US" dirty="0" smtClean="0"/>
              <a:t>Usually start with </a:t>
            </a:r>
            <a:r>
              <a:rPr lang="en-US" dirty="0" err="1" smtClean="0"/>
              <a:t>prodromes</a:t>
            </a:r>
            <a:r>
              <a:rPr lang="en-US" dirty="0" smtClean="0"/>
              <a:t>: fever, malaise, </a:t>
            </a:r>
            <a:r>
              <a:rPr lang="en-US" dirty="0" err="1" smtClean="0"/>
              <a:t>arthralgias</a:t>
            </a:r>
            <a:r>
              <a:rPr lang="en-US" dirty="0" smtClean="0"/>
              <a:t> 1-3 weeks after drug exposure and 1-3 days before </a:t>
            </a:r>
            <a:r>
              <a:rPr lang="en-US" dirty="0" err="1" smtClean="0"/>
              <a:t>mucocutaneous</a:t>
            </a:r>
            <a:r>
              <a:rPr lang="en-US" dirty="0" smtClean="0"/>
              <a:t> </a:t>
            </a:r>
            <a:r>
              <a:rPr lang="en-US" dirty="0" smtClean="0"/>
              <a:t>lesions. There may be tenderness, itching, burning, pain or </a:t>
            </a:r>
            <a:r>
              <a:rPr lang="en-US" dirty="0" err="1" smtClean="0"/>
              <a:t>parasthesia</a:t>
            </a:r>
            <a:r>
              <a:rPr lang="en-US" dirty="0" smtClean="0"/>
              <a:t>, photophobia, painful </a:t>
            </a:r>
            <a:r>
              <a:rPr lang="en-US" dirty="0" err="1" smtClean="0"/>
              <a:t>micturition</a:t>
            </a:r>
            <a:r>
              <a:rPr lang="en-US" dirty="0" smtClean="0"/>
              <a:t>, impaired alimentation and anxiety.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en-US" dirty="0" smtClean="0"/>
              <a:t>Rash starts on face and extremities, may generalize </a:t>
            </a:r>
            <a:r>
              <a:rPr lang="en-US" dirty="0" err="1" smtClean="0"/>
              <a:t>rapidely</a:t>
            </a:r>
            <a:r>
              <a:rPr lang="en-US" dirty="0" smtClean="0"/>
              <a:t> (few hours/days).</a:t>
            </a:r>
          </a:p>
          <a:p>
            <a:pPr>
              <a:buNone/>
            </a:pPr>
            <a:endParaRPr lang="en-US" sz="1500" dirty="0" smtClean="0"/>
          </a:p>
          <a:p>
            <a:r>
              <a:rPr lang="en-US" dirty="0" smtClean="0"/>
              <a:t>Scalp, palms, and soles may be spared</a:t>
            </a:r>
          </a:p>
          <a:p>
            <a:pPr>
              <a:buNone/>
            </a:pPr>
            <a:endParaRPr lang="en-US" sz="1500" dirty="0" smtClean="0"/>
          </a:p>
          <a:p>
            <a:r>
              <a:rPr lang="en-US" dirty="0" smtClean="0"/>
              <a:t>Mucous membranes invariably involved, 85% have </a:t>
            </a:r>
            <a:r>
              <a:rPr lang="en-US" dirty="0" err="1" smtClean="0"/>
              <a:t>conjunctival</a:t>
            </a:r>
            <a:r>
              <a:rPr lang="en-US" dirty="0" smtClean="0"/>
              <a:t> lesions.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 descr="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8665175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857232"/>
            <a:ext cx="8072494" cy="5572164"/>
          </a:xfrm>
        </p:spPr>
        <p:txBody>
          <a:bodyPr/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Alarming Morphological patterns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Urticaria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Angioderma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Purpura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Echymosis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Bullae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/ Sloughing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Necrosis / Gangrene</a:t>
            </a: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Exfoliative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Erythroderma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Syndrome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Generalized/ widespread rashes in the acutely ill 	febrile patient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en-US" dirty="0" smtClean="0"/>
              <a:t>Evolve later to: </a:t>
            </a:r>
          </a:p>
          <a:p>
            <a:pPr>
              <a:buNone/>
            </a:pPr>
            <a:r>
              <a:rPr lang="en-US" dirty="0" smtClean="0"/>
              <a:t>	- Confluent </a:t>
            </a:r>
            <a:r>
              <a:rPr lang="en-US" dirty="0" err="1" smtClean="0"/>
              <a:t>erythematous</a:t>
            </a:r>
            <a:r>
              <a:rPr lang="en-US" dirty="0" smtClean="0"/>
              <a:t> </a:t>
            </a:r>
            <a:r>
              <a:rPr lang="en-US" dirty="0" err="1" smtClean="0"/>
              <a:t>macules</a:t>
            </a:r>
            <a:r>
              <a:rPr lang="en-US" dirty="0" smtClean="0"/>
              <a:t> with crinkled surface </a:t>
            </a:r>
          </a:p>
          <a:p>
            <a:pPr>
              <a:buNone/>
            </a:pPr>
            <a:r>
              <a:rPr lang="en-US" dirty="0" smtClean="0"/>
              <a:t>	- Raised flaccid blisters</a:t>
            </a:r>
          </a:p>
          <a:p>
            <a:pPr>
              <a:buNone/>
            </a:pPr>
            <a:r>
              <a:rPr lang="en-US" dirty="0" smtClean="0"/>
              <a:t>	- Sheet like loss of epidermis</a:t>
            </a:r>
          </a:p>
          <a:p>
            <a:pPr>
              <a:buNone/>
            </a:pPr>
            <a:r>
              <a:rPr lang="en-US" dirty="0" smtClean="0"/>
              <a:t>	- Red, oozing dermis resembling second-degree burn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 descr="23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" y="404814"/>
            <a:ext cx="9144031" cy="60960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099" name="Picture 3" descr="C:\Documents and Settings\Loucie\Desktop\ten-in-african-american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620688"/>
            <a:ext cx="3888432" cy="5696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074" name="Picture 2" descr="C:\Documents and Settings\Loucie\Desktop\t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6336704" cy="4280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122" name="Picture 2" descr="C:\Documents and Settings\Loucie\Desktop\ten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76672"/>
            <a:ext cx="518962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en-US" sz="4000" dirty="0" smtClean="0"/>
              <a:t>Histopathology: Full thickness necrosis of the epidermis and a sparse lymphocytic infiltrate.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en-US" dirty="0" smtClean="0"/>
              <a:t>Recovery begins within days, completed in 3 weeks. </a:t>
            </a:r>
          </a:p>
          <a:p>
            <a:r>
              <a:rPr lang="en-US" dirty="0" smtClean="0"/>
              <a:t>Pressure points and </a:t>
            </a:r>
            <a:r>
              <a:rPr lang="en-US" dirty="0" err="1" smtClean="0"/>
              <a:t>periorificial</a:t>
            </a:r>
            <a:r>
              <a:rPr lang="en-US" dirty="0" smtClean="0"/>
              <a:t> sites take longer</a:t>
            </a:r>
          </a:p>
          <a:p>
            <a:r>
              <a:rPr lang="en-US" dirty="0" smtClean="0"/>
              <a:t>Nails and eyelashes may be shed.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US" u="sng" dirty="0" smtClean="0"/>
              <a:t>Systemic Involvement:</a:t>
            </a:r>
          </a:p>
          <a:p>
            <a:endParaRPr lang="en-US" u="sng" dirty="0" smtClean="0"/>
          </a:p>
          <a:p>
            <a:pPr>
              <a:buNone/>
            </a:pPr>
            <a:r>
              <a:rPr lang="en-US" dirty="0" smtClean="0"/>
              <a:t>	Respiratory, GIT, Renal, CV, </a:t>
            </a:r>
            <a:r>
              <a:rPr lang="en-US" dirty="0" err="1" smtClean="0"/>
              <a:t>Anaemia</a:t>
            </a:r>
            <a:r>
              <a:rPr lang="en-US" dirty="0" smtClean="0"/>
              <a:t>, </a:t>
            </a:r>
            <a:r>
              <a:rPr lang="en-US" dirty="0" err="1" smtClean="0"/>
              <a:t>Lymphopenia</a:t>
            </a:r>
            <a:r>
              <a:rPr lang="en-US" dirty="0" smtClean="0"/>
              <a:t>, </a:t>
            </a:r>
            <a:r>
              <a:rPr lang="en-US" dirty="0" err="1" smtClean="0"/>
              <a:t>Neutropenia</a:t>
            </a:r>
            <a:r>
              <a:rPr lang="en-US" dirty="0" smtClean="0"/>
              <a:t>, </a:t>
            </a:r>
            <a:r>
              <a:rPr lang="en-US" dirty="0" err="1" smtClean="0"/>
              <a:t>Eosinophilia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en-US" u="sng" dirty="0" err="1" smtClean="0"/>
              <a:t>Sequelae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Scarring, </a:t>
            </a:r>
            <a:r>
              <a:rPr lang="en-US" dirty="0" err="1" smtClean="0"/>
              <a:t>dyspigmentation</a:t>
            </a:r>
            <a:r>
              <a:rPr lang="en-US" dirty="0" smtClean="0"/>
              <a:t>, eruptive </a:t>
            </a:r>
            <a:r>
              <a:rPr lang="en-US" dirty="0" err="1" smtClean="0"/>
              <a:t>melanocytic</a:t>
            </a:r>
            <a:r>
              <a:rPr lang="en-US" dirty="0" smtClean="0"/>
              <a:t> nevi, abnormal nails, </a:t>
            </a:r>
            <a:r>
              <a:rPr lang="en-US" dirty="0" err="1" smtClean="0"/>
              <a:t>phimosis</a:t>
            </a:r>
            <a:r>
              <a:rPr lang="en-US" dirty="0" smtClean="0"/>
              <a:t>, vaginal </a:t>
            </a:r>
            <a:r>
              <a:rPr lang="en-US" dirty="0" err="1" smtClean="0"/>
              <a:t>synechiae</a:t>
            </a:r>
            <a:r>
              <a:rPr lang="en-US" dirty="0" smtClean="0"/>
              <a:t>, </a:t>
            </a:r>
            <a:r>
              <a:rPr lang="en-US" dirty="0" err="1" smtClean="0"/>
              <a:t>entropion</a:t>
            </a:r>
            <a:r>
              <a:rPr lang="en-US" dirty="0" smtClean="0"/>
              <a:t>, </a:t>
            </a:r>
            <a:r>
              <a:rPr lang="en-US" dirty="0" err="1" smtClean="0"/>
              <a:t>trichiasis</a:t>
            </a:r>
            <a:r>
              <a:rPr lang="en-US" dirty="0" smtClean="0"/>
              <a:t>, </a:t>
            </a:r>
            <a:r>
              <a:rPr lang="en-US" dirty="0" err="1" smtClean="0"/>
              <a:t>sicca</a:t>
            </a:r>
            <a:r>
              <a:rPr lang="en-US" dirty="0" smtClean="0"/>
              <a:t> syndrome, </a:t>
            </a:r>
            <a:r>
              <a:rPr lang="en-US" dirty="0" err="1" smtClean="0"/>
              <a:t>keratitis</a:t>
            </a:r>
            <a:r>
              <a:rPr lang="en-US" dirty="0" smtClean="0"/>
              <a:t> and corneal scarring, </a:t>
            </a:r>
            <a:r>
              <a:rPr lang="en-US" dirty="0" err="1" smtClean="0"/>
              <a:t>neovascularization</a:t>
            </a:r>
            <a:r>
              <a:rPr lang="en-US" dirty="0" smtClean="0"/>
              <a:t>, </a:t>
            </a:r>
            <a:r>
              <a:rPr lang="en-US" dirty="0" err="1" smtClean="0"/>
              <a:t>synblepharon</a:t>
            </a:r>
            <a:r>
              <a:rPr lang="en-US" dirty="0" smtClean="0"/>
              <a:t>, persistent photophobia, blindness.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Mortality:</a:t>
            </a:r>
          </a:p>
          <a:p>
            <a:pPr>
              <a:buNone/>
            </a:pPr>
            <a:endParaRPr lang="en-US" u="sng" dirty="0" smtClean="0"/>
          </a:p>
          <a:p>
            <a:r>
              <a:rPr lang="en-US" dirty="0" smtClean="0"/>
              <a:t> 30% for TEN</a:t>
            </a:r>
          </a:p>
          <a:p>
            <a:r>
              <a:rPr lang="en-US" dirty="0" smtClean="0"/>
              <a:t>5 -10% for SJS</a:t>
            </a:r>
          </a:p>
          <a:p>
            <a:r>
              <a:rPr lang="en-US" dirty="0" smtClean="0"/>
              <a:t>Due to sepsis, GI hemorrhage and fluid/ electrolyte imbalance.</a:t>
            </a:r>
          </a:p>
          <a:p>
            <a:r>
              <a:rPr lang="en-US" dirty="0" smtClean="0"/>
              <a:t>Re exposure more rapid recurrence and more severe.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857232"/>
            <a:ext cx="8072494" cy="5572164"/>
          </a:xfrm>
        </p:spPr>
        <p:txBody>
          <a:bodyPr/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Urticaria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Angioedema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Transient swellings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erythema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due to vasodilatation and fluid exudation. Manifest 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weals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that develop rapidly and clear within hours.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be life threatening esp. when associated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angioedema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the larynx.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May take years to resolve.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>
              <a:buNone/>
            </a:pPr>
            <a:r>
              <a:rPr lang="en-US" b="1" u="sng" dirty="0" smtClean="0"/>
              <a:t>Differential </a:t>
            </a:r>
            <a:r>
              <a:rPr lang="en-US" b="1" u="sng" dirty="0" err="1" smtClean="0"/>
              <a:t>dx</a:t>
            </a:r>
            <a:r>
              <a:rPr lang="en-US" u="sng" dirty="0" smtClean="0"/>
              <a:t>:</a:t>
            </a:r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r>
              <a:rPr lang="en-US" dirty="0" err="1" smtClean="0"/>
              <a:t>Exanthematous</a:t>
            </a:r>
            <a:r>
              <a:rPr lang="en-US" dirty="0" smtClean="0"/>
              <a:t> drug eruption, phototoxic eruptions, GVHD, Toxic shock syndrome, burns, SSSS, generalized </a:t>
            </a:r>
            <a:r>
              <a:rPr lang="en-US" dirty="0" err="1" smtClean="0"/>
              <a:t>bullous</a:t>
            </a:r>
            <a:r>
              <a:rPr lang="en-US" dirty="0" smtClean="0"/>
              <a:t> fixed drug eruption, </a:t>
            </a:r>
            <a:r>
              <a:rPr lang="en-US" dirty="0" err="1" smtClean="0"/>
              <a:t>exfoliative</a:t>
            </a:r>
            <a:r>
              <a:rPr lang="en-US" dirty="0" smtClean="0"/>
              <a:t> dermatitis.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Management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dirty="0" smtClean="0"/>
              <a:t>	- Withdrawal of suspected drug(s)</a:t>
            </a:r>
          </a:p>
          <a:p>
            <a:pPr>
              <a:buNone/>
            </a:pPr>
            <a:r>
              <a:rPr lang="en-US" dirty="0" smtClean="0"/>
              <a:t>	- in ICU or burn unit</a:t>
            </a:r>
          </a:p>
          <a:p>
            <a:pPr>
              <a:buNone/>
            </a:pPr>
            <a:r>
              <a:rPr lang="en-US" dirty="0" smtClean="0"/>
              <a:t>	- IV fluids and electrolytes as for a third degree</a:t>
            </a:r>
          </a:p>
          <a:p>
            <a:pPr>
              <a:buNone/>
            </a:pPr>
            <a:r>
              <a:rPr lang="en-US" dirty="0" smtClean="0"/>
              <a:t>	   burn.</a:t>
            </a:r>
          </a:p>
          <a:p>
            <a:pPr>
              <a:buNone/>
            </a:pPr>
            <a:r>
              <a:rPr lang="en-US" dirty="0" smtClean="0"/>
              <a:t>	- Symptomatic treatment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dirty="0" smtClean="0"/>
              <a:t>- IV </a:t>
            </a:r>
            <a:r>
              <a:rPr lang="en-US" dirty="0" err="1" smtClean="0"/>
              <a:t>glucocorticoids</a:t>
            </a:r>
            <a:r>
              <a:rPr lang="en-US" dirty="0" smtClean="0"/>
              <a:t>/ </a:t>
            </a:r>
            <a:r>
              <a:rPr lang="en-US" dirty="0" err="1" smtClean="0"/>
              <a:t>immunoglobulins</a:t>
            </a:r>
            <a:r>
              <a:rPr lang="en-US" dirty="0" smtClean="0"/>
              <a:t>/ </a:t>
            </a:r>
          </a:p>
          <a:p>
            <a:pPr>
              <a:buNone/>
            </a:pPr>
            <a:r>
              <a:rPr lang="en-US" dirty="0" smtClean="0"/>
              <a:t>	  </a:t>
            </a:r>
            <a:r>
              <a:rPr lang="en-US" dirty="0" err="1" smtClean="0"/>
              <a:t>pentoxifylline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Treat eye lesions early (refer to </a:t>
            </a:r>
            <a:r>
              <a:rPr lang="en-US" dirty="0" err="1" smtClean="0"/>
              <a:t>ophth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	- No surgical debridement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>
              <a:buNone/>
            </a:pPr>
            <a:r>
              <a:rPr lang="en-US" b="1" u="sng" dirty="0" smtClean="0"/>
              <a:t>Bad prognostic factors</a:t>
            </a:r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r>
              <a:rPr lang="en-US" dirty="0" smtClean="0"/>
              <a:t>Body surface area &gt; 10%</a:t>
            </a:r>
          </a:p>
          <a:p>
            <a:pPr>
              <a:buNone/>
            </a:pPr>
            <a:r>
              <a:rPr lang="en-US" dirty="0" smtClean="0"/>
              <a:t>Serum Urea &gt;10mM</a:t>
            </a:r>
          </a:p>
          <a:p>
            <a:pPr>
              <a:buNone/>
            </a:pPr>
            <a:r>
              <a:rPr lang="en-US" dirty="0" smtClean="0"/>
              <a:t>Age &gt; 40 years</a:t>
            </a:r>
          </a:p>
          <a:p>
            <a:pPr>
              <a:buNone/>
            </a:pPr>
            <a:r>
              <a:rPr lang="en-US" dirty="0" smtClean="0"/>
              <a:t>Heart rate &gt;120</a:t>
            </a:r>
          </a:p>
          <a:p>
            <a:pPr>
              <a:buNone/>
            </a:pPr>
            <a:r>
              <a:rPr lang="en-US" dirty="0" smtClean="0"/>
              <a:t>Serum glucose &gt; 14mM</a:t>
            </a:r>
          </a:p>
          <a:p>
            <a:pPr>
              <a:buNone/>
            </a:pPr>
            <a:r>
              <a:rPr lang="en-US" dirty="0" smtClean="0"/>
              <a:t>Serum Bicarbonate &lt;20mM</a:t>
            </a:r>
          </a:p>
          <a:p>
            <a:pPr>
              <a:buNone/>
            </a:pPr>
            <a:r>
              <a:rPr lang="en-US" dirty="0" smtClean="0"/>
              <a:t>Malignancy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700" b="1" dirty="0" smtClean="0"/>
              <a:t>EXFOLIATIVE ERYTHRODERMA SYNDROME (EES)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EES is a serious, at times life-threatening reaction pattern of the skin characterized by:</a:t>
            </a:r>
          </a:p>
          <a:p>
            <a:pPr>
              <a:buNone/>
            </a:pPr>
            <a:r>
              <a:rPr lang="en-US" dirty="0" smtClean="0"/>
              <a:t> 	- generalized and uniform redness</a:t>
            </a:r>
          </a:p>
          <a:p>
            <a:pPr>
              <a:buNone/>
            </a:pPr>
            <a:r>
              <a:rPr lang="en-US" dirty="0" smtClean="0"/>
              <a:t>	- scaling (branny/ lamellar)</a:t>
            </a:r>
          </a:p>
          <a:p>
            <a:pPr>
              <a:buNone/>
            </a:pPr>
            <a:r>
              <a:rPr lang="en-US" dirty="0" smtClean="0"/>
              <a:t>	- fever, malaise, shivers, </a:t>
            </a:r>
            <a:r>
              <a:rPr lang="en-US" dirty="0" err="1" smtClean="0"/>
              <a:t>pruritis</a:t>
            </a:r>
            <a:r>
              <a:rPr lang="en-US" dirty="0" smtClean="0"/>
              <a:t>, fatigue anorexia and generalized </a:t>
            </a:r>
            <a:r>
              <a:rPr lang="en-US" dirty="0" err="1" smtClean="0"/>
              <a:t>lymphadenopathy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loss of scalp and body hair, nail thickening and </a:t>
            </a:r>
            <a:r>
              <a:rPr lang="en-US" dirty="0" err="1" smtClean="0"/>
              <a:t>onycholysis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 descr="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68" y="0"/>
            <a:ext cx="514350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146" name="Picture 2" descr="C:\Documents and Settings\Loucie\Desktop\ees2 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0648"/>
            <a:ext cx="4896544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7170" name="Picture 2" descr="C:\Documents and Settings\Loucie\Desktop\ees 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2837" y="476672"/>
            <a:ext cx="3853379" cy="6133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en-US" dirty="0" smtClean="0"/>
              <a:t>Usually &gt; 50 years</a:t>
            </a:r>
          </a:p>
          <a:p>
            <a:r>
              <a:rPr lang="en-US" dirty="0" smtClean="0"/>
              <a:t>Male &gt; Female</a:t>
            </a:r>
          </a:p>
          <a:p>
            <a:r>
              <a:rPr lang="en-US" dirty="0" smtClean="0"/>
              <a:t>In children results from atopic dermatitis or PRP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/>
          </a:bodyPr>
          <a:lstStyle/>
          <a:p>
            <a:r>
              <a:rPr lang="en-US" b="1" u="sng" dirty="0" smtClean="0"/>
              <a:t>Etiology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- Pre existing </a:t>
            </a:r>
            <a:r>
              <a:rPr lang="en-US" dirty="0" err="1" smtClean="0"/>
              <a:t>dermatosis</a:t>
            </a:r>
            <a:r>
              <a:rPr lang="en-US" dirty="0" smtClean="0"/>
              <a:t> (psoriasis, 		50%</a:t>
            </a:r>
          </a:p>
          <a:p>
            <a:pPr>
              <a:buNone/>
            </a:pPr>
            <a:r>
              <a:rPr lang="en-US" dirty="0" smtClean="0"/>
              <a:t>	eczema, id </a:t>
            </a:r>
            <a:r>
              <a:rPr lang="en-US" dirty="0" err="1" smtClean="0"/>
              <a:t>rxn</a:t>
            </a:r>
            <a:r>
              <a:rPr lang="en-US" dirty="0" smtClean="0"/>
              <a:t>, PRP, Pf)				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dirty="0" smtClean="0"/>
              <a:t>	- Drugs (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Allopurinol</a:t>
            </a:r>
            <a:r>
              <a:rPr lang="en-US" dirty="0" smtClean="0"/>
              <a:t>, CCB, 			15%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carbamazepine</a:t>
            </a:r>
            <a:r>
              <a:rPr lang="en-US" dirty="0" smtClean="0"/>
              <a:t>, </a:t>
            </a:r>
            <a:r>
              <a:rPr lang="en-US" dirty="0" err="1" smtClean="0"/>
              <a:t>cimetidine</a:t>
            </a:r>
            <a:r>
              <a:rPr lang="en-US" dirty="0" smtClean="0"/>
              <a:t>, gold, lithium, </a:t>
            </a:r>
            <a:r>
              <a:rPr lang="en-US" dirty="0" err="1" smtClean="0"/>
              <a:t>quinidine</a:t>
            </a:r>
            <a:r>
              <a:rPr lang="en-US" dirty="0" smtClean="0"/>
              <a:t>)						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dirty="0" smtClean="0"/>
              <a:t>	- Lymphoma, Leukemia 				10%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dirty="0" smtClean="0"/>
              <a:t>	- Undetermined (history/histology) 		25%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857232"/>
            <a:ext cx="8072494" cy="5572164"/>
          </a:xfrm>
        </p:spPr>
        <p:txBody>
          <a:bodyPr>
            <a:normAutofit/>
          </a:bodyPr>
          <a:lstStyle/>
          <a:p>
            <a:pPr algn="l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Acute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erythroderma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caused by drugs and is potentially fatal</a:t>
            </a: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Erythroderma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has profound effects on the entire body.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poikilothermia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fluid and electrolyte imbalance, high output cardiac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failure,increased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basal metabolic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rate,hypoproteinemia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anemia due to reduced levels of iron, folic acid and other vitamins, endocrine, hepatic and renal complications, effects on hair and nails.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 descr="4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0"/>
            <a:ext cx="8858312" cy="692688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Clinical clues about etiology:</a:t>
            </a:r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r>
              <a:rPr lang="en-US" dirty="0" smtClean="0"/>
              <a:t>Acute : drugs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dirty="0" smtClean="0"/>
              <a:t>Areas of sparing : PRP 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dirty="0" smtClean="0"/>
              <a:t>Massive hyperkeratosis and deep fissures of palms/soles: Psoriasis., CTCL, PRP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dirty="0" smtClean="0"/>
              <a:t>Sparing of scalp hair : Psoriasis, Eczema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dirty="0" smtClean="0"/>
              <a:t>Variable </a:t>
            </a:r>
            <a:r>
              <a:rPr lang="en-US" dirty="0" err="1" smtClean="0"/>
              <a:t>erythema</a:t>
            </a:r>
            <a:r>
              <a:rPr lang="en-US" dirty="0" smtClean="0"/>
              <a:t> and scale thickness/ brownish hue/ large </a:t>
            </a:r>
            <a:r>
              <a:rPr lang="en-US" dirty="0" err="1" smtClean="0"/>
              <a:t>lymphnodes</a:t>
            </a:r>
            <a:r>
              <a:rPr lang="en-US" dirty="0" smtClean="0"/>
              <a:t>: CTCL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Massive scaling of scalp with hair loss : CTCL, PRP</a:t>
            </a:r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r>
              <a:rPr lang="en-US" dirty="0" smtClean="0"/>
              <a:t>Dusky Red : Psoriasis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dirty="0" smtClean="0"/>
              <a:t>Yellow/orange – </a:t>
            </a:r>
            <a:r>
              <a:rPr lang="en-US" dirty="0" smtClean="0"/>
              <a:t>red </a:t>
            </a:r>
            <a:r>
              <a:rPr lang="en-US" dirty="0" smtClean="0"/>
              <a:t>: PRP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dirty="0" err="1" smtClean="0"/>
              <a:t>Lichenification</a:t>
            </a:r>
            <a:r>
              <a:rPr lang="en-US" dirty="0" smtClean="0"/>
              <a:t>/erosions/excoriations : Eczema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dirty="0" smtClean="0"/>
              <a:t>Typical nail changes of psoriasis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dirty="0" err="1" smtClean="0"/>
              <a:t>Ectropion</a:t>
            </a:r>
            <a:r>
              <a:rPr lang="en-US" dirty="0" smtClean="0"/>
              <a:t> :CTCL, PRP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692696"/>
            <a:ext cx="8072494" cy="5112568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Management</a:t>
            </a:r>
          </a:p>
          <a:p>
            <a:pPr algn="l"/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Histopathology is not always helpful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History and physical examination for clues are important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Chest X ray,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immunoelectrophoresis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CT scans/ MRI and bone marrow aspiration</a:t>
            </a:r>
          </a:p>
          <a:p>
            <a:pPr algn="l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Lymphnode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biopsy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Skin and blood bacterial cultures</a:t>
            </a:r>
          </a:p>
          <a:p>
            <a:pPr algn="l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857232"/>
            <a:ext cx="8072494" cy="5572164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Treatment is supportive, including fluid electrolytes and albumin restoration,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parenteral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nutrition and temperature control. </a:t>
            </a:r>
          </a:p>
          <a:p>
            <a:pPr algn="l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 aware of signs of sepsis, renal and cardiac failure.</a:t>
            </a:r>
          </a:p>
          <a:p>
            <a:pPr algn="l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Watch for deleterious adverse effects of prolonged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glucocoticoid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therapy.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518457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u="sng" dirty="0" smtClean="0"/>
              <a:t>Topical</a:t>
            </a:r>
            <a:r>
              <a:rPr lang="en-US" dirty="0" smtClean="0"/>
              <a:t>: Water baths, bland emollients ± topical steroids.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Beware of ↑ absorption of topically applied medications </a:t>
            </a:r>
            <a:r>
              <a:rPr lang="en-US" dirty="0" err="1" smtClean="0"/>
              <a:t>eg</a:t>
            </a:r>
            <a:r>
              <a:rPr lang="en-US" dirty="0" smtClean="0"/>
              <a:t>: </a:t>
            </a:r>
            <a:r>
              <a:rPr lang="en-US" dirty="0" err="1" smtClean="0"/>
              <a:t>salicylism</a:t>
            </a:r>
            <a:r>
              <a:rPr lang="en-US" dirty="0" smtClean="0"/>
              <a:t>, </a:t>
            </a:r>
            <a:r>
              <a:rPr lang="en-US" dirty="0" err="1" smtClean="0"/>
              <a:t>methaemoglobinemia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dirty="0" smtClean="0"/>
              <a:t>Be cautious of irritant </a:t>
            </a:r>
            <a:r>
              <a:rPr lang="en-US" dirty="0" err="1" smtClean="0"/>
              <a:t>topicals</a:t>
            </a:r>
            <a:r>
              <a:rPr lang="en-US" dirty="0" smtClean="0"/>
              <a:t> </a:t>
            </a:r>
            <a:r>
              <a:rPr lang="en-US" dirty="0" err="1" smtClean="0"/>
              <a:t>eg</a:t>
            </a:r>
            <a:r>
              <a:rPr lang="en-US" dirty="0" smtClean="0"/>
              <a:t>: </a:t>
            </a:r>
            <a:r>
              <a:rPr lang="en-US" dirty="0" err="1" smtClean="0"/>
              <a:t>dithranol</a:t>
            </a:r>
            <a:r>
              <a:rPr lang="en-US" dirty="0" smtClean="0"/>
              <a:t>, tar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Systemic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Oral </a:t>
            </a:r>
            <a:r>
              <a:rPr lang="en-US" dirty="0" err="1" smtClean="0"/>
              <a:t>glucocorticoids</a:t>
            </a:r>
            <a:r>
              <a:rPr lang="en-US" dirty="0" smtClean="0"/>
              <a:t> for remission induction but not for maintenance.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dirty="0" smtClean="0"/>
              <a:t>Specific Systemic therapy for the underlying condition.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 descr="4---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1078"/>
            <a:ext cx="8558653" cy="684692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857232"/>
            <a:ext cx="8072494" cy="5572164"/>
          </a:xfrm>
        </p:spPr>
        <p:txBody>
          <a:bodyPr/>
          <a:lstStyle/>
          <a:p>
            <a:r>
              <a:rPr lang="en-US" sz="4700" b="1" dirty="0" err="1" smtClean="0">
                <a:latin typeface="Times New Roman" pitchFamily="18" charset="0"/>
                <a:cs typeface="Times New Roman" pitchFamily="18" charset="0"/>
              </a:rPr>
              <a:t>Purpura</a:t>
            </a:r>
            <a:endParaRPr lang="en-US" sz="4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Bleeding into the skin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petechiae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purpura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Echymoses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Caused by pathology: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- Inside blood vessel (disorders of coagulation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 - Of blood vessel walls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Vasculitides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 – Outside blood vessels (affecting supporting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stroma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aging, drugs,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deficiency,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amyloidosis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 descr="7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" y="773268"/>
            <a:ext cx="9144032" cy="544181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 descr="7-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5820" y="-42096"/>
            <a:ext cx="5175072" cy="690009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1D34-B8A0-498F-A850-BA9DA492C8F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1386</TotalTime>
  <Words>969</Words>
  <Application>Microsoft Office PowerPoint</Application>
  <PresentationFormat>On-screen Show (4:3)</PresentationFormat>
  <Paragraphs>206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Theme1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Mr. Abubaker</dc:creator>
  <cp:lastModifiedBy>Lucie</cp:lastModifiedBy>
  <cp:revision>99</cp:revision>
  <dcterms:created xsi:type="dcterms:W3CDTF">2010-05-02T05:03:09Z</dcterms:created>
  <dcterms:modified xsi:type="dcterms:W3CDTF">2011-12-06T10:36:06Z</dcterms:modified>
</cp:coreProperties>
</file>