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8" r:id="rId18"/>
    <p:sldId id="271" r:id="rId19"/>
    <p:sldId id="272" r:id="rId20"/>
    <p:sldId id="273" r:id="rId21"/>
    <p:sldId id="274" r:id="rId22"/>
    <p:sldId id="276" r:id="rId23"/>
    <p:sldId id="275" r:id="rId24"/>
    <p:sldId id="279" r:id="rId25"/>
    <p:sldId id="277" r:id="rId26"/>
    <p:sldId id="278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5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8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1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8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7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3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3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702B-9B10-4CBA-88A1-2EAEEF918021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7208"/>
            <a:ext cx="9144000" cy="2387600"/>
          </a:xfrm>
        </p:spPr>
        <p:txBody>
          <a:bodyPr/>
          <a:lstStyle/>
          <a:p>
            <a:r>
              <a:rPr lang="en-US" dirty="0" smtClean="0"/>
              <a:t>Language of Dermatology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Mohammed Al-Haddab, MD, FRCPC</a:t>
            </a:r>
          </a:p>
          <a:p>
            <a:r>
              <a:rPr lang="en-US" dirty="0" smtClean="0"/>
              <a:t>Assistant Professor, Dept. of Dermatology</a:t>
            </a:r>
          </a:p>
          <a:p>
            <a:r>
              <a:rPr lang="en-US" dirty="0" smtClean="0"/>
              <a:t>College of Medicine, King Saud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9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Vesicle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small less than 5 mm in diameter circumscribed fluid containing elevation.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Dermatitis Herptiformis. </a:t>
            </a:r>
          </a:p>
          <a:p>
            <a:pPr marL="0" indent="0">
              <a:buNone/>
            </a:pPr>
            <a:r>
              <a:rPr lang="en-US" dirty="0" smtClean="0"/>
              <a:t>Herpes.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41100"/>
            <a:ext cx="5181600" cy="3720388"/>
          </a:xfrm>
        </p:spPr>
      </p:pic>
    </p:spTree>
    <p:extLst>
      <p:ext uri="{BB962C8B-B14F-4D97-AF65-F5344CB8AC3E}">
        <p14:creationId xmlns:p14="http://schemas.microsoft.com/office/powerpoint/2010/main" val="260591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Large vesicle more than 5 mm in diameter.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Bullous Pemphigoid.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4" y="1825625"/>
            <a:ext cx="4388592" cy="4351338"/>
          </a:xfrm>
        </p:spPr>
      </p:pic>
    </p:spTree>
    <p:extLst>
      <p:ext uri="{BB962C8B-B14F-4D97-AF65-F5344CB8AC3E}">
        <p14:creationId xmlns:p14="http://schemas.microsoft.com/office/powerpoint/2010/main" val="50003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Pustule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Collection of pus or vesicle and bulla that contain pus.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Pustular Psoriasis.</a:t>
            </a:r>
          </a:p>
          <a:p>
            <a:pPr marL="0" indent="0">
              <a:buNone/>
            </a:pPr>
            <a:r>
              <a:rPr lang="en-US" dirty="0" smtClean="0"/>
              <a:t>Acne.</a:t>
            </a:r>
            <a:endParaRPr lang="en-US" dirty="0"/>
          </a:p>
        </p:txBody>
      </p:sp>
      <p:pic>
        <p:nvPicPr>
          <p:cNvPr id="2050" name="Picture 2" descr="https://yoderm.com/pimples/wp-content/uploads/2013/03/acne-chin-pu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6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Purpura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Visible collections of free red blood cells.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Vasculitis.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accessmedicine.mhmedical.com/data/books/1019/cmdt15_ch20_f00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54" y="1825625"/>
            <a:ext cx="3270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Telangectasia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Dilated capillaries visible on the skin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Rosacea.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17749"/>
            <a:ext cx="5181600" cy="3567089"/>
          </a:xfrm>
        </p:spPr>
      </p:pic>
    </p:spTree>
    <p:extLst>
      <p:ext uri="{BB962C8B-B14F-4D97-AF65-F5344CB8AC3E}">
        <p14:creationId xmlns:p14="http://schemas.microsoft.com/office/powerpoint/2010/main" val="193340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Closed sac-like lesion that contain liquid or semi-solid substance. Usually soft and has depth.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Epidermal cyst.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296778"/>
          </a:xfrm>
        </p:spPr>
      </p:pic>
    </p:spTree>
    <p:extLst>
      <p:ext uri="{BB962C8B-B14F-4D97-AF65-F5344CB8AC3E}">
        <p14:creationId xmlns:p14="http://schemas.microsoft.com/office/powerpoint/2010/main" val="390890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Tumor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Solid elevation of the skin more than 2 cm in diameter and has depth. Like large nodule.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89131"/>
            <a:ext cx="5181600" cy="3624326"/>
          </a:xfrm>
        </p:spPr>
      </p:pic>
    </p:spTree>
    <p:extLst>
      <p:ext uri="{BB962C8B-B14F-4D97-AF65-F5344CB8AC3E}">
        <p14:creationId xmlns:p14="http://schemas.microsoft.com/office/powerpoint/2010/main" val="314140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148636"/>
            <a:ext cx="9208395" cy="63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6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Thickened, loose, readily detached fragments of stratum corneum.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Psoriasis.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5380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Crust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Dried exudate.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Eczema.</a:t>
            </a:r>
          </a:p>
          <a:p>
            <a:pPr marL="0" indent="0">
              <a:buNone/>
            </a:pPr>
            <a:r>
              <a:rPr lang="en-US" dirty="0" smtClean="0"/>
              <a:t>Impetigo.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5006"/>
            <a:ext cx="5181600" cy="3592576"/>
          </a:xfrm>
        </p:spPr>
      </p:pic>
    </p:spTree>
    <p:extLst>
      <p:ext uri="{BB962C8B-B14F-4D97-AF65-F5344CB8AC3E}">
        <p14:creationId xmlns:p14="http://schemas.microsoft.com/office/powerpoint/2010/main" val="271312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familiar with common dermatological terms.</a:t>
            </a:r>
          </a:p>
          <a:p>
            <a:r>
              <a:rPr lang="en-US" dirty="0" smtClean="0"/>
              <a:t>To differentiate between primary and secondary skin lesions.</a:t>
            </a:r>
          </a:p>
          <a:p>
            <a:r>
              <a:rPr lang="en-US" dirty="0" smtClean="0"/>
              <a:t>To be able to describe skin lesions and communicate with other dermatologists.</a:t>
            </a:r>
          </a:p>
          <a:p>
            <a:r>
              <a:rPr lang="en-US" dirty="0" smtClean="0"/>
              <a:t>To have a methodological approach to skin lesions.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4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Excoriation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shallow abrasion often caused by scratching.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Atopic dermatitis.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03" y="2099255"/>
            <a:ext cx="5331854" cy="3554569"/>
          </a:xfrm>
        </p:spPr>
      </p:pic>
    </p:spTree>
    <p:extLst>
      <p:ext uri="{BB962C8B-B14F-4D97-AF65-F5344CB8AC3E}">
        <p14:creationId xmlns:p14="http://schemas.microsoft.com/office/powerpoint/2010/main" val="136807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Fissure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Linear-like or crack-like cleavage of the skin.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Chronic eczema.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7843"/>
            <a:ext cx="5181600" cy="3406902"/>
          </a:xfrm>
        </p:spPr>
      </p:pic>
    </p:spTree>
    <p:extLst>
      <p:ext uri="{BB962C8B-B14F-4D97-AF65-F5344CB8AC3E}">
        <p14:creationId xmlns:p14="http://schemas.microsoft.com/office/powerpoint/2010/main" val="2559453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Erosion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moist, circumscribed, usually depressed lesion that result from loss of all or a portion of the epidermis.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Ruptured vesicle or bulla.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1918951"/>
            <a:ext cx="3564705" cy="4387329"/>
          </a:xfrm>
        </p:spPr>
      </p:pic>
    </p:spTree>
    <p:extLst>
      <p:ext uri="{BB962C8B-B14F-4D97-AF65-F5344CB8AC3E}">
        <p14:creationId xmlns:p14="http://schemas.microsoft.com/office/powerpoint/2010/main" val="126970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Ulcer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hole in the skin in which there has been destruction of the epidermis and at least the upper papillary dermis.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Leg ulcers.</a:t>
            </a:r>
          </a:p>
          <a:p>
            <a:pPr marL="0" indent="0">
              <a:buNone/>
            </a:pPr>
            <a:r>
              <a:rPr lang="en-US" dirty="0" smtClean="0"/>
              <a:t>Pyoderma gangrenosum.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1825625"/>
            <a:ext cx="4004688" cy="4240643"/>
          </a:xfrm>
        </p:spPr>
      </p:pic>
    </p:spTree>
    <p:extLst>
      <p:ext uri="{BB962C8B-B14F-4D97-AF65-F5344CB8AC3E}">
        <p14:creationId xmlns:p14="http://schemas.microsoft.com/office/powerpoint/2010/main" val="1682617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Atrophy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Thinning of the skin. Could be epidermal or dermal or both.</a:t>
            </a:r>
          </a:p>
          <a:p>
            <a:pPr marL="0" indent="0">
              <a:buNone/>
            </a:pPr>
            <a:r>
              <a:rPr lang="en-US" dirty="0" smtClean="0"/>
              <a:t>Epidermal atrophy present as thin transparent wrinkled epidermis.</a:t>
            </a:r>
          </a:p>
          <a:p>
            <a:pPr marL="0" indent="0">
              <a:buNone/>
            </a:pPr>
            <a:r>
              <a:rPr lang="en-US" dirty="0" smtClean="0"/>
              <a:t>Dermal atrophy present as depression of the skin.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0187"/>
            <a:ext cx="5181600" cy="3882214"/>
          </a:xfrm>
        </p:spPr>
      </p:pic>
    </p:spTree>
    <p:extLst>
      <p:ext uri="{BB962C8B-B14F-4D97-AF65-F5344CB8AC3E}">
        <p14:creationId xmlns:p14="http://schemas.microsoft.com/office/powerpoint/2010/main" val="55931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permanent lesion that results from the process of repair by replacement with fibrous tissue.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Surgical scar.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91782"/>
            <a:ext cx="5181600" cy="3619023"/>
          </a:xfrm>
        </p:spPr>
      </p:pic>
    </p:spTree>
    <p:extLst>
      <p:ext uri="{BB962C8B-B14F-4D97-AF65-F5344CB8AC3E}">
        <p14:creationId xmlns:p14="http://schemas.microsoft.com/office/powerpoint/2010/main" val="717150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Lichenification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Patches of increased epidermal thickening with accentuation of skin markings and pigmentation.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Lichen simplex chronicus.</a:t>
            </a:r>
          </a:p>
          <a:p>
            <a:pPr marL="0" indent="0">
              <a:buNone/>
            </a:pPr>
            <a:r>
              <a:rPr lang="en-US" dirty="0" smtClean="0"/>
              <a:t>Atopic dermatitis.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8317"/>
            <a:ext cx="5181600" cy="3405954"/>
          </a:xfrm>
        </p:spPr>
      </p:pic>
    </p:spTree>
    <p:extLst>
      <p:ext uri="{BB962C8B-B14F-4D97-AF65-F5344CB8AC3E}">
        <p14:creationId xmlns:p14="http://schemas.microsoft.com/office/powerpoint/2010/main" val="3504969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Poikiloderma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morphologic descriptive term, refer to the combination of atrophy, </a:t>
            </a:r>
            <a:r>
              <a:rPr lang="en-US" dirty="0" smtClean="0"/>
              <a:t>telangiectasia, </a:t>
            </a:r>
            <a:r>
              <a:rPr lang="en-US" dirty="0" smtClean="0"/>
              <a:t>and pigmentary changes ( hypo or hyperpigmentation)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Dermatomyositis.</a:t>
            </a:r>
          </a:p>
          <a:p>
            <a:pPr marL="0" indent="0">
              <a:buNone/>
            </a:pPr>
            <a:r>
              <a:rPr lang="en-US" dirty="0" smtClean="0"/>
              <a:t>Radiodermatitis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Mycosis fungoides.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6076"/>
            <a:ext cx="5181600" cy="3730436"/>
          </a:xfrm>
        </p:spPr>
      </p:pic>
    </p:spTree>
    <p:extLst>
      <p:ext uri="{BB962C8B-B14F-4D97-AF65-F5344CB8AC3E}">
        <p14:creationId xmlns:p14="http://schemas.microsoft.com/office/powerpoint/2010/main" val="930427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Terms Used in Dermatology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Acantholysis</a:t>
            </a:r>
            <a:r>
              <a:rPr lang="en-US" dirty="0" smtClean="0"/>
              <a:t>: a rounding up of epidermal cells resulting from a loss of adhesion between these cells. Pemphigus vulgaris. </a:t>
            </a:r>
          </a:p>
          <a:p>
            <a:r>
              <a:rPr lang="en-US" b="1" dirty="0" smtClean="0"/>
              <a:t>Acanthosis</a:t>
            </a:r>
            <a:r>
              <a:rPr lang="en-US" dirty="0" smtClean="0"/>
              <a:t>: histological term used to describe epidermal thickening due to increase keratinocytes in the spinous layer.</a:t>
            </a:r>
          </a:p>
          <a:p>
            <a:r>
              <a:rPr lang="en-US" b="1" dirty="0" smtClean="0"/>
              <a:t>Atopy</a:t>
            </a:r>
            <a:r>
              <a:rPr lang="en-US" dirty="0" smtClean="0"/>
              <a:t>: triad of atopic dermatitis, asthma, and allergic rhinitis.</a:t>
            </a:r>
          </a:p>
          <a:p>
            <a:r>
              <a:rPr lang="en-US" b="1" dirty="0" smtClean="0"/>
              <a:t>Balloon degeneration</a:t>
            </a:r>
            <a:r>
              <a:rPr lang="en-US" dirty="0" smtClean="0"/>
              <a:t>: gross swelling of keratinocytes seen in epidermal viral infection like herpes simplex.</a:t>
            </a:r>
          </a:p>
          <a:p>
            <a:r>
              <a:rPr lang="en-US" b="1" dirty="0" smtClean="0"/>
              <a:t>Hyperkeratosis</a:t>
            </a:r>
            <a:r>
              <a:rPr lang="en-US" dirty="0" smtClean="0"/>
              <a:t>: excessive formation of normal keratin.</a:t>
            </a:r>
          </a:p>
          <a:p>
            <a:r>
              <a:rPr lang="en-US" b="1" dirty="0" smtClean="0"/>
              <a:t>Hypertrichosis</a:t>
            </a:r>
            <a:r>
              <a:rPr lang="en-US" dirty="0" smtClean="0"/>
              <a:t>: excessive growth of non-androgen dependent hair.</a:t>
            </a:r>
          </a:p>
          <a:p>
            <a:r>
              <a:rPr lang="en-US" b="1" dirty="0" smtClean="0"/>
              <a:t>Hirsutism</a:t>
            </a:r>
            <a:r>
              <a:rPr lang="en-US" dirty="0" smtClean="0"/>
              <a:t>: excessive growth of male pattern hair in women.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5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Terms Used in Dermatology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Intertrigo</a:t>
            </a:r>
            <a:r>
              <a:rPr lang="en-US" dirty="0" smtClean="0"/>
              <a:t>: dermatitis in body folds like axilla and groin.</a:t>
            </a:r>
          </a:p>
          <a:p>
            <a:r>
              <a:rPr lang="en-US" b="1" dirty="0" smtClean="0"/>
              <a:t>Koebner phenomenon</a:t>
            </a:r>
            <a:r>
              <a:rPr lang="en-US" dirty="0" smtClean="0"/>
              <a:t>: the tendency for certain skin diseases like psoriasis to develop on sites of trauma.</a:t>
            </a:r>
          </a:p>
          <a:p>
            <a:r>
              <a:rPr lang="en-US" b="1" dirty="0" smtClean="0"/>
              <a:t>Nikolsky’s sign</a:t>
            </a:r>
            <a:r>
              <a:rPr lang="en-US" dirty="0" smtClean="0"/>
              <a:t>: the shearing of epidermis from dermis produced by lateral pressure on the epidermal surface. Pemphigus vulgaris, TEN.</a:t>
            </a:r>
          </a:p>
          <a:p>
            <a:r>
              <a:rPr lang="en-US" b="1" dirty="0" smtClean="0"/>
              <a:t>Parakeratosis</a:t>
            </a:r>
            <a:r>
              <a:rPr lang="en-US" dirty="0" smtClean="0"/>
              <a:t>: abnormal or incomplete keratinization resulting in the presence of nucleated, flattened squamous cells in the stratum corneum.</a:t>
            </a:r>
          </a:p>
          <a:p>
            <a:r>
              <a:rPr lang="en-US" b="1" dirty="0" smtClean="0"/>
              <a:t>Spongiosis</a:t>
            </a:r>
            <a:r>
              <a:rPr lang="en-US" dirty="0" smtClean="0"/>
              <a:t>: edema of the epidermis mainly intracellular.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1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Cutaneous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skin lesions: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macule, patch, papule, nodule, tumor, cyst, weal, vesicle, bulla, pustule, plaque, purpura, and telangiectasia.</a:t>
            </a:r>
          </a:p>
          <a:p>
            <a:endParaRPr lang="en-US" dirty="0"/>
          </a:p>
          <a:p>
            <a:r>
              <a:rPr lang="en-US" dirty="0" smtClean="0"/>
              <a:t>Secondary skin lesions: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scale, crust, excoriation, fissure, ulcer, scar, lichenification.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3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Terms Used in Dermatology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Rhinophyma</a:t>
            </a:r>
            <a:r>
              <a:rPr lang="en-US" dirty="0" smtClean="0"/>
              <a:t>: gross hypertrophy of sebaceous gland tissue resulting in increase in volume of nasal soft tissue. Rosacea.</a:t>
            </a:r>
          </a:p>
          <a:p>
            <a:r>
              <a:rPr lang="en-US" b="1" dirty="0" smtClean="0"/>
              <a:t>Wickham’s striae</a:t>
            </a:r>
            <a:r>
              <a:rPr lang="en-US" dirty="0" smtClean="0"/>
              <a:t>: white linear markings on the surface of the violaceous papules of lichen planus.</a:t>
            </a:r>
          </a:p>
          <a:p>
            <a:r>
              <a:rPr lang="en-US" b="1" dirty="0" smtClean="0"/>
              <a:t>Auspitz sign</a:t>
            </a:r>
            <a:r>
              <a:rPr lang="en-US" dirty="0" smtClean="0"/>
              <a:t>: appearance of punctate bleeding spots when psoriasis scales are scraped off.</a:t>
            </a:r>
          </a:p>
          <a:p>
            <a:r>
              <a:rPr lang="en-US" b="1" dirty="0" smtClean="0"/>
              <a:t>Dermatographism</a:t>
            </a:r>
            <a:r>
              <a:rPr lang="en-US" dirty="0" smtClean="0"/>
              <a:t>: skin becomes raised and inflamed forming weals when stroked, scratched or rubbed. Urticaria.</a:t>
            </a:r>
          </a:p>
          <a:p>
            <a:r>
              <a:rPr lang="en-US" b="1" dirty="0" smtClean="0"/>
              <a:t>Pathergy test</a:t>
            </a:r>
            <a:r>
              <a:rPr lang="en-US" dirty="0" smtClean="0"/>
              <a:t>: erythematous induration of the site of the needle stick with a small sterile pustule at the center. Behcet’s disease. Pyoderma gangrenosum.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64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long have skin lesions been present. Acute, subacute, chronic.</a:t>
            </a:r>
          </a:p>
          <a:p>
            <a:r>
              <a:rPr lang="en-US" dirty="0" smtClean="0"/>
              <a:t>Where did the problem first appeared.</a:t>
            </a:r>
          </a:p>
          <a:p>
            <a:r>
              <a:rPr lang="en-US" dirty="0" smtClean="0"/>
              <a:t>Progression of the problem.</a:t>
            </a:r>
          </a:p>
          <a:p>
            <a:r>
              <a:rPr lang="en-US" dirty="0" smtClean="0"/>
              <a:t>Any other symptoms like pruritus.</a:t>
            </a:r>
          </a:p>
          <a:p>
            <a:r>
              <a:rPr lang="en-US" dirty="0" smtClean="0"/>
              <a:t>Treatment history.</a:t>
            </a:r>
          </a:p>
          <a:p>
            <a:r>
              <a:rPr lang="en-US" dirty="0" smtClean="0"/>
              <a:t>General relevant medical history.</a:t>
            </a:r>
          </a:p>
          <a:p>
            <a:r>
              <a:rPr lang="en-US" dirty="0" smtClean="0"/>
              <a:t>Occupational and recreational history.</a:t>
            </a:r>
          </a:p>
          <a:p>
            <a:r>
              <a:rPr lang="en-US" dirty="0" smtClean="0"/>
              <a:t>Travel.</a:t>
            </a:r>
          </a:p>
          <a:p>
            <a:r>
              <a:rPr lang="en-US" dirty="0" smtClean="0"/>
              <a:t>Family and household contact history.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97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skin examination should be carried out to determine the full extent of the problem and possible unrelated conditions.</a:t>
            </a:r>
          </a:p>
          <a:p>
            <a:r>
              <a:rPr lang="en-US" dirty="0" smtClean="0"/>
              <a:t>Examination should be done in a good light, better natural sun light.</a:t>
            </a:r>
          </a:p>
          <a:p>
            <a:r>
              <a:rPr lang="en-US" dirty="0" smtClean="0"/>
              <a:t>Skin, nails, hair, mucous membranes should all be examined.</a:t>
            </a:r>
          </a:p>
          <a:p>
            <a:r>
              <a:rPr lang="en-US" dirty="0" smtClean="0"/>
              <a:t>General appearance of the patient must be assessed.</a:t>
            </a:r>
          </a:p>
          <a:p>
            <a:r>
              <a:rPr lang="en-US" dirty="0" smtClean="0"/>
              <a:t>Lymph node exams in selected diseases like mycosis fungoides and skin cancers.</a:t>
            </a:r>
          </a:p>
          <a:p>
            <a:r>
              <a:rPr lang="en-US" dirty="0" smtClean="0"/>
              <a:t>Wood’s lamp, dermoscope, photography and other office based test like KOH preparation could help in diagnosis and follow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9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Description of Skin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(primary or secondary), shape, size, color, arrangement of lesions, distribution and configuration of the lesions all must be addressed while describing a lesion.</a:t>
            </a:r>
          </a:p>
          <a:p>
            <a:r>
              <a:rPr lang="en-US" dirty="0" smtClean="0"/>
              <a:t>Distribution: symmetrical, asymmetrical, unilateral, bilateral, diffuse, universal.</a:t>
            </a:r>
          </a:p>
          <a:p>
            <a:r>
              <a:rPr lang="en-US" dirty="0" smtClean="0"/>
              <a:t>Site of involvement: flexor, extensor, inverse, seborrheric, acral, photodistributed.</a:t>
            </a:r>
          </a:p>
          <a:p>
            <a:r>
              <a:rPr lang="en-US" dirty="0" smtClean="0"/>
              <a:t>Configuration: linear, grouped, reticular, annular, circular, arciform, dermatomal, koebneraization.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74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5473" y="251589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3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Macule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03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flat circumscribed area of altered skin color less than 1 cm in size.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Vitiligo.</a:t>
            </a:r>
          </a:p>
          <a:p>
            <a:pPr marL="0" indent="0">
              <a:buNone/>
            </a:pPr>
            <a:r>
              <a:rPr lang="en-US" dirty="0" smtClean="0"/>
              <a:t>Freckle.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03" y="2112135"/>
            <a:ext cx="5014175" cy="3760631"/>
          </a:xfrm>
        </p:spPr>
      </p:pic>
    </p:spTree>
    <p:extLst>
      <p:ext uri="{BB962C8B-B14F-4D97-AF65-F5344CB8AC3E}">
        <p14:creationId xmlns:p14="http://schemas.microsoft.com/office/powerpoint/2010/main" val="171551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flat circumscribed area of altered skin color more than 1 cm in size.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Vitiligo.</a:t>
            </a:r>
          </a:p>
          <a:p>
            <a:pPr marL="0" indent="0">
              <a:buNone/>
            </a:pPr>
            <a:r>
              <a:rPr lang="en-US" dirty="0" smtClean="0"/>
              <a:t>Melasma.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98" y="1825626"/>
            <a:ext cx="5118503" cy="4163050"/>
          </a:xfrm>
        </p:spPr>
      </p:pic>
    </p:spTree>
    <p:extLst>
      <p:ext uri="{BB962C8B-B14F-4D97-AF65-F5344CB8AC3E}">
        <p14:creationId xmlns:p14="http://schemas.microsoft.com/office/powerpoint/2010/main" val="291046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Papule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small, circumscribed elevation of the skin less than 1 cm.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Molluscum Contagiosum.</a:t>
            </a:r>
          </a:p>
          <a:p>
            <a:pPr marL="0" indent="0">
              <a:buNone/>
            </a:pPr>
            <a:r>
              <a:rPr lang="en-US" dirty="0" smtClean="0"/>
              <a:t>Acne.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8332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solid, circumscribed elevation whose greater part lies beneath the skin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Erythema Nodosum.</a:t>
            </a:r>
          </a:p>
          <a:p>
            <a:pPr marL="0" indent="0">
              <a:buNone/>
            </a:pPr>
            <a:r>
              <a:rPr lang="en-US" dirty="0" smtClean="0"/>
              <a:t>Basal cell carcinoma.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hoveskinclinic.co.uk/Series9%20WebPages/SCC9/NoduleLeftTem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83" y="1825625"/>
            <a:ext cx="39862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8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flat topped palpable lesion more than 1 cm in size.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Psoriasis.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29153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transient, slightly raised lesion, characteristically with a pale center and a pink margin.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Urticaria.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21813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1069</Words>
  <Application>Microsoft Office PowerPoint</Application>
  <PresentationFormat>Widescreen</PresentationFormat>
  <Paragraphs>159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Language of Dermatology</vt:lpstr>
      <vt:lpstr>Objectives </vt:lpstr>
      <vt:lpstr>Cutaneous Lesions</vt:lpstr>
      <vt:lpstr>Macule </vt:lpstr>
      <vt:lpstr>Patch </vt:lpstr>
      <vt:lpstr>Papule</vt:lpstr>
      <vt:lpstr>Nodule </vt:lpstr>
      <vt:lpstr>Plaque </vt:lpstr>
      <vt:lpstr>Weal </vt:lpstr>
      <vt:lpstr>Vesicle </vt:lpstr>
      <vt:lpstr>Bulla </vt:lpstr>
      <vt:lpstr>Pustule </vt:lpstr>
      <vt:lpstr>Purpura </vt:lpstr>
      <vt:lpstr>Telangectasia </vt:lpstr>
      <vt:lpstr>Cyst </vt:lpstr>
      <vt:lpstr>Tumor </vt:lpstr>
      <vt:lpstr>PowerPoint Presentation</vt:lpstr>
      <vt:lpstr>Scale </vt:lpstr>
      <vt:lpstr>Crust </vt:lpstr>
      <vt:lpstr>Excoriation </vt:lpstr>
      <vt:lpstr>Fissure </vt:lpstr>
      <vt:lpstr>Erosion </vt:lpstr>
      <vt:lpstr>Ulcer </vt:lpstr>
      <vt:lpstr>Atrophy </vt:lpstr>
      <vt:lpstr>Scar </vt:lpstr>
      <vt:lpstr>Lichenification </vt:lpstr>
      <vt:lpstr>Poikiloderma </vt:lpstr>
      <vt:lpstr>Other Terms Used in Dermatology</vt:lpstr>
      <vt:lpstr>Other Terms Used in Dermatology</vt:lpstr>
      <vt:lpstr>Other Terms Used in Dermatology</vt:lpstr>
      <vt:lpstr>History </vt:lpstr>
      <vt:lpstr>Examination </vt:lpstr>
      <vt:lpstr>Description of Skin Lesions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of Dermatology</dc:title>
  <dc:creator>mohammed alhaddab</dc:creator>
  <cp:lastModifiedBy>mohammed alhaddab</cp:lastModifiedBy>
  <cp:revision>26</cp:revision>
  <dcterms:created xsi:type="dcterms:W3CDTF">2015-08-16T19:16:50Z</dcterms:created>
  <dcterms:modified xsi:type="dcterms:W3CDTF">2015-08-16T22:56:38Z</dcterms:modified>
</cp:coreProperties>
</file>