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27"/>
  </p:notesMasterIdLst>
  <p:handoutMasterIdLst>
    <p:handoutMasterId r:id="rId28"/>
  </p:handoutMasterIdLst>
  <p:sldIdLst>
    <p:sldId id="296" r:id="rId2"/>
    <p:sldId id="265" r:id="rId3"/>
    <p:sldId id="285" r:id="rId4"/>
    <p:sldId id="286" r:id="rId5"/>
    <p:sldId id="287" r:id="rId6"/>
    <p:sldId id="288" r:id="rId7"/>
    <p:sldId id="282" r:id="rId8"/>
    <p:sldId id="267" r:id="rId9"/>
    <p:sldId id="268" r:id="rId10"/>
    <p:sldId id="269" r:id="rId11"/>
    <p:sldId id="271" r:id="rId12"/>
    <p:sldId id="272" r:id="rId13"/>
    <p:sldId id="273" r:id="rId14"/>
    <p:sldId id="274" r:id="rId15"/>
    <p:sldId id="276" r:id="rId16"/>
    <p:sldId id="277" r:id="rId17"/>
    <p:sldId id="278" r:id="rId18"/>
    <p:sldId id="295" r:id="rId19"/>
    <p:sldId id="279" r:id="rId20"/>
    <p:sldId id="291" r:id="rId21"/>
    <p:sldId id="289" r:id="rId22"/>
    <p:sldId id="292" r:id="rId23"/>
    <p:sldId id="293" r:id="rId24"/>
    <p:sldId id="281" r:id="rId25"/>
    <p:sldId id="294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72" autoAdjust="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Presentation Information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1960C2F5-4435-4399-B292-B96050CC001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412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Presentation Information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5900C09C-5037-4D2B-AFED-83DD196EFE1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670970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No need for operative</a:t>
            </a:r>
            <a:r>
              <a:rPr lang="en-US" baseline="0" dirty="0" smtClean="0">
                <a:ea typeface="ＭＳ Ｐゴシック" pitchFamily="34" charset="-128"/>
              </a:rPr>
              <a:t> skills , add </a:t>
            </a:r>
            <a:endParaRPr 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72715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40411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60970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Change ward</a:t>
            </a:r>
            <a:r>
              <a:rPr lang="en-US" baseline="0" dirty="0" smtClean="0">
                <a:ea typeface="ＭＳ Ｐゴシック" pitchFamily="34" charset="-128"/>
              </a:rPr>
              <a:t> to 7A &amp;B </a:t>
            </a:r>
            <a:endParaRPr 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402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57186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48337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99863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What does that mean ????? When not allow t write exam </a:t>
            </a:r>
          </a:p>
        </p:txBody>
      </p:sp>
    </p:spTree>
    <p:extLst>
      <p:ext uri="{BB962C8B-B14F-4D97-AF65-F5344CB8AC3E}">
        <p14:creationId xmlns:p14="http://schemas.microsoft.com/office/powerpoint/2010/main" val="38645225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7342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73159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4932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3458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Stress</a:t>
            </a:r>
            <a:r>
              <a:rPr lang="en-US" baseline="0" dirty="0" smtClean="0"/>
              <a:t> on clinical more </a:t>
            </a:r>
            <a:endParaRPr lang="ar-SA" dirty="0"/>
          </a:p>
        </p:txBody>
      </p:sp>
      <p:sp>
        <p:nvSpPr>
          <p:cNvPr id="4" name="عنصر نائب للرأس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Presentation Information</a:t>
            </a:r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CONFIDENTIAL</a:t>
            </a: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00C09C-5037-4D2B-AFED-83DD196EFE1D}" type="slidenum">
              <a:rPr lang="ar-SA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629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 it to new one </a:t>
            </a:r>
            <a:endParaRPr lang="ar-SA" dirty="0"/>
          </a:p>
        </p:txBody>
      </p:sp>
      <p:sp>
        <p:nvSpPr>
          <p:cNvPr id="4" name="عنصر نائب للرأس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Presentation Information</a:t>
            </a:r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CONFIDENTIAL</a:t>
            </a: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00C09C-5037-4D2B-AFED-83DD196EFE1D}" type="slidenum">
              <a:rPr lang="ar-SA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770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Why 11 week </a:t>
            </a:r>
          </a:p>
        </p:txBody>
      </p:sp>
    </p:spTree>
    <p:extLst>
      <p:ext uri="{BB962C8B-B14F-4D97-AF65-F5344CB8AC3E}">
        <p14:creationId xmlns:p14="http://schemas.microsoft.com/office/powerpoint/2010/main" val="465667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3546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20725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8513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5996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FC458-8522-4B71-B0F7-4C706E833822}" type="slidenum">
              <a:rPr lang="ar-SA"/>
              <a:pPr>
                <a:defRPr/>
              </a:pPr>
              <a:t>‹#›</a:t>
            </a:fld>
            <a:endParaRPr lang="en-US">
              <a:cs typeface="Tahoma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74638"/>
            <a:ext cx="53340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BAA73-5EAF-4469-B65B-A6DFAB0CC54E}" type="slidenum">
              <a:rPr lang="ar-SA"/>
              <a:pPr>
                <a:defRPr/>
              </a:pPr>
              <a:t>‹#›</a:t>
            </a:fld>
            <a:endParaRPr lang="en-US">
              <a:cs typeface="Tahoma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6858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371600" y="1600200"/>
            <a:ext cx="7315200" cy="4525963"/>
          </a:xfrm>
        </p:spPr>
        <p:txBody>
          <a:bodyPr/>
          <a:lstStyle/>
          <a:p>
            <a:pPr lvl="0"/>
            <a:endParaRPr lang="x-none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8557D-CEC7-4F3C-87F3-47A04A1B76E0}" type="slidenum">
              <a:rPr lang="ar-SA"/>
              <a:pPr>
                <a:defRPr/>
              </a:pPr>
              <a:t>‹#›</a:t>
            </a:fld>
            <a:endParaRPr lang="en-US">
              <a:cs typeface="Tahoma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6858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1600" y="1600200"/>
            <a:ext cx="35814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5400" y="1600200"/>
            <a:ext cx="35814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05400" y="3938588"/>
            <a:ext cx="35814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25266-DC8C-4BCE-90B7-7FC31A704F45}" type="slidenum">
              <a:rPr lang="ar-SA"/>
              <a:pPr>
                <a:defRPr/>
              </a:pPr>
              <a:t>‹#›</a:t>
            </a:fld>
            <a:endParaRPr lang="en-US">
              <a:cs typeface="Tahoma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6858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1600" y="1600200"/>
            <a:ext cx="35814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5105400" y="1600200"/>
            <a:ext cx="3581400" cy="4525963"/>
          </a:xfrm>
        </p:spPr>
        <p:txBody>
          <a:bodyPr/>
          <a:lstStyle/>
          <a:p>
            <a:pPr lvl="0"/>
            <a:endParaRPr lang="x-none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42C8B-819F-494A-8F03-9B81978D7202}" type="slidenum">
              <a:rPr lang="ar-SA"/>
              <a:pPr>
                <a:defRPr/>
              </a:pPr>
              <a:t>‹#›</a:t>
            </a:fld>
            <a:endParaRPr lang="en-US">
              <a:cs typeface="Tahoma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endParaRPr lang="x-none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09BE4-23DE-4371-B74C-50E19800FE83}" type="slidenum">
              <a:rPr lang="ar-SA"/>
              <a:pPr>
                <a:defRPr/>
              </a:pPr>
              <a:t>‹#›</a:t>
            </a:fld>
            <a:endParaRPr lang="en-US">
              <a:cs typeface="Tahoma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90746-B111-4080-AE97-92EF71497B55}" type="slidenum">
              <a:rPr lang="ar-SA"/>
              <a:pPr>
                <a:defRPr/>
              </a:pPr>
              <a:t>‹#›</a:t>
            </a:fld>
            <a:endParaRPr lang="en-US">
              <a:cs typeface="Tahoma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F5805-0C86-463E-B3C2-44BB68B829CA}" type="slidenum">
              <a:rPr lang="ar-SA"/>
              <a:pPr>
                <a:defRPr/>
              </a:pPr>
              <a:t>‹#›</a:t>
            </a:fld>
            <a:endParaRPr lang="en-US">
              <a:cs typeface="Tahoma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76A9D-0F51-40C4-82D1-7EECA184300A}" type="slidenum">
              <a:rPr lang="ar-SA"/>
              <a:pPr>
                <a:defRPr/>
              </a:pPr>
              <a:t>‹#›</a:t>
            </a:fld>
            <a:endParaRPr lang="en-US">
              <a:cs typeface="Tahoma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8E8F7-07B5-4055-A079-EF379EA62B2A}" type="slidenum">
              <a:rPr lang="ar-SA"/>
              <a:pPr>
                <a:defRPr/>
              </a:pPr>
              <a:t>‹#›</a:t>
            </a:fld>
            <a:endParaRPr lang="en-US">
              <a:cs typeface="Tahoma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8B05B-B627-44D0-8CD0-E09A8689ED22}" type="slidenum">
              <a:rPr lang="ar-SA"/>
              <a:pPr>
                <a:defRPr/>
              </a:pPr>
              <a:t>‹#›</a:t>
            </a:fld>
            <a:endParaRPr lang="en-US">
              <a:cs typeface="Tahoma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F67A8-2D20-4FDB-9C19-CBD160F89DDB}" type="slidenum">
              <a:rPr lang="ar-SA"/>
              <a:pPr>
                <a:defRPr/>
              </a:pPr>
              <a:t>‹#›</a:t>
            </a:fld>
            <a:endParaRPr lang="en-US">
              <a:cs typeface="Tahoma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x-non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A8A32-F76B-420D-B2D0-96B019DDEFBE}" type="slidenum">
              <a:rPr lang="ar-SA"/>
              <a:pPr>
                <a:defRPr/>
              </a:pPr>
              <a:t>‹#›</a:t>
            </a:fld>
            <a:endParaRPr lang="en-US">
              <a:cs typeface="Tahoma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0D58F-2AB9-4FF4-9A78-0F5A6A8FACC8}" type="slidenum">
              <a:rPr lang="ar-SA"/>
              <a:pPr>
                <a:defRPr/>
              </a:pPr>
              <a:t>‹#›</a:t>
            </a:fld>
            <a:endParaRPr lang="en-US">
              <a:cs typeface="Tahoma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74638"/>
            <a:ext cx="685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600200"/>
            <a:ext cx="7315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934200" y="640080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24300" y="640080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66"/>
                </a:solidFill>
                <a:latin typeface="Tahoma" pitchFamily="34" charset="0"/>
                <a:ea typeface="ＭＳ Ｐゴシック" charset="-128"/>
                <a:cs typeface="Arial" pitchFamily="34" charset="0"/>
              </a:defRPr>
            </a:lvl1pPr>
          </a:lstStyle>
          <a:p>
            <a:pPr>
              <a:defRPr/>
            </a:pPr>
            <a:fld id="{5D3924E6-4A5A-4834-ACD5-6516FFAA6811}" type="slidenum">
              <a:rPr lang="ar-SA"/>
              <a:pPr>
                <a:defRPr/>
              </a:pPr>
              <a:t>‹#›</a:t>
            </a:fld>
            <a:endParaRPr lang="en-US">
              <a:cs typeface="Tahoma" pitchFamily="34" charset="0"/>
            </a:endParaRPr>
          </a:p>
        </p:txBody>
      </p:sp>
      <p:pic>
        <p:nvPicPr>
          <p:cNvPr id="5126" name="Picture 6" descr="j0315447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  <p:sldLayoutId id="2147483956" r:id="rId12"/>
    <p:sldLayoutId id="2147483957" r:id="rId13"/>
    <p:sldLayoutId id="2147483958" r:id="rId14"/>
  </p:sldLayoutIdLst>
  <p:transition spd="slow">
    <p:random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Tahoma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Tahoma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Tahoma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Tahoma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000066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0066"/>
          </a:solidFill>
          <a:latin typeface="Arial" pitchFamily="34" charset="0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0066"/>
          </a:solidFill>
          <a:latin typeface="Arial" pitchFamily="34" charset="0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Arial" pitchFamily="34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Arial" pitchFamily="34" charset="0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66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66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66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66"/>
          </a:solidFill>
          <a:latin typeface="Arial" pitchFamily="34" charset="0"/>
        </a:defRPr>
      </a:lvl9pPr>
    </p:bodyStyle>
    <p:otherStyle>
      <a:defPPr>
        <a:defRPr lang="x-non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aalessa@ksu.edu.sa" TargetMode="Externa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Word_Document1.docx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4294967295"/>
          </p:nvPr>
        </p:nvSpPr>
        <p:spPr>
          <a:xfrm>
            <a:off x="1295400" y="304800"/>
            <a:ext cx="7848600" cy="6477000"/>
          </a:xfrm>
        </p:spPr>
        <p:txBody>
          <a:bodyPr/>
          <a:lstStyle/>
          <a:p>
            <a:r>
              <a:rPr lang="en-US" sz="1800" dirty="0" smtClean="0"/>
              <a:t>Course : ORL 432</a:t>
            </a:r>
          </a:p>
          <a:p>
            <a:r>
              <a:rPr lang="en-US" sz="1800" dirty="0" smtClean="0"/>
              <a:t>Hours : 4 </a:t>
            </a:r>
            <a:r>
              <a:rPr lang="en-US" sz="1800" dirty="0"/>
              <a:t>credit hours  </a:t>
            </a:r>
            <a:endParaRPr lang="en-US" sz="1800" dirty="0" smtClean="0"/>
          </a:p>
          <a:p>
            <a:pPr lvl="1"/>
            <a:r>
              <a:rPr lang="en-US" sz="1400" dirty="0" smtClean="0"/>
              <a:t> </a:t>
            </a:r>
            <a:r>
              <a:rPr lang="en-US" sz="1400" dirty="0"/>
              <a:t>1 hour for Theoretical or Lectures</a:t>
            </a:r>
          </a:p>
          <a:p>
            <a:pPr lvl="1"/>
            <a:r>
              <a:rPr lang="en-US" sz="1400" dirty="0"/>
              <a:t> 3 hours for Clinical or Practical Aspect</a:t>
            </a:r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1800" dirty="0" smtClean="0"/>
              <a:t>Chairman </a:t>
            </a:r>
          </a:p>
          <a:p>
            <a:pPr lvl="3"/>
            <a:r>
              <a:rPr lang="en-US" sz="1800" dirty="0" err="1" smtClean="0"/>
              <a:t>Dr.Sami</a:t>
            </a:r>
            <a:r>
              <a:rPr lang="en-US" sz="1800" dirty="0" smtClean="0"/>
              <a:t> </a:t>
            </a:r>
            <a:r>
              <a:rPr lang="en-US" sz="1800" dirty="0" err="1" smtClean="0"/>
              <a:t>Alharethy</a:t>
            </a:r>
            <a:endParaRPr lang="en-US" sz="1800" dirty="0" smtClean="0"/>
          </a:p>
          <a:p>
            <a:r>
              <a:rPr lang="en-US" sz="1800" dirty="0" smtClean="0"/>
              <a:t>Director ( undergraduate unit ) :</a:t>
            </a:r>
          </a:p>
          <a:p>
            <a:pPr lvl="3"/>
            <a:r>
              <a:rPr lang="en-US" sz="1800" dirty="0" err="1" smtClean="0"/>
              <a:t>Dr.Mohammed</a:t>
            </a:r>
            <a:r>
              <a:rPr lang="en-US" sz="1800" dirty="0" smtClean="0"/>
              <a:t> </a:t>
            </a:r>
            <a:r>
              <a:rPr lang="en-US" sz="1800" dirty="0" err="1" smtClean="0"/>
              <a:t>AlEssa</a:t>
            </a:r>
            <a:r>
              <a:rPr lang="en-US" sz="1800" dirty="0"/>
              <a:t> </a:t>
            </a:r>
            <a:endParaRPr lang="en-US" sz="1800" dirty="0" smtClean="0"/>
          </a:p>
          <a:p>
            <a:pPr marL="1371600" lvl="3" indent="0">
              <a:buNone/>
            </a:pPr>
            <a:r>
              <a:rPr lang="en-US" sz="1800" dirty="0" smtClean="0">
                <a:hlinkClick r:id="rId2"/>
              </a:rPr>
              <a:t>    maalessa@ksu.edu.sa</a:t>
            </a:r>
            <a:r>
              <a:rPr lang="en-US" sz="1800" dirty="0" smtClean="0"/>
              <a:t>   </a:t>
            </a:r>
            <a:endParaRPr lang="en-US" sz="1800" dirty="0"/>
          </a:p>
          <a:p>
            <a:pPr marL="1371600" lvl="3" indent="0">
              <a:buNone/>
            </a:pPr>
            <a:endParaRPr lang="en-US" sz="1800" dirty="0" smtClean="0"/>
          </a:p>
          <a:p>
            <a:r>
              <a:rPr lang="en-US" sz="1800" dirty="0" smtClean="0"/>
              <a:t>Undergraduate co-</a:t>
            </a:r>
            <a:r>
              <a:rPr lang="en-US" sz="1800" dirty="0" err="1" smtClean="0"/>
              <a:t>ordinators</a:t>
            </a:r>
            <a:r>
              <a:rPr lang="en-US" sz="1800" dirty="0" smtClean="0"/>
              <a:t> </a:t>
            </a:r>
          </a:p>
          <a:p>
            <a:pPr lvl="3"/>
            <a:r>
              <a:rPr lang="en-US" sz="1800" dirty="0" smtClean="0"/>
              <a:t>Ms. </a:t>
            </a:r>
            <a:r>
              <a:rPr lang="en-US" sz="1800" dirty="0" err="1" smtClean="0"/>
              <a:t>Shatha</a:t>
            </a:r>
            <a:r>
              <a:rPr lang="en-US" sz="1800" dirty="0" smtClean="0"/>
              <a:t> </a:t>
            </a:r>
            <a:r>
              <a:rPr lang="en-US" sz="1800" dirty="0" err="1" smtClean="0"/>
              <a:t>AlOtibi</a:t>
            </a:r>
            <a:endParaRPr lang="en-US" sz="1800" dirty="0" smtClean="0"/>
          </a:p>
          <a:p>
            <a:pPr lvl="3"/>
            <a:r>
              <a:rPr lang="en-US" sz="1800" dirty="0" smtClean="0"/>
              <a:t>Ms. </a:t>
            </a:r>
            <a:r>
              <a:rPr lang="en-US" sz="1800" dirty="0" err="1" smtClean="0"/>
              <a:t>Antonieta</a:t>
            </a:r>
            <a:r>
              <a:rPr lang="en-US" sz="1800" dirty="0" smtClean="0"/>
              <a:t> </a:t>
            </a:r>
            <a:r>
              <a:rPr lang="en-US" sz="1800" dirty="0" err="1" smtClean="0"/>
              <a:t>Adiova</a:t>
            </a:r>
            <a:endParaRPr lang="en-US" sz="1800" dirty="0" smtClean="0"/>
          </a:p>
          <a:p>
            <a:pPr lvl="3"/>
            <a:endParaRPr lang="en-US" dirty="0"/>
          </a:p>
          <a:p>
            <a:r>
              <a:rPr lang="en-US" sz="1800" dirty="0" smtClean="0"/>
              <a:t>Avenue / office  : </a:t>
            </a:r>
          </a:p>
          <a:p>
            <a:r>
              <a:rPr lang="en-US" sz="1800" dirty="0" smtClean="0"/>
              <a:t>King </a:t>
            </a:r>
            <a:r>
              <a:rPr lang="en-US" sz="1800" dirty="0" err="1" smtClean="0"/>
              <a:t>Abdulaziz</a:t>
            </a:r>
            <a:r>
              <a:rPr lang="en-US" sz="1800" dirty="0" smtClean="0"/>
              <a:t> University Hospital</a:t>
            </a:r>
          </a:p>
          <a:p>
            <a:r>
              <a:rPr lang="en-US" sz="1800" dirty="0" smtClean="0"/>
              <a:t>Building no.1</a:t>
            </a:r>
          </a:p>
          <a:p>
            <a:r>
              <a:rPr lang="en-US" sz="1800" dirty="0" smtClean="0"/>
              <a:t>4 floor </a:t>
            </a:r>
          </a:p>
          <a:p>
            <a:r>
              <a:rPr lang="en-US" sz="1800" dirty="0" smtClean="0"/>
              <a:t>Office  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63746609"/>
      </p:ext>
    </p:extLst>
  </p:cSld>
  <p:clrMapOvr>
    <a:masterClrMapping/>
  </p:clrMapOvr>
  <p:transition spd="slow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  <a:ea typeface="ＭＳ Ｐゴシック" pitchFamily="34" charset="-128"/>
              </a:rPr>
              <a:t>ACTIVITIES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600200"/>
            <a:ext cx="73152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chemeClr val="tx1"/>
                </a:solidFill>
                <a:ea typeface="ＭＳ Ｐゴシック" pitchFamily="34" charset="-128"/>
              </a:rPr>
              <a:t>ACADAEMIC ACTIVITIES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FF0000"/>
                </a:solidFill>
                <a:ea typeface="ＭＳ Ｐゴシック" pitchFamily="34" charset="-128"/>
              </a:rPr>
              <a:t>Lectures: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Theoretical aspects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Building  4 ( level II /III) For Male Students.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First two weeks 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From 8 AM – 4 PM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The WHOLE Group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  <a:ea typeface="ＭＳ Ｐゴシック" pitchFamily="34" charset="-128"/>
              </a:rPr>
              <a:t>CLINICAL ACTIVITIES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524000"/>
            <a:ext cx="7315200" cy="4525963"/>
          </a:xfrm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How to Examine ear, nose, throat, head &amp; neck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Common ENT symptoms &amp; signs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smtClean="0">
                <a:solidFill>
                  <a:srgbClr val="FF0000"/>
                </a:solidFill>
                <a:ea typeface="ＭＳ Ｐゴシック" pitchFamily="34" charset="-128"/>
              </a:rPr>
              <a:t>CLINICAL ACTIVITIES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I.     CLINICS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II.   ROUNDS (Pre and Post-Op)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III. OPERATIVE SESSION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IV.  AUDIOLOGY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V.    COMMUNICATION DISORDERS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ea typeface="ＭＳ Ｐゴシック" pitchFamily="34" charset="-128"/>
              </a:rPr>
              <a:t>           (SPEECH)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066800"/>
            <a:ext cx="7467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 smtClean="0">
                <a:solidFill>
                  <a:srgbClr val="00B0F0"/>
                </a:solidFill>
                <a:ea typeface="ＭＳ Ｐゴシック" pitchFamily="34" charset="-128"/>
              </a:rPr>
              <a:t>    CLINICAL ACTIVITIES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b="1" dirty="0" smtClean="0">
              <a:solidFill>
                <a:srgbClr val="00B0F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FF0000"/>
                </a:solidFill>
                <a:ea typeface="ＭＳ Ｐゴシック" pitchFamily="34" charset="-128"/>
              </a:rPr>
              <a:t>I. CLINICS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History taking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Examination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Building I –  Clinic 1, 2 , 3 n&amp; 4  :Ground floor- Level 1</a:t>
            </a:r>
            <a:r>
              <a:rPr lang="en-US" dirty="0">
                <a:ea typeface="ＭＳ Ｐゴシック" pitchFamily="34" charset="-128"/>
              </a:rPr>
              <a:t> </a:t>
            </a:r>
            <a:r>
              <a:rPr lang="en-US" dirty="0" smtClean="0">
                <a:ea typeface="ＭＳ Ｐゴシック" pitchFamily="34" charset="-128"/>
              </a:rPr>
              <a:t>( New avenue will be announced later)	                                           Clinic 4: Building 5 - primary care 3</a:t>
            </a:r>
            <a:r>
              <a:rPr lang="en-US" baseline="30000" dirty="0" smtClean="0">
                <a:ea typeface="ＭＳ Ｐゴシック" pitchFamily="34" charset="-128"/>
              </a:rPr>
              <a:t>rd</a:t>
            </a:r>
            <a:r>
              <a:rPr lang="en-US" dirty="0" smtClean="0">
                <a:ea typeface="ＭＳ Ｐゴシック" pitchFamily="34" charset="-128"/>
              </a:rPr>
              <a:t> floor.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ea typeface="ＭＳ Ｐゴシック" pitchFamily="34" charset="-128"/>
              </a:rPr>
              <a:t> 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914400"/>
            <a:ext cx="73152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dirty="0" smtClean="0">
                <a:solidFill>
                  <a:srgbClr val="00B0F0"/>
                </a:solidFill>
                <a:ea typeface="ＭＳ Ｐゴシック" pitchFamily="34" charset="-128"/>
              </a:rPr>
              <a:t>   CLINICAL ACTIVITIES</a:t>
            </a:r>
          </a:p>
          <a:p>
            <a:pPr eaLnBrk="1" hangingPunct="1">
              <a:buFontTx/>
              <a:buNone/>
            </a:pPr>
            <a:endParaRPr lang="en-US" b="1" dirty="0" smtClean="0">
              <a:solidFill>
                <a:srgbClr val="00B0F0"/>
              </a:solidFill>
              <a:ea typeface="ＭＳ Ｐゴシック" pitchFamily="34" charset="-128"/>
            </a:endParaRPr>
          </a:p>
          <a:p>
            <a:pPr eaLnBrk="1" hangingPunct="1"/>
            <a:r>
              <a:rPr lang="en-US" b="1" dirty="0" smtClean="0">
                <a:solidFill>
                  <a:srgbClr val="FF0000"/>
                </a:solidFill>
                <a:ea typeface="ＭＳ Ｐゴシック" pitchFamily="34" charset="-128"/>
              </a:rPr>
              <a:t>II. ROUNDS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Building I : 7</a:t>
            </a:r>
            <a:r>
              <a:rPr lang="en-US" baseline="30000" dirty="0" smtClean="0">
                <a:ea typeface="ＭＳ Ｐゴシック" pitchFamily="34" charset="-128"/>
              </a:rPr>
              <a:t>th</a:t>
            </a:r>
            <a:r>
              <a:rPr lang="en-US" dirty="0" smtClean="0">
                <a:ea typeface="ＭＳ Ｐゴシック" pitchFamily="34" charset="-128"/>
              </a:rPr>
              <a:t> &amp; 5</a:t>
            </a:r>
            <a:r>
              <a:rPr lang="en-US" baseline="30000" dirty="0" smtClean="0">
                <a:ea typeface="ＭＳ Ｐゴシック" pitchFamily="34" charset="-128"/>
              </a:rPr>
              <a:t>TH</a:t>
            </a:r>
            <a:r>
              <a:rPr lang="en-US" dirty="0" smtClean="0">
                <a:ea typeface="ＭＳ Ｐゴシック" pitchFamily="34" charset="-128"/>
              </a:rPr>
              <a:t>  floor 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Pre-operative rounds 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Discussion of diseases, complications, outcome</a:t>
            </a: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b="1" smtClean="0">
                <a:solidFill>
                  <a:srgbClr val="00B0F0"/>
                </a:solidFill>
                <a:ea typeface="ＭＳ Ｐゴシック" pitchFamily="34" charset="-128"/>
              </a:rPr>
              <a:t>      CLINICAL ACTIVITIES</a:t>
            </a:r>
          </a:p>
          <a:p>
            <a:pPr eaLnBrk="1" hangingPunct="1"/>
            <a:endParaRPr lang="en-US" b="1" smtClean="0">
              <a:solidFill>
                <a:srgbClr val="FFFF00"/>
              </a:solidFill>
              <a:ea typeface="ＭＳ Ｐゴシック" pitchFamily="34" charset="-128"/>
            </a:endParaRPr>
          </a:p>
          <a:p>
            <a:pPr eaLnBrk="1" hangingPunct="1"/>
            <a:r>
              <a:rPr lang="en-US" b="1" smtClean="0">
                <a:solidFill>
                  <a:srgbClr val="FF0000"/>
                </a:solidFill>
                <a:ea typeface="ＭＳ Ｐゴシック" pitchFamily="34" charset="-128"/>
              </a:rPr>
              <a:t>III. OPERATIVE SESSIONS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To see common surgical procedures and instruments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2</a:t>
            </a:r>
            <a:r>
              <a:rPr lang="en-US" baseline="30000" smtClean="0">
                <a:ea typeface="ＭＳ Ｐゴシック" pitchFamily="34" charset="-128"/>
              </a:rPr>
              <a:t>nd</a:t>
            </a:r>
            <a:r>
              <a:rPr lang="en-US" smtClean="0">
                <a:ea typeface="ＭＳ Ｐゴシック" pitchFamily="34" charset="-128"/>
              </a:rPr>
              <a:t> floor- Building I.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533400"/>
            <a:ext cx="6858000" cy="884238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00B0F0"/>
                </a:solidFill>
                <a:ea typeface="ＭＳ Ｐゴシック" pitchFamily="34" charset="-128"/>
              </a:rPr>
              <a:t>CLINICAL ACTIVITIES</a:t>
            </a:r>
            <a:br>
              <a:rPr lang="en-US" b="1" smtClean="0">
                <a:solidFill>
                  <a:srgbClr val="00B0F0"/>
                </a:solidFill>
                <a:ea typeface="ＭＳ Ｐゴシック" pitchFamily="34" charset="-128"/>
              </a:rPr>
            </a:br>
            <a:endParaRPr lang="ar-SA" smtClean="0">
              <a:solidFill>
                <a:srgbClr val="00B0F0"/>
              </a:solidFill>
              <a:ea typeface="ＭＳ Ｐゴシック" pitchFamily="34" charset="-128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828800"/>
            <a:ext cx="5334000" cy="35814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  <a:ea typeface="ＭＳ Ｐゴシック" pitchFamily="34" charset="-128"/>
              </a:rPr>
              <a:t>IV. AUDIOLOGY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Audiology &amp; Vestibular tests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Audiometry reading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Building 5- Ground floor , New avenue will be announced later.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990600"/>
            <a:ext cx="73152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dirty="0" smtClean="0">
                <a:solidFill>
                  <a:srgbClr val="FFFF00"/>
                </a:solidFill>
                <a:ea typeface="ＭＳ Ｐゴシック" pitchFamily="34" charset="-128"/>
              </a:rPr>
              <a:t>  </a:t>
            </a:r>
            <a:r>
              <a:rPr lang="en-US" b="1" dirty="0" smtClean="0">
                <a:solidFill>
                  <a:schemeClr val="tx1"/>
                </a:solidFill>
                <a:ea typeface="ＭＳ Ｐゴシック" pitchFamily="34" charset="-128"/>
              </a:rPr>
              <a:t>CLINICAL ACTIVITIES</a:t>
            </a:r>
          </a:p>
          <a:p>
            <a:pPr eaLnBrk="1" hangingPunct="1"/>
            <a:endParaRPr lang="en-US" b="1" dirty="0" smtClean="0">
              <a:solidFill>
                <a:srgbClr val="FFFF00"/>
              </a:solidFill>
              <a:ea typeface="ＭＳ Ｐゴシック" pitchFamily="34" charset="-128"/>
            </a:endParaRPr>
          </a:p>
          <a:p>
            <a:pPr eaLnBrk="1" hangingPunct="1"/>
            <a:r>
              <a:rPr lang="en-US" b="1" dirty="0" smtClean="0">
                <a:solidFill>
                  <a:srgbClr val="FF0000"/>
                </a:solidFill>
                <a:ea typeface="ＭＳ Ｐゴシック" pitchFamily="34" charset="-128"/>
              </a:rPr>
              <a:t>IV. COMMUNICATION DISORDERS (SPEECH DISORDERS)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Observe voice disorders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Building 5- second floor ( new avenue will be announced later) 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وان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8646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5743152"/>
      </p:ext>
    </p:extLst>
  </p:cSld>
  <p:clrMapOvr>
    <a:masterClrMapping/>
  </p:clrMapOvr>
  <p:transition spd="slow"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6858000" cy="1143000"/>
          </a:xfrm>
        </p:spPr>
        <p:txBody>
          <a:bodyPr/>
          <a:lstStyle/>
          <a:p>
            <a:pPr eaLnBrk="1" hangingPunct="1"/>
            <a:r>
              <a:rPr lang="en-US" sz="4800" smtClean="0">
                <a:solidFill>
                  <a:schemeClr val="tx1"/>
                </a:solidFill>
                <a:ea typeface="ＭＳ Ｐゴシック" pitchFamily="34" charset="-128"/>
              </a:rPr>
              <a:t>ATTENDANCE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7848600" cy="5867400"/>
          </a:xfrm>
        </p:spPr>
        <p:txBody>
          <a:bodyPr/>
          <a:lstStyle/>
          <a:p>
            <a:pPr eaLnBrk="1" hangingPunct="1"/>
            <a:r>
              <a:rPr lang="en-US" sz="5000" b="1" dirty="0" smtClean="0">
                <a:ea typeface="ＭＳ Ｐゴシック" pitchFamily="34" charset="-128"/>
              </a:rPr>
              <a:t>Lectures (40%)</a:t>
            </a:r>
          </a:p>
          <a:p>
            <a:pPr eaLnBrk="1" hangingPunct="1">
              <a:buFontTx/>
              <a:buChar char="-"/>
            </a:pPr>
            <a:r>
              <a:rPr lang="en-US" sz="3000" b="1" dirty="0" smtClean="0">
                <a:solidFill>
                  <a:schemeClr val="tx1"/>
                </a:solidFill>
                <a:ea typeface="ＭＳ Ｐゴシック" pitchFamily="34" charset="-128"/>
              </a:rPr>
              <a:t>26 lectures </a:t>
            </a:r>
          </a:p>
          <a:p>
            <a:pPr eaLnBrk="1" hangingPunct="1">
              <a:buFontTx/>
              <a:buChar char="-"/>
            </a:pPr>
            <a:r>
              <a:rPr lang="en-US" sz="3000" b="1" dirty="0" smtClean="0">
                <a:solidFill>
                  <a:schemeClr val="tx1"/>
                </a:solidFill>
                <a:ea typeface="ＭＳ Ｐゴシック" pitchFamily="34" charset="-128"/>
              </a:rPr>
              <a:t> e.g.    </a:t>
            </a:r>
            <a:r>
              <a:rPr lang="en-US" sz="3000" b="1" u="sng" dirty="0" smtClean="0">
                <a:solidFill>
                  <a:schemeClr val="tx1"/>
                </a:solidFill>
                <a:ea typeface="ＭＳ Ｐゴシック" pitchFamily="34" charset="-128"/>
              </a:rPr>
              <a:t>1  </a:t>
            </a:r>
          </a:p>
          <a:p>
            <a:pPr eaLnBrk="1" hangingPunct="1">
              <a:buFontTx/>
              <a:buNone/>
            </a:pPr>
            <a:r>
              <a:rPr lang="en-US" sz="3000" b="1" dirty="0" smtClean="0">
                <a:solidFill>
                  <a:schemeClr val="tx1"/>
                </a:solidFill>
                <a:ea typeface="ＭＳ Ｐゴシック" pitchFamily="34" charset="-128"/>
              </a:rPr>
              <a:t>              26 X 40 = 1.54% per lecture</a:t>
            </a:r>
          </a:p>
          <a:p>
            <a:pPr eaLnBrk="1" hangingPunct="1">
              <a:buFontTx/>
              <a:buNone/>
            </a:pPr>
            <a:endParaRPr lang="en-US" sz="1400" b="1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eaLnBrk="1" hangingPunct="1"/>
            <a:r>
              <a:rPr lang="en-US" sz="5000" b="1" dirty="0" smtClean="0">
                <a:ea typeface="ＭＳ Ｐゴシック" pitchFamily="34" charset="-128"/>
              </a:rPr>
              <a:t>Clinical Session (60%)</a:t>
            </a:r>
          </a:p>
          <a:p>
            <a:pPr eaLnBrk="1" hangingPunct="1">
              <a:buFontTx/>
              <a:buChar char="-"/>
            </a:pPr>
            <a:r>
              <a:rPr lang="en-US" sz="3000" b="1" dirty="0" smtClean="0">
                <a:solidFill>
                  <a:schemeClr val="tx1"/>
                </a:solidFill>
                <a:ea typeface="ＭＳ Ｐゴシック" pitchFamily="34" charset="-128"/>
              </a:rPr>
              <a:t>14 sessions (7days : am &amp; pm</a:t>
            </a:r>
          </a:p>
          <a:p>
            <a:pPr eaLnBrk="1" hangingPunct="1">
              <a:buFontTx/>
              <a:buChar char="-"/>
            </a:pPr>
            <a:r>
              <a:rPr lang="en-US" sz="3000" b="1" dirty="0" smtClean="0">
                <a:solidFill>
                  <a:schemeClr val="tx1"/>
                </a:solidFill>
                <a:ea typeface="ＭＳ Ｐゴシック" pitchFamily="34" charset="-128"/>
              </a:rPr>
              <a:t>e.g.      </a:t>
            </a:r>
            <a:r>
              <a:rPr lang="en-US" sz="3000" b="1" u="sng" dirty="0" smtClean="0">
                <a:solidFill>
                  <a:schemeClr val="tx1"/>
                </a:solidFill>
                <a:ea typeface="ＭＳ Ｐゴシック" pitchFamily="34" charset="-128"/>
              </a:rPr>
              <a:t>1  </a:t>
            </a:r>
          </a:p>
          <a:p>
            <a:pPr eaLnBrk="1" hangingPunct="1">
              <a:buFontTx/>
              <a:buNone/>
            </a:pPr>
            <a:r>
              <a:rPr lang="en-US" sz="3000" b="1" dirty="0" smtClean="0">
                <a:solidFill>
                  <a:schemeClr val="tx1"/>
                </a:solidFill>
                <a:ea typeface="ＭＳ Ｐゴシック" pitchFamily="34" charset="-128"/>
              </a:rPr>
              <a:t>              14 X 60 = 4.29% per session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ORL 432 Objectives</a:t>
            </a:r>
          </a:p>
        </p:txBody>
      </p:sp>
      <p:grpSp>
        <p:nvGrpSpPr>
          <p:cNvPr id="7171" name="Organization Chart 2"/>
          <p:cNvGrpSpPr>
            <a:grpSpLocks noChangeAspect="1"/>
          </p:cNvGrpSpPr>
          <p:nvPr/>
        </p:nvGrpSpPr>
        <p:grpSpPr bwMode="auto">
          <a:xfrm>
            <a:off x="1334589" y="1903095"/>
            <a:ext cx="7669213" cy="4269105"/>
            <a:chOff x="1134" y="1245"/>
            <a:chExt cx="2880" cy="747"/>
          </a:xfrm>
        </p:grpSpPr>
        <p:sp>
          <p:nvSpPr>
            <p:cNvPr id="7172" name="AutoShape 3"/>
            <p:cNvSpPr>
              <a:spLocks noChangeAspect="1" noChangeArrowheads="1" noTextEdit="1"/>
            </p:cNvSpPr>
            <p:nvPr/>
          </p:nvSpPr>
          <p:spPr bwMode="auto">
            <a:xfrm>
              <a:off x="1134" y="1272"/>
              <a:ext cx="288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6" name="_s1031" descr="White marble"/>
            <p:cNvSpPr>
              <a:spLocks noChangeArrowheads="1"/>
            </p:cNvSpPr>
            <p:nvPr/>
          </p:nvSpPr>
          <p:spPr bwMode="auto">
            <a:xfrm>
              <a:off x="1949" y="1245"/>
              <a:ext cx="988" cy="288"/>
            </a:xfrm>
            <a:prstGeom prst="roundRect">
              <a:avLst>
                <a:gd name="adj" fmla="val 16667"/>
              </a:avLst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3200" b="1" dirty="0">
                  <a:solidFill>
                    <a:srgbClr val="A50021"/>
                  </a:solidFill>
                  <a:latin typeface="Garamond" pitchFamily="18" charset="0"/>
                  <a:cs typeface="Arial" pitchFamily="34" charset="0"/>
                </a:rPr>
                <a:t>TEACHING</a:t>
              </a:r>
            </a:p>
            <a:p>
              <a:pPr algn="ctr"/>
              <a:r>
                <a:rPr lang="en-US" sz="3200" b="1" dirty="0">
                  <a:solidFill>
                    <a:srgbClr val="A50021"/>
                  </a:solidFill>
                  <a:latin typeface="Garamond" pitchFamily="18" charset="0"/>
                  <a:cs typeface="Arial" pitchFamily="34" charset="0"/>
                </a:rPr>
                <a:t> STUDENTS</a:t>
              </a:r>
            </a:p>
          </p:txBody>
        </p:sp>
        <p:sp>
          <p:nvSpPr>
            <p:cNvPr id="7177" name="_s1032" descr="Bouquet"/>
            <p:cNvSpPr>
              <a:spLocks noChangeArrowheads="1"/>
            </p:cNvSpPr>
            <p:nvPr/>
          </p:nvSpPr>
          <p:spPr bwMode="auto">
            <a:xfrm>
              <a:off x="1134" y="1704"/>
              <a:ext cx="1008" cy="288"/>
            </a:xfrm>
            <a:prstGeom prst="roundRect">
              <a:avLst>
                <a:gd name="adj" fmla="val 16667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2800" b="1" dirty="0">
                  <a:solidFill>
                    <a:srgbClr val="800000"/>
                  </a:solidFill>
                  <a:latin typeface="Garamond" pitchFamily="18" charset="0"/>
                  <a:cs typeface="Arial" pitchFamily="34" charset="0"/>
                </a:rPr>
                <a:t>THEORITICAL</a:t>
              </a:r>
            </a:p>
            <a:p>
              <a:pPr algn="ctr"/>
              <a:r>
                <a:rPr lang="en-US" sz="2800" b="1" dirty="0">
                  <a:solidFill>
                    <a:srgbClr val="800000"/>
                  </a:solidFill>
                  <a:latin typeface="Garamond" pitchFamily="18" charset="0"/>
                  <a:cs typeface="Arial" pitchFamily="34" charset="0"/>
                </a:rPr>
                <a:t> SKILLS</a:t>
              </a:r>
            </a:p>
          </p:txBody>
        </p:sp>
        <p:sp>
          <p:nvSpPr>
            <p:cNvPr id="7178" name="_s1033" descr="Bouquet"/>
            <p:cNvSpPr>
              <a:spLocks noChangeArrowheads="1"/>
            </p:cNvSpPr>
            <p:nvPr/>
          </p:nvSpPr>
          <p:spPr bwMode="auto">
            <a:xfrm>
              <a:off x="2937" y="1685"/>
              <a:ext cx="1001" cy="288"/>
            </a:xfrm>
            <a:prstGeom prst="roundRect">
              <a:avLst>
                <a:gd name="adj" fmla="val 16667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2800" b="1" dirty="0">
                  <a:solidFill>
                    <a:srgbClr val="800000"/>
                  </a:solidFill>
                  <a:latin typeface="Garamond" pitchFamily="18" charset="0"/>
                  <a:cs typeface="Arial" pitchFamily="34" charset="0"/>
                </a:rPr>
                <a:t>CLINICAL </a:t>
              </a:r>
            </a:p>
            <a:p>
              <a:pPr algn="ctr"/>
              <a:r>
                <a:rPr lang="en-US" sz="2800" b="1" dirty="0">
                  <a:solidFill>
                    <a:srgbClr val="800000"/>
                  </a:solidFill>
                  <a:latin typeface="Garamond" pitchFamily="18" charset="0"/>
                  <a:cs typeface="Arial" pitchFamily="34" charset="0"/>
                </a:rPr>
                <a:t>SKILLS</a:t>
              </a:r>
            </a:p>
          </p:txBody>
        </p:sp>
      </p:grpSp>
      <p:cxnSp>
        <p:nvCxnSpPr>
          <p:cNvPr id="4" name="Straight Arrow Connector 3"/>
          <p:cNvCxnSpPr/>
          <p:nvPr/>
        </p:nvCxnSpPr>
        <p:spPr bwMode="auto">
          <a:xfrm>
            <a:off x="6934200" y="4800600"/>
            <a:ext cx="0" cy="76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>
            <a:off x="5621892" y="3549015"/>
            <a:ext cx="855108" cy="8686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H="1">
            <a:off x="3095090" y="3549015"/>
            <a:ext cx="609270" cy="97726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6858000" cy="990600"/>
          </a:xfrm>
        </p:spPr>
        <p:txBody>
          <a:bodyPr/>
          <a:lstStyle/>
          <a:p>
            <a:pPr eaLnBrk="1" hangingPunct="1"/>
            <a:r>
              <a:rPr lang="en-US" sz="4800" smtClean="0">
                <a:solidFill>
                  <a:schemeClr val="tx1"/>
                </a:solidFill>
                <a:ea typeface="ＭＳ Ｐゴシック" pitchFamily="34" charset="-128"/>
              </a:rPr>
              <a:t>ATTENDANCE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7848600" cy="5410200"/>
          </a:xfrm>
        </p:spPr>
        <p:txBody>
          <a:bodyPr/>
          <a:lstStyle/>
          <a:p>
            <a:pPr eaLnBrk="1" hangingPunct="1"/>
            <a:r>
              <a:rPr lang="en-US" sz="5400" b="1" dirty="0" smtClean="0">
                <a:ea typeface="ＭＳ Ｐゴシック" pitchFamily="34" charset="-128"/>
              </a:rPr>
              <a:t>20	%</a:t>
            </a:r>
            <a:r>
              <a:rPr lang="en-US" sz="3600" b="1" dirty="0" smtClean="0">
                <a:ea typeface="ＭＳ Ｐゴシック" pitchFamily="34" charset="-128"/>
              </a:rPr>
              <a:t>		</a:t>
            </a:r>
            <a:r>
              <a:rPr lang="en-US" sz="3600" b="1" dirty="0" smtClean="0">
                <a:solidFill>
                  <a:schemeClr val="tx1"/>
                </a:solidFill>
                <a:ea typeface="ＭＳ Ｐゴシック" pitchFamily="34" charset="-128"/>
              </a:rPr>
              <a:t>WARNING</a:t>
            </a:r>
          </a:p>
          <a:p>
            <a:pPr eaLnBrk="1" hangingPunct="1">
              <a:buFontTx/>
              <a:buNone/>
            </a:pPr>
            <a:r>
              <a:rPr lang="en-US" sz="3000" b="1" dirty="0" smtClean="0">
                <a:solidFill>
                  <a:schemeClr val="tx1"/>
                </a:solidFill>
                <a:ea typeface="ＭＳ Ｐゴシック" pitchFamily="34" charset="-128"/>
              </a:rPr>
              <a:t>  - 1 full day lecture (5 lectures)</a:t>
            </a:r>
          </a:p>
          <a:p>
            <a:pPr eaLnBrk="1" hangingPunct="1">
              <a:buFontTx/>
              <a:buNone/>
            </a:pPr>
            <a:r>
              <a:rPr lang="en-US" sz="3000" b="1" dirty="0" smtClean="0">
                <a:solidFill>
                  <a:schemeClr val="tx1"/>
                </a:solidFill>
                <a:ea typeface="ＭＳ Ｐゴシック" pitchFamily="34" charset="-128"/>
              </a:rPr>
              <a:t>  - 1 &amp; 1/2 days clinical activities</a:t>
            </a:r>
          </a:p>
          <a:p>
            <a:pPr eaLnBrk="1" hangingPunct="1">
              <a:buFontTx/>
              <a:buNone/>
            </a:pPr>
            <a:endParaRPr lang="en-US" sz="3000" b="1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eaLnBrk="1" hangingPunct="1"/>
            <a:r>
              <a:rPr lang="en-US" sz="5400" b="1" dirty="0" smtClean="0">
                <a:ea typeface="ＭＳ Ｐゴシック" pitchFamily="34" charset="-128"/>
              </a:rPr>
              <a:t>25	%</a:t>
            </a:r>
            <a:r>
              <a:rPr lang="en-US" sz="3600" b="1" dirty="0" smtClean="0">
                <a:ea typeface="ＭＳ Ｐゴシック" pitchFamily="34" charset="-128"/>
              </a:rPr>
              <a:t>	- </a:t>
            </a:r>
            <a:r>
              <a:rPr lang="en-US" sz="3600" b="1" dirty="0" smtClean="0">
                <a:solidFill>
                  <a:srgbClr val="FF0000"/>
                </a:solidFill>
                <a:ea typeface="ＭＳ Ｐゴシック" pitchFamily="34" charset="-128"/>
              </a:rPr>
              <a:t>No EXAMINATION </a:t>
            </a:r>
            <a:r>
              <a:rPr lang="en-US" sz="3600" b="1" dirty="0" smtClean="0">
                <a:ea typeface="ＭＳ Ｐゴシック" pitchFamily="34" charset="-128"/>
              </a:rPr>
              <a:t>	</a:t>
            </a:r>
          </a:p>
          <a:p>
            <a:pPr eaLnBrk="1" hangingPunct="1">
              <a:buFontTx/>
              <a:buNone/>
            </a:pPr>
            <a:r>
              <a:rPr lang="en-US" sz="3600" b="1" dirty="0" smtClean="0">
                <a:solidFill>
                  <a:srgbClr val="FF0000"/>
                </a:solidFill>
                <a:ea typeface="ＭＳ Ｐゴシック" pitchFamily="34" charset="-128"/>
              </a:rPr>
              <a:t>  </a:t>
            </a:r>
            <a:r>
              <a:rPr lang="en-US" sz="3000" b="1" dirty="0" smtClean="0">
                <a:solidFill>
                  <a:schemeClr val="tx1"/>
                </a:solidFill>
                <a:ea typeface="ＭＳ Ｐゴシック" pitchFamily="34" charset="-128"/>
              </a:rPr>
              <a:t>-1 &amp; 1/2 full day lecture; (8 lectures)</a:t>
            </a:r>
          </a:p>
          <a:p>
            <a:pPr eaLnBrk="1" hangingPunct="1">
              <a:buFontTx/>
              <a:buNone/>
            </a:pPr>
            <a:r>
              <a:rPr lang="en-US" sz="3000" b="1" dirty="0" smtClean="0">
                <a:solidFill>
                  <a:schemeClr val="tx1"/>
                </a:solidFill>
                <a:ea typeface="ＭＳ Ｐゴシック" pitchFamily="34" charset="-128"/>
              </a:rPr>
              <a:t>  - 1 &amp;1/2 days clinical activities</a:t>
            </a:r>
          </a:p>
          <a:p>
            <a:pPr eaLnBrk="1" hangingPunct="1">
              <a:buFontTx/>
              <a:buNone/>
            </a:pPr>
            <a:r>
              <a:rPr lang="en-US" sz="3600" b="1" dirty="0" smtClean="0">
                <a:solidFill>
                  <a:srgbClr val="FF0000"/>
                </a:solidFill>
                <a:ea typeface="ＭＳ Ｐゴシック" pitchFamily="34" charset="-128"/>
              </a:rPr>
              <a:t>           </a:t>
            </a:r>
          </a:p>
          <a:p>
            <a:pPr eaLnBrk="1" hangingPunct="1">
              <a:buFontTx/>
              <a:buNone/>
            </a:pPr>
            <a:r>
              <a:rPr lang="en-US" sz="3600" b="1" dirty="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305800" cy="1143000"/>
          </a:xfrm>
        </p:spPr>
        <p:txBody>
          <a:bodyPr/>
          <a:lstStyle/>
          <a:p>
            <a:pPr eaLnBrk="1" hangingPunct="1"/>
            <a:r>
              <a:rPr lang="en-US" b="1" u="sng" smtClean="0">
                <a:solidFill>
                  <a:schemeClr val="tx1"/>
                </a:solidFill>
                <a:ea typeface="ＭＳ Ｐゴシック" pitchFamily="34" charset="-128"/>
              </a:rPr>
              <a:t>EXAMINATION</a:t>
            </a:r>
            <a:r>
              <a:rPr lang="en-US" smtClean="0">
                <a:solidFill>
                  <a:schemeClr val="tx1"/>
                </a:solidFill>
                <a:ea typeface="ＭＳ Ｐゴシック" pitchFamily="34" charset="-128"/>
              </a:rPr>
              <a:t/>
            </a:r>
            <a:br>
              <a:rPr lang="en-US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US" smtClean="0">
                <a:solidFill>
                  <a:schemeClr val="tx1"/>
                </a:solidFill>
                <a:ea typeface="ＭＳ Ｐゴシック" pitchFamily="34" charset="-128"/>
              </a:rPr>
              <a:t>11</a:t>
            </a:r>
            <a:r>
              <a:rPr lang="en-US" baseline="30000" smtClean="0">
                <a:solidFill>
                  <a:schemeClr val="tx1"/>
                </a:solidFill>
                <a:ea typeface="ＭＳ Ｐゴシック" pitchFamily="34" charset="-128"/>
              </a:rPr>
              <a:t>th</a:t>
            </a:r>
            <a:r>
              <a:rPr lang="en-US" smtClean="0">
                <a:solidFill>
                  <a:schemeClr val="tx1"/>
                </a:solidFill>
                <a:ea typeface="ＭＳ Ｐゴシック" pitchFamily="34" charset="-128"/>
              </a:rPr>
              <a:t> Week of each Cycle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05000"/>
            <a:ext cx="8077200" cy="44958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10 Marks - Clinical assessment</a:t>
            </a:r>
          </a:p>
          <a:p>
            <a:pPr marL="0" indent="0" eaLnBrk="1" hangingPunct="1">
              <a:buNone/>
            </a:pPr>
            <a:r>
              <a:rPr lang="en-US" dirty="0" smtClean="0">
                <a:ea typeface="ＭＳ Ｐゴシック" pitchFamily="34" charset="-128"/>
              </a:rPr>
              <a:t>               (</a:t>
            </a:r>
            <a:r>
              <a:rPr lang="en-US" sz="2600" dirty="0" smtClean="0">
                <a:ea typeface="ＭＳ Ｐゴシック" pitchFamily="34" charset="-128"/>
              </a:rPr>
              <a:t>on the practical/clinical session/course)</a:t>
            </a:r>
          </a:p>
          <a:p>
            <a:pPr eaLnBrk="1" hangingPunct="1">
              <a:buFontTx/>
              <a:buNone/>
            </a:pPr>
            <a:endParaRPr lang="en-US" sz="1500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30 Marks – multiple choice question (MCQ) </a:t>
            </a:r>
          </a:p>
          <a:p>
            <a:pPr marL="0" indent="0" eaLnBrk="1" hangingPunct="1">
              <a:buNone/>
            </a:pPr>
            <a:r>
              <a:rPr lang="en-US" dirty="0" smtClean="0">
                <a:ea typeface="ＭＳ Ｐゴシック" pitchFamily="34" charset="-128"/>
              </a:rPr>
              <a:t> 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40 Marks - Short answer questions (SAQ)</a:t>
            </a: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20 Marks - OSCE – Oral</a:t>
            </a:r>
            <a:br>
              <a:rPr lang="en-US" dirty="0" smtClean="0">
                <a:ea typeface="ＭＳ Ｐゴシック" pitchFamily="34" charset="-128"/>
              </a:rPr>
            </a:br>
            <a:endParaRPr lang="en-US" b="1" dirty="0" smtClean="0">
              <a:solidFill>
                <a:srgbClr val="92D050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choice question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19200" y="1600200"/>
            <a:ext cx="7467600" cy="5105400"/>
          </a:xfrm>
        </p:spPr>
        <p:txBody>
          <a:bodyPr/>
          <a:lstStyle/>
          <a:p>
            <a:r>
              <a:rPr lang="en-US" dirty="0" smtClean="0"/>
              <a:t>Case scenario </a:t>
            </a:r>
          </a:p>
          <a:p>
            <a:pPr lvl="2"/>
            <a:r>
              <a:rPr lang="en-US" dirty="0" smtClean="0"/>
              <a:t>Lead in  question ? </a:t>
            </a:r>
          </a:p>
          <a:p>
            <a:pPr lvl="2"/>
            <a:endParaRPr lang="en-US" dirty="0"/>
          </a:p>
          <a:p>
            <a:pPr lvl="2"/>
            <a:r>
              <a:rPr lang="en-US" dirty="0" smtClean="0"/>
              <a:t>Answers </a:t>
            </a:r>
          </a:p>
          <a:p>
            <a:pPr lvl="2"/>
            <a:endParaRPr lang="en-US" dirty="0"/>
          </a:p>
          <a:p>
            <a:pPr lvl="0"/>
            <a:r>
              <a:rPr lang="en-US" sz="1600" dirty="0"/>
              <a:t>A 40-year-old male presented to the emergency room complaining of fever, dysphagia, drooling of saliva and submandibular swelling for 3 days. He had a tooth extraction one week earlier. Examination showed bilateral indurated diffuse swelling involving the submandibular and the sublingual regions with elevation of the floor of the mouth</a:t>
            </a:r>
          </a:p>
          <a:p>
            <a:pPr marL="0" indent="0">
              <a:buNone/>
            </a:pPr>
            <a:r>
              <a:rPr lang="en-US" sz="1600" b="1" dirty="0" smtClean="0"/>
              <a:t> What </a:t>
            </a:r>
            <a:r>
              <a:rPr lang="en-US" sz="1600" b="1" dirty="0"/>
              <a:t>is the most likely diagnosis?</a:t>
            </a:r>
          </a:p>
          <a:p>
            <a:pPr marL="0" indent="0">
              <a:buNone/>
            </a:pPr>
            <a:r>
              <a:rPr lang="en-US" sz="1600" b="1" dirty="0"/>
              <a:t> </a:t>
            </a:r>
          </a:p>
          <a:p>
            <a:pPr marL="0" lvl="0" indent="0">
              <a:buNone/>
            </a:pPr>
            <a:r>
              <a:rPr lang="en-US" sz="1600" dirty="0" err="1" smtClean="0"/>
              <a:t>A.Calculus</a:t>
            </a:r>
            <a:r>
              <a:rPr lang="en-US" sz="1600" dirty="0" smtClean="0"/>
              <a:t> </a:t>
            </a:r>
            <a:r>
              <a:rPr lang="en-US" sz="1600" dirty="0" err="1"/>
              <a:t>sialadenitis</a:t>
            </a:r>
            <a:endParaRPr lang="en-US" sz="1600" dirty="0"/>
          </a:p>
          <a:p>
            <a:pPr marL="0" lvl="0" indent="0">
              <a:buNone/>
            </a:pPr>
            <a:r>
              <a:rPr lang="en-US" sz="1600" dirty="0" err="1" smtClean="0"/>
              <a:t>B.Cervical</a:t>
            </a:r>
            <a:r>
              <a:rPr lang="en-US" sz="1600" dirty="0" smtClean="0"/>
              <a:t> </a:t>
            </a:r>
            <a:r>
              <a:rPr lang="en-US" sz="1600" dirty="0"/>
              <a:t>lymphadenitis</a:t>
            </a:r>
          </a:p>
          <a:p>
            <a:pPr marL="0" lvl="0" indent="0">
              <a:buNone/>
            </a:pPr>
            <a:r>
              <a:rPr lang="en-US" sz="1600" dirty="0" err="1" smtClean="0"/>
              <a:t>C.Ludwig’s</a:t>
            </a:r>
            <a:r>
              <a:rPr lang="en-US" sz="1600" dirty="0" smtClean="0"/>
              <a:t> </a:t>
            </a:r>
            <a:r>
              <a:rPr lang="en-US" sz="1600" dirty="0"/>
              <a:t>angina</a:t>
            </a:r>
          </a:p>
          <a:p>
            <a:pPr marL="0" lvl="0" indent="0">
              <a:buNone/>
            </a:pPr>
            <a:r>
              <a:rPr lang="en-US" sz="1600" dirty="0" err="1" smtClean="0"/>
              <a:t>D.Vincent</a:t>
            </a:r>
            <a:r>
              <a:rPr lang="en-US" sz="1600" dirty="0" smtClean="0"/>
              <a:t> </a:t>
            </a:r>
            <a:r>
              <a:rPr lang="en-US" sz="1600" dirty="0"/>
              <a:t>angina</a:t>
            </a:r>
          </a:p>
          <a:p>
            <a:pPr marL="0" indent="0">
              <a:buNone/>
            </a:pPr>
            <a:r>
              <a:rPr lang="en-US" sz="1600" dirty="0"/>
              <a:t> </a:t>
            </a:r>
          </a:p>
          <a:p>
            <a:endParaRPr lang="en-US" dirty="0"/>
          </a:p>
        </p:txBody>
      </p:sp>
      <p:sp>
        <p:nvSpPr>
          <p:cNvPr id="8" name="Oval 7"/>
          <p:cNvSpPr/>
          <p:nvPr/>
        </p:nvSpPr>
        <p:spPr bwMode="auto">
          <a:xfrm>
            <a:off x="1143000" y="6019800"/>
            <a:ext cx="1828800" cy="3048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690060"/>
      </p:ext>
    </p:extLst>
  </p:cSld>
  <p:clrMapOvr>
    <a:masterClrMapping/>
  </p:clrMapOvr>
  <p:transition spd="slow"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answers question </a:t>
            </a:r>
            <a:br>
              <a:rPr lang="en-US" dirty="0" smtClean="0"/>
            </a:br>
            <a:r>
              <a:rPr lang="en-US" dirty="0" smtClean="0"/>
              <a:t>( SAQ)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143000" y="1600200"/>
            <a:ext cx="4191000" cy="4525963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</a:rPr>
              <a:t>A 34-year-old </a:t>
            </a:r>
            <a:r>
              <a:rPr lang="en-US" dirty="0">
                <a:latin typeface="Calibri" pitchFamily="34" charset="0"/>
              </a:rPr>
              <a:t>patient who is complaining of hoarseness for 6 months. </a:t>
            </a:r>
            <a:endParaRPr lang="en-US" dirty="0" smtClean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  <a:p>
            <a:pPr>
              <a:buNone/>
            </a:pPr>
            <a:r>
              <a:rPr lang="en-US" dirty="0">
                <a:latin typeface="Calibri" pitchFamily="34" charset="0"/>
              </a:rPr>
              <a:t>A) What is the diagnosis?</a:t>
            </a:r>
          </a:p>
          <a:p>
            <a:pPr>
              <a:buNone/>
            </a:pPr>
            <a:r>
              <a:rPr lang="en-US" dirty="0">
                <a:latin typeface="Calibri" pitchFamily="34" charset="0"/>
              </a:rPr>
              <a:t>B) What are the two main lines of management?</a:t>
            </a:r>
            <a:endParaRPr lang="en-US" dirty="0"/>
          </a:p>
          <a:p>
            <a:endParaRPr lang="en-US" dirty="0">
              <a:latin typeface="Calibri" pitchFamily="34" charset="0"/>
            </a:endParaRPr>
          </a:p>
          <a:p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76900" y="2448474"/>
            <a:ext cx="3581400" cy="282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897782"/>
      </p:ext>
    </p:extLst>
  </p:cSld>
  <p:clrMapOvr>
    <a:masterClrMapping/>
  </p:clrMapOvr>
  <p:transition spd="slow"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  <a:ea typeface="ＭＳ Ｐゴシック" pitchFamily="34" charset="-128"/>
              </a:rPr>
              <a:t>Complaints From Students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Complaints concerning lectures, clinical activities, attendance &amp; examination should be put in </a:t>
            </a:r>
            <a:r>
              <a:rPr lang="en-US" b="1" dirty="0" smtClean="0">
                <a:solidFill>
                  <a:srgbClr val="FF0000"/>
                </a:solidFill>
                <a:ea typeface="ＭＳ Ｐゴシック" pitchFamily="34" charset="-128"/>
              </a:rPr>
              <a:t>writing</a:t>
            </a:r>
            <a:r>
              <a:rPr lang="en-US" b="1" dirty="0" smtClean="0">
                <a:solidFill>
                  <a:srgbClr val="FFFF00"/>
                </a:solidFill>
                <a:ea typeface="ＭＳ Ｐゴシック" pitchFamily="34" charset="-128"/>
              </a:rPr>
              <a:t> </a:t>
            </a:r>
            <a:r>
              <a:rPr lang="en-US" dirty="0" smtClean="0">
                <a:ea typeface="ＭＳ Ｐゴシック" pitchFamily="34" charset="-128"/>
              </a:rPr>
              <a:t>and forwarded  to the Undergraduate Director. </a:t>
            </a:r>
          </a:p>
          <a:p>
            <a:pPr eaLnBrk="1" hangingPunct="1">
              <a:buFontTx/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Office hours: </a:t>
            </a:r>
            <a:r>
              <a:rPr lang="en-US" smtClean="0">
                <a:ea typeface="ＭＳ Ｐゴシック" pitchFamily="34" charset="-128"/>
              </a:rPr>
              <a:t>Coordinate with </a:t>
            </a:r>
            <a:r>
              <a:rPr lang="en-US" dirty="0" err="1" smtClean="0">
                <a:ea typeface="ＭＳ Ｐゴシック" pitchFamily="34" charset="-128"/>
              </a:rPr>
              <a:t>Tonet</a:t>
            </a:r>
            <a:r>
              <a:rPr lang="en-US" dirty="0" smtClean="0">
                <a:ea typeface="ＭＳ Ｐゴシック" pitchFamily="34" charset="-128"/>
              </a:rPr>
              <a:t> and </a:t>
            </a:r>
            <a:r>
              <a:rPr lang="en-US" dirty="0" err="1" smtClean="0">
                <a:ea typeface="ＭＳ Ｐゴシック" pitchFamily="34" charset="-128"/>
              </a:rPr>
              <a:t>Shaza</a:t>
            </a:r>
            <a:r>
              <a:rPr lang="en-US" dirty="0" smtClean="0">
                <a:ea typeface="ＭＳ Ｐゴシック" pitchFamily="34" charset="-128"/>
              </a:rPr>
              <a:t> in building 1, 4</a:t>
            </a:r>
            <a:r>
              <a:rPr lang="en-US" baseline="30000" dirty="0" smtClean="0">
                <a:ea typeface="ＭＳ Ｐゴシック" pitchFamily="34" charset="-128"/>
              </a:rPr>
              <a:t>th</a:t>
            </a:r>
            <a:r>
              <a:rPr lang="en-US" dirty="0" smtClean="0">
                <a:ea typeface="ＭＳ Ｐゴシック" pitchFamily="34" charset="-128"/>
              </a:rPr>
              <a:t> floor. 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09800" y="3352800"/>
            <a:ext cx="7848600" cy="4983163"/>
          </a:xfrm>
        </p:spPr>
        <p:txBody>
          <a:bodyPr/>
          <a:lstStyle/>
          <a:p>
            <a:pPr marL="0" indent="0">
              <a:buNone/>
            </a:pPr>
            <a:r>
              <a:rPr lang="en-US" sz="6000" dirty="0" smtClean="0"/>
              <a:t>Thank you   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869836764"/>
      </p:ext>
    </p:extLst>
  </p:cSld>
  <p:clrMapOvr>
    <a:masterClrMapping/>
  </p:clrMapOvr>
  <p:transition spd="slow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  <a:ea typeface="ＭＳ Ｐゴシック" pitchFamily="34" charset="-128"/>
              </a:rPr>
              <a:t>COURSE Objectives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600200"/>
            <a:ext cx="7315200" cy="5257800"/>
          </a:xfrm>
        </p:spPr>
        <p:txBody>
          <a:bodyPr/>
          <a:lstStyle/>
          <a:p>
            <a:pPr marL="0" indent="0" algn="just">
              <a:lnSpc>
                <a:spcPct val="110000"/>
              </a:lnSpc>
              <a:buFontTx/>
              <a:buNone/>
            </a:pPr>
            <a:r>
              <a:rPr lang="en-AU" sz="1500" smtClean="0">
                <a:ea typeface="ＭＳ Ｐゴシック" pitchFamily="34" charset="-128"/>
              </a:rPr>
              <a:t>Summary of the main learning outcomes for students enrolled in the course.</a:t>
            </a:r>
            <a:endParaRPr lang="en-US" sz="1500" smtClean="0">
              <a:ea typeface="ＭＳ Ｐゴシック" pitchFamily="34" charset="-128"/>
            </a:endParaRPr>
          </a:p>
          <a:p>
            <a:pPr marL="0" indent="0" algn="just">
              <a:lnSpc>
                <a:spcPct val="110000"/>
              </a:lnSpc>
              <a:buFontTx/>
              <a:buNone/>
            </a:pPr>
            <a:r>
              <a:rPr lang="en-US" sz="1500" b="1" smtClean="0">
                <a:ea typeface="ＭＳ Ｐゴシック" pitchFamily="34" charset="-128"/>
              </a:rPr>
              <a:t> </a:t>
            </a:r>
            <a:endParaRPr lang="en-US" sz="1500" smtClean="0">
              <a:ea typeface="ＭＳ Ｐゴシック" pitchFamily="34" charset="-128"/>
            </a:endParaRPr>
          </a:p>
          <a:p>
            <a:pPr marL="0" indent="0" algn="just">
              <a:lnSpc>
                <a:spcPct val="110000"/>
              </a:lnSpc>
            </a:pPr>
            <a:r>
              <a:rPr lang="en-US" sz="1500" b="1" smtClean="0">
                <a:ea typeface="ＭＳ Ｐゴシック" pitchFamily="34" charset="-128"/>
              </a:rPr>
              <a:t>To know the basic ENT anatomy and physiology.</a:t>
            </a:r>
            <a:endParaRPr lang="en-US" sz="1500" smtClean="0">
              <a:ea typeface="ＭＳ Ｐゴシック" pitchFamily="34" charset="-128"/>
            </a:endParaRPr>
          </a:p>
          <a:p>
            <a:pPr marL="0" indent="0" algn="just">
              <a:lnSpc>
                <a:spcPct val="110000"/>
              </a:lnSpc>
            </a:pPr>
            <a:r>
              <a:rPr lang="en-US" sz="1500" b="1" smtClean="0">
                <a:ea typeface="ＭＳ Ｐゴシック" pitchFamily="34" charset="-128"/>
              </a:rPr>
              <a:t>To recognize assessment and management of common ENT diseases, include ability to obtain patients</a:t>
            </a:r>
            <a:r>
              <a:rPr lang="en-US" altLang="en-US" sz="1500" b="1" smtClean="0">
                <a:ea typeface="ＭＳ Ｐゴシック" pitchFamily="34" charset="-128"/>
              </a:rPr>
              <a:t>’</a:t>
            </a:r>
            <a:r>
              <a:rPr lang="en-US" sz="1500" b="1" smtClean="0">
                <a:ea typeface="ＭＳ Ｐゴシック" pitchFamily="34" charset="-128"/>
              </a:rPr>
              <a:t> history, perform comprehensive physical and mental status assessment, interprets findings</a:t>
            </a:r>
            <a:endParaRPr lang="en-US" sz="1500" smtClean="0">
              <a:ea typeface="ＭＳ Ｐゴシック" pitchFamily="34" charset="-128"/>
            </a:endParaRPr>
          </a:p>
          <a:p>
            <a:pPr marL="0" indent="0" algn="just">
              <a:lnSpc>
                <a:spcPct val="110000"/>
              </a:lnSpc>
            </a:pPr>
            <a:r>
              <a:rPr lang="en-US" sz="1500" b="1" smtClean="0">
                <a:ea typeface="ＭＳ Ｐゴシック" pitchFamily="34" charset="-128"/>
              </a:rPr>
              <a:t>To know how to handle common ENT emergencies.</a:t>
            </a:r>
            <a:endParaRPr lang="en-US" sz="1500" smtClean="0">
              <a:ea typeface="ＭＳ Ｐゴシック" pitchFamily="34" charset="-128"/>
            </a:endParaRPr>
          </a:p>
          <a:p>
            <a:pPr marL="0" indent="0" algn="just">
              <a:lnSpc>
                <a:spcPct val="110000"/>
              </a:lnSpc>
            </a:pPr>
            <a:r>
              <a:rPr lang="en-US" sz="1500" b="1" smtClean="0">
                <a:ea typeface="ＭＳ Ｐゴシック" pitchFamily="34" charset="-128"/>
              </a:rPr>
              <a:t>To handle simple ENT diagnostic instruments.</a:t>
            </a:r>
            <a:endParaRPr lang="en-US" sz="1500" smtClean="0">
              <a:ea typeface="ＭＳ Ｐゴシック" pitchFamily="34" charset="-128"/>
            </a:endParaRPr>
          </a:p>
          <a:p>
            <a:pPr marL="0" indent="0" algn="just">
              <a:lnSpc>
                <a:spcPct val="110000"/>
              </a:lnSpc>
            </a:pPr>
            <a:r>
              <a:rPr lang="en-US" sz="1500" b="1" smtClean="0">
                <a:ea typeface="ＭＳ Ｐゴシック" pitchFamily="34" charset="-128"/>
              </a:rPr>
              <a:t>To be aware of common ENT operations.</a:t>
            </a:r>
            <a:endParaRPr lang="en-US" sz="1500" smtClean="0">
              <a:ea typeface="ＭＳ Ｐゴシック" pitchFamily="34" charset="-128"/>
            </a:endParaRPr>
          </a:p>
          <a:p>
            <a:pPr marL="0" indent="0" algn="just">
              <a:lnSpc>
                <a:spcPct val="110000"/>
              </a:lnSpc>
            </a:pPr>
            <a:r>
              <a:rPr lang="en-US" sz="1500" b="1" smtClean="0">
                <a:ea typeface="ＭＳ Ｐゴシック" pitchFamily="34" charset="-128"/>
              </a:rPr>
              <a:t>To create an interest for further post-graduate study in ENT.</a:t>
            </a:r>
            <a:endParaRPr lang="en-US" sz="1500" smtClean="0">
              <a:ea typeface="ＭＳ Ｐゴシック" pitchFamily="34" charset="-128"/>
            </a:endParaRPr>
          </a:p>
          <a:p>
            <a:pPr marL="0" indent="0" algn="just">
              <a:lnSpc>
                <a:spcPct val="110000"/>
              </a:lnSpc>
            </a:pPr>
            <a:r>
              <a:rPr lang="en-US" sz="1500" b="1" smtClean="0">
                <a:ea typeface="ＭＳ Ｐゴシック" pitchFamily="34" charset="-128"/>
              </a:rPr>
              <a:t>Enable to acquire and practice the code of medical ethics and demonstrates good and ideal attitude towards patients and their families, with the colleagues and other Staff and Sectors</a:t>
            </a:r>
            <a:endParaRPr lang="en-US" sz="1500" smtClean="0">
              <a:ea typeface="ＭＳ Ｐゴシック" pitchFamily="34" charset="-128"/>
            </a:endParaRPr>
          </a:p>
          <a:p>
            <a:pPr marL="0" indent="0" algn="just">
              <a:lnSpc>
                <a:spcPct val="110000"/>
              </a:lnSpc>
            </a:pPr>
            <a:r>
              <a:rPr lang="en-US" sz="1500" b="1" smtClean="0">
                <a:ea typeface="ＭＳ Ｐゴシック" pitchFamily="34" charset="-128"/>
              </a:rPr>
              <a:t>To learn not only the theoretical and clinical aspects of the course but to mold as an ideal instruments in the line of medical profession includes communication and inter-relationship with colleagues and other Staff</a:t>
            </a:r>
            <a:r>
              <a:rPr lang="en-US" sz="1500" smtClean="0">
                <a:ea typeface="ＭＳ Ｐゴシック" pitchFamily="34" charset="-128"/>
              </a:rPr>
              <a:t> </a:t>
            </a:r>
            <a:endParaRPr lang="en-US" sz="1500" b="1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0" y="265113"/>
            <a:ext cx="8229600" cy="1143000"/>
          </a:xfrm>
        </p:spPr>
        <p:txBody>
          <a:bodyPr/>
          <a:lstStyle/>
          <a:p>
            <a:r>
              <a:rPr lang="en-GB" sz="2800" smtClean="0">
                <a:solidFill>
                  <a:srgbClr val="FF0000"/>
                </a:solidFill>
                <a:ea typeface="ＭＳ Ｐゴシック" pitchFamily="34" charset="-128"/>
              </a:rPr>
              <a:t>Theoretical and Practical Activities</a:t>
            </a:r>
            <a:r>
              <a:rPr lang="en-GB" sz="2800" b="1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n-US" sz="2800" smtClean="0">
                <a:solidFill>
                  <a:srgbClr val="FF0000"/>
                </a:solidFill>
                <a:ea typeface="ＭＳ Ｐゴシック" pitchFamily="34" charset="-128"/>
              </a:rPr>
              <a:t>in</a:t>
            </a:r>
            <a:br>
              <a:rPr lang="en-US" sz="2800" smtClean="0">
                <a:solidFill>
                  <a:srgbClr val="FF0000"/>
                </a:solidFill>
                <a:ea typeface="ＭＳ Ｐゴシック" pitchFamily="34" charset="-128"/>
              </a:rPr>
            </a:br>
            <a:r>
              <a:rPr lang="en-US" sz="2800" b="1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n-GB" sz="2800" b="1" smtClean="0">
                <a:solidFill>
                  <a:srgbClr val="FF0000"/>
                </a:solidFill>
                <a:ea typeface="ＭＳ Ｐゴシック" pitchFamily="34" charset="-128"/>
              </a:rPr>
              <a:t>ORL COURSE 432</a:t>
            </a:r>
            <a:endParaRPr lang="en-US" sz="280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9582184"/>
              </p:ext>
            </p:extLst>
          </p:nvPr>
        </p:nvGraphicFramePr>
        <p:xfrm>
          <a:off x="1125538" y="1441450"/>
          <a:ext cx="6442075" cy="541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Document" r:id="rId4" imgW="6454800" imgH="5421600" progId="Word.Document.12">
                  <p:embed/>
                </p:oleObj>
              </mc:Choice>
              <mc:Fallback>
                <p:oleObj name="Document" r:id="rId4" imgW="6454800" imgH="5421600" progId="Word.Document.12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5538" y="1441450"/>
                        <a:ext cx="6442075" cy="541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itle 1"/>
          <p:cNvSpPr>
            <a:spLocks noGrp="1"/>
          </p:cNvSpPr>
          <p:nvPr>
            <p:ph type="title"/>
          </p:nvPr>
        </p:nvSpPr>
        <p:spPr>
          <a:xfrm>
            <a:off x="304800" y="-32657"/>
            <a:ext cx="8229600" cy="794657"/>
          </a:xfrm>
        </p:spPr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  <a:ea typeface="ＭＳ Ｐゴシック" pitchFamily="34" charset="-128"/>
              </a:rPr>
              <a:t>Lectures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609600"/>
            <a:ext cx="6211167" cy="60198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itle 1"/>
          <p:cNvSpPr>
            <a:spLocks noGrp="1"/>
          </p:cNvSpPr>
          <p:nvPr>
            <p:ph type="title"/>
          </p:nvPr>
        </p:nvSpPr>
        <p:spPr>
          <a:xfrm>
            <a:off x="304800" y="-83343"/>
            <a:ext cx="8229600" cy="715962"/>
          </a:xfrm>
        </p:spPr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  <a:ea typeface="ＭＳ Ｐゴシック" pitchFamily="34" charset="-128"/>
              </a:rPr>
              <a:t>Lectures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533400"/>
            <a:ext cx="6211167" cy="63246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68580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  <a:ea typeface="ＭＳ Ｐゴシック" pitchFamily="34" charset="-128"/>
              </a:rPr>
              <a:t>COURSE STRUCTURE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447800"/>
            <a:ext cx="73152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FF0000"/>
                </a:solidFill>
                <a:ea typeface="ＭＳ Ｐゴシック" pitchFamily="34" charset="-128"/>
              </a:rPr>
              <a:t>1 </a:t>
            </a:r>
            <a:r>
              <a:rPr lang="en-US" b="1" dirty="0" err="1" smtClean="0">
                <a:solidFill>
                  <a:srgbClr val="FF0000"/>
                </a:solidFill>
                <a:ea typeface="ＭＳ Ｐゴシック" pitchFamily="34" charset="-128"/>
              </a:rPr>
              <a:t>st</a:t>
            </a:r>
            <a:r>
              <a:rPr lang="en-US" b="1" dirty="0" smtClean="0">
                <a:solidFill>
                  <a:srgbClr val="FF0000"/>
                </a:solidFill>
                <a:ea typeface="ＭＳ Ｐゴシック" pitchFamily="34" charset="-128"/>
              </a:rPr>
              <a:t> Cycle</a:t>
            </a:r>
            <a:r>
              <a:rPr lang="en-US" b="1" dirty="0" smtClean="0">
                <a:ea typeface="ＭＳ Ｐゴシック" pitchFamily="34" charset="-128"/>
              </a:rPr>
              <a:t>	</a:t>
            </a:r>
            <a:r>
              <a:rPr lang="en-US" dirty="0" smtClean="0">
                <a:ea typeface="ＭＳ Ｐゴシック" pitchFamily="34" charset="-128"/>
              </a:rPr>
              <a:t>	</a:t>
            </a:r>
            <a:r>
              <a:rPr lang="en-US" b="1" dirty="0" smtClean="0">
                <a:solidFill>
                  <a:srgbClr val="00B050"/>
                </a:solidFill>
                <a:ea typeface="ＭＳ Ｐゴシック" pitchFamily="34" charset="-128"/>
              </a:rPr>
              <a:t>Male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dirty="0" smtClean="0">
                <a:ea typeface="ＭＳ Ｐゴシック" pitchFamily="34" charset="-128"/>
              </a:rPr>
              <a:t>Division I		5 Weeks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dirty="0" smtClean="0">
                <a:ea typeface="ＭＳ Ｐゴシック" pitchFamily="34" charset="-128"/>
              </a:rPr>
              <a:t>Division II		5 Weeks    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FF0000"/>
                </a:solidFill>
                <a:ea typeface="ＭＳ Ｐゴシック" pitchFamily="34" charset="-128"/>
              </a:rPr>
              <a:t>2 </a:t>
            </a:r>
            <a:r>
              <a:rPr lang="en-US" b="1" dirty="0" err="1" smtClean="0">
                <a:solidFill>
                  <a:srgbClr val="FF0000"/>
                </a:solidFill>
                <a:ea typeface="ＭＳ Ｐゴシック" pitchFamily="34" charset="-128"/>
              </a:rPr>
              <a:t>nd</a:t>
            </a:r>
            <a:r>
              <a:rPr lang="en-US" b="1" dirty="0" smtClean="0">
                <a:solidFill>
                  <a:srgbClr val="FF0000"/>
                </a:solidFill>
                <a:ea typeface="ＭＳ Ｐゴシック" pitchFamily="34" charset="-128"/>
              </a:rPr>
              <a:t> Cycle</a:t>
            </a:r>
            <a:r>
              <a:rPr lang="en-US" dirty="0" smtClean="0">
                <a:ea typeface="ＭＳ Ｐゴシック" pitchFamily="34" charset="-128"/>
              </a:rPr>
              <a:t>		</a:t>
            </a:r>
            <a:r>
              <a:rPr lang="en-US" b="1" dirty="0" smtClean="0">
                <a:solidFill>
                  <a:srgbClr val="FFC000"/>
                </a:solidFill>
                <a:ea typeface="ＭＳ Ｐゴシック" pitchFamily="34" charset="-128"/>
              </a:rPr>
              <a:t>Female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dirty="0" smtClean="0">
                <a:ea typeface="ＭＳ Ｐゴシック" pitchFamily="34" charset="-128"/>
              </a:rPr>
              <a:t>Division I		5 Weeks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dirty="0" smtClean="0">
                <a:ea typeface="ＭＳ Ｐゴシック" pitchFamily="34" charset="-128"/>
              </a:rPr>
              <a:t>Division II		 5 Weeks</a:t>
            </a:r>
            <a:endParaRPr lang="en-US" b="1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FF0000"/>
                </a:solidFill>
                <a:ea typeface="ＭＳ Ｐゴシック" pitchFamily="34" charset="-128"/>
              </a:rPr>
              <a:t>3 </a:t>
            </a:r>
            <a:r>
              <a:rPr lang="en-US" b="1" dirty="0" err="1" smtClean="0">
                <a:solidFill>
                  <a:srgbClr val="FF0000"/>
                </a:solidFill>
                <a:ea typeface="ＭＳ Ｐゴシック" pitchFamily="34" charset="-128"/>
              </a:rPr>
              <a:t>rd</a:t>
            </a:r>
            <a:r>
              <a:rPr lang="en-US" b="1" dirty="0" smtClean="0">
                <a:solidFill>
                  <a:srgbClr val="FF0000"/>
                </a:solidFill>
                <a:ea typeface="ＭＳ Ｐゴシック" pitchFamily="34" charset="-128"/>
              </a:rPr>
              <a:t> Cycle</a:t>
            </a:r>
            <a:r>
              <a:rPr lang="en-US" dirty="0" smtClean="0">
                <a:ea typeface="ＭＳ Ｐゴシック" pitchFamily="34" charset="-128"/>
              </a:rPr>
              <a:t>		</a:t>
            </a:r>
            <a:r>
              <a:rPr lang="en-US" b="1" dirty="0" smtClean="0">
                <a:solidFill>
                  <a:srgbClr val="00B050"/>
                </a:solidFill>
                <a:ea typeface="ＭＳ Ｐゴシック" pitchFamily="34" charset="-128"/>
              </a:rPr>
              <a:t>Male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dirty="0" smtClean="0">
                <a:ea typeface="ＭＳ Ｐゴシック" pitchFamily="34" charset="-128"/>
              </a:rPr>
              <a:t>Division I		 5 Weeks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dirty="0" smtClean="0">
                <a:ea typeface="ＭＳ Ｐゴシック" pitchFamily="34" charset="-128"/>
              </a:rPr>
              <a:t>Division II		 5 Weeks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ea typeface="ＭＳ Ｐゴシック" pitchFamily="34" charset="-128"/>
              </a:rPr>
              <a:t>Note that at its 11</a:t>
            </a:r>
            <a:r>
              <a:rPr lang="en-US" sz="2000" b="1" baseline="30000" dirty="0" smtClean="0">
                <a:ea typeface="ＭＳ Ｐゴシック" pitchFamily="34" charset="-128"/>
              </a:rPr>
              <a:t>th</a:t>
            </a:r>
            <a:r>
              <a:rPr lang="en-US" sz="2000" b="1" dirty="0" smtClean="0">
                <a:ea typeface="ＭＳ Ｐゴシック" pitchFamily="34" charset="-128"/>
              </a:rPr>
              <a:t> week of each Cycle will be the examination days –Written (MCQ, SAQ) and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ea typeface="ＭＳ Ｐゴシック" pitchFamily="34" charset="-128"/>
              </a:rPr>
              <a:t>                                      Oral (OSCE)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000" b="1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0070C0"/>
                </a:solidFill>
                <a:ea typeface="ＭＳ Ｐゴシック" pitchFamily="34" charset="-128"/>
              </a:rPr>
              <a:t>Failures : Summer Course</a:t>
            </a:r>
            <a:r>
              <a:rPr lang="en-US" dirty="0" smtClean="0">
                <a:ea typeface="ＭＳ Ｐゴシック" pitchFamily="34" charset="-128"/>
              </a:rPr>
              <a:t>	4 weeks</a:t>
            </a:r>
            <a:endParaRPr lang="en-US" b="1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  <a:ea typeface="ＭＳ Ｐゴシック" pitchFamily="34" charset="-128"/>
              </a:rPr>
              <a:t>STUDENT</a:t>
            </a:r>
            <a:r>
              <a:rPr lang="ja-JP" altLang="en-US" smtClean="0">
                <a:solidFill>
                  <a:schemeClr val="tx1"/>
                </a:solidFill>
                <a:ea typeface="ＭＳ Ｐゴシック" pitchFamily="34" charset="-128"/>
              </a:rPr>
              <a:t>’</a:t>
            </a:r>
            <a:r>
              <a:rPr lang="en-US" altLang="ja-JP" smtClean="0">
                <a:solidFill>
                  <a:schemeClr val="tx1"/>
                </a:solidFill>
                <a:ea typeface="ＭＳ Ｐゴシック" pitchFamily="34" charset="-128"/>
              </a:rPr>
              <a:t>S GROUPING</a:t>
            </a:r>
            <a:endParaRPr lang="en-US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graphicFrame>
        <p:nvGraphicFramePr>
          <p:cNvPr id="11289" name="Group 25"/>
          <p:cNvGraphicFramePr>
            <a:graphicFrameLocks noGrp="1"/>
          </p:cNvGraphicFramePr>
          <p:nvPr>
            <p:ph idx="1"/>
          </p:nvPr>
        </p:nvGraphicFramePr>
        <p:xfrm>
          <a:off x="1447800" y="1600200"/>
          <a:ext cx="7445375" cy="4775262"/>
        </p:xfrm>
        <a:graphic>
          <a:graphicData uri="http://schemas.openxmlformats.org/drawingml/2006/table">
            <a:tbl>
              <a:tblPr/>
              <a:tblGrid>
                <a:gridCol w="3475038"/>
                <a:gridCol w="3970337"/>
              </a:tblGrid>
              <a:tr h="2627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ＭＳ Ｐゴシック" charset="-128"/>
                          <a:cs typeface="Arial" pitchFamily="34" charset="0"/>
                        </a:rPr>
                        <a:t>GROUP 1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aramond" pitchFamily="18" charset="0"/>
                        <a:ea typeface="ＭＳ Ｐゴシック" charset="-128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-"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ＭＳ Ｐゴシック" charset="-128"/>
                          <a:cs typeface="Arial" pitchFamily="34" charset="0"/>
                        </a:rPr>
                        <a:t>ENT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ＭＳ Ｐゴシック" charset="-128"/>
                          <a:cs typeface="Arial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ＭＳ Ｐゴシック" charset="-128"/>
                          <a:cs typeface="Arial" pitchFamily="34" charset="0"/>
                        </a:rPr>
                        <a:t>–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ＭＳ Ｐゴシック" charset="-128"/>
                          <a:cs typeface="Arial" pitchFamily="34" charset="0"/>
                        </a:rPr>
                        <a:t>FIVE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ＭＳ Ｐゴシック" charset="-128"/>
                          <a:cs typeface="Arial" pitchFamily="34" charset="0"/>
                        </a:rPr>
                        <a:t>                WEEKS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ea typeface="ＭＳ Ｐゴシック" charset="-128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-"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ea typeface="ＭＳ Ｐゴシック" charset="-128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ea typeface="ＭＳ Ｐゴシック" charset="-128"/>
                          <a:cs typeface="Arial" pitchFamily="34" charset="0"/>
                        </a:rPr>
                        <a:t>5 DAYS / WEEK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ＭＳ Ｐゴシック" charset="-128"/>
                          <a:cs typeface="Arial" pitchFamily="34" charset="0"/>
                        </a:rPr>
                        <a:t>GROUP 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ea typeface="ＭＳ Ｐゴシック" charset="-128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-"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ＭＳ Ｐゴシック" charset="-128"/>
                          <a:cs typeface="Arial" pitchFamily="34" charset="0"/>
                        </a:rPr>
                        <a:t>OPHTHA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ＭＳ Ｐゴシック" charset="-128"/>
                          <a:cs typeface="Arial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ＭＳ Ｐゴシック" charset="-128"/>
                          <a:cs typeface="Arial" pitchFamily="34" charset="0"/>
                        </a:rPr>
                        <a:t>-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ＭＳ Ｐゴシック" charset="-128"/>
                          <a:cs typeface="Arial" pitchFamily="34" charset="0"/>
                        </a:rPr>
                        <a:t>FIVE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ＭＳ Ｐゴシック" charset="-128"/>
                          <a:cs typeface="Arial" pitchFamily="34" charset="0"/>
                        </a:rPr>
                        <a:t>                          WEEKS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ea typeface="ＭＳ Ｐゴシック" charset="-128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ea typeface="ＭＳ Ｐゴシック" charset="-128"/>
                          <a:cs typeface="Arial" pitchFamily="34" charset="0"/>
                        </a:rPr>
                        <a:t>5 DAYS / WEEK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7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ea typeface="ＭＳ Ｐゴシック" charset="-128"/>
                          <a:cs typeface="Arial" pitchFamily="34" charset="0"/>
                        </a:rPr>
                        <a:t>Subgroups    6: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ea typeface="ＭＳ Ｐゴシック" charset="-128"/>
                          <a:cs typeface="Arial" pitchFamily="34" charset="0"/>
                        </a:rPr>
                        <a:t>A, B, C, D, E, F.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ea typeface="ＭＳ Ｐゴシック" charset="-128"/>
                          <a:cs typeface="Arial" pitchFamily="34" charset="0"/>
                        </a:rPr>
                        <a:t>Subgroups      6: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ea typeface="ＭＳ Ｐゴシック" charset="-128"/>
                          <a:cs typeface="Arial" pitchFamily="34" charset="0"/>
                        </a:rPr>
                        <a:t>A, B, C, D, E, F.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aramond" pitchFamily="18" charset="0"/>
                        <a:ea typeface="ＭＳ Ｐゴシック" charset="-128"/>
                        <a:cs typeface="Arial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2060"/>
                </a:solidFill>
                <a:ea typeface="ＭＳ Ｐゴシック" pitchFamily="34" charset="-128"/>
              </a:rPr>
              <a:t>ACTIVITIES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600200"/>
            <a:ext cx="5943600" cy="4525963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  <a:ea typeface="ＭＳ Ｐゴシック" pitchFamily="34" charset="-128"/>
              </a:rPr>
              <a:t>ACADEMIC   ACTIVITIES</a:t>
            </a:r>
          </a:p>
          <a:p>
            <a:pPr lvl="1" eaLnBrk="1" hangingPunct="1"/>
            <a:r>
              <a:rPr lang="en-US" b="1" smtClean="0">
                <a:ea typeface="ＭＳ Ｐゴシック" pitchFamily="34" charset="-128"/>
              </a:rPr>
              <a:t>Lectures</a:t>
            </a:r>
          </a:p>
          <a:p>
            <a:pPr lvl="1" eaLnBrk="1" hangingPunct="1">
              <a:buFontTx/>
              <a:buNone/>
            </a:pPr>
            <a:r>
              <a:rPr lang="en-US" b="1" smtClean="0">
                <a:ea typeface="ＭＳ Ｐゴシック" pitchFamily="34" charset="-128"/>
              </a:rPr>
              <a:t>    First TWO WEEKS</a:t>
            </a:r>
          </a:p>
          <a:p>
            <a:pPr lvl="1" eaLnBrk="1" hangingPunct="1">
              <a:buFontTx/>
              <a:buNone/>
            </a:pPr>
            <a:endParaRPr lang="en-US" b="1" smtClean="0">
              <a:ea typeface="ＭＳ Ｐゴシック" pitchFamily="34" charset="-128"/>
            </a:endParaRPr>
          </a:p>
          <a:p>
            <a:pPr eaLnBrk="1" hangingPunct="1"/>
            <a:r>
              <a:rPr lang="en-US" b="1" smtClean="0">
                <a:solidFill>
                  <a:srgbClr val="FF0000"/>
                </a:solidFill>
                <a:ea typeface="ＭＳ Ｐゴシック" pitchFamily="34" charset="-128"/>
              </a:rPr>
              <a:t>CLINICAL ACTIVITIES</a:t>
            </a:r>
          </a:p>
          <a:p>
            <a:pPr lvl="1" eaLnBrk="1" hangingPunct="1"/>
            <a:r>
              <a:rPr lang="en-US" b="1" smtClean="0">
                <a:ea typeface="ＭＳ Ｐゴシック" pitchFamily="34" charset="-128"/>
              </a:rPr>
              <a:t>Clinics			</a:t>
            </a:r>
          </a:p>
          <a:p>
            <a:pPr lvl="1" eaLnBrk="1" hangingPunct="1"/>
            <a:r>
              <a:rPr lang="en-US" b="1" smtClean="0">
                <a:ea typeface="ＭＳ Ｐゴシック" pitchFamily="34" charset="-128"/>
              </a:rPr>
              <a:t>Rounds (Pre &amp; Post	 Operation)	</a:t>
            </a:r>
          </a:p>
          <a:p>
            <a:pPr lvl="1" eaLnBrk="1" hangingPunct="1"/>
            <a:r>
              <a:rPr lang="en-US" b="1" smtClean="0">
                <a:ea typeface="ＭＳ Ｐゴシック" pitchFamily="34" charset="-128"/>
              </a:rPr>
              <a:t>Operative session</a:t>
            </a:r>
          </a:p>
          <a:p>
            <a:pPr lvl="1" eaLnBrk="1" hangingPunct="1"/>
            <a:r>
              <a:rPr lang="en-US" b="1" smtClean="0">
                <a:ea typeface="ＭＳ Ｐゴシック" pitchFamily="34" charset="-128"/>
              </a:rPr>
              <a:t>Communication Disorders</a:t>
            </a:r>
          </a:p>
          <a:p>
            <a:pPr lvl="1" eaLnBrk="1" hangingPunct="1"/>
            <a:r>
              <a:rPr lang="en-US" b="1" smtClean="0">
                <a:ea typeface="ＭＳ Ｐゴシック" pitchFamily="34" charset="-128"/>
              </a:rPr>
              <a:t>Audiology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ctors presentation sample with media">
  <a:themeElements>
    <a:clrScheme name="Doctors presentation sample with medi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octors presentation sample with medi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octors presentation sample with medi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ctors presentation sample with medi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ctors presentation sample with medi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ctors presentation sample with medi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ctors presentation sample with medi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ctors presentation sample with medi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ctors presentation sample with medi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ctors presentation sample with medi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ctors presentation sample with medi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ctors presentation sample with medi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ctors presentation sample with medi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ctors presentation sample with medi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Doctors presentation sample with media</Template>
  <TotalTime>383</TotalTime>
  <Words>645</Words>
  <Application>Microsoft Office PowerPoint</Application>
  <PresentationFormat>عرض على الشاشة (3:4)‏</PresentationFormat>
  <Paragraphs>196</Paragraphs>
  <Slides>25</Slides>
  <Notes>19</Notes>
  <HiddenSlides>0</HiddenSlides>
  <MMClips>0</MMClips>
  <ScaleCrop>false</ScaleCrop>
  <HeadingPairs>
    <vt:vector size="6" baseType="variant">
      <vt:variant>
        <vt:lpstr>نسق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25</vt:i4>
      </vt:variant>
    </vt:vector>
  </HeadingPairs>
  <TitlesOfParts>
    <vt:vector size="27" baseType="lpstr">
      <vt:lpstr>Doctors presentation sample with media</vt:lpstr>
      <vt:lpstr>Document</vt:lpstr>
      <vt:lpstr>عرض تقديمي في PowerPoint</vt:lpstr>
      <vt:lpstr>ORL 432 Objectives</vt:lpstr>
      <vt:lpstr>COURSE Objectives</vt:lpstr>
      <vt:lpstr>Theoretical and Practical Activities in  ORL COURSE 432</vt:lpstr>
      <vt:lpstr>Lectures </vt:lpstr>
      <vt:lpstr>Lectures</vt:lpstr>
      <vt:lpstr>COURSE STRUCTURE</vt:lpstr>
      <vt:lpstr>STUDENT’S GROUPING</vt:lpstr>
      <vt:lpstr>ACTIVITIES</vt:lpstr>
      <vt:lpstr>ACTIVITIES</vt:lpstr>
      <vt:lpstr>CLINICAL ACTIVITIES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CLINICAL ACTIVITIES </vt:lpstr>
      <vt:lpstr>عرض تقديمي في PowerPoint</vt:lpstr>
      <vt:lpstr>عرض تقديمي في PowerPoint</vt:lpstr>
      <vt:lpstr>ATTENDANCE</vt:lpstr>
      <vt:lpstr>ATTENDANCE</vt:lpstr>
      <vt:lpstr>EXAMINATION 11th Week of each Cycle</vt:lpstr>
      <vt:lpstr>Multiple choice question </vt:lpstr>
      <vt:lpstr>Short answers question  ( SAQ) </vt:lpstr>
      <vt:lpstr>Complaints From Students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Patient Health Education Seminar</dc:title>
  <dc:creator>User</dc:creator>
  <cp:lastModifiedBy>User</cp:lastModifiedBy>
  <cp:revision>82</cp:revision>
  <dcterms:created xsi:type="dcterms:W3CDTF">2006-03-24T17:29:02Z</dcterms:created>
  <dcterms:modified xsi:type="dcterms:W3CDTF">2016-09-06T10:27:23Z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TC011628171033</vt:lpwstr>
  </property>
</Properties>
</file>