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embeddings/oleObject4.bin" ContentType="application/vnd.openxmlformats-officedocument.oleObject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Layouts/slideLayout21.xml" ContentType="application/vnd.openxmlformats-officedocument.presentationml.slideLayout+xml"/>
  <Override PartName="/ppt/embeddings/oleObject5.bin" ContentType="application/vnd.openxmlformats-officedocument.oleObject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embeddings/oleObject1.bin" ContentType="application/vnd.openxmlformats-officedocument.oleObject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embeddings/oleObject2.bin" ContentType="application/vnd.openxmlformats-officedocument.oleObject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embeddings/oleObject3.bin" ContentType="application/vnd.openxmlformats-officedocument.oleObject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notesSlides/notesSlide6.xml" ContentType="application/vnd.openxmlformats-officedocument.presentationml.notesSlide+xml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168"/>
  </p:notesMasterIdLst>
  <p:sldIdLst>
    <p:sldId id="474" r:id="rId3"/>
    <p:sldId id="411" r:id="rId4"/>
    <p:sldId id="258" r:id="rId5"/>
    <p:sldId id="259" r:id="rId6"/>
    <p:sldId id="487" r:id="rId7"/>
    <p:sldId id="261" r:id="rId8"/>
    <p:sldId id="590" r:id="rId9"/>
    <p:sldId id="653" r:id="rId10"/>
    <p:sldId id="587" r:id="rId11"/>
    <p:sldId id="654" r:id="rId12"/>
    <p:sldId id="588" r:id="rId13"/>
    <p:sldId id="592" r:id="rId14"/>
    <p:sldId id="655" r:id="rId15"/>
    <p:sldId id="591" r:id="rId16"/>
    <p:sldId id="263" r:id="rId17"/>
    <p:sldId id="264" r:id="rId18"/>
    <p:sldId id="656" r:id="rId19"/>
    <p:sldId id="593" r:id="rId20"/>
    <p:sldId id="266" r:id="rId21"/>
    <p:sldId id="645" r:id="rId22"/>
    <p:sldId id="267" r:id="rId23"/>
    <p:sldId id="268" r:id="rId24"/>
    <p:sldId id="269" r:id="rId25"/>
    <p:sldId id="637" r:id="rId26"/>
    <p:sldId id="638" r:id="rId27"/>
    <p:sldId id="564" r:id="rId28"/>
    <p:sldId id="270" r:id="rId29"/>
    <p:sldId id="562" r:id="rId30"/>
    <p:sldId id="272" r:id="rId31"/>
    <p:sldId id="273" r:id="rId32"/>
    <p:sldId id="274" r:id="rId33"/>
    <p:sldId id="565" r:id="rId34"/>
    <p:sldId id="276" r:id="rId35"/>
    <p:sldId id="488" r:id="rId36"/>
    <p:sldId id="489" r:id="rId37"/>
    <p:sldId id="490" r:id="rId38"/>
    <p:sldId id="491" r:id="rId39"/>
    <p:sldId id="279" r:id="rId40"/>
    <p:sldId id="280" r:id="rId41"/>
    <p:sldId id="281" r:id="rId42"/>
    <p:sldId id="475" r:id="rId43"/>
    <p:sldId id="476" r:id="rId44"/>
    <p:sldId id="639" r:id="rId45"/>
    <p:sldId id="566" r:id="rId46"/>
    <p:sldId id="583" r:id="rId47"/>
    <p:sldId id="640" r:id="rId48"/>
    <p:sldId id="285" r:id="rId49"/>
    <p:sldId id="286" r:id="rId50"/>
    <p:sldId id="652" r:id="rId51"/>
    <p:sldId id="287" r:id="rId52"/>
    <p:sldId id="584" r:id="rId53"/>
    <p:sldId id="291" r:id="rId54"/>
    <p:sldId id="292" r:id="rId55"/>
    <p:sldId id="293" r:id="rId56"/>
    <p:sldId id="297" r:id="rId57"/>
    <p:sldId id="299" r:id="rId58"/>
    <p:sldId id="301" r:id="rId59"/>
    <p:sldId id="395" r:id="rId60"/>
    <p:sldId id="651" r:id="rId61"/>
    <p:sldId id="402" r:id="rId62"/>
    <p:sldId id="366" r:id="rId63"/>
    <p:sldId id="303" r:id="rId64"/>
    <p:sldId id="304" r:id="rId65"/>
    <p:sldId id="407" r:id="rId66"/>
    <p:sldId id="412" r:id="rId67"/>
    <p:sldId id="485" r:id="rId68"/>
    <p:sldId id="414" r:id="rId69"/>
    <p:sldId id="594" r:id="rId70"/>
    <p:sldId id="416" r:id="rId71"/>
    <p:sldId id="595" r:id="rId72"/>
    <p:sldId id="419" r:id="rId73"/>
    <p:sldId id="420" r:id="rId74"/>
    <p:sldId id="496" r:id="rId75"/>
    <p:sldId id="502" r:id="rId76"/>
    <p:sldId id="500" r:id="rId77"/>
    <p:sldId id="573" r:id="rId78"/>
    <p:sldId id="574" r:id="rId79"/>
    <p:sldId id="536" r:id="rId80"/>
    <p:sldId id="501" r:id="rId81"/>
    <p:sldId id="492" r:id="rId82"/>
    <p:sldId id="650" r:id="rId83"/>
    <p:sldId id="635" r:id="rId84"/>
    <p:sldId id="421" r:id="rId85"/>
    <p:sldId id="503" r:id="rId86"/>
    <p:sldId id="504" r:id="rId87"/>
    <p:sldId id="505" r:id="rId88"/>
    <p:sldId id="506" r:id="rId89"/>
    <p:sldId id="507" r:id="rId90"/>
    <p:sldId id="508" r:id="rId91"/>
    <p:sldId id="424" r:id="rId92"/>
    <p:sldId id="597" r:id="rId93"/>
    <p:sldId id="602" r:id="rId94"/>
    <p:sldId id="598" r:id="rId95"/>
    <p:sldId id="600" r:id="rId96"/>
    <p:sldId id="538" r:id="rId97"/>
    <p:sldId id="483" r:id="rId98"/>
    <p:sldId id="425" r:id="rId99"/>
    <p:sldId id="426" r:id="rId100"/>
    <p:sldId id="658" r:id="rId101"/>
    <p:sldId id="659" r:id="rId102"/>
    <p:sldId id="660" r:id="rId103"/>
    <p:sldId id="661" r:id="rId104"/>
    <p:sldId id="662" r:id="rId105"/>
    <p:sldId id="663" r:id="rId106"/>
    <p:sldId id="664" r:id="rId107"/>
    <p:sldId id="636" r:id="rId108"/>
    <p:sldId id="434" r:id="rId109"/>
    <p:sldId id="515" r:id="rId110"/>
    <p:sldId id="516" r:id="rId111"/>
    <p:sldId id="517" r:id="rId112"/>
    <p:sldId id="520" r:id="rId113"/>
    <p:sldId id="518" r:id="rId114"/>
    <p:sldId id="521" r:id="rId115"/>
    <p:sldId id="522" r:id="rId116"/>
    <p:sldId id="524" r:id="rId117"/>
    <p:sldId id="523" r:id="rId118"/>
    <p:sldId id="525" r:id="rId119"/>
    <p:sldId id="519" r:id="rId120"/>
    <p:sldId id="526" r:id="rId121"/>
    <p:sldId id="529" r:id="rId122"/>
    <p:sldId id="530" r:id="rId123"/>
    <p:sldId id="531" r:id="rId124"/>
    <p:sldId id="532" r:id="rId125"/>
    <p:sldId id="535" r:id="rId126"/>
    <p:sldId id="533" r:id="rId127"/>
    <p:sldId id="443" r:id="rId128"/>
    <p:sldId id="444" r:id="rId129"/>
    <p:sldId id="445" r:id="rId130"/>
    <p:sldId id="446" r:id="rId131"/>
    <p:sldId id="447" r:id="rId132"/>
    <p:sldId id="448" r:id="rId133"/>
    <p:sldId id="449" r:id="rId134"/>
    <p:sldId id="450" r:id="rId135"/>
    <p:sldId id="451" r:id="rId136"/>
    <p:sldId id="452" r:id="rId137"/>
    <p:sldId id="633" r:id="rId138"/>
    <p:sldId id="453" r:id="rId139"/>
    <p:sldId id="634" r:id="rId140"/>
    <p:sldId id="454" r:id="rId141"/>
    <p:sldId id="455" r:id="rId142"/>
    <p:sldId id="456" r:id="rId143"/>
    <p:sldId id="610" r:id="rId144"/>
    <p:sldId id="457" r:id="rId145"/>
    <p:sldId id="603" r:id="rId146"/>
    <p:sldId id="604" r:id="rId147"/>
    <p:sldId id="605" r:id="rId148"/>
    <p:sldId id="606" r:id="rId149"/>
    <p:sldId id="611" r:id="rId150"/>
    <p:sldId id="607" r:id="rId151"/>
    <p:sldId id="458" r:id="rId152"/>
    <p:sldId id="459" r:id="rId153"/>
    <p:sldId id="460" r:id="rId154"/>
    <p:sldId id="627" r:id="rId155"/>
    <p:sldId id="628" r:id="rId156"/>
    <p:sldId id="629" r:id="rId157"/>
    <p:sldId id="630" r:id="rId158"/>
    <p:sldId id="631" r:id="rId159"/>
    <p:sldId id="632" r:id="rId160"/>
    <p:sldId id="467" r:id="rId161"/>
    <p:sldId id="468" r:id="rId162"/>
    <p:sldId id="469" r:id="rId163"/>
    <p:sldId id="470" r:id="rId164"/>
    <p:sldId id="471" r:id="rId165"/>
    <p:sldId id="472" r:id="rId166"/>
    <p:sldId id="473" r:id="rId167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605E04"/>
    <a:srgbClr val="00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76" autoAdjust="0"/>
    <p:restoredTop sz="94574" autoAdjust="0"/>
  </p:normalViewPr>
  <p:slideViewPr>
    <p:cSldViewPr>
      <p:cViewPr>
        <p:scale>
          <a:sx n="52" d="100"/>
          <a:sy n="52" d="100"/>
        </p:scale>
        <p:origin x="-1714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555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70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theme" Target="theme/them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slide" Target="slides/slide162.xml"/><Relationship Id="rId16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72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microsoft.com/office/2006/relationships/legacyDocTextInfo" Target="legacyDocTextInfo.bin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/Relationships>
</file>

<file path=ppt/drawings/_rels/vmlDrawing1.vml.rels><?xml version="1.0" encoding="UTF-8" standalone="yes"?>
<Relationships xmlns="http://schemas.openxmlformats.org/package/2006/relationships"><Relationship Id="rId1" Type="http://schemas.microsoft.com/office/2006/relationships/legacyDiagramText" Target="legacyDiagramText1.bin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png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4.bin"/><Relationship Id="rId2" Type="http://schemas.microsoft.com/office/2006/relationships/legacyDiagramText" Target="legacyDiagramText3.bin"/><Relationship Id="rId1" Type="http://schemas.microsoft.com/office/2006/relationships/legacyDiagramText" Target="legacyDiagramText2.bin"/></Relationships>
</file>

<file path=ppt/drawings/_rels/vmlDrawing3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7.bin"/><Relationship Id="rId2" Type="http://schemas.microsoft.com/office/2006/relationships/legacyDiagramText" Target="legacyDiagramText6.bin"/><Relationship Id="rId1" Type="http://schemas.microsoft.com/office/2006/relationships/legacyDiagramText" Target="legacyDiagramText5.bin"/><Relationship Id="rId6" Type="http://schemas.microsoft.com/office/2006/relationships/legacyDiagramText" Target="legacyDiagramText10.bin"/><Relationship Id="rId5" Type="http://schemas.microsoft.com/office/2006/relationships/legacyDiagramText" Target="legacyDiagramText9.bin"/><Relationship Id="rId4" Type="http://schemas.microsoft.com/office/2006/relationships/legacyDiagramText" Target="legacyDiagramText8.bin"/></Relationships>
</file>

<file path=ppt/drawings/_rels/vmlDrawing4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18.bin"/><Relationship Id="rId3" Type="http://schemas.microsoft.com/office/2006/relationships/legacyDiagramText" Target="legacyDiagramText13.bin"/><Relationship Id="rId7" Type="http://schemas.microsoft.com/office/2006/relationships/legacyDiagramText" Target="legacyDiagramText17.bin"/><Relationship Id="rId2" Type="http://schemas.microsoft.com/office/2006/relationships/legacyDiagramText" Target="legacyDiagramText12.bin"/><Relationship Id="rId1" Type="http://schemas.microsoft.com/office/2006/relationships/legacyDiagramText" Target="legacyDiagramText11.bin"/><Relationship Id="rId6" Type="http://schemas.microsoft.com/office/2006/relationships/legacyDiagramText" Target="legacyDiagramText16.bin"/><Relationship Id="rId5" Type="http://schemas.microsoft.com/office/2006/relationships/legacyDiagramText" Target="legacyDiagramText15.bin"/><Relationship Id="rId4" Type="http://schemas.microsoft.com/office/2006/relationships/legacyDiagramText" Target="legacyDiagramText14.bin"/></Relationships>
</file>

<file path=ppt/drawings/_rels/vmlDrawing5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26.bin"/><Relationship Id="rId3" Type="http://schemas.microsoft.com/office/2006/relationships/legacyDiagramText" Target="legacyDiagramText21.bin"/><Relationship Id="rId7" Type="http://schemas.microsoft.com/office/2006/relationships/legacyDiagramText" Target="legacyDiagramText25.bin"/><Relationship Id="rId2" Type="http://schemas.microsoft.com/office/2006/relationships/legacyDiagramText" Target="legacyDiagramText20.bin"/><Relationship Id="rId1" Type="http://schemas.microsoft.com/office/2006/relationships/legacyDiagramText" Target="legacyDiagramText19.bin"/><Relationship Id="rId6" Type="http://schemas.microsoft.com/office/2006/relationships/legacyDiagramText" Target="legacyDiagramText24.bin"/><Relationship Id="rId11" Type="http://schemas.microsoft.com/office/2006/relationships/legacyDiagramText" Target="legacyDiagramText29.bin"/><Relationship Id="rId5" Type="http://schemas.microsoft.com/office/2006/relationships/legacyDiagramText" Target="legacyDiagramText23.bin"/><Relationship Id="rId10" Type="http://schemas.microsoft.com/office/2006/relationships/legacyDiagramText" Target="legacyDiagramText28.bin"/><Relationship Id="rId4" Type="http://schemas.microsoft.com/office/2006/relationships/legacyDiagramText" Target="legacyDiagramText22.bin"/><Relationship Id="rId9" Type="http://schemas.microsoft.com/office/2006/relationships/legacyDiagramText" Target="legacyDiagramText27.bin"/></Relationships>
</file>

<file path=ppt/drawings/_rels/vmlDrawing6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37.bin"/><Relationship Id="rId13" Type="http://schemas.microsoft.com/office/2006/relationships/legacyDiagramText" Target="legacyDiagramText42.bin"/><Relationship Id="rId3" Type="http://schemas.microsoft.com/office/2006/relationships/legacyDiagramText" Target="legacyDiagramText32.bin"/><Relationship Id="rId7" Type="http://schemas.microsoft.com/office/2006/relationships/legacyDiagramText" Target="legacyDiagramText36.bin"/><Relationship Id="rId12" Type="http://schemas.microsoft.com/office/2006/relationships/legacyDiagramText" Target="legacyDiagramText41.bin"/><Relationship Id="rId2" Type="http://schemas.microsoft.com/office/2006/relationships/legacyDiagramText" Target="legacyDiagramText31.bin"/><Relationship Id="rId1" Type="http://schemas.microsoft.com/office/2006/relationships/legacyDiagramText" Target="legacyDiagramText30.bin"/><Relationship Id="rId6" Type="http://schemas.microsoft.com/office/2006/relationships/legacyDiagramText" Target="legacyDiagramText35.bin"/><Relationship Id="rId11" Type="http://schemas.microsoft.com/office/2006/relationships/legacyDiagramText" Target="legacyDiagramText40.bin"/><Relationship Id="rId5" Type="http://schemas.microsoft.com/office/2006/relationships/legacyDiagramText" Target="legacyDiagramText34.bin"/><Relationship Id="rId10" Type="http://schemas.microsoft.com/office/2006/relationships/legacyDiagramText" Target="legacyDiagramText39.bin"/><Relationship Id="rId4" Type="http://schemas.microsoft.com/office/2006/relationships/legacyDiagramText" Target="legacyDiagramText33.bin"/><Relationship Id="rId9" Type="http://schemas.microsoft.com/office/2006/relationships/legacyDiagramText" Target="legacyDiagramText38.bin"/></Relationships>
</file>

<file path=ppt/drawings/_rels/vmlDrawing7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50.bin"/><Relationship Id="rId13" Type="http://schemas.microsoft.com/office/2006/relationships/legacyDiagramText" Target="legacyDiagramText55.bin"/><Relationship Id="rId3" Type="http://schemas.microsoft.com/office/2006/relationships/legacyDiagramText" Target="legacyDiagramText45.bin"/><Relationship Id="rId7" Type="http://schemas.microsoft.com/office/2006/relationships/legacyDiagramText" Target="legacyDiagramText49.bin"/><Relationship Id="rId12" Type="http://schemas.microsoft.com/office/2006/relationships/legacyDiagramText" Target="legacyDiagramText54.bin"/><Relationship Id="rId2" Type="http://schemas.microsoft.com/office/2006/relationships/legacyDiagramText" Target="legacyDiagramText44.bin"/><Relationship Id="rId1" Type="http://schemas.microsoft.com/office/2006/relationships/legacyDiagramText" Target="legacyDiagramText43.bin"/><Relationship Id="rId6" Type="http://schemas.microsoft.com/office/2006/relationships/legacyDiagramText" Target="legacyDiagramText48.bin"/><Relationship Id="rId11" Type="http://schemas.microsoft.com/office/2006/relationships/legacyDiagramText" Target="legacyDiagramText53.bin"/><Relationship Id="rId5" Type="http://schemas.microsoft.com/office/2006/relationships/legacyDiagramText" Target="legacyDiagramText47.bin"/><Relationship Id="rId15" Type="http://schemas.microsoft.com/office/2006/relationships/legacyDiagramText" Target="legacyDiagramText57.bin"/><Relationship Id="rId10" Type="http://schemas.microsoft.com/office/2006/relationships/legacyDiagramText" Target="legacyDiagramText52.bin"/><Relationship Id="rId4" Type="http://schemas.microsoft.com/office/2006/relationships/legacyDiagramText" Target="legacyDiagramText46.bin"/><Relationship Id="rId9" Type="http://schemas.microsoft.com/office/2006/relationships/legacyDiagramText" Target="legacyDiagramText51.bin"/><Relationship Id="rId14" Type="http://schemas.microsoft.com/office/2006/relationships/legacyDiagramText" Target="legacyDiagramText56.bin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fld id="{5D671C2D-863E-4700-91E4-D0151A62AF5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9761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2E6FC8-28E0-471E-A906-1BBAB452578C}" type="slidenum">
              <a:rPr lang="en-US" smtClean="0">
                <a:latin typeface="Arial" charset="0"/>
                <a:cs typeface="Arial" charset="0"/>
              </a:rPr>
              <a:pPr/>
              <a:t>44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40931-A512-4AFF-9A13-060781DA1217}" type="slidenum">
              <a:rPr lang="ar-SA" smtClean="0"/>
              <a:pPr/>
              <a:t>99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41DB72-4B2A-41F7-8D28-9E4B27CBC254}" type="slidenum">
              <a:rPr lang="ar-SA" smtClean="0"/>
              <a:pPr/>
              <a:t>100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7C208-4780-4006-9C41-AA7299E39D88}" type="slidenum">
              <a:rPr lang="ar-SA" smtClean="0"/>
              <a:pPr/>
              <a:t>101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876C2-7614-4FBD-A9BB-BCDEB92209B8}" type="slidenum">
              <a:rPr lang="ar-SA" smtClean="0"/>
              <a:pPr/>
              <a:t>102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448E6-EFBB-47FA-AD02-C36A740D5F01}" type="slidenum">
              <a:rPr lang="ar-SA" smtClean="0"/>
              <a:pPr/>
              <a:t>103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CC58A4-7B83-4992-8A79-50D7CEA715F6}" type="slidenum">
              <a:rPr lang="ar-SA" smtClean="0"/>
              <a:pPr/>
              <a:t>104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8C89E3-3DBE-45C3-931F-9BB8B953B1D3}" type="slidenum">
              <a:rPr lang="ar-SA" smtClean="0"/>
              <a:pPr/>
              <a:t>105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E8CE2-6C0A-4FC2-BE7B-9276952AEF4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95708-CDF4-4EE0-BF3E-C9C8ACFD292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F1F13-5AE9-435E-A20D-298A49C5541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4EA7E-597F-46A5-9F0A-CE54B9A15FB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61ED0-97F0-4FE0-A0A2-7C2BA8EA3E3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CD5A9-0BE6-4475-BD86-48C2FBC161E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2169-AA5D-426B-9AC6-846BAF1A383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52535-DBF3-4C89-BA4D-0020184781A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D3F10-8ABF-4E2F-BAAA-B9D6006951A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72A20-E233-46D4-80A5-B0B524ED33E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5AF12-4A23-4D78-8196-59ADEC4C066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0D557-3FD4-40D3-ABF7-9CE98F1EC63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0B04D-8CA5-4F69-AC58-38E4CCE1D33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64C6D-D915-42B1-8B31-367C8FB2BF3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18C6C-A3C0-4CF7-94E4-9758F339A9E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93191-2A6B-4B8E-9708-3F24EB30588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037D7-44B5-4AF5-B484-3485CBE5F31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6355B-6A08-40C1-882B-B609D50E78E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A795C-8E5C-48DD-B36E-AADC2B915C0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050CE-CC12-4807-9105-B4AE0A6B4FC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E8133-7D5E-4967-897F-E4493D13A91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7DD2-56AC-49E7-BFBE-5A996CF5997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E571A-E2A5-4FAD-ACA8-B9EAC1F8A8E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931AD-1799-4EF5-975E-5782219F925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ABBF8-D467-4286-AFDD-ED80C61F94F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B0E30-F4B8-4205-BB06-92062D1D112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fld id="{A3C22829-776F-4861-B31D-F68978245FE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fld id="{02115EFC-7D85-41BF-91A2-C1D7CDE8AB6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4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jpe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ar-SA" dirty="0" smtClean="0"/>
              <a:t>بسم الله الرحمن الرحيم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External Auditory Canal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105400" y="4437112"/>
            <a:ext cx="4038600" cy="2185988"/>
          </a:xfrm>
        </p:spPr>
        <p:txBody>
          <a:bodyPr/>
          <a:lstStyle/>
          <a:p>
            <a:r>
              <a:rPr lang="en-US" sz="2400" dirty="0" smtClean="0"/>
              <a:t>Bony wall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"/>
          </p:nvPr>
        </p:nvSpPr>
        <p:spPr>
          <a:xfrm>
            <a:off x="395536" y="4437112"/>
            <a:ext cx="4038600" cy="2187575"/>
          </a:xfrm>
        </p:spPr>
        <p:txBody>
          <a:bodyPr/>
          <a:lstStyle/>
          <a:p>
            <a:r>
              <a:rPr lang="en-US" sz="2400" dirty="0" err="1" smtClean="0"/>
              <a:t>Cartilagenous</a:t>
            </a:r>
            <a:r>
              <a:rPr lang="en-US" sz="2400" dirty="0" smtClean="0"/>
              <a:t> Wall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Hair follicles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Ceruminous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glands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Sebacous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glands</a:t>
            </a:r>
            <a:endParaRPr lang="ar-EG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t="3873" b="14226"/>
          <a:stretch>
            <a:fillRect/>
          </a:stretch>
        </p:blipFill>
        <p:spPr bwMode="auto">
          <a:xfrm>
            <a:off x="2267744" y="1196752"/>
            <a:ext cx="45720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98884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Lateral third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19168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Medial two thirds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923928" y="2060848"/>
            <a:ext cx="0" cy="1944216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5394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2050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49869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3074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49971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4098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50073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5122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50176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6146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50278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7170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5038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Predisposing Factors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trauma from scratching the canal with a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cotton swab</a:t>
            </a:r>
            <a:r>
              <a:rPr lang="en-US" dirty="0" smtClean="0"/>
              <a:t>, fingernail ….etc</a:t>
            </a:r>
          </a:p>
          <a:p>
            <a:r>
              <a:rPr lang="en-US" dirty="0" smtClean="0"/>
              <a:t>Frequent swimming</a:t>
            </a:r>
          </a:p>
          <a:p>
            <a:r>
              <a:rPr lang="en-US" dirty="0" smtClean="0"/>
              <a:t>Warm and humid climate</a:t>
            </a:r>
          </a:p>
          <a:p>
            <a:r>
              <a:rPr lang="en-US" dirty="0" smtClean="0"/>
              <a:t>Use of hearing aids or earplugs</a:t>
            </a:r>
          </a:p>
          <a:p>
            <a:r>
              <a:rPr lang="en-US" dirty="0" smtClean="0"/>
              <a:t>Diabetes or an </a:t>
            </a:r>
            <a:r>
              <a:rPr lang="en-US" dirty="0" err="1" smtClean="0"/>
              <a:t>immunocompromised</a:t>
            </a:r>
            <a:r>
              <a:rPr lang="en-US" dirty="0" smtClean="0"/>
              <a:t> state</a:t>
            </a:r>
          </a:p>
          <a:p>
            <a:r>
              <a:rPr lang="en-US" dirty="0" smtClean="0"/>
              <a:t>Skin conditions: </a:t>
            </a:r>
            <a:r>
              <a:rPr lang="en-US" dirty="0" err="1" smtClean="0"/>
              <a:t>eczema,seborrhea</a:t>
            </a:r>
            <a:r>
              <a:rPr lang="en-US" dirty="0" smtClean="0"/>
              <a:t>, etc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Clinical features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dirty="0" smtClean="0"/>
              <a:t>Itching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 smtClean="0"/>
              <a:t>Pain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 smtClean="0"/>
              <a:t>Tenderness and swelling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 err="1" smtClean="0"/>
              <a:t>Otorrhea</a:t>
            </a:r>
            <a:endParaRPr lang="en-US" dirty="0" smtClean="0"/>
          </a:p>
          <a:p>
            <a:pPr eaLnBrk="1" hangingPunct="1">
              <a:lnSpc>
                <a:spcPct val="150000"/>
              </a:lnSpc>
            </a:pPr>
            <a:r>
              <a:rPr lang="en-US" dirty="0" smtClean="0"/>
              <a:t>? Deafness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 smtClean="0"/>
              <a:t>Changes in the lumen and skin of EAM</a:t>
            </a: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3164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204864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uiExpand="1" build="p" bldLvl="2" autoUpdateAnimBg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ear1"/>
          <p:cNvPicPr>
            <a:picLocks noChangeAspect="1" noChangeArrowheads="1"/>
          </p:cNvPicPr>
          <p:nvPr/>
        </p:nvPicPr>
        <p:blipFill>
          <a:blip r:embed="rId2" cstate="print"/>
          <a:srcRect l="3885" t="3460" r="5396" b="3780"/>
          <a:stretch>
            <a:fillRect/>
          </a:stretch>
        </p:blipFill>
        <p:spPr bwMode="auto">
          <a:xfrm>
            <a:off x="5220072" y="2348880"/>
            <a:ext cx="345638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ear1"/>
          <p:cNvPicPr>
            <a:picLocks noChangeAspect="1" noChangeArrowheads="1"/>
          </p:cNvPicPr>
          <p:nvPr/>
        </p:nvPicPr>
        <p:blipFill>
          <a:blip r:embed="rId2" cstate="print"/>
          <a:srcRect l="3885" t="3460" r="5396" b="3780"/>
          <a:stretch>
            <a:fillRect/>
          </a:stretch>
        </p:blipFill>
        <p:spPr bwMode="auto">
          <a:xfrm>
            <a:off x="5220072" y="2348880"/>
            <a:ext cx="345638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External Auditory Canal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105400" y="4437112"/>
            <a:ext cx="4038600" cy="2185988"/>
          </a:xfrm>
        </p:spPr>
        <p:txBody>
          <a:bodyPr/>
          <a:lstStyle/>
          <a:p>
            <a:r>
              <a:rPr lang="en-US" sz="2400" dirty="0" smtClean="0"/>
              <a:t>Bony wall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No glands or hair follicles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3"/>
          </p:nvPr>
        </p:nvSpPr>
        <p:spPr>
          <a:xfrm>
            <a:off x="395536" y="4437112"/>
            <a:ext cx="4038600" cy="2187575"/>
          </a:xfrm>
        </p:spPr>
        <p:txBody>
          <a:bodyPr/>
          <a:lstStyle/>
          <a:p>
            <a:r>
              <a:rPr lang="en-US" sz="2400" dirty="0" err="1" smtClean="0"/>
              <a:t>Cartilagenous</a:t>
            </a:r>
            <a:r>
              <a:rPr lang="en-US" sz="2400" dirty="0" smtClean="0"/>
              <a:t> Wall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Hair follicles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Ceruminous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glands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Sebacous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glands</a:t>
            </a:r>
            <a:endParaRPr lang="ar-EG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t="3873" b="14226"/>
          <a:stretch>
            <a:fillRect/>
          </a:stretch>
        </p:blipFill>
        <p:spPr bwMode="auto">
          <a:xfrm>
            <a:off x="2267744" y="1196752"/>
            <a:ext cx="45720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98884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Lateral third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19168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Medial two thirds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923928" y="2060848"/>
            <a:ext cx="0" cy="1944216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endParaRPr lang="en-US" dirty="0"/>
          </a:p>
        </p:txBody>
      </p:sp>
      <p:pic>
        <p:nvPicPr>
          <p:cNvPr id="4" name="Picture 4" descr="aoe2"/>
          <p:cNvPicPr>
            <a:picLocks noChangeAspect="1" noChangeArrowheads="1"/>
          </p:cNvPicPr>
          <p:nvPr/>
        </p:nvPicPr>
        <p:blipFill>
          <a:blip r:embed="rId2" cstate="print"/>
          <a:srcRect l="4118" t="2040"/>
          <a:stretch>
            <a:fillRect/>
          </a:stretch>
        </p:blipFill>
        <p:spPr>
          <a:xfrm>
            <a:off x="5580112" y="2420888"/>
            <a:ext cx="3353246" cy="3457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endParaRPr lang="en-US" dirty="0"/>
          </a:p>
        </p:txBody>
      </p:sp>
      <p:pic>
        <p:nvPicPr>
          <p:cNvPr id="4" name="Picture 4" descr="aoe2"/>
          <p:cNvPicPr>
            <a:picLocks noChangeAspect="1" noChangeArrowheads="1"/>
          </p:cNvPicPr>
          <p:nvPr/>
        </p:nvPicPr>
        <p:blipFill>
          <a:blip r:embed="rId2" cstate="print"/>
          <a:srcRect l="4118" t="2040"/>
          <a:stretch>
            <a:fillRect/>
          </a:stretch>
        </p:blipFill>
        <p:spPr>
          <a:xfrm>
            <a:off x="5580112" y="2420888"/>
            <a:ext cx="3353246" cy="3457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otomyc2"/>
          <p:cNvPicPr>
            <a:picLocks noChangeAspect="1" noChangeArrowheads="1"/>
          </p:cNvPicPr>
          <p:nvPr/>
        </p:nvPicPr>
        <p:blipFill>
          <a:blip r:embed="rId2" cstate="print"/>
          <a:srcRect l="7301" r="3186"/>
          <a:stretch>
            <a:fillRect/>
          </a:stretch>
        </p:blipFill>
        <p:spPr bwMode="auto">
          <a:xfrm>
            <a:off x="467544" y="3717032"/>
            <a:ext cx="23762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Picture28"/>
          <p:cNvPicPr>
            <a:picLocks noChangeAspect="1" noChangeArrowheads="1"/>
          </p:cNvPicPr>
          <p:nvPr/>
        </p:nvPicPr>
        <p:blipFill>
          <a:blip r:embed="rId3" cstate="print"/>
          <a:srcRect t="2666"/>
          <a:stretch>
            <a:fillRect/>
          </a:stretch>
        </p:blipFill>
        <p:spPr>
          <a:xfrm>
            <a:off x="6300192" y="3789040"/>
            <a:ext cx="2664296" cy="2629385"/>
          </a:xfrm>
          <a:prstGeom prst="rect">
            <a:avLst/>
          </a:prstGeom>
          <a:noFill/>
        </p:spPr>
      </p:pic>
      <p:pic>
        <p:nvPicPr>
          <p:cNvPr id="6" name="Picture 7" descr="35"/>
          <p:cNvPicPr>
            <a:picLocks noChangeAspect="1" noChangeArrowheads="1"/>
          </p:cNvPicPr>
          <p:nvPr/>
        </p:nvPicPr>
        <p:blipFill>
          <a:blip r:embed="rId4" cstate="print"/>
          <a:srcRect l="4454" r="6460" b="4762"/>
          <a:stretch>
            <a:fillRect/>
          </a:stretch>
        </p:blipFill>
        <p:spPr bwMode="auto">
          <a:xfrm>
            <a:off x="3309742" y="3717032"/>
            <a:ext cx="288032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7" y="1628800"/>
            <a:ext cx="2439087" cy="184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7" descr="EarOtitisMedia1"/>
          <p:cNvPicPr>
            <a:picLocks noChangeAspect="1" noChangeArrowheads="1"/>
          </p:cNvPicPr>
          <p:nvPr/>
        </p:nvPicPr>
        <p:blipFill>
          <a:blip r:embed="rId2" cstate="print"/>
          <a:srcRect b="2055"/>
          <a:stretch>
            <a:fillRect/>
          </a:stretch>
        </p:blipFill>
        <p:spPr bwMode="auto">
          <a:xfrm>
            <a:off x="5004048" y="3284984"/>
            <a:ext cx="347662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96952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endParaRPr lang="en-US" dirty="0"/>
          </a:p>
        </p:txBody>
      </p:sp>
      <p:graphicFrame>
        <p:nvGraphicFramePr>
          <p:cNvPr id="77829" name="Object 5"/>
          <p:cNvGraphicFramePr>
            <a:graphicFrameLocks noChangeAspect="1"/>
          </p:cNvGraphicFramePr>
          <p:nvPr/>
        </p:nvGraphicFramePr>
        <p:xfrm>
          <a:off x="5724128" y="2060848"/>
          <a:ext cx="2990850" cy="4137025"/>
        </p:xfrm>
        <a:graphic>
          <a:graphicData uri="http://schemas.openxmlformats.org/presentationml/2006/ole">
            <p:oleObj spid="_x0000_s307213" name="Photo Editor Photo" r:id="rId3" imgW="1905098" imgH="263538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Eczematous and </a:t>
            </a:r>
            <a:r>
              <a:rPr lang="en-US" dirty="0" err="1" smtClean="0"/>
              <a:t>seborrheic</a:t>
            </a:r>
            <a:r>
              <a:rPr lang="en-US" dirty="0" smtClean="0"/>
              <a:t> O.E.</a:t>
            </a:r>
          </a:p>
          <a:p>
            <a:endParaRPr lang="en-US" dirty="0"/>
          </a:p>
        </p:txBody>
      </p:sp>
      <p:graphicFrame>
        <p:nvGraphicFramePr>
          <p:cNvPr id="78853" name="Object 5"/>
          <p:cNvGraphicFramePr>
            <a:graphicFrameLocks noChangeAspect="1"/>
          </p:cNvGraphicFramePr>
          <p:nvPr/>
        </p:nvGraphicFramePr>
        <p:xfrm>
          <a:off x="6228184" y="1484784"/>
          <a:ext cx="2592288" cy="3474122"/>
        </p:xfrm>
        <a:graphic>
          <a:graphicData uri="http://schemas.openxmlformats.org/presentationml/2006/ole">
            <p:oleObj spid="_x0000_s309261" name="Photo Editor Photo" r:id="rId3" imgW="3790476" imgH="508026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types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 smtClean="0"/>
              <a:t>Localize O.E ( furuncle)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Diffuse infective O.E.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Otomycosis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err="1" smtClean="0"/>
              <a:t>Bullous</a:t>
            </a:r>
            <a:r>
              <a:rPr lang="en-US" dirty="0" smtClean="0"/>
              <a:t> </a:t>
            </a:r>
            <a:r>
              <a:rPr lang="en-US" dirty="0" err="1" smtClean="0"/>
              <a:t>myringitis</a:t>
            </a:r>
            <a:endParaRPr lang="en-US" dirty="0" smtClean="0"/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Herpetic O.E</a:t>
            </a:r>
          </a:p>
          <a:p>
            <a:pPr eaLnBrk="1" hangingPunct="1">
              <a:lnSpc>
                <a:spcPct val="120000"/>
              </a:lnSpc>
            </a:pPr>
            <a:r>
              <a:rPr lang="en-US" dirty="0" smtClean="0"/>
              <a:t>Eczematous and </a:t>
            </a:r>
            <a:r>
              <a:rPr lang="en-US" dirty="0" err="1" smtClean="0"/>
              <a:t>seborrheic</a:t>
            </a:r>
            <a:r>
              <a:rPr lang="en-US" dirty="0" smtClean="0"/>
              <a:t> O.E.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External Auditory Canal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105400" y="4437112"/>
            <a:ext cx="4038600" cy="2185988"/>
          </a:xfrm>
        </p:spPr>
        <p:txBody>
          <a:bodyPr/>
          <a:lstStyle/>
          <a:p>
            <a:r>
              <a:rPr lang="en-US" sz="2400" dirty="0" smtClean="0"/>
              <a:t>Bony wall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No glands or hair follicles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"/>
          </p:nvPr>
        </p:nvSpPr>
        <p:spPr>
          <a:xfrm>
            <a:off x="395536" y="4437112"/>
            <a:ext cx="4038600" cy="2187575"/>
          </a:xfrm>
        </p:spPr>
        <p:txBody>
          <a:bodyPr/>
          <a:lstStyle/>
          <a:p>
            <a:r>
              <a:rPr lang="en-US" sz="2400" dirty="0" err="1" smtClean="0"/>
              <a:t>Cartilagenous</a:t>
            </a:r>
            <a:r>
              <a:rPr lang="en-US" sz="2400" dirty="0" smtClean="0"/>
              <a:t> Wall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Hair follicles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Ceruminous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glands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Sebacous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glands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+mj-lt"/>
                <a:cs typeface="Times New Roman" pitchFamily="18" charset="0"/>
              </a:rPr>
              <a:t>Present at birth</a:t>
            </a:r>
            <a:endParaRPr lang="ar-EG" sz="2400" dirty="0" smtClean="0">
              <a:latin typeface="+mj-lt"/>
              <a:cs typeface="Times New Roman" pitchFamily="18" charset="0"/>
            </a:endParaRPr>
          </a:p>
          <a:p>
            <a:endParaRPr lang="en-US" sz="2400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t="3873" b="14226"/>
          <a:stretch>
            <a:fillRect/>
          </a:stretch>
        </p:blipFill>
        <p:spPr bwMode="auto">
          <a:xfrm>
            <a:off x="2267744" y="1196752"/>
            <a:ext cx="45720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98884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Lateral third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19168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Medial two thirds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923928" y="2060848"/>
            <a:ext cx="0" cy="1944216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</p:txBody>
      </p:sp>
      <p:pic>
        <p:nvPicPr>
          <p:cNvPr id="84997" name="Picture 5" descr="head-otitis-externa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1916832"/>
            <a:ext cx="3635574" cy="2727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</p:txBody>
      </p:sp>
      <p:pic>
        <p:nvPicPr>
          <p:cNvPr id="84999" name="Picture 7" descr="Picture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916832"/>
            <a:ext cx="3929062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Keep the ear dry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Local medications</a:t>
            </a:r>
          </a:p>
        </p:txBody>
      </p:sp>
      <p:pic>
        <p:nvPicPr>
          <p:cNvPr id="10" name="Picture 8" descr="Picture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2928934"/>
            <a:ext cx="2853527" cy="288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285860"/>
            <a:ext cx="2185996" cy="137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Keep the ear dry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Local medications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Management of </a:t>
            </a:r>
            <a:r>
              <a:rPr lang="en-US" dirty="0" err="1" smtClean="0"/>
              <a:t>otitis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260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Swab for culture and sensitivity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Ear toilet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Keep the ear dry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Local medications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Systemic medications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Surgery may be required in chronic cases</a:t>
            </a:r>
          </a:p>
        </p:txBody>
      </p:sp>
      <p:pic>
        <p:nvPicPr>
          <p:cNvPr id="84996" name="Picture 4" descr="Picture3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40425" y="1844675"/>
            <a:ext cx="2424113" cy="32654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Acute necrotizing (malignant) </a:t>
            </a:r>
            <a:r>
              <a:rPr lang="en-US" sz="4000" dirty="0" err="1" smtClean="0"/>
              <a:t>otitis</a:t>
            </a:r>
            <a:r>
              <a:rPr lang="en-US" sz="4000" dirty="0" smtClean="0"/>
              <a:t> </a:t>
            </a:r>
            <a:r>
              <a:rPr lang="en-US" sz="4000" dirty="0" err="1" smtClean="0"/>
              <a:t>externa</a:t>
            </a:r>
            <a:endParaRPr lang="en-US" dirty="0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US" smtClean="0"/>
              <a:t>An acute </a:t>
            </a:r>
            <a:r>
              <a:rPr lang="en-US" smtClean="0">
                <a:solidFill>
                  <a:srgbClr val="FF0000"/>
                </a:solidFill>
              </a:rPr>
              <a:t>Pseudomonas</a:t>
            </a:r>
            <a:r>
              <a:rPr lang="en-US" smtClean="0"/>
              <a:t> infection of the skin of the external ear canal which has </a:t>
            </a:r>
            <a:r>
              <a:rPr lang="en-US" smtClean="0">
                <a:solidFill>
                  <a:srgbClr val="FF0000"/>
                </a:solidFill>
              </a:rPr>
              <a:t>spread to the adjacent bone</a:t>
            </a:r>
            <a:r>
              <a:rPr lang="en-US" smtClean="0"/>
              <a:t>. It occurs mostly in </a:t>
            </a:r>
            <a:r>
              <a:rPr lang="en-US" smtClean="0">
                <a:solidFill>
                  <a:srgbClr val="FF0000"/>
                </a:solidFill>
              </a:rPr>
              <a:t>elderly diabetic</a:t>
            </a:r>
            <a:r>
              <a:rPr lang="en-US" smtClean="0"/>
              <a:t> patients.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 autoUpdateAnimBg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Complications</a:t>
            </a:r>
          </a:p>
        </p:txBody>
      </p:sp>
      <p:pic>
        <p:nvPicPr>
          <p:cNvPr id="87043" name="Picture 3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600200"/>
            <a:ext cx="4605337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DIAGNOSIS</a:t>
            </a:r>
          </a:p>
        </p:txBody>
      </p:sp>
      <p:sp>
        <p:nvSpPr>
          <p:cNvPr id="14337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5545311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Diabetes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Advanced age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Severe </a:t>
            </a:r>
            <a:r>
              <a:rPr lang="en-US" sz="2800" dirty="0" err="1" smtClean="0"/>
              <a:t>otalgia</a:t>
            </a:r>
            <a:endParaRPr lang="en-US" sz="2800" dirty="0" smtClean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Granulation tissue &amp; </a:t>
            </a:r>
            <a:r>
              <a:rPr lang="en-US" sz="2800" dirty="0" err="1" smtClean="0"/>
              <a:t>sequestra</a:t>
            </a:r>
            <a:endParaRPr lang="en-US" sz="2800" dirty="0" smtClean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Cranial nerves involvement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Radiology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143367" name="Picture 7" descr="Picture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24128" y="2276872"/>
            <a:ext cx="2819400" cy="2857500"/>
          </a:xfrm>
        </p:spPr>
      </p:pic>
      <p:pic>
        <p:nvPicPr>
          <p:cNvPr id="5" name="Picture 8" descr="http://eac.hawkelibrary.com/new/main.php?g2_view=core.DownloadItem&amp;g2_itemId=725&amp;g2_serialNumber=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1544" y="1772816"/>
            <a:ext cx="3342456" cy="3317388"/>
          </a:xfrm>
          <a:prstGeom prst="rect">
            <a:avLst/>
          </a:prstGeom>
          <a:noFill/>
        </p:spPr>
      </p:pic>
      <p:pic>
        <p:nvPicPr>
          <p:cNvPr id="6" name="Picture 2" descr="https://encrypted-tbn1.gstatic.com/images?q=tbn:ANd9GcRmggdn8-vyB6W-1Uq6OcxqeXFstX6q9ZOaqm7sfz9S3BJ7g5AV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916832"/>
            <a:ext cx="3168352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Malignant OE"/>
          <p:cNvPicPr>
            <a:picLocks noChangeAspect="1" noChangeArrowheads="1"/>
          </p:cNvPicPr>
          <p:nvPr/>
        </p:nvPicPr>
        <p:blipFill>
          <a:blip r:embed="rId2" cstate="print">
            <a:lum bright="12000" contrast="-12000"/>
          </a:blip>
          <a:srcRect/>
          <a:stretch>
            <a:fillRect/>
          </a:stretch>
        </p:blipFill>
        <p:spPr bwMode="auto">
          <a:xfrm>
            <a:off x="755650" y="549275"/>
            <a:ext cx="3665538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628775"/>
            <a:ext cx="3910012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External Auditory Canal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105400" y="4437112"/>
            <a:ext cx="4038600" cy="2185988"/>
          </a:xfrm>
        </p:spPr>
        <p:txBody>
          <a:bodyPr/>
          <a:lstStyle/>
          <a:p>
            <a:r>
              <a:rPr lang="en-US" sz="2400" dirty="0" smtClean="0"/>
              <a:t>Bony wall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No glands or hair follicles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+mj-lt"/>
                <a:cs typeface="Times New Roman" pitchFamily="18" charset="0"/>
              </a:rPr>
              <a:t>Develops after Birth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"/>
          </p:nvPr>
        </p:nvSpPr>
        <p:spPr>
          <a:xfrm>
            <a:off x="395536" y="4437112"/>
            <a:ext cx="4038600" cy="2187575"/>
          </a:xfrm>
        </p:spPr>
        <p:txBody>
          <a:bodyPr/>
          <a:lstStyle/>
          <a:p>
            <a:r>
              <a:rPr lang="en-US" sz="2400" dirty="0" err="1" smtClean="0"/>
              <a:t>Cartilagenous</a:t>
            </a:r>
            <a:r>
              <a:rPr lang="en-US" sz="2400" dirty="0" smtClean="0"/>
              <a:t> Wall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Hair follicles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Ceruminous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glands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Sebacous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glands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+mj-lt"/>
                <a:cs typeface="Times New Roman" pitchFamily="18" charset="0"/>
              </a:rPr>
              <a:t>Present at birth</a:t>
            </a:r>
            <a:endParaRPr lang="ar-EG" sz="2400" dirty="0" smtClean="0">
              <a:latin typeface="+mj-lt"/>
              <a:cs typeface="Times New Roman" pitchFamily="18" charset="0"/>
            </a:endParaRPr>
          </a:p>
          <a:p>
            <a:endParaRPr lang="en-US" sz="2400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t="3873" b="14226"/>
          <a:stretch>
            <a:fillRect/>
          </a:stretch>
        </p:blipFill>
        <p:spPr bwMode="auto">
          <a:xfrm>
            <a:off x="2267744" y="1196752"/>
            <a:ext cx="45720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98884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Lateral third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19168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Medial two thirds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923928" y="2060848"/>
            <a:ext cx="0" cy="1944216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3067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90000"/>
              </a:lnSpc>
            </a:pPr>
            <a:r>
              <a:rPr lang="en-US" smtClean="0"/>
              <a:t>Control of diabetes</a:t>
            </a:r>
          </a:p>
          <a:p>
            <a:pPr eaLnBrk="1" hangingPunct="1">
              <a:lnSpc>
                <a:spcPct val="190000"/>
              </a:lnSpc>
            </a:pPr>
            <a:r>
              <a:rPr lang="en-US" smtClean="0"/>
              <a:t>Anti Pseudomonas antibiotics</a:t>
            </a:r>
          </a:p>
          <a:p>
            <a:pPr eaLnBrk="1" hangingPunct="1">
              <a:lnSpc>
                <a:spcPct val="190000"/>
              </a:lnSpc>
            </a:pPr>
            <a:r>
              <a:rPr lang="en-US" smtClean="0"/>
              <a:t>Local treatment and debridement</a:t>
            </a:r>
          </a:p>
          <a:p>
            <a:pPr eaLnBrk="1" hangingPunct="1">
              <a:lnSpc>
                <a:spcPct val="190000"/>
              </a:lnSpc>
            </a:pPr>
            <a:r>
              <a:rPr lang="en-US" smtClean="0"/>
              <a:t>The role of surgery remains controversial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autoUpdateAnimBg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MISCELLANEOUS CONDITIONS OF THE EXTERNAL EAR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WAX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40000"/>
              </a:lnSpc>
            </a:pPr>
            <a:r>
              <a:rPr lang="en-US" smtClean="0"/>
              <a:t>Mixture of ceruminous and sebaceous glands secretion</a:t>
            </a:r>
          </a:p>
          <a:p>
            <a:pPr algn="just" eaLnBrk="1" hangingPunct="1">
              <a:lnSpc>
                <a:spcPct val="140000"/>
              </a:lnSpc>
            </a:pPr>
            <a:r>
              <a:rPr lang="en-US" smtClean="0"/>
              <a:t>Normally is expelled from the canal aided by movements of the jaw</a:t>
            </a:r>
          </a:p>
          <a:p>
            <a:pPr algn="just" eaLnBrk="1" hangingPunct="1">
              <a:lnSpc>
                <a:spcPct val="140000"/>
              </a:lnSpc>
            </a:pPr>
            <a:r>
              <a:rPr lang="en-US" smtClean="0"/>
              <a:t>When accumulated it may cause deafness, earache or tinnitus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autoUpdateAnimBg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3444875"/>
            <a:ext cx="3192463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 descr="Picture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0" y="290513"/>
            <a:ext cx="3113088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 descr="Picture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400" y="3338513"/>
            <a:ext cx="3025775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6894" t="4000" r="5876" b="6384"/>
          <a:stretch>
            <a:fillRect/>
          </a:stretch>
        </p:blipFill>
        <p:spPr bwMode="auto">
          <a:xfrm>
            <a:off x="827584" y="404664"/>
            <a:ext cx="324036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WAX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US" smtClean="0"/>
              <a:t>Treatment is by removal using syringing, suction or instrumentation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Irrigation (syringing)</a:t>
            </a:r>
            <a:endParaRPr lang="en-US" dirty="0" smtClean="0"/>
          </a:p>
        </p:txBody>
      </p:sp>
      <p:graphicFrame>
        <p:nvGraphicFramePr>
          <p:cNvPr id="1024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644008" y="1556792"/>
          <a:ext cx="3024336" cy="2324100"/>
        </p:xfrm>
        <a:graphic>
          <a:graphicData uri="http://schemas.openxmlformats.org/presentationml/2006/ole">
            <p:oleObj spid="_x0000_s156685" name="Bitmap Image" r:id="rId3" imgW="4229690" imgH="2324424" progId="PBrush">
              <p:embed/>
            </p:oleObj>
          </a:graphicData>
        </a:graphic>
      </p:graphicFrame>
      <p:pic>
        <p:nvPicPr>
          <p:cNvPr id="10244" name="Picture 7" descr="CerumenSpuehl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933056"/>
            <a:ext cx="3240975" cy="243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8" descr="cerumen-remov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05064"/>
            <a:ext cx="3024336" cy="243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67010" t="16190" b="48648"/>
          <a:stretch>
            <a:fillRect/>
          </a:stretch>
        </p:blipFill>
        <p:spPr bwMode="auto">
          <a:xfrm>
            <a:off x="1187624" y="1484784"/>
            <a:ext cx="31906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905000"/>
            <a:ext cx="4502150" cy="410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43063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17145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76400"/>
            <a:ext cx="4806950" cy="433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KERATOSIS  OBTURANS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627688" cy="4525963"/>
          </a:xfrm>
        </p:spPr>
        <p:txBody>
          <a:bodyPr/>
          <a:lstStyle/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Accumulation of desquamated epithelium in the </a:t>
            </a:r>
            <a:r>
              <a:rPr lang="en-US" sz="2800" smtClean="0">
                <a:solidFill>
                  <a:schemeClr val="tx2"/>
                </a:solidFill>
              </a:rPr>
              <a:t>bony</a:t>
            </a:r>
            <a:r>
              <a:rPr lang="en-US" sz="2800" smtClean="0"/>
              <a:t> canal 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It may be associated with sinusitis, bronchiectasis or primary ciliary dyskinesia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Usually cause deafness and pain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sz="2800" smtClean="0"/>
              <a:t>Treatment is  periodic removal</a:t>
            </a:r>
          </a:p>
        </p:txBody>
      </p:sp>
      <p:graphicFrame>
        <p:nvGraphicFramePr>
          <p:cNvPr id="97288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156325" y="1052513"/>
          <a:ext cx="2689225" cy="2716212"/>
        </p:xfrm>
        <a:graphic>
          <a:graphicData uri="http://schemas.openxmlformats.org/presentationml/2006/ole">
            <p:oleObj spid="_x0000_s157709" name="Photo Editor Photo" r:id="rId3" imgW="1905098" imgH="1924149" progId="">
              <p:embed/>
            </p:oleObj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5471" t="6487" r="11185" b="8632"/>
          <a:stretch>
            <a:fillRect/>
          </a:stretch>
        </p:blipFill>
        <p:spPr bwMode="auto">
          <a:xfrm>
            <a:off x="6228184" y="4149080"/>
            <a:ext cx="237626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2" cstate="print"/>
          <a:srcRect l="6302" t="5859"/>
          <a:stretch>
            <a:fillRect/>
          </a:stretch>
        </p:blipFill>
        <p:spPr bwMode="auto">
          <a:xfrm>
            <a:off x="467544" y="2564904"/>
            <a:ext cx="3572031" cy="257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6115" name="Picture 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36912"/>
            <a:ext cx="3617551" cy="251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ACUTE OTITIS MEDIA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DEFINITION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200000"/>
              </a:lnSpc>
              <a:buFontTx/>
              <a:buNone/>
            </a:pPr>
            <a:r>
              <a:rPr lang="en-US" smtClean="0"/>
              <a:t>Acute infection of the mucous membrane lining of the </a:t>
            </a:r>
            <a:r>
              <a:rPr lang="en-US" smtClean="0">
                <a:solidFill>
                  <a:schemeClr val="tx2"/>
                </a:solidFill>
              </a:rPr>
              <a:t>middle ear cleft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4360"/>
          <a:stretch>
            <a:fillRect/>
          </a:stretch>
        </p:blipFill>
        <p:spPr bwMode="auto">
          <a:xfrm>
            <a:off x="2051720" y="3573016"/>
            <a:ext cx="4608512" cy="282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autoUpdateAnimBg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PREDISPOSING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Age</a:t>
            </a:r>
          </a:p>
        </p:txBody>
      </p:sp>
      <p:pic>
        <p:nvPicPr>
          <p:cNvPr id="9830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2063" y="2000250"/>
            <a:ext cx="3816350" cy="24431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Maleness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Maleness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Bottle feeding</a:t>
            </a:r>
          </a:p>
        </p:txBody>
      </p:sp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2" cstate="print"/>
          <a:srcRect l="20299" t="9614" r="-5595"/>
          <a:stretch>
            <a:fillRect/>
          </a:stretch>
        </p:blipFill>
        <p:spPr bwMode="auto">
          <a:xfrm>
            <a:off x="5292080" y="3212976"/>
            <a:ext cx="3384376" cy="203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6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3212976"/>
            <a:ext cx="4325094" cy="21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Maleness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Bottle feeding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Climate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Maleness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Bottle feeding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Climate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Crowded living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Maleness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Bottle feeding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Climate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Crowded living conditions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Heredity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PREDISPOSING FACTORS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897437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Age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Maleness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Bottle feeding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Climate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Crowded living conditions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Heredity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Associated conditions: cleft palate, immunodeficiency, ciliary dyskinesia, Down syndrome, and cystic fibrosis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ANATOMY OF THE EAR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mtClean="0"/>
              <a:t>External Ear</a:t>
            </a:r>
          </a:p>
          <a:p>
            <a:pPr eaLnBrk="1" hangingPunct="1">
              <a:lnSpc>
                <a:spcPct val="220000"/>
              </a:lnSpc>
            </a:pPr>
            <a:r>
              <a:rPr lang="en-US" smtClean="0">
                <a:solidFill>
                  <a:srgbClr val="FFCC00"/>
                </a:solidFill>
              </a:rPr>
              <a:t>Middle Ear Cleft</a:t>
            </a:r>
            <a:endParaRPr lang="en-US" smtClean="0">
              <a:solidFill>
                <a:schemeClr val="tx2"/>
              </a:solidFill>
            </a:endParaRPr>
          </a:p>
          <a:p>
            <a:pPr eaLnBrk="1" hangingPunct="1">
              <a:lnSpc>
                <a:spcPct val="220000"/>
              </a:lnSpc>
            </a:pPr>
            <a:r>
              <a:rPr lang="en-US" smtClean="0"/>
              <a:t>Inner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ROUTE OF INFECTION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mtClean="0"/>
              <a:t>Eustachian tube</a:t>
            </a:r>
          </a:p>
          <a:p>
            <a:pPr eaLnBrk="1" hangingPunct="1">
              <a:lnSpc>
                <a:spcPct val="220000"/>
              </a:lnSpc>
            </a:pPr>
            <a:r>
              <a:rPr lang="en-US" smtClean="0"/>
              <a:t>External auditory canal</a:t>
            </a:r>
          </a:p>
          <a:p>
            <a:pPr eaLnBrk="1" hangingPunct="1">
              <a:lnSpc>
                <a:spcPct val="220000"/>
              </a:lnSpc>
            </a:pPr>
            <a:r>
              <a:rPr lang="en-US" smtClean="0"/>
              <a:t>Blood borne</a:t>
            </a:r>
            <a:r>
              <a:rPr lang="en-US" smtClean="0">
                <a:solidFill>
                  <a:schemeClr val="accent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 autoUpdateAnimBg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BACTERIOLOGY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mtClean="0">
                <a:solidFill>
                  <a:schemeClr val="tx2"/>
                </a:solidFill>
              </a:rPr>
              <a:t>Streptococcus pneumonia</a:t>
            </a:r>
          </a:p>
          <a:p>
            <a:pPr eaLnBrk="1" hangingPunct="1">
              <a:lnSpc>
                <a:spcPct val="140000"/>
              </a:lnSpc>
            </a:pPr>
            <a:r>
              <a:rPr lang="en-US" smtClean="0">
                <a:solidFill>
                  <a:schemeClr val="tx2"/>
                </a:solidFill>
              </a:rPr>
              <a:t>Haemophilus influenzae</a:t>
            </a:r>
            <a:endParaRPr lang="en-US" smtClean="0"/>
          </a:p>
          <a:p>
            <a:pPr eaLnBrk="1" hangingPunct="1">
              <a:lnSpc>
                <a:spcPct val="140000"/>
              </a:lnSpc>
            </a:pPr>
            <a:r>
              <a:rPr lang="en-US" smtClean="0"/>
              <a:t>Branhamella catarrhalis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smtClean="0"/>
              <a:t>Streptococcus pyogens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smtClean="0"/>
              <a:t>Staphylococcus aureus</a:t>
            </a:r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PATHOLOGY</a:t>
            </a:r>
          </a:p>
        </p:txBody>
      </p:sp>
      <p:graphicFrame>
        <p:nvGraphicFramePr>
          <p:cNvPr id="1229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403350" y="1773238"/>
          <a:ext cx="6799263" cy="3887787"/>
        </p:xfrm>
        <a:graphic>
          <a:graphicData uri="http://schemas.openxmlformats.org/presentationml/2006/ole">
            <p:oleObj spid="_x0000_s158733" name="Image" r:id="rId3" imgW="6107937" imgH="349206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Discomfort, autophony, retracted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2575" y="1857375"/>
            <a:ext cx="37814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Discomfort, autophony, retracted drum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Suppurative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 Fever, sever earache, deafness, bulging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Resolution</a:t>
            </a:r>
            <a:endParaRPr lang="en-US" sz="2000" smtClean="0"/>
          </a:p>
        </p:txBody>
      </p:sp>
      <p:pic>
        <p:nvPicPr>
          <p:cNvPr id="5" name="Picture 4" descr="Picture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38" y="2643188"/>
            <a:ext cx="25908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Grade1-190-1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492896"/>
            <a:ext cx="29559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 Discomfort, </a:t>
            </a:r>
            <a:r>
              <a:rPr lang="en-US" sz="2400" dirty="0" err="1" smtClean="0">
                <a:solidFill>
                  <a:schemeClr val="tx2"/>
                </a:solidFill>
              </a:rPr>
              <a:t>autophony</a:t>
            </a:r>
            <a:r>
              <a:rPr lang="en-US" sz="2400" dirty="0" smtClean="0">
                <a:solidFill>
                  <a:schemeClr val="tx2"/>
                </a:solidFill>
              </a:rPr>
              <a:t>, retracted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err="1" smtClean="0"/>
              <a:t>Suppurative</a:t>
            </a:r>
            <a:r>
              <a:rPr lang="en-US" sz="2800" dirty="0" smtClean="0"/>
              <a:t>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 Fever, sever earache, deafness, bulging drum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Otorrhea</a:t>
            </a:r>
            <a:r>
              <a:rPr lang="en-US" sz="2400" dirty="0" smtClean="0">
                <a:solidFill>
                  <a:schemeClr val="tx2"/>
                </a:solidFill>
              </a:rPr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tx2"/>
                </a:solidFill>
              </a:rPr>
              <a:t>Temp &amp; earache subside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Resolution</a:t>
            </a:r>
            <a:endParaRPr lang="en-US" sz="2000" dirty="0" smtClean="0"/>
          </a:p>
        </p:txBody>
      </p:sp>
      <p:pic>
        <p:nvPicPr>
          <p:cNvPr id="356356" name="Picture 4" descr="http://otitismedia.hawkelibrary.com/albums/aom/3_2_CSOM_Otorrh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060848"/>
            <a:ext cx="3333656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CLINICAL  PICTURE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36416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Tubal occlusion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 Discomfort, </a:t>
            </a:r>
            <a:r>
              <a:rPr lang="en-US" sz="2400" dirty="0" err="1" smtClean="0">
                <a:solidFill>
                  <a:schemeClr val="tx2"/>
                </a:solidFill>
              </a:rPr>
              <a:t>autophony</a:t>
            </a:r>
            <a:r>
              <a:rPr lang="en-US" sz="2400" dirty="0" smtClean="0">
                <a:solidFill>
                  <a:schemeClr val="tx2"/>
                </a:solidFill>
              </a:rPr>
              <a:t>, retracted drum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err="1" smtClean="0"/>
              <a:t>Suppurative</a:t>
            </a:r>
            <a:r>
              <a:rPr lang="en-US" sz="2800" dirty="0" smtClean="0"/>
              <a:t> inflammation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 Fever, sever earache, deafness, bulging drum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Tympanic membrane rupture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Otorrhea</a:t>
            </a:r>
            <a:endParaRPr lang="en-US" sz="2400" dirty="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tx2"/>
                </a:solidFill>
              </a:rPr>
              <a:t>Temp &amp; earache subside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Resolution</a:t>
            </a:r>
            <a:endParaRPr lang="en-US" sz="2000" dirty="0" smtClean="0"/>
          </a:p>
        </p:txBody>
      </p:sp>
      <p:pic>
        <p:nvPicPr>
          <p:cNvPr id="5" name="Picture 11" descr="Picture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2428875"/>
            <a:ext cx="2979737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88" y="2500313"/>
            <a:ext cx="257175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Picture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4000500"/>
            <a:ext cx="26638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4" descr="Picture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785813"/>
            <a:ext cx="25908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5" descr="Picture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857625"/>
            <a:ext cx="2971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6" descr="Picture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237038"/>
            <a:ext cx="2743200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714375"/>
            <a:ext cx="2859088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6" name="Picture 2" descr="http://pedsohns.ucsf.edu/upload/medialibrary/170/1702dc05ab0a049c47d2ffd7fe093538.png"/>
          <p:cNvPicPr>
            <a:picLocks noChangeAspect="1" noChangeArrowheads="1"/>
          </p:cNvPicPr>
          <p:nvPr/>
        </p:nvPicPr>
        <p:blipFill>
          <a:blip r:embed="rId7" cstate="print"/>
          <a:srcRect l="21277" t="13402" r="17021" b="9451"/>
          <a:stretch>
            <a:fillRect/>
          </a:stretch>
        </p:blipFill>
        <p:spPr bwMode="auto">
          <a:xfrm>
            <a:off x="3635896" y="764704"/>
            <a:ext cx="2664296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122863" cy="4525963"/>
          </a:xfrm>
        </p:spPr>
        <p:txBody>
          <a:bodyPr/>
          <a:lstStyle/>
          <a:p>
            <a:pPr algn="just" eaLnBrk="1" hangingPunct="1"/>
            <a:r>
              <a:rPr lang="en-US" sz="2800" smtClean="0"/>
              <a:t>Symptomatic</a:t>
            </a:r>
          </a:p>
          <a:p>
            <a:pPr algn="just" eaLnBrk="1" hangingPunct="1"/>
            <a:r>
              <a:rPr lang="en-US" sz="2800" smtClean="0"/>
              <a:t>Antimicrobials </a:t>
            </a:r>
          </a:p>
          <a:p>
            <a:pPr lvl="1" algn="just" eaLnBrk="1" hangingPunct="1"/>
            <a:r>
              <a:rPr lang="en-US" sz="2400" smtClean="0"/>
              <a:t>Amoxycillin/clavulanic acid</a:t>
            </a:r>
          </a:p>
          <a:p>
            <a:pPr lvl="1" algn="just" eaLnBrk="1" hangingPunct="1"/>
            <a:r>
              <a:rPr lang="en-US" sz="2400" smtClean="0"/>
              <a:t>Tri-methoprim-sulphamethoxazole</a:t>
            </a:r>
          </a:p>
          <a:p>
            <a:pPr lvl="1" algn="just" eaLnBrk="1" hangingPunct="1"/>
            <a:r>
              <a:rPr lang="en-US" sz="2400" smtClean="0"/>
              <a:t>Cefaclor, cefixime</a:t>
            </a:r>
          </a:p>
          <a:p>
            <a:pPr lvl="1" algn="just" eaLnBrk="1" hangingPunct="1"/>
            <a:r>
              <a:rPr lang="en-US" sz="2400" smtClean="0"/>
              <a:t>Erythromycin-sulfisoxazole</a:t>
            </a:r>
          </a:p>
          <a:p>
            <a:pPr algn="just" eaLnBrk="1" hangingPunct="1"/>
            <a:r>
              <a:rPr lang="en-US" sz="2800" smtClean="0"/>
              <a:t>Decongestant</a:t>
            </a:r>
          </a:p>
          <a:p>
            <a:pPr algn="just" eaLnBrk="1" hangingPunct="1"/>
            <a:r>
              <a:rPr lang="en-US" sz="2800" smtClean="0"/>
              <a:t>Myringotomy</a:t>
            </a:r>
          </a:p>
          <a:p>
            <a:pPr algn="just" eaLnBrk="1" hangingPunct="1"/>
            <a:r>
              <a:rPr lang="en-US" sz="2800" smtClean="0"/>
              <a:t>Ear toilet and local antibiotics</a:t>
            </a:r>
          </a:p>
        </p:txBody>
      </p:sp>
      <p:pic>
        <p:nvPicPr>
          <p:cNvPr id="6" name="Picture 6" descr="http://rds.yahoo.com/_ylt=A9gnMiblKNhG6t4Adi2jzbkF/SIG=13f6kf12p/EXP=1188657765/**http%3A/www.mercksource.com/ppdocs/us/common/dorlands/dorland/chapters/images/w0146_m_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5" y="1785938"/>
            <a:ext cx="3838575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rds.yahoo.com/_ylt=A9gnMijaKdhGWFkBJy6jzbkF/SIG=125ebg5ef/EXP=1188658010/**http%3A/www.rcsullivan.com/www/wyeth-ayerst/25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000628" y="2143116"/>
            <a:ext cx="318293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MIDDLE EAR CLEFT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Eustachian tube (</a:t>
            </a:r>
            <a:r>
              <a:rPr lang="en-US" sz="2800" dirty="0" err="1" smtClean="0"/>
              <a:t>Pharyngo</a:t>
            </a:r>
            <a:r>
              <a:rPr lang="en-US" sz="2800" dirty="0" smtClean="0"/>
              <a:t>-tympanic) 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Tympanum (Middle Ear Cavity)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Mastoid </a:t>
            </a:r>
            <a:r>
              <a:rPr lang="en-US" sz="2800" dirty="0" err="1" smtClean="0"/>
              <a:t>Antrum</a:t>
            </a:r>
            <a:r>
              <a:rPr lang="en-US" sz="2800" dirty="0" smtClean="0"/>
              <a:t> and  Air Cells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b="4360"/>
          <a:stretch>
            <a:fillRect/>
          </a:stretch>
        </p:blipFill>
        <p:spPr bwMode="auto">
          <a:xfrm>
            <a:off x="4648200" y="2303690"/>
            <a:ext cx="4038600" cy="311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RECURRENT ACUTE OTITIS MEDIA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DEFINITION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Three or more attacks over a 6-months period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build="p" autoUpdateAnimBg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7705725" cy="15414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smtClean="0">
                <a:solidFill>
                  <a:schemeClr val="tx2"/>
                </a:solidFill>
              </a:rPr>
              <a:t>Long-term low dose antimicrobials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smtClean="0">
                <a:solidFill>
                  <a:schemeClr val="tx2"/>
                </a:solidFill>
              </a:rPr>
              <a:t>Ventilation tube insertion</a:t>
            </a:r>
            <a:endParaRPr lang="en-US" sz="2800" smtClean="0"/>
          </a:p>
        </p:txBody>
      </p:sp>
      <p:pic>
        <p:nvPicPr>
          <p:cNvPr id="114694" name="Picture 6" descr="ear-tube-c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0298" y="3571876"/>
            <a:ext cx="2876550" cy="2952750"/>
          </a:xfrm>
          <a:noFill/>
        </p:spPr>
      </p:pic>
      <p:pic>
        <p:nvPicPr>
          <p:cNvPr id="114695" name="Picture 7" descr="t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643314"/>
            <a:ext cx="3410061" cy="255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rds.yahoo.com/_ylt=A9gnMiblKNhG6t4Adi2jzbkF/SIG=13f6kf12p/EXP=1188657765/**http%3A/www.mercksource.com/ppdocs/us/common/dorlands/dorland/chapters/images/w0146_m_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57628"/>
            <a:ext cx="2333772" cy="210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 autoUpdateAnimBg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Picture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700213"/>
            <a:ext cx="3960812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OFFICE HOURS</a:t>
            </a:r>
            <a:br>
              <a:rPr lang="en-US" smtClean="0"/>
            </a:br>
            <a:r>
              <a:rPr lang="en-US" smtClean="0"/>
              <a:t>Prof. YOUSRY EL-SAYED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Flat 407 - Building 5 - King Abdel-Aziz University Hospital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Mondays from 11 am to 1 pm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Thursdays 11 am to 1 pm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THANK YOU</a:t>
            </a:r>
          </a:p>
        </p:txBody>
      </p:sp>
      <p:sp>
        <p:nvSpPr>
          <p:cNvPr id="6451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MIDDLE EAR CLEFT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Eustachian tube (</a:t>
            </a:r>
            <a:r>
              <a:rPr lang="en-US" sz="2800" dirty="0" err="1" smtClean="0"/>
              <a:t>Pharyngo</a:t>
            </a:r>
            <a:r>
              <a:rPr lang="en-US" sz="2800" dirty="0" smtClean="0"/>
              <a:t>-tympanic) 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Tympanum (Middle Ear Cavity)</a:t>
            </a:r>
          </a:p>
          <a:p>
            <a:pPr eaLnBrk="1" hangingPunct="1">
              <a:lnSpc>
                <a:spcPct val="140000"/>
              </a:lnSpc>
            </a:pPr>
            <a:r>
              <a:rPr lang="en-US" sz="2800" dirty="0" smtClean="0"/>
              <a:t>Mastoid </a:t>
            </a:r>
            <a:r>
              <a:rPr lang="en-US" sz="2800" dirty="0" err="1" smtClean="0"/>
              <a:t>Antrum</a:t>
            </a:r>
            <a:r>
              <a:rPr lang="en-US" sz="2800" dirty="0" smtClean="0"/>
              <a:t> and  Air Cells</a:t>
            </a:r>
          </a:p>
        </p:txBody>
      </p:sp>
      <p:pic>
        <p:nvPicPr>
          <p:cNvPr id="25604" name="Picture 4" descr="Picture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52963" y="2354263"/>
            <a:ext cx="4033837" cy="3016250"/>
          </a:xfrm>
        </p:spPr>
      </p:pic>
    </p:spTree>
    <p:extLst>
      <p:ext uri="{BB962C8B-B14F-4D97-AF65-F5344CB8AC3E}">
        <p14:creationId xmlns="" xmlns:p14="http://schemas.microsoft.com/office/powerpoint/2010/main" val="249948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MIDDLE EAR CLEFT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mtClean="0">
                <a:solidFill>
                  <a:srgbClr val="FFCC00"/>
                </a:solidFill>
              </a:rPr>
              <a:t>Eustachian (Pharyngo-Tympanic) Tube</a:t>
            </a:r>
            <a:endParaRPr lang="en-US" smtClean="0"/>
          </a:p>
        </p:txBody>
      </p:sp>
      <p:pic>
        <p:nvPicPr>
          <p:cNvPr id="5" name="Picture 2" descr="http://www.outlanderanatomy.com/wp-content/uploads/2015/07/middle-ear-KLS-edit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19400"/>
            <a:ext cx="3383116" cy="2940461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819400"/>
            <a:ext cx="524214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MIDDLE EAR CLEFT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1038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smtClean="0"/>
              <a:t>Eustachian (Pharyngo-Tympanic) tube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smtClean="0">
                <a:solidFill>
                  <a:srgbClr val="FFCC00"/>
                </a:solidFill>
              </a:rPr>
              <a:t>Tympanic cavity (Middle ear cavity)</a:t>
            </a:r>
          </a:p>
        </p:txBody>
      </p:sp>
      <p:pic>
        <p:nvPicPr>
          <p:cNvPr id="27652" name="Picture 4" descr="Picture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8263" y="1773238"/>
            <a:ext cx="3995737" cy="45259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Gross applied anatomy of the ear</a:t>
            </a:r>
          </a:p>
          <a:p>
            <a:r>
              <a:rPr lang="en-US" smtClean="0"/>
              <a:t>Nerve supply of the external and middle ears and the principles of referred earache </a:t>
            </a:r>
          </a:p>
          <a:p>
            <a:r>
              <a:rPr lang="en-US" smtClean="0"/>
              <a:t>Central connection of the vestibulo- cochlear nerve</a:t>
            </a:r>
          </a:p>
          <a:p>
            <a:r>
              <a:rPr lang="en-US" smtClean="0"/>
              <a:t>Physiology of the external, middle and inner ears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WALLS OF TYMPANIC CAVITY</a:t>
            </a:r>
            <a:endParaRPr lang="en-US" dirty="0"/>
          </a:p>
        </p:txBody>
      </p:sp>
      <p:pic>
        <p:nvPicPr>
          <p:cNvPr id="356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53381"/>
            <a:ext cx="533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WALLS OF TYMPANIC CAVITY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Lateral wall</a:t>
            </a:r>
          </a:p>
          <a:p>
            <a:pPr eaLnBrk="1" hangingPunct="1">
              <a:lnSpc>
                <a:spcPct val="160000"/>
              </a:lnSpc>
            </a:pPr>
            <a:r>
              <a:rPr lang="en-US" sz="2800" smtClean="0"/>
              <a:t>Medial wall</a:t>
            </a: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928802"/>
            <a:ext cx="3584092" cy="318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WALLS OF TYMPANIC CAVITY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339975" cy="4525963"/>
          </a:xfrm>
        </p:spPr>
        <p:txBody>
          <a:bodyPr/>
          <a:lstStyle/>
          <a:p>
            <a:pPr marL="533400" indent="-533400" eaLnBrk="1" hangingPunct="1">
              <a:lnSpc>
                <a:spcPct val="210000"/>
              </a:lnSpc>
            </a:pPr>
            <a:r>
              <a:rPr lang="en-US" sz="2800" dirty="0" smtClean="0"/>
              <a:t>Roof</a:t>
            </a:r>
            <a:endParaRPr lang="ar-SA" sz="2800" dirty="0" smtClean="0"/>
          </a:p>
          <a:p>
            <a:pPr marL="533400" indent="-533400" eaLnBrk="1" hangingPunct="1">
              <a:lnSpc>
                <a:spcPct val="210000"/>
              </a:lnSpc>
            </a:pPr>
            <a:r>
              <a:rPr lang="en-US" sz="2800" dirty="0" smtClean="0"/>
              <a:t>Floor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962400"/>
            <a:ext cx="2214563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0116" y="1250794"/>
            <a:ext cx="3836083" cy="296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971001" y="125079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Tegmen</a:t>
            </a:r>
            <a:r>
              <a:rPr lang="en-US" sz="2000" dirty="0" smtClean="0">
                <a:solidFill>
                  <a:srgbClr val="FF0000"/>
                </a:solidFill>
              </a:rPr>
              <a:t> tympani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5353340" y="1672239"/>
            <a:ext cx="533400" cy="658659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21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21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21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210000"/>
              </a:lnSpc>
            </a:pPr>
            <a:r>
              <a:rPr lang="en-US" sz="2800" smtClean="0"/>
              <a:t>Posterior wall</a:t>
            </a:r>
          </a:p>
        </p:txBody>
      </p:sp>
      <p:pic>
        <p:nvPicPr>
          <p:cNvPr id="16388" name="Picture 4" descr="Picture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86380" y="1357298"/>
            <a:ext cx="3390895" cy="2339331"/>
          </a:xfr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WALLS OF TYMPANIC CAVITY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40338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Roof </a:t>
            </a:r>
          </a:p>
          <a:p>
            <a:pPr marL="342900" marR="0" lvl="0" indent="-342900" algn="l" defTabSz="914400" rtl="0" eaLnBrk="1" fontAlgn="base" latinLnBrk="0" hangingPunct="1">
              <a:lnSpc>
                <a:spcPct val="2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Floor</a:t>
            </a:r>
          </a:p>
          <a:p>
            <a:pPr marL="342900" marR="0" lvl="0" indent="-342900" algn="l" defTabSz="914400" rtl="0" eaLnBrk="1" fontAlgn="base" latinLnBrk="0" hangingPunct="1">
              <a:lnSpc>
                <a:spcPct val="2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Anterior wall</a:t>
            </a:r>
          </a:p>
          <a:p>
            <a:pPr marL="342900" marR="0" lvl="0" indent="-342900" algn="l" defTabSz="914400" rtl="0" eaLnBrk="1" fontAlgn="base" latinLnBrk="0" hangingPunct="1">
              <a:lnSpc>
                <a:spcPct val="2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Posterior wall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786190"/>
            <a:ext cx="3214710" cy="260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21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21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21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210000"/>
              </a:lnSpc>
            </a:pPr>
            <a:r>
              <a:rPr lang="en-US" sz="2800" smtClean="0"/>
              <a:t>Posterior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WALLS OF TYMPANIC CAVITY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>
                <a:solidFill>
                  <a:schemeClr val="tx2"/>
                </a:solidFill>
              </a:rPr>
              <a:t>Lateral wall</a:t>
            </a: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</p:txBody>
      </p:sp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2" cstate="print"/>
          <a:srcRect r="23540" b="21600"/>
          <a:stretch>
            <a:fillRect/>
          </a:stretch>
        </p:blipFill>
        <p:spPr bwMode="auto">
          <a:xfrm>
            <a:off x="4427984" y="1628800"/>
            <a:ext cx="4369668" cy="417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smtClean="0">
                <a:solidFill>
                  <a:schemeClr val="tx2"/>
                </a:solidFill>
              </a:rPr>
              <a:t>Lateral wall</a:t>
            </a: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</p:txBody>
      </p:sp>
      <p:pic>
        <p:nvPicPr>
          <p:cNvPr id="17420" name="Picture 12" descr="Normal T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13285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660232" y="24928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Membrana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Flaccida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4208" y="40050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Membrana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tensa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0496" y="3286124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Annulus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5429256" y="3429000"/>
            <a:ext cx="571504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643802" y="3286124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Malleus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10800000">
            <a:off x="6786578" y="3429000"/>
            <a:ext cx="1143008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7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2" cstate="print"/>
          <a:srcRect b="4444"/>
          <a:stretch>
            <a:fillRect/>
          </a:stretch>
        </p:blipFill>
        <p:spPr bwMode="auto">
          <a:xfrm>
            <a:off x="762000" y="504825"/>
            <a:ext cx="7620000" cy="558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WALLS OF TYMPANIC CAVITY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smtClean="0"/>
              <a:t>Roof 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Floor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Anterior wall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Posterior wall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/>
              <a:t>Lateral wall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smtClean="0">
                <a:solidFill>
                  <a:schemeClr val="tx2"/>
                </a:solidFill>
              </a:rPr>
              <a:t>Medial wall</a:t>
            </a:r>
            <a:endParaRPr lang="en-US" sz="2800" smtClean="0"/>
          </a:p>
          <a:p>
            <a:pPr eaLnBrk="1" hangingPunct="1">
              <a:lnSpc>
                <a:spcPct val="110000"/>
              </a:lnSpc>
            </a:pPr>
            <a:endParaRPr lang="en-US" sz="2800" smtClean="0"/>
          </a:p>
        </p:txBody>
      </p:sp>
      <p:pic>
        <p:nvPicPr>
          <p:cNvPr id="5" name="Picture 3" descr="C8B07F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916832"/>
            <a:ext cx="4807533" cy="328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ANATOMY OF THE EAR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 t="7383"/>
          <a:stretch>
            <a:fillRect/>
          </a:stretch>
        </p:blipFill>
        <p:spPr bwMode="auto">
          <a:xfrm>
            <a:off x="1403648" y="1628800"/>
            <a:ext cx="6624736" cy="416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76300"/>
            <a:ext cx="8153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MIDDLE EAR CLEFT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en-US" smtClean="0"/>
              <a:t>Eustachian (Pharyngo-tympanic) Tube</a:t>
            </a:r>
          </a:p>
          <a:p>
            <a:pPr eaLnBrk="1" hangingPunct="1">
              <a:lnSpc>
                <a:spcPct val="170000"/>
              </a:lnSpc>
            </a:pPr>
            <a:r>
              <a:rPr lang="en-US" smtClean="0"/>
              <a:t>Tympanic (Middle Ear) Cavity</a:t>
            </a:r>
          </a:p>
          <a:p>
            <a:pPr eaLnBrk="1" hangingPunct="1">
              <a:lnSpc>
                <a:spcPct val="170000"/>
              </a:lnSpc>
            </a:pPr>
            <a:r>
              <a:rPr lang="en-US" smtClean="0">
                <a:solidFill>
                  <a:schemeClr val="tx2"/>
                </a:solidFill>
              </a:rPr>
              <a:t>Mastoid antrum and  air cells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" cstate="print"/>
          <a:srcRect b="4360"/>
          <a:stretch>
            <a:fillRect/>
          </a:stretch>
        </p:blipFill>
        <p:spPr bwMode="auto">
          <a:xfrm>
            <a:off x="533400" y="2142744"/>
            <a:ext cx="384801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Mastoid </a:t>
            </a:r>
            <a:r>
              <a:rPr lang="en-US" dirty="0" err="1" smtClean="0"/>
              <a:t>Antrum</a:t>
            </a:r>
            <a:r>
              <a:rPr lang="en-US" dirty="0" smtClean="0"/>
              <a:t> &amp; Air cells</a:t>
            </a:r>
            <a:endParaRPr lang="en-US" dirty="0"/>
          </a:p>
        </p:txBody>
      </p:sp>
      <p:pic>
        <p:nvPicPr>
          <p:cNvPr id="4" name="Picture 3" descr="Picture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133600"/>
            <a:ext cx="412115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Mastoid Antrum &amp; Air cells</a:t>
            </a:r>
          </a:p>
        </p:txBody>
      </p:sp>
      <p:pic>
        <p:nvPicPr>
          <p:cNvPr id="23558" name="Picture 6" descr="Picture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7938" y="2133600"/>
            <a:ext cx="4191000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  <a:endParaRPr lang="en-US" dirty="0"/>
          </a:p>
        </p:txBody>
      </p:sp>
      <p:pic>
        <p:nvPicPr>
          <p:cNvPr id="399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471174"/>
            <a:ext cx="5543550" cy="290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</a:p>
          <a:p>
            <a:r>
              <a:rPr lang="en-US" dirty="0" err="1" smtClean="0"/>
              <a:t>Ossicles</a:t>
            </a:r>
            <a:endParaRPr lang="en-US" dirty="0" smtClean="0"/>
          </a:p>
          <a:p>
            <a:pPr lvl="1"/>
            <a:r>
              <a:rPr lang="en-US" dirty="0" err="1" smtClean="0"/>
              <a:t>Malleus</a:t>
            </a:r>
            <a:r>
              <a:rPr lang="en-US" dirty="0" smtClean="0"/>
              <a:t>, </a:t>
            </a:r>
            <a:r>
              <a:rPr lang="en-US" dirty="0" err="1" smtClean="0"/>
              <a:t>Incus</a:t>
            </a:r>
            <a:r>
              <a:rPr lang="en-US" dirty="0" smtClean="0"/>
              <a:t> &amp; Stapes</a:t>
            </a:r>
            <a:endParaRPr lang="en-US" dirty="0"/>
          </a:p>
        </p:txBody>
      </p:sp>
      <p:pic>
        <p:nvPicPr>
          <p:cNvPr id="5" name="Picture 8" descr="Picture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3563615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ossi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01008"/>
            <a:ext cx="3747117" cy="259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</a:p>
          <a:p>
            <a:r>
              <a:rPr lang="en-US" dirty="0" err="1" smtClean="0"/>
              <a:t>Ossicles</a:t>
            </a:r>
            <a:endParaRPr lang="en-US" dirty="0" smtClean="0"/>
          </a:p>
          <a:p>
            <a:r>
              <a:rPr lang="en-US" dirty="0" smtClean="0"/>
              <a:t>Muscles</a:t>
            </a:r>
          </a:p>
          <a:p>
            <a:pPr lvl="1"/>
            <a:r>
              <a:rPr lang="en-US" dirty="0" smtClean="0"/>
              <a:t>Tensor tympani</a:t>
            </a:r>
          </a:p>
          <a:p>
            <a:pPr lvl="1"/>
            <a:r>
              <a:rPr lang="en-US" dirty="0" err="1" smtClean="0"/>
              <a:t>Stapedius</a:t>
            </a:r>
            <a:endParaRPr lang="en-US" dirty="0"/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276872"/>
            <a:ext cx="5115825" cy="387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4"/>
          <p:cNvSpPr/>
          <p:nvPr/>
        </p:nvSpPr>
        <p:spPr bwMode="auto">
          <a:xfrm flipH="1">
            <a:off x="7524328" y="3212976"/>
            <a:ext cx="216024" cy="504056"/>
          </a:xfrm>
          <a:prstGeom prst="downArrow">
            <a:avLst/>
          </a:prstGeom>
          <a:solidFill>
            <a:schemeClr val="tx2">
              <a:lumMod val="1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Up Arrow 5"/>
          <p:cNvSpPr/>
          <p:nvPr/>
        </p:nvSpPr>
        <p:spPr bwMode="auto">
          <a:xfrm flipH="1">
            <a:off x="5796136" y="4005064"/>
            <a:ext cx="216024" cy="432048"/>
          </a:xfrm>
          <a:prstGeom prst="upArrow">
            <a:avLst/>
          </a:prstGeom>
          <a:solidFill>
            <a:srgbClr val="000000"/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MIDDLE EAR CAVITY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</a:t>
            </a:r>
          </a:p>
          <a:p>
            <a:r>
              <a:rPr lang="en-US" dirty="0" err="1" smtClean="0"/>
              <a:t>Ossicles</a:t>
            </a:r>
            <a:endParaRPr lang="en-US" dirty="0" smtClean="0"/>
          </a:p>
          <a:p>
            <a:r>
              <a:rPr lang="en-US" dirty="0" smtClean="0"/>
              <a:t>Muscles</a:t>
            </a:r>
          </a:p>
          <a:p>
            <a:r>
              <a:rPr lang="en-US" dirty="0" smtClean="0"/>
              <a:t>Nerves</a:t>
            </a:r>
          </a:p>
          <a:p>
            <a:pPr lvl="1"/>
            <a:r>
              <a:rPr lang="en-US" dirty="0" smtClean="0"/>
              <a:t>Tympanic plexus</a:t>
            </a:r>
          </a:p>
          <a:p>
            <a:pPr lvl="1"/>
            <a:r>
              <a:rPr lang="en-US" dirty="0" err="1" smtClean="0"/>
              <a:t>Chorda</a:t>
            </a:r>
            <a:r>
              <a:rPr lang="en-US" dirty="0" smtClean="0"/>
              <a:t> tympani</a:t>
            </a:r>
          </a:p>
        </p:txBody>
      </p:sp>
      <p:pic>
        <p:nvPicPr>
          <p:cNvPr id="5" name="Picture 2" descr="http://classconnection.s3.amazonaws.com/33/flashcards/602033/jpg/cn_vii_-_facial_nerve_branches_(edit)1316907832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060848"/>
            <a:ext cx="4644008" cy="3517940"/>
          </a:xfrm>
          <a:prstGeom prst="rect">
            <a:avLst/>
          </a:prstGeom>
          <a:noFill/>
        </p:spPr>
      </p:pic>
      <p:sp>
        <p:nvSpPr>
          <p:cNvPr id="6" name="Up Arrow 5"/>
          <p:cNvSpPr/>
          <p:nvPr/>
        </p:nvSpPr>
        <p:spPr bwMode="auto">
          <a:xfrm>
            <a:off x="6876256" y="4221088"/>
            <a:ext cx="360040" cy="504056"/>
          </a:xfrm>
          <a:prstGeom prst="upArrow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5796136" y="3717032"/>
            <a:ext cx="504056" cy="288032"/>
          </a:xfrm>
          <a:prstGeom prst="right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icture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632825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LINING OF MIDDLE EAR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160000"/>
              </a:lnSpc>
              <a:buFontTx/>
              <a:buNone/>
            </a:pPr>
            <a:r>
              <a:rPr lang="en-US" smtClean="0"/>
              <a:t>Mucous membrane : ciliated columnar anteriorly and cuboidal or flat elsewhere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EXTERNAL EAR</a:t>
            </a:r>
          </a:p>
        </p:txBody>
      </p:sp>
      <p:pic>
        <p:nvPicPr>
          <p:cNvPr id="6149" name="Picture 5" descr="Picture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773238"/>
            <a:ext cx="6757987" cy="4525962"/>
          </a:xfrm>
          <a:noFill/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684213" y="3573463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11188" y="2852738"/>
            <a:ext cx="1800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</a:rPr>
              <a:t>Auricle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484438" y="3860800"/>
            <a:ext cx="280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</a:rPr>
              <a:t>External Canal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SENSARY SUPPLY OF MIDDLE AND EXTERNAL EAR </a:t>
            </a:r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mtClean="0"/>
              <a:t>Cervical II &amp; III ( great auricular and lessor occipital)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V  cranial nerve ( auriculotemporal)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IX cranial nerve (tympanic or Jacobson’s) 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X cranial nerve ( auricular or Arnold’s)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? VII cranial nerve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bldLvl="2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Referred Earache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Pain in the ear referred from a territory sharing its sensory </a:t>
            </a:r>
            <a:r>
              <a:rPr lang="en-US" dirty="0" err="1" smtClean="0"/>
              <a:t>innervation</a:t>
            </a:r>
            <a:r>
              <a:rPr lang="en-US" dirty="0" smtClean="0"/>
              <a:t> with the external or middle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Referred Earache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7313"/>
            <a:ext cx="8329613" cy="5214937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mtClean="0"/>
              <a:t>Cervical II &amp; III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mtClean="0">
                <a:solidFill>
                  <a:srgbClr val="FFFF00"/>
                </a:solidFill>
              </a:rPr>
              <a:t>Cervical spondylosis, neck injury etc.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V  cranial nerve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mtClean="0">
                <a:solidFill>
                  <a:srgbClr val="FFFF00"/>
                </a:solidFill>
              </a:rPr>
              <a:t>Dental infections, sinonasal diseases etc.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IX cranial nerve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mtClean="0">
                <a:solidFill>
                  <a:srgbClr val="FFFF00"/>
                </a:solidFill>
              </a:rPr>
              <a:t>Tonsillitis, post-tonsillectomy, carcinoma etc.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X cranial nerve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mtClean="0">
                <a:solidFill>
                  <a:srgbClr val="FFFF00"/>
                </a:solidFill>
              </a:rPr>
              <a:t>Tumors of hpopharynx, larynx &amp; esophagus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714488"/>
            <a:ext cx="7063014" cy="42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Referred Earache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INNER EAR</a:t>
            </a:r>
            <a:endParaRPr lang="en-US" dirty="0"/>
          </a:p>
        </p:txBody>
      </p:sp>
      <p:pic>
        <p:nvPicPr>
          <p:cNvPr id="5" name="Picture 2" descr="inner ear anatom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71612"/>
            <a:ext cx="7176147" cy="4351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INNER EAR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Bony Labyrinth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Membranous Labyrinth</a:t>
            </a:r>
            <a:endParaRPr lang="en-US" dirty="0"/>
          </a:p>
        </p:txBody>
      </p:sp>
      <p:pic>
        <p:nvPicPr>
          <p:cNvPr id="3" name="Picture 5" descr="Picture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flipH="1">
            <a:off x="251520" y="2348880"/>
            <a:ext cx="4382089" cy="3323084"/>
          </a:xfrm>
          <a:prstGeom prst="rect">
            <a:avLst/>
          </a:prstGeom>
          <a:noFill/>
        </p:spPr>
      </p:pic>
      <p:pic>
        <p:nvPicPr>
          <p:cNvPr id="4" name="Picture 4" descr="membranouslabyrin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32040" y="2276872"/>
            <a:ext cx="3900636" cy="3384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5" name="Picture 5" descr="f4-u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6" name="Freeform 6">
            <a:hlinkHover r:id="" action="ppaction://noaction" highlightClick="1"/>
          </p:cNvPr>
          <p:cNvSpPr>
            <a:spLocks/>
          </p:cNvSpPr>
          <p:nvPr/>
        </p:nvSpPr>
        <p:spPr bwMode="auto">
          <a:xfrm>
            <a:off x="1447800" y="1676400"/>
            <a:ext cx="3048000" cy="2819400"/>
          </a:xfrm>
          <a:custGeom>
            <a:avLst/>
            <a:gdLst/>
            <a:ahLst/>
            <a:cxnLst>
              <a:cxn ang="0">
                <a:pos x="1632" y="1296"/>
              </a:cxn>
              <a:cxn ang="0">
                <a:pos x="1248" y="624"/>
              </a:cxn>
              <a:cxn ang="0">
                <a:pos x="960" y="384"/>
              </a:cxn>
              <a:cxn ang="0">
                <a:pos x="720" y="192"/>
              </a:cxn>
              <a:cxn ang="0">
                <a:pos x="480" y="144"/>
              </a:cxn>
              <a:cxn ang="0">
                <a:pos x="288" y="288"/>
              </a:cxn>
              <a:cxn ang="0">
                <a:pos x="192" y="432"/>
              </a:cxn>
              <a:cxn ang="0">
                <a:pos x="192" y="576"/>
              </a:cxn>
              <a:cxn ang="0">
                <a:pos x="192" y="720"/>
              </a:cxn>
              <a:cxn ang="0">
                <a:pos x="240" y="864"/>
              </a:cxn>
              <a:cxn ang="0">
                <a:pos x="288" y="1008"/>
              </a:cxn>
              <a:cxn ang="0">
                <a:pos x="432" y="1200"/>
              </a:cxn>
              <a:cxn ang="0">
                <a:pos x="624" y="1344"/>
              </a:cxn>
              <a:cxn ang="0">
                <a:pos x="816" y="1440"/>
              </a:cxn>
              <a:cxn ang="0">
                <a:pos x="1008" y="1488"/>
              </a:cxn>
              <a:cxn ang="0">
                <a:pos x="1296" y="1584"/>
              </a:cxn>
              <a:cxn ang="0">
                <a:pos x="1392" y="1584"/>
              </a:cxn>
              <a:cxn ang="0">
                <a:pos x="1200" y="1776"/>
              </a:cxn>
              <a:cxn ang="0">
                <a:pos x="912" y="1680"/>
              </a:cxn>
              <a:cxn ang="0">
                <a:pos x="624" y="1584"/>
              </a:cxn>
              <a:cxn ang="0">
                <a:pos x="432" y="1488"/>
              </a:cxn>
              <a:cxn ang="0">
                <a:pos x="288" y="1344"/>
              </a:cxn>
              <a:cxn ang="0">
                <a:pos x="192" y="1152"/>
              </a:cxn>
              <a:cxn ang="0">
                <a:pos x="48" y="960"/>
              </a:cxn>
              <a:cxn ang="0">
                <a:pos x="0" y="528"/>
              </a:cxn>
              <a:cxn ang="0">
                <a:pos x="48" y="288"/>
              </a:cxn>
              <a:cxn ang="0">
                <a:pos x="192" y="96"/>
              </a:cxn>
              <a:cxn ang="0">
                <a:pos x="384" y="0"/>
              </a:cxn>
              <a:cxn ang="0">
                <a:pos x="576" y="0"/>
              </a:cxn>
              <a:cxn ang="0">
                <a:pos x="672" y="0"/>
              </a:cxn>
              <a:cxn ang="0">
                <a:pos x="912" y="96"/>
              </a:cxn>
              <a:cxn ang="0">
                <a:pos x="1104" y="240"/>
              </a:cxn>
              <a:cxn ang="0">
                <a:pos x="1248" y="384"/>
              </a:cxn>
              <a:cxn ang="0">
                <a:pos x="1344" y="480"/>
              </a:cxn>
              <a:cxn ang="0">
                <a:pos x="1488" y="672"/>
              </a:cxn>
              <a:cxn ang="0">
                <a:pos x="1584" y="816"/>
              </a:cxn>
              <a:cxn ang="0">
                <a:pos x="1728" y="912"/>
              </a:cxn>
              <a:cxn ang="0">
                <a:pos x="1824" y="960"/>
              </a:cxn>
              <a:cxn ang="0">
                <a:pos x="1920" y="1056"/>
              </a:cxn>
              <a:cxn ang="0">
                <a:pos x="1872" y="1248"/>
              </a:cxn>
              <a:cxn ang="0">
                <a:pos x="1824" y="1344"/>
              </a:cxn>
              <a:cxn ang="0">
                <a:pos x="1776" y="1344"/>
              </a:cxn>
              <a:cxn ang="0">
                <a:pos x="1680" y="1296"/>
              </a:cxn>
            </a:cxnLst>
            <a:rect l="0" t="0" r="r" b="b"/>
            <a:pathLst>
              <a:path w="1920" h="1776">
                <a:moveTo>
                  <a:pt x="1632" y="1296"/>
                </a:moveTo>
                <a:lnTo>
                  <a:pt x="1248" y="624"/>
                </a:lnTo>
                <a:lnTo>
                  <a:pt x="960" y="384"/>
                </a:lnTo>
                <a:lnTo>
                  <a:pt x="720" y="192"/>
                </a:lnTo>
                <a:lnTo>
                  <a:pt x="480" y="144"/>
                </a:lnTo>
                <a:lnTo>
                  <a:pt x="288" y="288"/>
                </a:lnTo>
                <a:lnTo>
                  <a:pt x="192" y="432"/>
                </a:lnTo>
                <a:lnTo>
                  <a:pt x="192" y="576"/>
                </a:lnTo>
                <a:lnTo>
                  <a:pt x="192" y="720"/>
                </a:lnTo>
                <a:lnTo>
                  <a:pt x="240" y="864"/>
                </a:lnTo>
                <a:lnTo>
                  <a:pt x="288" y="1008"/>
                </a:lnTo>
                <a:lnTo>
                  <a:pt x="432" y="1200"/>
                </a:lnTo>
                <a:lnTo>
                  <a:pt x="624" y="1344"/>
                </a:lnTo>
                <a:lnTo>
                  <a:pt x="816" y="1440"/>
                </a:lnTo>
                <a:lnTo>
                  <a:pt x="1008" y="1488"/>
                </a:lnTo>
                <a:lnTo>
                  <a:pt x="1296" y="1584"/>
                </a:lnTo>
                <a:lnTo>
                  <a:pt x="1392" y="1584"/>
                </a:lnTo>
                <a:lnTo>
                  <a:pt x="1200" y="1776"/>
                </a:lnTo>
                <a:lnTo>
                  <a:pt x="912" y="1680"/>
                </a:lnTo>
                <a:lnTo>
                  <a:pt x="624" y="1584"/>
                </a:lnTo>
                <a:lnTo>
                  <a:pt x="432" y="1488"/>
                </a:lnTo>
                <a:lnTo>
                  <a:pt x="288" y="1344"/>
                </a:lnTo>
                <a:lnTo>
                  <a:pt x="192" y="1152"/>
                </a:lnTo>
                <a:lnTo>
                  <a:pt x="48" y="960"/>
                </a:lnTo>
                <a:lnTo>
                  <a:pt x="0" y="528"/>
                </a:lnTo>
                <a:lnTo>
                  <a:pt x="48" y="288"/>
                </a:lnTo>
                <a:lnTo>
                  <a:pt x="192" y="96"/>
                </a:lnTo>
                <a:lnTo>
                  <a:pt x="384" y="0"/>
                </a:lnTo>
                <a:lnTo>
                  <a:pt x="576" y="0"/>
                </a:lnTo>
                <a:lnTo>
                  <a:pt x="672" y="0"/>
                </a:lnTo>
                <a:lnTo>
                  <a:pt x="912" y="96"/>
                </a:lnTo>
                <a:lnTo>
                  <a:pt x="1104" y="240"/>
                </a:lnTo>
                <a:lnTo>
                  <a:pt x="1248" y="384"/>
                </a:lnTo>
                <a:lnTo>
                  <a:pt x="1344" y="480"/>
                </a:lnTo>
                <a:lnTo>
                  <a:pt x="1488" y="672"/>
                </a:lnTo>
                <a:lnTo>
                  <a:pt x="1584" y="816"/>
                </a:lnTo>
                <a:lnTo>
                  <a:pt x="1728" y="912"/>
                </a:lnTo>
                <a:lnTo>
                  <a:pt x="1824" y="960"/>
                </a:lnTo>
                <a:lnTo>
                  <a:pt x="1920" y="1056"/>
                </a:lnTo>
                <a:lnTo>
                  <a:pt x="1872" y="1248"/>
                </a:lnTo>
                <a:lnTo>
                  <a:pt x="1824" y="1344"/>
                </a:lnTo>
                <a:lnTo>
                  <a:pt x="1776" y="1344"/>
                </a:lnTo>
                <a:lnTo>
                  <a:pt x="1680" y="1296"/>
                </a:lnTo>
              </a:path>
            </a:pathLst>
          </a:custGeom>
          <a:solidFill>
            <a:srgbClr val="0000FF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7" name="Freeform 7"/>
          <p:cNvSpPr>
            <a:spLocks/>
          </p:cNvSpPr>
          <p:nvPr/>
        </p:nvSpPr>
        <p:spPr bwMode="auto">
          <a:xfrm>
            <a:off x="1117600" y="3759200"/>
            <a:ext cx="3175000" cy="2882900"/>
          </a:xfrm>
          <a:custGeom>
            <a:avLst/>
            <a:gdLst/>
            <a:ahLst/>
            <a:cxnLst>
              <a:cxn ang="0">
                <a:pos x="1600" y="272"/>
              </a:cxn>
              <a:cxn ang="0">
                <a:pos x="880" y="80"/>
              </a:cxn>
              <a:cxn ang="0">
                <a:pos x="784" y="80"/>
              </a:cxn>
              <a:cxn ang="0">
                <a:pos x="448" y="32"/>
              </a:cxn>
              <a:cxn ang="0">
                <a:pos x="160" y="272"/>
              </a:cxn>
              <a:cxn ang="0">
                <a:pos x="16" y="656"/>
              </a:cxn>
              <a:cxn ang="0">
                <a:pos x="64" y="1040"/>
              </a:cxn>
              <a:cxn ang="0">
                <a:pos x="208" y="1376"/>
              </a:cxn>
              <a:cxn ang="0">
                <a:pos x="544" y="1664"/>
              </a:cxn>
              <a:cxn ang="0">
                <a:pos x="1024" y="1808"/>
              </a:cxn>
              <a:cxn ang="0">
                <a:pos x="1504" y="1712"/>
              </a:cxn>
              <a:cxn ang="0">
                <a:pos x="1792" y="1472"/>
              </a:cxn>
              <a:cxn ang="0">
                <a:pos x="1984" y="1328"/>
              </a:cxn>
              <a:cxn ang="0">
                <a:pos x="1888" y="1088"/>
              </a:cxn>
              <a:cxn ang="0">
                <a:pos x="1744" y="1136"/>
              </a:cxn>
              <a:cxn ang="0">
                <a:pos x="1744" y="1184"/>
              </a:cxn>
              <a:cxn ang="0">
                <a:pos x="1504" y="1232"/>
              </a:cxn>
              <a:cxn ang="0">
                <a:pos x="1600" y="1280"/>
              </a:cxn>
              <a:cxn ang="0">
                <a:pos x="1504" y="1472"/>
              </a:cxn>
              <a:cxn ang="0">
                <a:pos x="1312" y="1616"/>
              </a:cxn>
              <a:cxn ang="0">
                <a:pos x="1024" y="1664"/>
              </a:cxn>
              <a:cxn ang="0">
                <a:pos x="688" y="1568"/>
              </a:cxn>
              <a:cxn ang="0">
                <a:pos x="400" y="1328"/>
              </a:cxn>
              <a:cxn ang="0">
                <a:pos x="160" y="992"/>
              </a:cxn>
              <a:cxn ang="0">
                <a:pos x="160" y="704"/>
              </a:cxn>
              <a:cxn ang="0">
                <a:pos x="256" y="416"/>
              </a:cxn>
              <a:cxn ang="0">
                <a:pos x="544" y="272"/>
              </a:cxn>
              <a:cxn ang="0">
                <a:pos x="832" y="272"/>
              </a:cxn>
              <a:cxn ang="0">
                <a:pos x="1072" y="368"/>
              </a:cxn>
              <a:cxn ang="0">
                <a:pos x="1360" y="464"/>
              </a:cxn>
              <a:cxn ang="0">
                <a:pos x="1408" y="464"/>
              </a:cxn>
              <a:cxn ang="0">
                <a:pos x="1600" y="272"/>
              </a:cxn>
            </a:cxnLst>
            <a:rect l="0" t="0" r="r" b="b"/>
            <a:pathLst>
              <a:path w="2000" h="1816">
                <a:moveTo>
                  <a:pt x="1600" y="272"/>
                </a:moveTo>
                <a:cubicBezTo>
                  <a:pt x="1512" y="208"/>
                  <a:pt x="1016" y="112"/>
                  <a:pt x="880" y="80"/>
                </a:cubicBezTo>
                <a:cubicBezTo>
                  <a:pt x="744" y="48"/>
                  <a:pt x="856" y="88"/>
                  <a:pt x="784" y="80"/>
                </a:cubicBezTo>
                <a:cubicBezTo>
                  <a:pt x="712" y="72"/>
                  <a:pt x="552" y="0"/>
                  <a:pt x="448" y="32"/>
                </a:cubicBezTo>
                <a:cubicBezTo>
                  <a:pt x="344" y="64"/>
                  <a:pt x="232" y="168"/>
                  <a:pt x="160" y="272"/>
                </a:cubicBezTo>
                <a:cubicBezTo>
                  <a:pt x="88" y="376"/>
                  <a:pt x="32" y="528"/>
                  <a:pt x="16" y="656"/>
                </a:cubicBezTo>
                <a:cubicBezTo>
                  <a:pt x="0" y="784"/>
                  <a:pt x="32" y="920"/>
                  <a:pt x="64" y="1040"/>
                </a:cubicBezTo>
                <a:cubicBezTo>
                  <a:pt x="96" y="1160"/>
                  <a:pt x="128" y="1272"/>
                  <a:pt x="208" y="1376"/>
                </a:cubicBezTo>
                <a:cubicBezTo>
                  <a:pt x="288" y="1480"/>
                  <a:pt x="408" y="1592"/>
                  <a:pt x="544" y="1664"/>
                </a:cubicBezTo>
                <a:cubicBezTo>
                  <a:pt x="680" y="1736"/>
                  <a:pt x="864" y="1800"/>
                  <a:pt x="1024" y="1808"/>
                </a:cubicBezTo>
                <a:cubicBezTo>
                  <a:pt x="1184" y="1816"/>
                  <a:pt x="1376" y="1768"/>
                  <a:pt x="1504" y="1712"/>
                </a:cubicBezTo>
                <a:cubicBezTo>
                  <a:pt x="1632" y="1656"/>
                  <a:pt x="1712" y="1536"/>
                  <a:pt x="1792" y="1472"/>
                </a:cubicBezTo>
                <a:cubicBezTo>
                  <a:pt x="1872" y="1408"/>
                  <a:pt x="1968" y="1392"/>
                  <a:pt x="1984" y="1328"/>
                </a:cubicBezTo>
                <a:cubicBezTo>
                  <a:pt x="2000" y="1264"/>
                  <a:pt x="1928" y="1120"/>
                  <a:pt x="1888" y="1088"/>
                </a:cubicBezTo>
                <a:cubicBezTo>
                  <a:pt x="1848" y="1056"/>
                  <a:pt x="1768" y="1120"/>
                  <a:pt x="1744" y="1136"/>
                </a:cubicBezTo>
                <a:cubicBezTo>
                  <a:pt x="1720" y="1152"/>
                  <a:pt x="1784" y="1168"/>
                  <a:pt x="1744" y="1184"/>
                </a:cubicBezTo>
                <a:cubicBezTo>
                  <a:pt x="1704" y="1200"/>
                  <a:pt x="1528" y="1216"/>
                  <a:pt x="1504" y="1232"/>
                </a:cubicBezTo>
                <a:cubicBezTo>
                  <a:pt x="1480" y="1248"/>
                  <a:pt x="1600" y="1240"/>
                  <a:pt x="1600" y="1280"/>
                </a:cubicBezTo>
                <a:cubicBezTo>
                  <a:pt x="1600" y="1320"/>
                  <a:pt x="1552" y="1416"/>
                  <a:pt x="1504" y="1472"/>
                </a:cubicBezTo>
                <a:cubicBezTo>
                  <a:pt x="1456" y="1528"/>
                  <a:pt x="1392" y="1584"/>
                  <a:pt x="1312" y="1616"/>
                </a:cubicBezTo>
                <a:cubicBezTo>
                  <a:pt x="1232" y="1648"/>
                  <a:pt x="1128" y="1672"/>
                  <a:pt x="1024" y="1664"/>
                </a:cubicBezTo>
                <a:cubicBezTo>
                  <a:pt x="920" y="1656"/>
                  <a:pt x="792" y="1624"/>
                  <a:pt x="688" y="1568"/>
                </a:cubicBezTo>
                <a:cubicBezTo>
                  <a:pt x="584" y="1512"/>
                  <a:pt x="488" y="1424"/>
                  <a:pt x="400" y="1328"/>
                </a:cubicBezTo>
                <a:cubicBezTo>
                  <a:pt x="312" y="1232"/>
                  <a:pt x="200" y="1096"/>
                  <a:pt x="160" y="992"/>
                </a:cubicBezTo>
                <a:cubicBezTo>
                  <a:pt x="120" y="888"/>
                  <a:pt x="144" y="800"/>
                  <a:pt x="160" y="704"/>
                </a:cubicBezTo>
                <a:cubicBezTo>
                  <a:pt x="176" y="608"/>
                  <a:pt x="192" y="488"/>
                  <a:pt x="256" y="416"/>
                </a:cubicBezTo>
                <a:cubicBezTo>
                  <a:pt x="320" y="344"/>
                  <a:pt x="448" y="296"/>
                  <a:pt x="544" y="272"/>
                </a:cubicBezTo>
                <a:cubicBezTo>
                  <a:pt x="640" y="248"/>
                  <a:pt x="744" y="256"/>
                  <a:pt x="832" y="272"/>
                </a:cubicBezTo>
                <a:cubicBezTo>
                  <a:pt x="920" y="288"/>
                  <a:pt x="984" y="336"/>
                  <a:pt x="1072" y="368"/>
                </a:cubicBezTo>
                <a:cubicBezTo>
                  <a:pt x="1160" y="400"/>
                  <a:pt x="1304" y="448"/>
                  <a:pt x="1360" y="464"/>
                </a:cubicBezTo>
                <a:cubicBezTo>
                  <a:pt x="1416" y="480"/>
                  <a:pt x="1368" y="496"/>
                  <a:pt x="1408" y="464"/>
                </a:cubicBezTo>
                <a:cubicBezTo>
                  <a:pt x="1448" y="432"/>
                  <a:pt x="1688" y="336"/>
                  <a:pt x="1600" y="272"/>
                </a:cubicBezTo>
                <a:close/>
              </a:path>
            </a:pathLst>
          </a:custGeom>
          <a:solidFill>
            <a:srgbClr val="33CC33">
              <a:alpha val="4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8" name="Freeform 8"/>
          <p:cNvSpPr>
            <a:spLocks/>
          </p:cNvSpPr>
          <p:nvPr/>
        </p:nvSpPr>
        <p:spPr bwMode="auto">
          <a:xfrm>
            <a:off x="2705100" y="3898900"/>
            <a:ext cx="1828800" cy="2273300"/>
          </a:xfrm>
          <a:custGeom>
            <a:avLst/>
            <a:gdLst/>
            <a:ahLst/>
            <a:cxnLst>
              <a:cxn ang="0">
                <a:pos x="696" y="40"/>
              </a:cxn>
              <a:cxn ang="0">
                <a:pos x="600" y="184"/>
              </a:cxn>
              <a:cxn ang="0">
                <a:pos x="360" y="424"/>
              </a:cxn>
              <a:cxn ang="0">
                <a:pos x="168" y="712"/>
              </a:cxn>
              <a:cxn ang="0">
                <a:pos x="24" y="1048"/>
              </a:cxn>
              <a:cxn ang="0">
                <a:pos x="24" y="1336"/>
              </a:cxn>
              <a:cxn ang="0">
                <a:pos x="120" y="1432"/>
              </a:cxn>
              <a:cxn ang="0">
                <a:pos x="264" y="1336"/>
              </a:cxn>
              <a:cxn ang="0">
                <a:pos x="456" y="1144"/>
              </a:cxn>
              <a:cxn ang="0">
                <a:pos x="648" y="1144"/>
              </a:cxn>
              <a:cxn ang="0">
                <a:pos x="792" y="1048"/>
              </a:cxn>
              <a:cxn ang="0">
                <a:pos x="888" y="904"/>
              </a:cxn>
              <a:cxn ang="0">
                <a:pos x="1128" y="856"/>
              </a:cxn>
              <a:cxn ang="0">
                <a:pos x="1032" y="712"/>
              </a:cxn>
              <a:cxn ang="0">
                <a:pos x="840" y="568"/>
              </a:cxn>
              <a:cxn ang="0">
                <a:pos x="696" y="520"/>
              </a:cxn>
              <a:cxn ang="0">
                <a:pos x="648" y="472"/>
              </a:cxn>
              <a:cxn ang="0">
                <a:pos x="600" y="568"/>
              </a:cxn>
              <a:cxn ang="0">
                <a:pos x="456" y="616"/>
              </a:cxn>
              <a:cxn ang="0">
                <a:pos x="264" y="1048"/>
              </a:cxn>
              <a:cxn ang="0">
                <a:pos x="216" y="1144"/>
              </a:cxn>
              <a:cxn ang="0">
                <a:pos x="168" y="1096"/>
              </a:cxn>
              <a:cxn ang="0">
                <a:pos x="264" y="904"/>
              </a:cxn>
              <a:cxn ang="0">
                <a:pos x="408" y="568"/>
              </a:cxn>
              <a:cxn ang="0">
                <a:pos x="600" y="424"/>
              </a:cxn>
              <a:cxn ang="0">
                <a:pos x="744" y="472"/>
              </a:cxn>
              <a:cxn ang="0">
                <a:pos x="888" y="424"/>
              </a:cxn>
              <a:cxn ang="0">
                <a:pos x="984" y="280"/>
              </a:cxn>
              <a:cxn ang="0">
                <a:pos x="888" y="40"/>
              </a:cxn>
              <a:cxn ang="0">
                <a:pos x="696" y="40"/>
              </a:cxn>
            </a:cxnLst>
            <a:rect l="0" t="0" r="r" b="b"/>
            <a:pathLst>
              <a:path w="1152" h="1432">
                <a:moveTo>
                  <a:pt x="696" y="40"/>
                </a:moveTo>
                <a:cubicBezTo>
                  <a:pt x="648" y="64"/>
                  <a:pt x="656" y="120"/>
                  <a:pt x="600" y="184"/>
                </a:cubicBezTo>
                <a:cubicBezTo>
                  <a:pt x="544" y="248"/>
                  <a:pt x="432" y="336"/>
                  <a:pt x="360" y="424"/>
                </a:cubicBezTo>
                <a:cubicBezTo>
                  <a:pt x="288" y="512"/>
                  <a:pt x="224" y="608"/>
                  <a:pt x="168" y="712"/>
                </a:cubicBezTo>
                <a:cubicBezTo>
                  <a:pt x="112" y="816"/>
                  <a:pt x="48" y="944"/>
                  <a:pt x="24" y="1048"/>
                </a:cubicBezTo>
                <a:cubicBezTo>
                  <a:pt x="0" y="1152"/>
                  <a:pt x="8" y="1272"/>
                  <a:pt x="24" y="1336"/>
                </a:cubicBezTo>
                <a:cubicBezTo>
                  <a:pt x="40" y="1400"/>
                  <a:pt x="80" y="1432"/>
                  <a:pt x="120" y="1432"/>
                </a:cubicBezTo>
                <a:cubicBezTo>
                  <a:pt x="160" y="1432"/>
                  <a:pt x="208" y="1384"/>
                  <a:pt x="264" y="1336"/>
                </a:cubicBezTo>
                <a:cubicBezTo>
                  <a:pt x="320" y="1288"/>
                  <a:pt x="392" y="1176"/>
                  <a:pt x="456" y="1144"/>
                </a:cubicBezTo>
                <a:cubicBezTo>
                  <a:pt x="520" y="1112"/>
                  <a:pt x="592" y="1160"/>
                  <a:pt x="648" y="1144"/>
                </a:cubicBezTo>
                <a:cubicBezTo>
                  <a:pt x="704" y="1128"/>
                  <a:pt x="752" y="1088"/>
                  <a:pt x="792" y="1048"/>
                </a:cubicBezTo>
                <a:cubicBezTo>
                  <a:pt x="832" y="1008"/>
                  <a:pt x="832" y="936"/>
                  <a:pt x="888" y="904"/>
                </a:cubicBezTo>
                <a:cubicBezTo>
                  <a:pt x="944" y="872"/>
                  <a:pt x="1104" y="888"/>
                  <a:pt x="1128" y="856"/>
                </a:cubicBezTo>
                <a:cubicBezTo>
                  <a:pt x="1152" y="824"/>
                  <a:pt x="1080" y="760"/>
                  <a:pt x="1032" y="712"/>
                </a:cubicBezTo>
                <a:cubicBezTo>
                  <a:pt x="984" y="664"/>
                  <a:pt x="896" y="600"/>
                  <a:pt x="840" y="568"/>
                </a:cubicBezTo>
                <a:cubicBezTo>
                  <a:pt x="784" y="536"/>
                  <a:pt x="728" y="536"/>
                  <a:pt x="696" y="520"/>
                </a:cubicBezTo>
                <a:cubicBezTo>
                  <a:pt x="664" y="504"/>
                  <a:pt x="664" y="464"/>
                  <a:pt x="648" y="472"/>
                </a:cubicBezTo>
                <a:cubicBezTo>
                  <a:pt x="632" y="480"/>
                  <a:pt x="632" y="544"/>
                  <a:pt x="600" y="568"/>
                </a:cubicBezTo>
                <a:cubicBezTo>
                  <a:pt x="568" y="592"/>
                  <a:pt x="512" y="536"/>
                  <a:pt x="456" y="616"/>
                </a:cubicBezTo>
                <a:cubicBezTo>
                  <a:pt x="400" y="696"/>
                  <a:pt x="304" y="960"/>
                  <a:pt x="264" y="1048"/>
                </a:cubicBezTo>
                <a:cubicBezTo>
                  <a:pt x="224" y="1136"/>
                  <a:pt x="232" y="1136"/>
                  <a:pt x="216" y="1144"/>
                </a:cubicBezTo>
                <a:cubicBezTo>
                  <a:pt x="200" y="1152"/>
                  <a:pt x="160" y="1136"/>
                  <a:pt x="168" y="1096"/>
                </a:cubicBezTo>
                <a:cubicBezTo>
                  <a:pt x="176" y="1056"/>
                  <a:pt x="224" y="992"/>
                  <a:pt x="264" y="904"/>
                </a:cubicBezTo>
                <a:cubicBezTo>
                  <a:pt x="304" y="816"/>
                  <a:pt x="352" y="648"/>
                  <a:pt x="408" y="568"/>
                </a:cubicBezTo>
                <a:cubicBezTo>
                  <a:pt x="464" y="488"/>
                  <a:pt x="544" y="440"/>
                  <a:pt x="600" y="424"/>
                </a:cubicBezTo>
                <a:cubicBezTo>
                  <a:pt x="656" y="408"/>
                  <a:pt x="696" y="472"/>
                  <a:pt x="744" y="472"/>
                </a:cubicBezTo>
                <a:cubicBezTo>
                  <a:pt x="792" y="472"/>
                  <a:pt x="848" y="456"/>
                  <a:pt x="888" y="424"/>
                </a:cubicBezTo>
                <a:cubicBezTo>
                  <a:pt x="928" y="392"/>
                  <a:pt x="984" y="344"/>
                  <a:pt x="984" y="280"/>
                </a:cubicBezTo>
                <a:cubicBezTo>
                  <a:pt x="984" y="216"/>
                  <a:pt x="936" y="80"/>
                  <a:pt x="888" y="40"/>
                </a:cubicBezTo>
                <a:cubicBezTo>
                  <a:pt x="840" y="0"/>
                  <a:pt x="744" y="16"/>
                  <a:pt x="696" y="40"/>
                </a:cubicBezTo>
                <a:close/>
              </a:path>
            </a:pathLst>
          </a:custGeom>
          <a:solidFill>
            <a:srgbClr val="FF0000">
              <a:alpha val="34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>
            <a:off x="4445000" y="3352800"/>
            <a:ext cx="520700" cy="254000"/>
          </a:xfrm>
          <a:custGeom>
            <a:avLst/>
            <a:gdLst/>
            <a:ahLst/>
            <a:cxnLst>
              <a:cxn ang="0">
                <a:pos x="320" y="144"/>
              </a:cxn>
              <a:cxn ang="0">
                <a:pos x="176" y="144"/>
              </a:cxn>
              <a:cxn ang="0">
                <a:pos x="32" y="48"/>
              </a:cxn>
              <a:cxn ang="0">
                <a:pos x="32" y="0"/>
              </a:cxn>
              <a:cxn ang="0">
                <a:pos x="224" y="48"/>
              </a:cxn>
              <a:cxn ang="0">
                <a:pos x="320" y="144"/>
              </a:cxn>
            </a:cxnLst>
            <a:rect l="0" t="0" r="r" b="b"/>
            <a:pathLst>
              <a:path w="328" h="160">
                <a:moveTo>
                  <a:pt x="320" y="144"/>
                </a:moveTo>
                <a:cubicBezTo>
                  <a:pt x="312" y="160"/>
                  <a:pt x="224" y="160"/>
                  <a:pt x="176" y="144"/>
                </a:cubicBezTo>
                <a:cubicBezTo>
                  <a:pt x="128" y="128"/>
                  <a:pt x="56" y="72"/>
                  <a:pt x="32" y="48"/>
                </a:cubicBezTo>
                <a:cubicBezTo>
                  <a:pt x="8" y="24"/>
                  <a:pt x="0" y="0"/>
                  <a:pt x="32" y="0"/>
                </a:cubicBezTo>
                <a:cubicBezTo>
                  <a:pt x="64" y="0"/>
                  <a:pt x="176" y="24"/>
                  <a:pt x="224" y="48"/>
                </a:cubicBezTo>
                <a:cubicBezTo>
                  <a:pt x="272" y="72"/>
                  <a:pt x="328" y="128"/>
                  <a:pt x="320" y="144"/>
                </a:cubicBezTo>
                <a:close/>
              </a:path>
            </a:pathLst>
          </a:custGeom>
          <a:solidFill>
            <a:srgbClr val="800080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0" name="Freeform 10"/>
          <p:cNvSpPr>
            <a:spLocks/>
          </p:cNvSpPr>
          <p:nvPr/>
        </p:nvSpPr>
        <p:spPr bwMode="auto">
          <a:xfrm>
            <a:off x="3721100" y="3581400"/>
            <a:ext cx="1524000" cy="533400"/>
          </a:xfrm>
          <a:custGeom>
            <a:avLst/>
            <a:gdLst/>
            <a:ahLst/>
            <a:cxnLst>
              <a:cxn ang="0">
                <a:pos x="152" y="0"/>
              </a:cxn>
              <a:cxn ang="0">
                <a:pos x="56" y="96"/>
              </a:cxn>
              <a:cxn ang="0">
                <a:pos x="8" y="288"/>
              </a:cxn>
              <a:cxn ang="0">
                <a:pos x="104" y="240"/>
              </a:cxn>
              <a:cxn ang="0">
                <a:pos x="152" y="240"/>
              </a:cxn>
              <a:cxn ang="0">
                <a:pos x="248" y="240"/>
              </a:cxn>
              <a:cxn ang="0">
                <a:pos x="344" y="288"/>
              </a:cxn>
              <a:cxn ang="0">
                <a:pos x="392" y="336"/>
              </a:cxn>
              <a:cxn ang="0">
                <a:pos x="584" y="288"/>
              </a:cxn>
              <a:cxn ang="0">
                <a:pos x="776" y="192"/>
              </a:cxn>
              <a:cxn ang="0">
                <a:pos x="920" y="144"/>
              </a:cxn>
              <a:cxn ang="0">
                <a:pos x="920" y="96"/>
              </a:cxn>
              <a:cxn ang="0">
                <a:pos x="680" y="48"/>
              </a:cxn>
              <a:cxn ang="0">
                <a:pos x="488" y="96"/>
              </a:cxn>
              <a:cxn ang="0">
                <a:pos x="392" y="144"/>
              </a:cxn>
              <a:cxn ang="0">
                <a:pos x="296" y="144"/>
              </a:cxn>
              <a:cxn ang="0">
                <a:pos x="248" y="96"/>
              </a:cxn>
              <a:cxn ang="0">
                <a:pos x="152" y="0"/>
              </a:cxn>
            </a:cxnLst>
            <a:rect l="0" t="0" r="r" b="b"/>
            <a:pathLst>
              <a:path w="960" h="336">
                <a:moveTo>
                  <a:pt x="152" y="0"/>
                </a:moveTo>
                <a:cubicBezTo>
                  <a:pt x="120" y="0"/>
                  <a:pt x="80" y="48"/>
                  <a:pt x="56" y="96"/>
                </a:cubicBezTo>
                <a:cubicBezTo>
                  <a:pt x="32" y="144"/>
                  <a:pt x="0" y="264"/>
                  <a:pt x="8" y="288"/>
                </a:cubicBezTo>
                <a:cubicBezTo>
                  <a:pt x="16" y="312"/>
                  <a:pt x="80" y="248"/>
                  <a:pt x="104" y="240"/>
                </a:cubicBezTo>
                <a:cubicBezTo>
                  <a:pt x="128" y="232"/>
                  <a:pt x="128" y="240"/>
                  <a:pt x="152" y="240"/>
                </a:cubicBezTo>
                <a:cubicBezTo>
                  <a:pt x="176" y="240"/>
                  <a:pt x="216" y="232"/>
                  <a:pt x="248" y="240"/>
                </a:cubicBezTo>
                <a:cubicBezTo>
                  <a:pt x="280" y="248"/>
                  <a:pt x="320" y="272"/>
                  <a:pt x="344" y="288"/>
                </a:cubicBezTo>
                <a:cubicBezTo>
                  <a:pt x="368" y="304"/>
                  <a:pt x="352" y="336"/>
                  <a:pt x="392" y="336"/>
                </a:cubicBezTo>
                <a:cubicBezTo>
                  <a:pt x="432" y="336"/>
                  <a:pt x="520" y="312"/>
                  <a:pt x="584" y="288"/>
                </a:cubicBezTo>
                <a:cubicBezTo>
                  <a:pt x="648" y="264"/>
                  <a:pt x="720" y="216"/>
                  <a:pt x="776" y="192"/>
                </a:cubicBezTo>
                <a:cubicBezTo>
                  <a:pt x="832" y="168"/>
                  <a:pt x="896" y="160"/>
                  <a:pt x="920" y="144"/>
                </a:cubicBezTo>
                <a:cubicBezTo>
                  <a:pt x="944" y="128"/>
                  <a:pt x="960" y="112"/>
                  <a:pt x="920" y="96"/>
                </a:cubicBezTo>
                <a:cubicBezTo>
                  <a:pt x="880" y="80"/>
                  <a:pt x="752" y="48"/>
                  <a:pt x="680" y="48"/>
                </a:cubicBezTo>
                <a:cubicBezTo>
                  <a:pt x="608" y="48"/>
                  <a:pt x="536" y="80"/>
                  <a:pt x="488" y="96"/>
                </a:cubicBezTo>
                <a:cubicBezTo>
                  <a:pt x="440" y="112"/>
                  <a:pt x="424" y="136"/>
                  <a:pt x="392" y="144"/>
                </a:cubicBezTo>
                <a:cubicBezTo>
                  <a:pt x="360" y="152"/>
                  <a:pt x="320" y="152"/>
                  <a:pt x="296" y="144"/>
                </a:cubicBezTo>
                <a:cubicBezTo>
                  <a:pt x="272" y="136"/>
                  <a:pt x="272" y="120"/>
                  <a:pt x="248" y="96"/>
                </a:cubicBezTo>
                <a:cubicBezTo>
                  <a:pt x="224" y="72"/>
                  <a:pt x="184" y="0"/>
                  <a:pt x="152" y="0"/>
                </a:cubicBezTo>
                <a:close/>
              </a:path>
            </a:pathLst>
          </a:custGeom>
          <a:solidFill>
            <a:srgbClr val="800080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1" name="Freeform 11"/>
          <p:cNvSpPr>
            <a:spLocks/>
          </p:cNvSpPr>
          <p:nvPr/>
        </p:nvSpPr>
        <p:spPr bwMode="auto">
          <a:xfrm>
            <a:off x="3810000" y="3962400"/>
            <a:ext cx="1485900" cy="1117600"/>
          </a:xfrm>
          <a:custGeom>
            <a:avLst/>
            <a:gdLst/>
            <a:ahLst/>
            <a:cxnLst>
              <a:cxn ang="0">
                <a:pos x="872" y="16"/>
              </a:cxn>
              <a:cxn ang="0">
                <a:pos x="536" y="160"/>
              </a:cxn>
              <a:cxn ang="0">
                <a:pos x="296" y="208"/>
              </a:cxn>
              <a:cxn ang="0">
                <a:pos x="296" y="304"/>
              </a:cxn>
              <a:cxn ang="0">
                <a:pos x="200" y="400"/>
              </a:cxn>
              <a:cxn ang="0">
                <a:pos x="104" y="496"/>
              </a:cxn>
              <a:cxn ang="0">
                <a:pos x="8" y="448"/>
              </a:cxn>
              <a:cxn ang="0">
                <a:pos x="152" y="592"/>
              </a:cxn>
              <a:cxn ang="0">
                <a:pos x="344" y="688"/>
              </a:cxn>
              <a:cxn ang="0">
                <a:pos x="536" y="496"/>
              </a:cxn>
              <a:cxn ang="0">
                <a:pos x="680" y="304"/>
              </a:cxn>
              <a:cxn ang="0">
                <a:pos x="680" y="208"/>
              </a:cxn>
              <a:cxn ang="0">
                <a:pos x="872" y="112"/>
              </a:cxn>
              <a:cxn ang="0">
                <a:pos x="920" y="64"/>
              </a:cxn>
              <a:cxn ang="0">
                <a:pos x="872" y="16"/>
              </a:cxn>
            </a:cxnLst>
            <a:rect l="0" t="0" r="r" b="b"/>
            <a:pathLst>
              <a:path w="936" h="704">
                <a:moveTo>
                  <a:pt x="872" y="16"/>
                </a:moveTo>
                <a:cubicBezTo>
                  <a:pt x="808" y="32"/>
                  <a:pt x="632" y="128"/>
                  <a:pt x="536" y="160"/>
                </a:cubicBezTo>
                <a:cubicBezTo>
                  <a:pt x="440" y="192"/>
                  <a:pt x="336" y="184"/>
                  <a:pt x="296" y="208"/>
                </a:cubicBezTo>
                <a:cubicBezTo>
                  <a:pt x="256" y="232"/>
                  <a:pt x="312" y="272"/>
                  <a:pt x="296" y="304"/>
                </a:cubicBezTo>
                <a:cubicBezTo>
                  <a:pt x="280" y="336"/>
                  <a:pt x="232" y="368"/>
                  <a:pt x="200" y="400"/>
                </a:cubicBezTo>
                <a:cubicBezTo>
                  <a:pt x="168" y="432"/>
                  <a:pt x="136" y="488"/>
                  <a:pt x="104" y="496"/>
                </a:cubicBezTo>
                <a:cubicBezTo>
                  <a:pt x="72" y="504"/>
                  <a:pt x="0" y="432"/>
                  <a:pt x="8" y="448"/>
                </a:cubicBezTo>
                <a:cubicBezTo>
                  <a:pt x="16" y="464"/>
                  <a:pt x="96" y="552"/>
                  <a:pt x="152" y="592"/>
                </a:cubicBezTo>
                <a:cubicBezTo>
                  <a:pt x="208" y="632"/>
                  <a:pt x="280" y="704"/>
                  <a:pt x="344" y="688"/>
                </a:cubicBezTo>
                <a:cubicBezTo>
                  <a:pt x="408" y="672"/>
                  <a:pt x="480" y="560"/>
                  <a:pt x="536" y="496"/>
                </a:cubicBezTo>
                <a:cubicBezTo>
                  <a:pt x="592" y="432"/>
                  <a:pt x="656" y="352"/>
                  <a:pt x="680" y="304"/>
                </a:cubicBezTo>
                <a:cubicBezTo>
                  <a:pt x="704" y="256"/>
                  <a:pt x="648" y="240"/>
                  <a:pt x="680" y="208"/>
                </a:cubicBezTo>
                <a:cubicBezTo>
                  <a:pt x="712" y="176"/>
                  <a:pt x="832" y="136"/>
                  <a:pt x="872" y="112"/>
                </a:cubicBezTo>
                <a:cubicBezTo>
                  <a:pt x="912" y="88"/>
                  <a:pt x="920" y="80"/>
                  <a:pt x="920" y="64"/>
                </a:cubicBezTo>
                <a:cubicBezTo>
                  <a:pt x="920" y="48"/>
                  <a:pt x="936" y="0"/>
                  <a:pt x="872" y="16"/>
                </a:cubicBezTo>
                <a:close/>
              </a:path>
            </a:pathLst>
          </a:custGeom>
          <a:solidFill>
            <a:srgbClr val="800080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2" name="Freeform 12"/>
          <p:cNvSpPr>
            <a:spLocks/>
          </p:cNvSpPr>
          <p:nvPr/>
        </p:nvSpPr>
        <p:spPr bwMode="auto">
          <a:xfrm>
            <a:off x="4394200" y="4089400"/>
            <a:ext cx="1257300" cy="1333500"/>
          </a:xfrm>
          <a:custGeom>
            <a:avLst/>
            <a:gdLst/>
            <a:ahLst/>
            <a:cxnLst>
              <a:cxn ang="0">
                <a:pos x="736" y="160"/>
              </a:cxn>
              <a:cxn ang="0">
                <a:pos x="784" y="256"/>
              </a:cxn>
              <a:cxn ang="0">
                <a:pos x="688" y="544"/>
              </a:cxn>
              <a:cxn ang="0">
                <a:pos x="592" y="736"/>
              </a:cxn>
              <a:cxn ang="0">
                <a:pos x="400" y="832"/>
              </a:cxn>
              <a:cxn ang="0">
                <a:pos x="160" y="784"/>
              </a:cxn>
              <a:cxn ang="0">
                <a:pos x="64" y="688"/>
              </a:cxn>
              <a:cxn ang="0">
                <a:pos x="16" y="592"/>
              </a:cxn>
              <a:cxn ang="0">
                <a:pos x="16" y="544"/>
              </a:cxn>
              <a:cxn ang="0">
                <a:pos x="112" y="544"/>
              </a:cxn>
              <a:cxn ang="0">
                <a:pos x="208" y="352"/>
              </a:cxn>
              <a:cxn ang="0">
                <a:pos x="448" y="160"/>
              </a:cxn>
              <a:cxn ang="0">
                <a:pos x="544" y="64"/>
              </a:cxn>
              <a:cxn ang="0">
                <a:pos x="640" y="16"/>
              </a:cxn>
              <a:cxn ang="0">
                <a:pos x="736" y="160"/>
              </a:cxn>
            </a:cxnLst>
            <a:rect l="0" t="0" r="r" b="b"/>
            <a:pathLst>
              <a:path w="792" h="840">
                <a:moveTo>
                  <a:pt x="736" y="160"/>
                </a:moveTo>
                <a:cubicBezTo>
                  <a:pt x="760" y="200"/>
                  <a:pt x="792" y="192"/>
                  <a:pt x="784" y="256"/>
                </a:cubicBezTo>
                <a:cubicBezTo>
                  <a:pt x="776" y="320"/>
                  <a:pt x="720" y="464"/>
                  <a:pt x="688" y="544"/>
                </a:cubicBezTo>
                <a:cubicBezTo>
                  <a:pt x="656" y="624"/>
                  <a:pt x="640" y="688"/>
                  <a:pt x="592" y="736"/>
                </a:cubicBezTo>
                <a:cubicBezTo>
                  <a:pt x="544" y="784"/>
                  <a:pt x="472" y="824"/>
                  <a:pt x="400" y="832"/>
                </a:cubicBezTo>
                <a:cubicBezTo>
                  <a:pt x="328" y="840"/>
                  <a:pt x="216" y="808"/>
                  <a:pt x="160" y="784"/>
                </a:cubicBezTo>
                <a:cubicBezTo>
                  <a:pt x="104" y="760"/>
                  <a:pt x="88" y="720"/>
                  <a:pt x="64" y="688"/>
                </a:cubicBezTo>
                <a:cubicBezTo>
                  <a:pt x="40" y="656"/>
                  <a:pt x="24" y="616"/>
                  <a:pt x="16" y="592"/>
                </a:cubicBezTo>
                <a:cubicBezTo>
                  <a:pt x="8" y="568"/>
                  <a:pt x="0" y="552"/>
                  <a:pt x="16" y="544"/>
                </a:cubicBezTo>
                <a:cubicBezTo>
                  <a:pt x="32" y="536"/>
                  <a:pt x="80" y="576"/>
                  <a:pt x="112" y="544"/>
                </a:cubicBezTo>
                <a:cubicBezTo>
                  <a:pt x="144" y="512"/>
                  <a:pt x="152" y="416"/>
                  <a:pt x="208" y="352"/>
                </a:cubicBezTo>
                <a:cubicBezTo>
                  <a:pt x="264" y="288"/>
                  <a:pt x="392" y="208"/>
                  <a:pt x="448" y="160"/>
                </a:cubicBezTo>
                <a:cubicBezTo>
                  <a:pt x="504" y="112"/>
                  <a:pt x="512" y="88"/>
                  <a:pt x="544" y="64"/>
                </a:cubicBezTo>
                <a:cubicBezTo>
                  <a:pt x="576" y="40"/>
                  <a:pt x="608" y="0"/>
                  <a:pt x="640" y="16"/>
                </a:cubicBezTo>
                <a:cubicBezTo>
                  <a:pt x="672" y="32"/>
                  <a:pt x="712" y="120"/>
                  <a:pt x="736" y="160"/>
                </a:cubicBezTo>
                <a:close/>
              </a:path>
            </a:pathLst>
          </a:custGeom>
          <a:solidFill>
            <a:srgbClr val="FFFF00">
              <a:alpha val="37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4" name="Freeform 14"/>
          <p:cNvSpPr>
            <a:spLocks/>
          </p:cNvSpPr>
          <p:nvPr/>
        </p:nvSpPr>
        <p:spPr bwMode="auto">
          <a:xfrm>
            <a:off x="6731000" y="1943100"/>
            <a:ext cx="825500" cy="965200"/>
          </a:xfrm>
          <a:custGeom>
            <a:avLst/>
            <a:gdLst/>
            <a:ahLst/>
            <a:cxnLst>
              <a:cxn ang="0">
                <a:pos x="512" y="72"/>
              </a:cxn>
              <a:cxn ang="0">
                <a:pos x="416" y="24"/>
              </a:cxn>
              <a:cxn ang="0">
                <a:pos x="224" y="216"/>
              </a:cxn>
              <a:cxn ang="0">
                <a:pos x="32" y="312"/>
              </a:cxn>
              <a:cxn ang="0">
                <a:pos x="32" y="360"/>
              </a:cxn>
              <a:cxn ang="0">
                <a:pos x="128" y="504"/>
              </a:cxn>
              <a:cxn ang="0">
                <a:pos x="176" y="552"/>
              </a:cxn>
              <a:cxn ang="0">
                <a:pos x="272" y="600"/>
              </a:cxn>
              <a:cxn ang="0">
                <a:pos x="320" y="504"/>
              </a:cxn>
              <a:cxn ang="0">
                <a:pos x="224" y="312"/>
              </a:cxn>
              <a:cxn ang="0">
                <a:pos x="368" y="168"/>
              </a:cxn>
              <a:cxn ang="0">
                <a:pos x="512" y="72"/>
              </a:cxn>
            </a:cxnLst>
            <a:rect l="0" t="0" r="r" b="b"/>
            <a:pathLst>
              <a:path w="520" h="608">
                <a:moveTo>
                  <a:pt x="512" y="72"/>
                </a:moveTo>
                <a:cubicBezTo>
                  <a:pt x="520" y="48"/>
                  <a:pt x="464" y="0"/>
                  <a:pt x="416" y="24"/>
                </a:cubicBezTo>
                <a:cubicBezTo>
                  <a:pt x="368" y="48"/>
                  <a:pt x="288" y="168"/>
                  <a:pt x="224" y="216"/>
                </a:cubicBezTo>
                <a:cubicBezTo>
                  <a:pt x="160" y="264"/>
                  <a:pt x="64" y="288"/>
                  <a:pt x="32" y="312"/>
                </a:cubicBezTo>
                <a:cubicBezTo>
                  <a:pt x="0" y="336"/>
                  <a:pt x="16" y="328"/>
                  <a:pt x="32" y="360"/>
                </a:cubicBezTo>
                <a:cubicBezTo>
                  <a:pt x="48" y="392"/>
                  <a:pt x="104" y="472"/>
                  <a:pt x="128" y="504"/>
                </a:cubicBezTo>
                <a:cubicBezTo>
                  <a:pt x="152" y="536"/>
                  <a:pt x="152" y="536"/>
                  <a:pt x="176" y="552"/>
                </a:cubicBezTo>
                <a:cubicBezTo>
                  <a:pt x="200" y="568"/>
                  <a:pt x="248" y="608"/>
                  <a:pt x="272" y="600"/>
                </a:cubicBezTo>
                <a:cubicBezTo>
                  <a:pt x="296" y="592"/>
                  <a:pt x="328" y="552"/>
                  <a:pt x="320" y="504"/>
                </a:cubicBezTo>
                <a:cubicBezTo>
                  <a:pt x="312" y="456"/>
                  <a:pt x="216" y="368"/>
                  <a:pt x="224" y="312"/>
                </a:cubicBezTo>
                <a:cubicBezTo>
                  <a:pt x="232" y="256"/>
                  <a:pt x="320" y="208"/>
                  <a:pt x="368" y="168"/>
                </a:cubicBezTo>
                <a:cubicBezTo>
                  <a:pt x="416" y="128"/>
                  <a:pt x="504" y="96"/>
                  <a:pt x="512" y="72"/>
                </a:cubicBezTo>
                <a:close/>
              </a:path>
            </a:pathLst>
          </a:custGeom>
          <a:solidFill>
            <a:srgbClr val="33CC33">
              <a:alpha val="38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5" name="Freeform 15"/>
          <p:cNvSpPr>
            <a:spLocks/>
          </p:cNvSpPr>
          <p:nvPr/>
        </p:nvSpPr>
        <p:spPr bwMode="auto">
          <a:xfrm>
            <a:off x="3949700" y="2463800"/>
            <a:ext cx="2971800" cy="2120900"/>
          </a:xfrm>
          <a:custGeom>
            <a:avLst/>
            <a:gdLst/>
            <a:ahLst/>
            <a:cxnLst>
              <a:cxn ang="0">
                <a:pos x="1640" y="32"/>
              </a:cxn>
              <a:cxn ang="0">
                <a:pos x="1832" y="320"/>
              </a:cxn>
              <a:cxn ang="0">
                <a:pos x="1832" y="512"/>
              </a:cxn>
              <a:cxn ang="0">
                <a:pos x="1592" y="704"/>
              </a:cxn>
              <a:cxn ang="0">
                <a:pos x="1400" y="800"/>
              </a:cxn>
              <a:cxn ang="0">
                <a:pos x="1208" y="944"/>
              </a:cxn>
              <a:cxn ang="0">
                <a:pos x="1112" y="1088"/>
              </a:cxn>
              <a:cxn ang="0">
                <a:pos x="1064" y="1136"/>
              </a:cxn>
              <a:cxn ang="0">
                <a:pos x="1064" y="1232"/>
              </a:cxn>
              <a:cxn ang="0">
                <a:pos x="1016" y="1328"/>
              </a:cxn>
              <a:cxn ang="0">
                <a:pos x="872" y="1184"/>
              </a:cxn>
              <a:cxn ang="0">
                <a:pos x="872" y="1040"/>
              </a:cxn>
              <a:cxn ang="0">
                <a:pos x="968" y="1088"/>
              </a:cxn>
              <a:cxn ang="0">
                <a:pos x="1112" y="944"/>
              </a:cxn>
              <a:cxn ang="0">
                <a:pos x="872" y="1040"/>
              </a:cxn>
              <a:cxn ang="0">
                <a:pos x="680" y="1184"/>
              </a:cxn>
              <a:cxn ang="0">
                <a:pos x="584" y="1184"/>
              </a:cxn>
              <a:cxn ang="0">
                <a:pos x="728" y="1040"/>
              </a:cxn>
              <a:cxn ang="0">
                <a:pos x="1016" y="896"/>
              </a:cxn>
              <a:cxn ang="0">
                <a:pos x="680" y="992"/>
              </a:cxn>
              <a:cxn ang="0">
                <a:pos x="296" y="1136"/>
              </a:cxn>
              <a:cxn ang="0">
                <a:pos x="104" y="1184"/>
              </a:cxn>
              <a:cxn ang="0">
                <a:pos x="8" y="1136"/>
              </a:cxn>
              <a:cxn ang="0">
                <a:pos x="56" y="1040"/>
              </a:cxn>
              <a:cxn ang="0">
                <a:pos x="248" y="1040"/>
              </a:cxn>
              <a:cxn ang="0">
                <a:pos x="536" y="944"/>
              </a:cxn>
              <a:cxn ang="0">
                <a:pos x="824" y="800"/>
              </a:cxn>
              <a:cxn ang="0">
                <a:pos x="680" y="800"/>
              </a:cxn>
              <a:cxn ang="0">
                <a:pos x="536" y="752"/>
              </a:cxn>
              <a:cxn ang="0">
                <a:pos x="392" y="752"/>
              </a:cxn>
              <a:cxn ang="0">
                <a:pos x="248" y="656"/>
              </a:cxn>
              <a:cxn ang="0">
                <a:pos x="296" y="560"/>
              </a:cxn>
              <a:cxn ang="0">
                <a:pos x="440" y="608"/>
              </a:cxn>
              <a:cxn ang="0">
                <a:pos x="680" y="704"/>
              </a:cxn>
              <a:cxn ang="0">
                <a:pos x="872" y="704"/>
              </a:cxn>
              <a:cxn ang="0">
                <a:pos x="1112" y="656"/>
              </a:cxn>
              <a:cxn ang="0">
                <a:pos x="1304" y="464"/>
              </a:cxn>
              <a:cxn ang="0">
                <a:pos x="1352" y="320"/>
              </a:cxn>
              <a:cxn ang="0">
                <a:pos x="1496" y="128"/>
              </a:cxn>
              <a:cxn ang="0">
                <a:pos x="1640" y="32"/>
              </a:cxn>
            </a:cxnLst>
            <a:rect l="0" t="0" r="r" b="b"/>
            <a:pathLst>
              <a:path w="1872" h="1336">
                <a:moveTo>
                  <a:pt x="1640" y="32"/>
                </a:moveTo>
                <a:cubicBezTo>
                  <a:pt x="1696" y="64"/>
                  <a:pt x="1800" y="240"/>
                  <a:pt x="1832" y="320"/>
                </a:cubicBezTo>
                <a:cubicBezTo>
                  <a:pt x="1864" y="400"/>
                  <a:pt x="1872" y="448"/>
                  <a:pt x="1832" y="512"/>
                </a:cubicBezTo>
                <a:cubicBezTo>
                  <a:pt x="1792" y="576"/>
                  <a:pt x="1664" y="656"/>
                  <a:pt x="1592" y="704"/>
                </a:cubicBezTo>
                <a:cubicBezTo>
                  <a:pt x="1520" y="752"/>
                  <a:pt x="1464" y="760"/>
                  <a:pt x="1400" y="800"/>
                </a:cubicBezTo>
                <a:cubicBezTo>
                  <a:pt x="1336" y="840"/>
                  <a:pt x="1256" y="896"/>
                  <a:pt x="1208" y="944"/>
                </a:cubicBezTo>
                <a:cubicBezTo>
                  <a:pt x="1160" y="992"/>
                  <a:pt x="1136" y="1056"/>
                  <a:pt x="1112" y="1088"/>
                </a:cubicBezTo>
                <a:cubicBezTo>
                  <a:pt x="1088" y="1120"/>
                  <a:pt x="1072" y="1112"/>
                  <a:pt x="1064" y="1136"/>
                </a:cubicBezTo>
                <a:cubicBezTo>
                  <a:pt x="1056" y="1160"/>
                  <a:pt x="1072" y="1200"/>
                  <a:pt x="1064" y="1232"/>
                </a:cubicBezTo>
                <a:cubicBezTo>
                  <a:pt x="1056" y="1264"/>
                  <a:pt x="1048" y="1336"/>
                  <a:pt x="1016" y="1328"/>
                </a:cubicBezTo>
                <a:cubicBezTo>
                  <a:pt x="984" y="1320"/>
                  <a:pt x="896" y="1232"/>
                  <a:pt x="872" y="1184"/>
                </a:cubicBezTo>
                <a:cubicBezTo>
                  <a:pt x="848" y="1136"/>
                  <a:pt x="856" y="1056"/>
                  <a:pt x="872" y="1040"/>
                </a:cubicBezTo>
                <a:cubicBezTo>
                  <a:pt x="888" y="1024"/>
                  <a:pt x="928" y="1104"/>
                  <a:pt x="968" y="1088"/>
                </a:cubicBezTo>
                <a:cubicBezTo>
                  <a:pt x="1008" y="1072"/>
                  <a:pt x="1128" y="952"/>
                  <a:pt x="1112" y="944"/>
                </a:cubicBezTo>
                <a:cubicBezTo>
                  <a:pt x="1096" y="936"/>
                  <a:pt x="944" y="1000"/>
                  <a:pt x="872" y="1040"/>
                </a:cubicBezTo>
                <a:cubicBezTo>
                  <a:pt x="800" y="1080"/>
                  <a:pt x="728" y="1160"/>
                  <a:pt x="680" y="1184"/>
                </a:cubicBezTo>
                <a:cubicBezTo>
                  <a:pt x="632" y="1208"/>
                  <a:pt x="576" y="1208"/>
                  <a:pt x="584" y="1184"/>
                </a:cubicBezTo>
                <a:cubicBezTo>
                  <a:pt x="592" y="1160"/>
                  <a:pt x="656" y="1088"/>
                  <a:pt x="728" y="1040"/>
                </a:cubicBezTo>
                <a:cubicBezTo>
                  <a:pt x="800" y="992"/>
                  <a:pt x="1024" y="904"/>
                  <a:pt x="1016" y="896"/>
                </a:cubicBezTo>
                <a:cubicBezTo>
                  <a:pt x="1008" y="888"/>
                  <a:pt x="800" y="952"/>
                  <a:pt x="680" y="992"/>
                </a:cubicBezTo>
                <a:cubicBezTo>
                  <a:pt x="560" y="1032"/>
                  <a:pt x="392" y="1104"/>
                  <a:pt x="296" y="1136"/>
                </a:cubicBezTo>
                <a:cubicBezTo>
                  <a:pt x="200" y="1168"/>
                  <a:pt x="152" y="1184"/>
                  <a:pt x="104" y="1184"/>
                </a:cubicBezTo>
                <a:cubicBezTo>
                  <a:pt x="56" y="1184"/>
                  <a:pt x="16" y="1160"/>
                  <a:pt x="8" y="1136"/>
                </a:cubicBezTo>
                <a:cubicBezTo>
                  <a:pt x="0" y="1112"/>
                  <a:pt x="16" y="1056"/>
                  <a:pt x="56" y="1040"/>
                </a:cubicBezTo>
                <a:cubicBezTo>
                  <a:pt x="96" y="1024"/>
                  <a:pt x="168" y="1056"/>
                  <a:pt x="248" y="1040"/>
                </a:cubicBezTo>
                <a:cubicBezTo>
                  <a:pt x="328" y="1024"/>
                  <a:pt x="440" y="984"/>
                  <a:pt x="536" y="944"/>
                </a:cubicBezTo>
                <a:cubicBezTo>
                  <a:pt x="632" y="904"/>
                  <a:pt x="800" y="824"/>
                  <a:pt x="824" y="800"/>
                </a:cubicBezTo>
                <a:cubicBezTo>
                  <a:pt x="848" y="776"/>
                  <a:pt x="728" y="808"/>
                  <a:pt x="680" y="800"/>
                </a:cubicBezTo>
                <a:cubicBezTo>
                  <a:pt x="632" y="792"/>
                  <a:pt x="584" y="760"/>
                  <a:pt x="536" y="752"/>
                </a:cubicBezTo>
                <a:cubicBezTo>
                  <a:pt x="488" y="744"/>
                  <a:pt x="440" y="768"/>
                  <a:pt x="392" y="752"/>
                </a:cubicBezTo>
                <a:cubicBezTo>
                  <a:pt x="344" y="736"/>
                  <a:pt x="264" y="688"/>
                  <a:pt x="248" y="656"/>
                </a:cubicBezTo>
                <a:cubicBezTo>
                  <a:pt x="232" y="624"/>
                  <a:pt x="264" y="568"/>
                  <a:pt x="296" y="560"/>
                </a:cubicBezTo>
                <a:cubicBezTo>
                  <a:pt x="328" y="552"/>
                  <a:pt x="376" y="584"/>
                  <a:pt x="440" y="608"/>
                </a:cubicBezTo>
                <a:cubicBezTo>
                  <a:pt x="504" y="632"/>
                  <a:pt x="608" y="688"/>
                  <a:pt x="680" y="704"/>
                </a:cubicBezTo>
                <a:cubicBezTo>
                  <a:pt x="752" y="720"/>
                  <a:pt x="800" y="712"/>
                  <a:pt x="872" y="704"/>
                </a:cubicBezTo>
                <a:cubicBezTo>
                  <a:pt x="944" y="696"/>
                  <a:pt x="1040" y="696"/>
                  <a:pt x="1112" y="656"/>
                </a:cubicBezTo>
                <a:cubicBezTo>
                  <a:pt x="1184" y="616"/>
                  <a:pt x="1264" y="520"/>
                  <a:pt x="1304" y="464"/>
                </a:cubicBezTo>
                <a:cubicBezTo>
                  <a:pt x="1344" y="408"/>
                  <a:pt x="1320" y="376"/>
                  <a:pt x="1352" y="320"/>
                </a:cubicBezTo>
                <a:cubicBezTo>
                  <a:pt x="1384" y="264"/>
                  <a:pt x="1448" y="176"/>
                  <a:pt x="1496" y="128"/>
                </a:cubicBezTo>
                <a:cubicBezTo>
                  <a:pt x="1544" y="80"/>
                  <a:pt x="1584" y="0"/>
                  <a:pt x="1640" y="32"/>
                </a:cubicBezTo>
                <a:close/>
              </a:path>
            </a:pathLst>
          </a:custGeom>
          <a:solidFill>
            <a:srgbClr val="33CC33">
              <a:alpha val="38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6" name="Freeform 16"/>
          <p:cNvSpPr>
            <a:spLocks/>
          </p:cNvSpPr>
          <p:nvPr/>
        </p:nvSpPr>
        <p:spPr bwMode="auto">
          <a:xfrm>
            <a:off x="5194300" y="2882900"/>
            <a:ext cx="1917700" cy="2527300"/>
          </a:xfrm>
          <a:custGeom>
            <a:avLst/>
            <a:gdLst/>
            <a:ahLst/>
            <a:cxnLst>
              <a:cxn ang="0">
                <a:pos x="1192" y="8"/>
              </a:cxn>
              <a:cxn ang="0">
                <a:pos x="1096" y="104"/>
              </a:cxn>
              <a:cxn ang="0">
                <a:pos x="1048" y="248"/>
              </a:cxn>
              <a:cxn ang="0">
                <a:pos x="904" y="392"/>
              </a:cxn>
              <a:cxn ang="0">
                <a:pos x="760" y="488"/>
              </a:cxn>
              <a:cxn ang="0">
                <a:pos x="712" y="536"/>
              </a:cxn>
              <a:cxn ang="0">
                <a:pos x="712" y="632"/>
              </a:cxn>
              <a:cxn ang="0">
                <a:pos x="568" y="776"/>
              </a:cxn>
              <a:cxn ang="0">
                <a:pos x="376" y="920"/>
              </a:cxn>
              <a:cxn ang="0">
                <a:pos x="328" y="1016"/>
              </a:cxn>
              <a:cxn ang="0">
                <a:pos x="232" y="1256"/>
              </a:cxn>
              <a:cxn ang="0">
                <a:pos x="472" y="1064"/>
              </a:cxn>
              <a:cxn ang="0">
                <a:pos x="568" y="968"/>
              </a:cxn>
              <a:cxn ang="0">
                <a:pos x="280" y="1304"/>
              </a:cxn>
              <a:cxn ang="0">
                <a:pos x="40" y="1496"/>
              </a:cxn>
              <a:cxn ang="0">
                <a:pos x="40" y="1592"/>
              </a:cxn>
              <a:cxn ang="0">
                <a:pos x="136" y="1496"/>
              </a:cxn>
              <a:cxn ang="0">
                <a:pos x="376" y="1304"/>
              </a:cxn>
              <a:cxn ang="0">
                <a:pos x="616" y="1064"/>
              </a:cxn>
              <a:cxn ang="0">
                <a:pos x="760" y="872"/>
              </a:cxn>
              <a:cxn ang="0">
                <a:pos x="904" y="776"/>
              </a:cxn>
              <a:cxn ang="0">
                <a:pos x="1000" y="728"/>
              </a:cxn>
              <a:cxn ang="0">
                <a:pos x="1096" y="536"/>
              </a:cxn>
              <a:cxn ang="0">
                <a:pos x="1192" y="200"/>
              </a:cxn>
              <a:cxn ang="0">
                <a:pos x="1192" y="56"/>
              </a:cxn>
              <a:cxn ang="0">
                <a:pos x="1192" y="8"/>
              </a:cxn>
            </a:cxnLst>
            <a:rect l="0" t="0" r="r" b="b"/>
            <a:pathLst>
              <a:path w="1208" h="1592">
                <a:moveTo>
                  <a:pt x="1192" y="8"/>
                </a:moveTo>
                <a:cubicBezTo>
                  <a:pt x="1176" y="16"/>
                  <a:pt x="1120" y="64"/>
                  <a:pt x="1096" y="104"/>
                </a:cubicBezTo>
                <a:cubicBezTo>
                  <a:pt x="1072" y="144"/>
                  <a:pt x="1080" y="200"/>
                  <a:pt x="1048" y="248"/>
                </a:cubicBezTo>
                <a:cubicBezTo>
                  <a:pt x="1016" y="296"/>
                  <a:pt x="952" y="352"/>
                  <a:pt x="904" y="392"/>
                </a:cubicBezTo>
                <a:cubicBezTo>
                  <a:pt x="856" y="432"/>
                  <a:pt x="792" y="464"/>
                  <a:pt x="760" y="488"/>
                </a:cubicBezTo>
                <a:cubicBezTo>
                  <a:pt x="728" y="512"/>
                  <a:pt x="720" y="512"/>
                  <a:pt x="712" y="536"/>
                </a:cubicBezTo>
                <a:cubicBezTo>
                  <a:pt x="704" y="560"/>
                  <a:pt x="736" y="592"/>
                  <a:pt x="712" y="632"/>
                </a:cubicBezTo>
                <a:cubicBezTo>
                  <a:pt x="688" y="672"/>
                  <a:pt x="624" y="728"/>
                  <a:pt x="568" y="776"/>
                </a:cubicBezTo>
                <a:cubicBezTo>
                  <a:pt x="512" y="824"/>
                  <a:pt x="416" y="880"/>
                  <a:pt x="376" y="920"/>
                </a:cubicBezTo>
                <a:cubicBezTo>
                  <a:pt x="336" y="960"/>
                  <a:pt x="352" y="960"/>
                  <a:pt x="328" y="1016"/>
                </a:cubicBezTo>
                <a:cubicBezTo>
                  <a:pt x="304" y="1072"/>
                  <a:pt x="208" y="1248"/>
                  <a:pt x="232" y="1256"/>
                </a:cubicBezTo>
                <a:cubicBezTo>
                  <a:pt x="256" y="1264"/>
                  <a:pt x="416" y="1112"/>
                  <a:pt x="472" y="1064"/>
                </a:cubicBezTo>
                <a:cubicBezTo>
                  <a:pt x="528" y="1016"/>
                  <a:pt x="600" y="928"/>
                  <a:pt x="568" y="968"/>
                </a:cubicBezTo>
                <a:cubicBezTo>
                  <a:pt x="536" y="1008"/>
                  <a:pt x="368" y="1216"/>
                  <a:pt x="280" y="1304"/>
                </a:cubicBezTo>
                <a:cubicBezTo>
                  <a:pt x="192" y="1392"/>
                  <a:pt x="80" y="1448"/>
                  <a:pt x="40" y="1496"/>
                </a:cubicBezTo>
                <a:cubicBezTo>
                  <a:pt x="0" y="1544"/>
                  <a:pt x="24" y="1592"/>
                  <a:pt x="40" y="1592"/>
                </a:cubicBezTo>
                <a:cubicBezTo>
                  <a:pt x="56" y="1592"/>
                  <a:pt x="80" y="1544"/>
                  <a:pt x="136" y="1496"/>
                </a:cubicBezTo>
                <a:cubicBezTo>
                  <a:pt x="192" y="1448"/>
                  <a:pt x="296" y="1376"/>
                  <a:pt x="376" y="1304"/>
                </a:cubicBezTo>
                <a:cubicBezTo>
                  <a:pt x="456" y="1232"/>
                  <a:pt x="552" y="1136"/>
                  <a:pt x="616" y="1064"/>
                </a:cubicBezTo>
                <a:cubicBezTo>
                  <a:pt x="680" y="992"/>
                  <a:pt x="712" y="920"/>
                  <a:pt x="760" y="872"/>
                </a:cubicBezTo>
                <a:cubicBezTo>
                  <a:pt x="808" y="824"/>
                  <a:pt x="864" y="800"/>
                  <a:pt x="904" y="776"/>
                </a:cubicBezTo>
                <a:cubicBezTo>
                  <a:pt x="944" y="752"/>
                  <a:pt x="968" y="768"/>
                  <a:pt x="1000" y="728"/>
                </a:cubicBezTo>
                <a:cubicBezTo>
                  <a:pt x="1032" y="688"/>
                  <a:pt x="1064" y="624"/>
                  <a:pt x="1096" y="536"/>
                </a:cubicBezTo>
                <a:cubicBezTo>
                  <a:pt x="1128" y="448"/>
                  <a:pt x="1176" y="280"/>
                  <a:pt x="1192" y="200"/>
                </a:cubicBezTo>
                <a:cubicBezTo>
                  <a:pt x="1208" y="120"/>
                  <a:pt x="1192" y="88"/>
                  <a:pt x="1192" y="56"/>
                </a:cubicBezTo>
                <a:cubicBezTo>
                  <a:pt x="1192" y="24"/>
                  <a:pt x="1208" y="0"/>
                  <a:pt x="1192" y="8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7" name="Freeform 17"/>
          <p:cNvSpPr>
            <a:spLocks/>
          </p:cNvSpPr>
          <p:nvPr/>
        </p:nvSpPr>
        <p:spPr bwMode="auto">
          <a:xfrm>
            <a:off x="5003800" y="5321300"/>
            <a:ext cx="190500" cy="165100"/>
          </a:xfrm>
          <a:custGeom>
            <a:avLst/>
            <a:gdLst/>
            <a:ahLst/>
            <a:cxnLst>
              <a:cxn ang="0">
                <a:pos x="112" y="8"/>
              </a:cxn>
              <a:cxn ang="0">
                <a:pos x="16" y="56"/>
              </a:cxn>
              <a:cxn ang="0">
                <a:pos x="16" y="104"/>
              </a:cxn>
              <a:cxn ang="0">
                <a:pos x="112" y="56"/>
              </a:cxn>
              <a:cxn ang="0">
                <a:pos x="64" y="8"/>
              </a:cxn>
              <a:cxn ang="0">
                <a:pos x="112" y="8"/>
              </a:cxn>
            </a:cxnLst>
            <a:rect l="0" t="0" r="r" b="b"/>
            <a:pathLst>
              <a:path w="120" h="104">
                <a:moveTo>
                  <a:pt x="112" y="8"/>
                </a:moveTo>
                <a:cubicBezTo>
                  <a:pt x="104" y="16"/>
                  <a:pt x="32" y="40"/>
                  <a:pt x="16" y="56"/>
                </a:cubicBezTo>
                <a:cubicBezTo>
                  <a:pt x="0" y="72"/>
                  <a:pt x="0" y="104"/>
                  <a:pt x="16" y="104"/>
                </a:cubicBezTo>
                <a:cubicBezTo>
                  <a:pt x="32" y="104"/>
                  <a:pt x="104" y="72"/>
                  <a:pt x="112" y="56"/>
                </a:cubicBezTo>
                <a:cubicBezTo>
                  <a:pt x="120" y="40"/>
                  <a:pt x="64" y="16"/>
                  <a:pt x="64" y="8"/>
                </a:cubicBezTo>
                <a:cubicBezTo>
                  <a:pt x="64" y="0"/>
                  <a:pt x="120" y="0"/>
                  <a:pt x="112" y="8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8" name="Freeform 18"/>
          <p:cNvSpPr>
            <a:spLocks/>
          </p:cNvSpPr>
          <p:nvPr/>
        </p:nvSpPr>
        <p:spPr bwMode="auto">
          <a:xfrm>
            <a:off x="4102100" y="5473700"/>
            <a:ext cx="838200" cy="546100"/>
          </a:xfrm>
          <a:custGeom>
            <a:avLst/>
            <a:gdLst/>
            <a:ahLst/>
            <a:cxnLst>
              <a:cxn ang="0">
                <a:pos x="488" y="8"/>
              </a:cxn>
              <a:cxn ang="0">
                <a:pos x="248" y="104"/>
              </a:cxn>
              <a:cxn ang="0">
                <a:pos x="104" y="104"/>
              </a:cxn>
              <a:cxn ang="0">
                <a:pos x="56" y="56"/>
              </a:cxn>
              <a:cxn ang="0">
                <a:pos x="8" y="248"/>
              </a:cxn>
              <a:cxn ang="0">
                <a:pos x="8" y="344"/>
              </a:cxn>
              <a:cxn ang="0">
                <a:pos x="56" y="248"/>
              </a:cxn>
              <a:cxn ang="0">
                <a:pos x="296" y="152"/>
              </a:cxn>
              <a:cxn ang="0">
                <a:pos x="488" y="56"/>
              </a:cxn>
              <a:cxn ang="0">
                <a:pos x="488" y="8"/>
              </a:cxn>
            </a:cxnLst>
            <a:rect l="0" t="0" r="r" b="b"/>
            <a:pathLst>
              <a:path w="528" h="344">
                <a:moveTo>
                  <a:pt x="488" y="8"/>
                </a:moveTo>
                <a:cubicBezTo>
                  <a:pt x="448" y="16"/>
                  <a:pt x="312" y="88"/>
                  <a:pt x="248" y="104"/>
                </a:cubicBezTo>
                <a:cubicBezTo>
                  <a:pt x="184" y="120"/>
                  <a:pt x="136" y="112"/>
                  <a:pt x="104" y="104"/>
                </a:cubicBezTo>
                <a:cubicBezTo>
                  <a:pt x="72" y="96"/>
                  <a:pt x="72" y="32"/>
                  <a:pt x="56" y="56"/>
                </a:cubicBezTo>
                <a:cubicBezTo>
                  <a:pt x="40" y="80"/>
                  <a:pt x="16" y="200"/>
                  <a:pt x="8" y="248"/>
                </a:cubicBezTo>
                <a:cubicBezTo>
                  <a:pt x="0" y="296"/>
                  <a:pt x="0" y="344"/>
                  <a:pt x="8" y="344"/>
                </a:cubicBezTo>
                <a:cubicBezTo>
                  <a:pt x="16" y="344"/>
                  <a:pt x="8" y="280"/>
                  <a:pt x="56" y="248"/>
                </a:cubicBezTo>
                <a:cubicBezTo>
                  <a:pt x="104" y="216"/>
                  <a:pt x="224" y="184"/>
                  <a:pt x="296" y="152"/>
                </a:cubicBezTo>
                <a:cubicBezTo>
                  <a:pt x="368" y="120"/>
                  <a:pt x="456" y="80"/>
                  <a:pt x="488" y="56"/>
                </a:cubicBezTo>
                <a:cubicBezTo>
                  <a:pt x="520" y="32"/>
                  <a:pt x="528" y="0"/>
                  <a:pt x="488" y="8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9" name="Freeform 19"/>
          <p:cNvSpPr>
            <a:spLocks/>
          </p:cNvSpPr>
          <p:nvPr/>
        </p:nvSpPr>
        <p:spPr bwMode="auto">
          <a:xfrm>
            <a:off x="6324600" y="3797300"/>
            <a:ext cx="2692400" cy="2540000"/>
          </a:xfrm>
          <a:custGeom>
            <a:avLst/>
            <a:gdLst/>
            <a:ahLst/>
            <a:cxnLst>
              <a:cxn ang="0">
                <a:pos x="336" y="1352"/>
              </a:cxn>
              <a:cxn ang="0">
                <a:pos x="96" y="1208"/>
              </a:cxn>
              <a:cxn ang="0">
                <a:pos x="0" y="872"/>
              </a:cxn>
              <a:cxn ang="0">
                <a:pos x="96" y="440"/>
              </a:cxn>
              <a:cxn ang="0">
                <a:pos x="576" y="104"/>
              </a:cxn>
              <a:cxn ang="0">
                <a:pos x="1056" y="8"/>
              </a:cxn>
              <a:cxn ang="0">
                <a:pos x="1440" y="152"/>
              </a:cxn>
              <a:cxn ang="0">
                <a:pos x="1680" y="488"/>
              </a:cxn>
              <a:cxn ang="0">
                <a:pos x="1536" y="968"/>
              </a:cxn>
              <a:cxn ang="0">
                <a:pos x="1104" y="1400"/>
              </a:cxn>
              <a:cxn ang="0">
                <a:pos x="768" y="1592"/>
              </a:cxn>
              <a:cxn ang="0">
                <a:pos x="432" y="1448"/>
              </a:cxn>
              <a:cxn ang="0">
                <a:pos x="336" y="1352"/>
              </a:cxn>
            </a:cxnLst>
            <a:rect l="0" t="0" r="r" b="b"/>
            <a:pathLst>
              <a:path w="1696" h="1600">
                <a:moveTo>
                  <a:pt x="336" y="1352"/>
                </a:moveTo>
                <a:cubicBezTo>
                  <a:pt x="280" y="1312"/>
                  <a:pt x="152" y="1288"/>
                  <a:pt x="96" y="1208"/>
                </a:cubicBezTo>
                <a:cubicBezTo>
                  <a:pt x="40" y="1128"/>
                  <a:pt x="0" y="1000"/>
                  <a:pt x="0" y="872"/>
                </a:cubicBezTo>
                <a:cubicBezTo>
                  <a:pt x="0" y="744"/>
                  <a:pt x="0" y="568"/>
                  <a:pt x="96" y="440"/>
                </a:cubicBezTo>
                <a:cubicBezTo>
                  <a:pt x="192" y="312"/>
                  <a:pt x="416" y="176"/>
                  <a:pt x="576" y="104"/>
                </a:cubicBezTo>
                <a:cubicBezTo>
                  <a:pt x="736" y="32"/>
                  <a:pt x="912" y="0"/>
                  <a:pt x="1056" y="8"/>
                </a:cubicBezTo>
                <a:cubicBezTo>
                  <a:pt x="1200" y="16"/>
                  <a:pt x="1336" y="72"/>
                  <a:pt x="1440" y="152"/>
                </a:cubicBezTo>
                <a:cubicBezTo>
                  <a:pt x="1544" y="232"/>
                  <a:pt x="1664" y="352"/>
                  <a:pt x="1680" y="488"/>
                </a:cubicBezTo>
                <a:cubicBezTo>
                  <a:pt x="1696" y="624"/>
                  <a:pt x="1632" y="816"/>
                  <a:pt x="1536" y="968"/>
                </a:cubicBezTo>
                <a:cubicBezTo>
                  <a:pt x="1440" y="1120"/>
                  <a:pt x="1232" y="1296"/>
                  <a:pt x="1104" y="1400"/>
                </a:cubicBezTo>
                <a:cubicBezTo>
                  <a:pt x="976" y="1504"/>
                  <a:pt x="880" y="1584"/>
                  <a:pt x="768" y="1592"/>
                </a:cubicBezTo>
                <a:cubicBezTo>
                  <a:pt x="656" y="1600"/>
                  <a:pt x="504" y="1488"/>
                  <a:pt x="432" y="1448"/>
                </a:cubicBezTo>
                <a:cubicBezTo>
                  <a:pt x="360" y="1408"/>
                  <a:pt x="392" y="1392"/>
                  <a:pt x="336" y="1352"/>
                </a:cubicBezTo>
                <a:close/>
              </a:path>
            </a:pathLst>
          </a:custGeom>
          <a:solidFill>
            <a:srgbClr val="800000">
              <a:alpha val="3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0" name="Freeform 20"/>
          <p:cNvSpPr>
            <a:spLocks/>
          </p:cNvSpPr>
          <p:nvPr/>
        </p:nvSpPr>
        <p:spPr bwMode="auto">
          <a:xfrm>
            <a:off x="4787900" y="5753100"/>
            <a:ext cx="3060700" cy="965200"/>
          </a:xfrm>
          <a:custGeom>
            <a:avLst/>
            <a:gdLst/>
            <a:ahLst/>
            <a:cxnLst>
              <a:cxn ang="0">
                <a:pos x="1208" y="72"/>
              </a:cxn>
              <a:cxn ang="0">
                <a:pos x="920" y="24"/>
              </a:cxn>
              <a:cxn ang="0">
                <a:pos x="584" y="24"/>
              </a:cxn>
              <a:cxn ang="0">
                <a:pos x="104" y="168"/>
              </a:cxn>
              <a:cxn ang="0">
                <a:pos x="8" y="312"/>
              </a:cxn>
              <a:cxn ang="0">
                <a:pos x="56" y="408"/>
              </a:cxn>
              <a:cxn ang="0">
                <a:pos x="344" y="408"/>
              </a:cxn>
              <a:cxn ang="0">
                <a:pos x="632" y="504"/>
              </a:cxn>
              <a:cxn ang="0">
                <a:pos x="1016" y="600"/>
              </a:cxn>
              <a:cxn ang="0">
                <a:pos x="1400" y="552"/>
              </a:cxn>
              <a:cxn ang="0">
                <a:pos x="1736" y="408"/>
              </a:cxn>
              <a:cxn ang="0">
                <a:pos x="1832" y="360"/>
              </a:cxn>
              <a:cxn ang="0">
                <a:pos x="1160" y="72"/>
              </a:cxn>
              <a:cxn ang="0">
                <a:pos x="1160" y="24"/>
              </a:cxn>
              <a:cxn ang="0">
                <a:pos x="1304" y="120"/>
              </a:cxn>
              <a:cxn ang="0">
                <a:pos x="1208" y="72"/>
              </a:cxn>
            </a:cxnLst>
            <a:rect l="0" t="0" r="r" b="b"/>
            <a:pathLst>
              <a:path w="1928" h="608">
                <a:moveTo>
                  <a:pt x="1208" y="72"/>
                </a:moveTo>
                <a:cubicBezTo>
                  <a:pt x="1144" y="56"/>
                  <a:pt x="1024" y="32"/>
                  <a:pt x="920" y="24"/>
                </a:cubicBezTo>
                <a:cubicBezTo>
                  <a:pt x="816" y="16"/>
                  <a:pt x="720" y="0"/>
                  <a:pt x="584" y="24"/>
                </a:cubicBezTo>
                <a:cubicBezTo>
                  <a:pt x="448" y="48"/>
                  <a:pt x="200" y="120"/>
                  <a:pt x="104" y="168"/>
                </a:cubicBezTo>
                <a:cubicBezTo>
                  <a:pt x="8" y="216"/>
                  <a:pt x="16" y="272"/>
                  <a:pt x="8" y="312"/>
                </a:cubicBezTo>
                <a:cubicBezTo>
                  <a:pt x="0" y="352"/>
                  <a:pt x="0" y="392"/>
                  <a:pt x="56" y="408"/>
                </a:cubicBezTo>
                <a:cubicBezTo>
                  <a:pt x="112" y="424"/>
                  <a:pt x="248" y="392"/>
                  <a:pt x="344" y="408"/>
                </a:cubicBezTo>
                <a:cubicBezTo>
                  <a:pt x="440" y="424"/>
                  <a:pt x="520" y="472"/>
                  <a:pt x="632" y="504"/>
                </a:cubicBezTo>
                <a:cubicBezTo>
                  <a:pt x="744" y="536"/>
                  <a:pt x="888" y="592"/>
                  <a:pt x="1016" y="600"/>
                </a:cubicBezTo>
                <a:cubicBezTo>
                  <a:pt x="1144" y="608"/>
                  <a:pt x="1280" y="584"/>
                  <a:pt x="1400" y="552"/>
                </a:cubicBezTo>
                <a:cubicBezTo>
                  <a:pt x="1520" y="520"/>
                  <a:pt x="1664" y="440"/>
                  <a:pt x="1736" y="408"/>
                </a:cubicBezTo>
                <a:cubicBezTo>
                  <a:pt x="1808" y="376"/>
                  <a:pt x="1928" y="416"/>
                  <a:pt x="1832" y="360"/>
                </a:cubicBezTo>
                <a:cubicBezTo>
                  <a:pt x="1736" y="304"/>
                  <a:pt x="1272" y="128"/>
                  <a:pt x="1160" y="72"/>
                </a:cubicBezTo>
                <a:cubicBezTo>
                  <a:pt x="1048" y="16"/>
                  <a:pt x="1136" y="16"/>
                  <a:pt x="1160" y="24"/>
                </a:cubicBezTo>
                <a:cubicBezTo>
                  <a:pt x="1184" y="32"/>
                  <a:pt x="1296" y="112"/>
                  <a:pt x="1304" y="120"/>
                </a:cubicBezTo>
                <a:cubicBezTo>
                  <a:pt x="1312" y="128"/>
                  <a:pt x="1272" y="88"/>
                  <a:pt x="1208" y="72"/>
                </a:cubicBezTo>
                <a:close/>
              </a:path>
            </a:pathLst>
          </a:custGeom>
          <a:solidFill>
            <a:srgbClr val="800000">
              <a:alpha val="3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1" name="Freeform 21"/>
          <p:cNvSpPr>
            <a:spLocks/>
          </p:cNvSpPr>
          <p:nvPr/>
        </p:nvSpPr>
        <p:spPr bwMode="auto">
          <a:xfrm>
            <a:off x="5168900" y="2501900"/>
            <a:ext cx="2971800" cy="3454400"/>
          </a:xfrm>
          <a:custGeom>
            <a:avLst/>
            <a:gdLst/>
            <a:ahLst/>
            <a:cxnLst>
              <a:cxn ang="0">
                <a:pos x="1688" y="824"/>
              </a:cxn>
              <a:cxn ang="0">
                <a:pos x="1592" y="776"/>
              </a:cxn>
              <a:cxn ang="0">
                <a:pos x="1544" y="680"/>
              </a:cxn>
              <a:cxn ang="0">
                <a:pos x="1544" y="488"/>
              </a:cxn>
              <a:cxn ang="0">
                <a:pos x="1784" y="296"/>
              </a:cxn>
              <a:cxn ang="0">
                <a:pos x="1832" y="104"/>
              </a:cxn>
              <a:cxn ang="0">
                <a:pos x="1832" y="8"/>
              </a:cxn>
              <a:cxn ang="0">
                <a:pos x="1592" y="152"/>
              </a:cxn>
              <a:cxn ang="0">
                <a:pos x="1544" y="200"/>
              </a:cxn>
              <a:cxn ang="0">
                <a:pos x="1448" y="248"/>
              </a:cxn>
              <a:cxn ang="0">
                <a:pos x="1352" y="200"/>
              </a:cxn>
              <a:cxn ang="0">
                <a:pos x="1208" y="392"/>
              </a:cxn>
              <a:cxn ang="0">
                <a:pos x="1160" y="632"/>
              </a:cxn>
              <a:cxn ang="0">
                <a:pos x="1112" y="872"/>
              </a:cxn>
              <a:cxn ang="0">
                <a:pos x="968" y="1064"/>
              </a:cxn>
              <a:cxn ang="0">
                <a:pos x="824" y="1304"/>
              </a:cxn>
              <a:cxn ang="0">
                <a:pos x="680" y="1784"/>
              </a:cxn>
              <a:cxn ang="0">
                <a:pos x="296" y="1976"/>
              </a:cxn>
              <a:cxn ang="0">
                <a:pos x="8" y="2168"/>
              </a:cxn>
              <a:cxn ang="0">
                <a:pos x="344" y="2024"/>
              </a:cxn>
              <a:cxn ang="0">
                <a:pos x="632" y="2072"/>
              </a:cxn>
              <a:cxn ang="0">
                <a:pos x="920" y="2120"/>
              </a:cxn>
              <a:cxn ang="0">
                <a:pos x="824" y="2024"/>
              </a:cxn>
              <a:cxn ang="0">
                <a:pos x="680" y="1736"/>
              </a:cxn>
              <a:cxn ang="0">
                <a:pos x="824" y="1304"/>
              </a:cxn>
              <a:cxn ang="0">
                <a:pos x="1160" y="1016"/>
              </a:cxn>
              <a:cxn ang="0">
                <a:pos x="1544" y="872"/>
              </a:cxn>
              <a:cxn ang="0">
                <a:pos x="1736" y="872"/>
              </a:cxn>
              <a:cxn ang="0">
                <a:pos x="1688" y="824"/>
              </a:cxn>
            </a:cxnLst>
            <a:rect l="0" t="0" r="r" b="b"/>
            <a:pathLst>
              <a:path w="1872" h="2176">
                <a:moveTo>
                  <a:pt x="1688" y="824"/>
                </a:moveTo>
                <a:cubicBezTo>
                  <a:pt x="1664" y="808"/>
                  <a:pt x="1616" y="800"/>
                  <a:pt x="1592" y="776"/>
                </a:cubicBezTo>
                <a:cubicBezTo>
                  <a:pt x="1568" y="752"/>
                  <a:pt x="1552" y="728"/>
                  <a:pt x="1544" y="680"/>
                </a:cubicBezTo>
                <a:cubicBezTo>
                  <a:pt x="1536" y="632"/>
                  <a:pt x="1504" y="552"/>
                  <a:pt x="1544" y="488"/>
                </a:cubicBezTo>
                <a:cubicBezTo>
                  <a:pt x="1584" y="424"/>
                  <a:pt x="1736" y="360"/>
                  <a:pt x="1784" y="296"/>
                </a:cubicBezTo>
                <a:cubicBezTo>
                  <a:pt x="1832" y="232"/>
                  <a:pt x="1824" y="152"/>
                  <a:pt x="1832" y="104"/>
                </a:cubicBezTo>
                <a:cubicBezTo>
                  <a:pt x="1840" y="56"/>
                  <a:pt x="1872" y="0"/>
                  <a:pt x="1832" y="8"/>
                </a:cubicBezTo>
                <a:cubicBezTo>
                  <a:pt x="1792" y="16"/>
                  <a:pt x="1640" y="120"/>
                  <a:pt x="1592" y="152"/>
                </a:cubicBezTo>
                <a:cubicBezTo>
                  <a:pt x="1544" y="184"/>
                  <a:pt x="1568" y="184"/>
                  <a:pt x="1544" y="200"/>
                </a:cubicBezTo>
                <a:cubicBezTo>
                  <a:pt x="1520" y="216"/>
                  <a:pt x="1480" y="248"/>
                  <a:pt x="1448" y="248"/>
                </a:cubicBezTo>
                <a:cubicBezTo>
                  <a:pt x="1416" y="248"/>
                  <a:pt x="1392" y="176"/>
                  <a:pt x="1352" y="200"/>
                </a:cubicBezTo>
                <a:cubicBezTo>
                  <a:pt x="1312" y="224"/>
                  <a:pt x="1240" y="320"/>
                  <a:pt x="1208" y="392"/>
                </a:cubicBezTo>
                <a:cubicBezTo>
                  <a:pt x="1176" y="464"/>
                  <a:pt x="1176" y="552"/>
                  <a:pt x="1160" y="632"/>
                </a:cubicBezTo>
                <a:cubicBezTo>
                  <a:pt x="1144" y="712"/>
                  <a:pt x="1144" y="800"/>
                  <a:pt x="1112" y="872"/>
                </a:cubicBezTo>
                <a:cubicBezTo>
                  <a:pt x="1080" y="944"/>
                  <a:pt x="1016" y="992"/>
                  <a:pt x="968" y="1064"/>
                </a:cubicBezTo>
                <a:cubicBezTo>
                  <a:pt x="920" y="1136"/>
                  <a:pt x="872" y="1184"/>
                  <a:pt x="824" y="1304"/>
                </a:cubicBezTo>
                <a:cubicBezTo>
                  <a:pt x="776" y="1424"/>
                  <a:pt x="768" y="1672"/>
                  <a:pt x="680" y="1784"/>
                </a:cubicBezTo>
                <a:cubicBezTo>
                  <a:pt x="592" y="1896"/>
                  <a:pt x="408" y="1912"/>
                  <a:pt x="296" y="1976"/>
                </a:cubicBezTo>
                <a:cubicBezTo>
                  <a:pt x="184" y="2040"/>
                  <a:pt x="0" y="2160"/>
                  <a:pt x="8" y="2168"/>
                </a:cubicBezTo>
                <a:cubicBezTo>
                  <a:pt x="16" y="2176"/>
                  <a:pt x="240" y="2040"/>
                  <a:pt x="344" y="2024"/>
                </a:cubicBezTo>
                <a:cubicBezTo>
                  <a:pt x="448" y="2008"/>
                  <a:pt x="536" y="2056"/>
                  <a:pt x="632" y="2072"/>
                </a:cubicBezTo>
                <a:cubicBezTo>
                  <a:pt x="728" y="2088"/>
                  <a:pt x="888" y="2128"/>
                  <a:pt x="920" y="2120"/>
                </a:cubicBezTo>
                <a:cubicBezTo>
                  <a:pt x="952" y="2112"/>
                  <a:pt x="864" y="2088"/>
                  <a:pt x="824" y="2024"/>
                </a:cubicBezTo>
                <a:cubicBezTo>
                  <a:pt x="784" y="1960"/>
                  <a:pt x="680" y="1856"/>
                  <a:pt x="680" y="1736"/>
                </a:cubicBezTo>
                <a:cubicBezTo>
                  <a:pt x="680" y="1616"/>
                  <a:pt x="744" y="1424"/>
                  <a:pt x="824" y="1304"/>
                </a:cubicBezTo>
                <a:cubicBezTo>
                  <a:pt x="904" y="1184"/>
                  <a:pt x="1040" y="1088"/>
                  <a:pt x="1160" y="1016"/>
                </a:cubicBezTo>
                <a:cubicBezTo>
                  <a:pt x="1280" y="944"/>
                  <a:pt x="1448" y="896"/>
                  <a:pt x="1544" y="872"/>
                </a:cubicBezTo>
                <a:cubicBezTo>
                  <a:pt x="1640" y="848"/>
                  <a:pt x="1712" y="880"/>
                  <a:pt x="1736" y="872"/>
                </a:cubicBezTo>
                <a:cubicBezTo>
                  <a:pt x="1760" y="864"/>
                  <a:pt x="1712" y="840"/>
                  <a:pt x="1688" y="824"/>
                </a:cubicBezTo>
                <a:close/>
              </a:path>
            </a:pathLst>
          </a:custGeom>
          <a:solidFill>
            <a:srgbClr val="003366">
              <a:alpha val="32001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2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 build="p"/>
      <p:bldP spid="10246" grpId="0" animBg="1"/>
      <p:bldP spid="10247" grpId="0" animBg="1"/>
      <p:bldP spid="10248" grpId="0" animBg="1"/>
      <p:bldP spid="10249" grpId="0" animBg="1"/>
      <p:bldP spid="10250" grpId="0" animBg="1"/>
      <p:bldP spid="10251" grpId="0" animBg="1"/>
      <p:bldP spid="10252" grpId="0" animBg="1"/>
      <p:bldP spid="10254" grpId="0" animBg="1"/>
      <p:bldP spid="10255" grpId="0" animBg="1"/>
      <p:bldP spid="10256" grpId="0" animBg="1"/>
      <p:bldP spid="10257" grpId="0" animBg="1"/>
      <p:bldP spid="10258" grpId="0" animBg="1"/>
      <p:bldP spid="10259" grpId="0" animBg="1"/>
      <p:bldP spid="10260" grpId="0" animBg="1"/>
      <p:bldP spid="1026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CONTENTS OF MEMBRANOUS LABYRINTH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 sz="2800" dirty="0" err="1" smtClean="0"/>
              <a:t>Endolymph</a:t>
            </a:r>
            <a:endParaRPr lang="en-US" sz="2800" dirty="0" smtClean="0"/>
          </a:p>
          <a:p>
            <a:pPr eaLnBrk="1" hangingPunct="1">
              <a:lnSpc>
                <a:spcPct val="160000"/>
              </a:lnSpc>
            </a:pPr>
            <a:r>
              <a:rPr lang="en-US" sz="2800" dirty="0" smtClean="0"/>
              <a:t>Sensory epithelium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INNER EAR SENSORY EPITHELIUM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4932363" cy="4953000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400" b="1" dirty="0" smtClean="0"/>
              <a:t>Cochlea</a:t>
            </a:r>
            <a:r>
              <a:rPr lang="en-US" sz="2400" dirty="0" smtClean="0"/>
              <a:t>: </a:t>
            </a:r>
            <a:r>
              <a:rPr lang="en-US" sz="2400" i="1" dirty="0" smtClean="0">
                <a:solidFill>
                  <a:schemeClr val="hlink"/>
                </a:solidFill>
              </a:rPr>
              <a:t>organ of </a:t>
            </a:r>
            <a:r>
              <a:rPr lang="en-US" sz="2400" i="1" dirty="0" err="1" smtClean="0">
                <a:solidFill>
                  <a:schemeClr val="hlink"/>
                </a:solidFill>
              </a:rPr>
              <a:t>Corti</a:t>
            </a:r>
            <a:endParaRPr lang="en-US" sz="2400" i="1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220000"/>
              </a:lnSpc>
            </a:pPr>
            <a:endParaRPr lang="en-US" sz="2400" i="1" dirty="0" smtClean="0"/>
          </a:p>
          <a:p>
            <a:pPr eaLnBrk="1" hangingPunct="1">
              <a:lnSpc>
                <a:spcPct val="220000"/>
              </a:lnSpc>
            </a:pPr>
            <a:r>
              <a:rPr lang="en-US" sz="2400" b="1" dirty="0" smtClean="0"/>
              <a:t>Utricle &amp; </a:t>
            </a:r>
            <a:r>
              <a:rPr lang="en-US" sz="2400" b="1" dirty="0" err="1" smtClean="0"/>
              <a:t>saccule</a:t>
            </a:r>
            <a:r>
              <a:rPr lang="en-US" sz="2400" dirty="0" smtClean="0"/>
              <a:t>:</a:t>
            </a:r>
            <a:r>
              <a:rPr lang="en-US" sz="2400" i="1" dirty="0" smtClean="0">
                <a:solidFill>
                  <a:schemeClr val="hlink"/>
                </a:solidFill>
              </a:rPr>
              <a:t> maculae</a:t>
            </a:r>
          </a:p>
          <a:p>
            <a:pPr eaLnBrk="1" hangingPunct="1">
              <a:lnSpc>
                <a:spcPct val="220000"/>
              </a:lnSpc>
            </a:pPr>
            <a:endParaRPr lang="en-US" sz="2400" dirty="0" smtClean="0"/>
          </a:p>
          <a:p>
            <a:pPr eaLnBrk="1" hangingPunct="1">
              <a:lnSpc>
                <a:spcPct val="220000"/>
              </a:lnSpc>
            </a:pPr>
            <a:r>
              <a:rPr lang="en-US" sz="2400" b="1" dirty="0" smtClean="0"/>
              <a:t>Semicircular canals</a:t>
            </a:r>
            <a:r>
              <a:rPr lang="en-US" sz="2400" dirty="0" smtClean="0"/>
              <a:t>:</a:t>
            </a:r>
            <a:r>
              <a:rPr lang="en-US" sz="2400" dirty="0" smtClean="0">
                <a:solidFill>
                  <a:srgbClr val="FFCC00"/>
                </a:solidFill>
              </a:rPr>
              <a:t> </a:t>
            </a:r>
            <a:r>
              <a:rPr lang="en-US" sz="2400" i="1" dirty="0" err="1" smtClean="0">
                <a:solidFill>
                  <a:schemeClr val="hlink"/>
                </a:solidFill>
              </a:rPr>
              <a:t>cristae</a:t>
            </a:r>
            <a:endParaRPr lang="en-US" dirty="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5308" y="5164650"/>
            <a:ext cx="2857520" cy="169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 descr="http://media-2.web.britannica.com/eb-media/00/528x350x14300-004-5FF07709.jpg.pagespeed.ic.Kn7wNf1_i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080082"/>
            <a:ext cx="3000364" cy="1988878"/>
          </a:xfrm>
          <a:prstGeom prst="rect">
            <a:avLst/>
          </a:prstGeom>
          <a:noFill/>
        </p:spPr>
      </p:pic>
      <p:pic>
        <p:nvPicPr>
          <p:cNvPr id="1966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8184" y="3284984"/>
            <a:ext cx="2571768" cy="17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so1514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03848" y="1772816"/>
            <a:ext cx="282575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217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auricle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41" t="3767" r="6321" b="5052"/>
          <a:stretch>
            <a:fillRect/>
          </a:stretch>
        </p:blipFill>
        <p:spPr bwMode="auto">
          <a:xfrm>
            <a:off x="4644008" y="1484784"/>
            <a:ext cx="337851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3473" name="Picture 1"/>
          <p:cNvPicPr>
            <a:picLocks noChangeAspect="1" noChangeArrowheads="1"/>
          </p:cNvPicPr>
          <p:nvPr/>
        </p:nvPicPr>
        <p:blipFill>
          <a:blip r:embed="rId3" cstate="print"/>
          <a:srcRect l="21117" t="4057" b="67542"/>
          <a:stretch>
            <a:fillRect/>
          </a:stretch>
        </p:blipFill>
        <p:spPr bwMode="auto">
          <a:xfrm flipH="1">
            <a:off x="591918" y="1484784"/>
            <a:ext cx="371168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04048" y="486916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</a:rPr>
              <a:t>Lobule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</a:t>
            </a:r>
            <a:r>
              <a:rPr lang="en-US" dirty="0" err="1" smtClean="0"/>
              <a:t>vestibulo</a:t>
            </a:r>
            <a:r>
              <a:rPr lang="en-US" dirty="0" smtClean="0"/>
              <a:t>-cochlear nerve</a:t>
            </a:r>
          </a:p>
        </p:txBody>
      </p:sp>
      <p:pic>
        <p:nvPicPr>
          <p:cNvPr id="34819" name="Picture 3" descr="Picture3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479550"/>
            <a:ext cx="6500813" cy="5045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Connections</a:t>
            </a:r>
            <a:endParaRPr lang="en-US" dirty="0"/>
          </a:p>
        </p:txBody>
      </p:sp>
      <p:pic>
        <p:nvPicPr>
          <p:cNvPr id="4" name="Picture 3" descr="Picture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1340768"/>
            <a:ext cx="2544763" cy="5076825"/>
          </a:xfrm>
          <a:prstGeom prst="rect">
            <a:avLst/>
          </a:prstGeom>
          <a:noFill/>
        </p:spPr>
      </p:pic>
      <p:pic>
        <p:nvPicPr>
          <p:cNvPr id="5" name="Picture 3" descr="Picture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70847" y="1412776"/>
            <a:ext cx="4873153" cy="4889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PHYSIOLOGY OF THE EAR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EXTERNAL EAR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mtClean="0"/>
              <a:t>Protection of the middle ear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Curvature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Cerumen</a:t>
            </a:r>
          </a:p>
          <a:p>
            <a:pPr eaLnBrk="1" hangingPunct="1">
              <a:lnSpc>
                <a:spcPct val="110000"/>
              </a:lnSpc>
            </a:pPr>
            <a:r>
              <a:rPr lang="en-US" smtClean="0"/>
              <a:t>Auditory functions: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Sound conduction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mtClean="0"/>
              <a:t>Increase sound pressure by the resonance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bldLvl="3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FUNCTIONS OF THE EUSTACHIAN TUBE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10000"/>
              </a:lnSpc>
            </a:pPr>
            <a:endParaRPr lang="en-US" smtClean="0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916238" y="5805488"/>
            <a:ext cx="2755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hangingPunct="0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Ventilation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0" y="5734050"/>
            <a:ext cx="251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Protection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6156325" y="5805488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Drainage</a:t>
            </a:r>
          </a:p>
        </p:txBody>
      </p:sp>
      <p:pic>
        <p:nvPicPr>
          <p:cNvPr id="40967" name="Picture 7" descr="Pictur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1916113"/>
            <a:ext cx="2860675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8" descr="Pict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916113"/>
            <a:ext cx="3021013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9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113"/>
            <a:ext cx="2743200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5" grpId="0"/>
      <p:bldP spid="4096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MIDDLE EAR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mtClean="0"/>
              <a:t>Conduction of sound</a:t>
            </a:r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Transformer mechanism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Hydraulic action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Ossicular leverage </a:t>
            </a:r>
          </a:p>
        </p:txBody>
      </p:sp>
      <p:pic>
        <p:nvPicPr>
          <p:cNvPr id="45060" name="Picture 4" descr="Picture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35600" y="3141663"/>
            <a:ext cx="3708400" cy="2809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MIDDLE EAR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mtClean="0"/>
              <a:t>Conduction of sound</a:t>
            </a:r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Transformer mechanism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Hydraulic action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Ossicular leverage </a:t>
            </a:r>
          </a:p>
          <a:p>
            <a:pPr eaLnBrk="1" hangingPunct="1">
              <a:lnSpc>
                <a:spcPct val="130000"/>
              </a:lnSpc>
            </a:pPr>
            <a:r>
              <a:rPr lang="en-US" smtClean="0"/>
              <a:t>Protection to the inner ear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mtClean="0"/>
              <a:t>stapedial reflex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INNER  EAR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smtClean="0">
                <a:solidFill>
                  <a:schemeClr val="tx2"/>
                </a:solidFill>
              </a:rPr>
              <a:t>Hearing Function: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smtClean="0"/>
              <a:t>Transduction of sound to action potentials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990600" y="36576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hear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639763"/>
            <a:ext cx="87264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Ear anatomy - taken from Principles of anatomy &amp; physiology by Tama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877175" cy="4933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25261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62000" y="5715000"/>
            <a:ext cx="274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Perichondritis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105400" y="5791200"/>
            <a:ext cx="289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Erysipelas </a:t>
            </a:r>
          </a:p>
        </p:txBody>
      </p:sp>
      <p:pic>
        <p:nvPicPr>
          <p:cNvPr id="8196" name="Picture 4" descr="Pictur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3014663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Pict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052513"/>
            <a:ext cx="297497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FUNCIONS OF THE INNER  EAR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smtClean="0">
                <a:solidFill>
                  <a:schemeClr val="tx2"/>
                </a:solidFill>
              </a:rPr>
              <a:t>Hearing Function: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400" smtClean="0"/>
              <a:t>Transduction of sound to action potentials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990600" y="36576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250825" y="3357563"/>
            <a:ext cx="784860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Vestibular Function</a:t>
            </a:r>
            <a:r>
              <a:rPr 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l" rtl="0" eaLnBrk="0" hangingPunct="0">
              <a:spcBef>
                <a:spcPct val="50000"/>
              </a:spcBef>
              <a:buFontTx/>
              <a:buChar char="–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   Participate in maintaining body balance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195513" y="3357563"/>
            <a:ext cx="40386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209800" y="3581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BRAIN-STEM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6732588" y="3429000"/>
            <a:ext cx="19050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C.  Cortex</a:t>
            </a: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1524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H="1">
            <a:off x="15240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>
            <a:off x="62484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H="1">
            <a:off x="62484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64008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124200" y="1447800"/>
            <a:ext cx="20574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Proprioceptive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6096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195513" y="3357563"/>
            <a:ext cx="40386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1524000" y="25146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3962400" y="2438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 flipH="1">
            <a:off x="5867400" y="24384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2209800" y="3581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BRAIN-STEM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6705600" y="3429000"/>
            <a:ext cx="19050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C.  Cortex</a:t>
            </a:r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1524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 flipH="1">
            <a:off x="15240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>
            <a:off x="62484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Line 15"/>
          <p:cNvSpPr>
            <a:spLocks noChangeShapeType="1"/>
          </p:cNvSpPr>
          <p:nvPr/>
        </p:nvSpPr>
        <p:spPr bwMode="auto">
          <a:xfrm flipH="1">
            <a:off x="62484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6858000" y="259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INPUT</a:t>
            </a:r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64008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124200" y="1447800"/>
            <a:ext cx="20574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Proprioceptive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6096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195513" y="3357563"/>
            <a:ext cx="40386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1524000" y="25146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3962400" y="2438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 flipH="1">
            <a:off x="5867400" y="24384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2209800" y="3581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BRAIN-STEM</a:t>
            </a: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4724400" y="5334000"/>
            <a:ext cx="2971800" cy="990600"/>
          </a:xfrm>
          <a:prstGeom prst="rect">
            <a:avLst/>
          </a:prstGeom>
          <a:solidFill>
            <a:srgbClr val="605E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Postural muscles</a:t>
            </a: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533400" y="5334000"/>
            <a:ext cx="2514600" cy="990600"/>
          </a:xfrm>
          <a:prstGeom prst="rect">
            <a:avLst/>
          </a:prstGeom>
          <a:solidFill>
            <a:srgbClr val="605E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Ocular muscles</a:t>
            </a:r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 flipH="1">
            <a:off x="2514600" y="449580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3" name="Line 13"/>
          <p:cNvSpPr>
            <a:spLocks noChangeShapeType="1"/>
          </p:cNvSpPr>
          <p:nvPr/>
        </p:nvSpPr>
        <p:spPr bwMode="auto">
          <a:xfrm>
            <a:off x="4495800" y="441960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6705600" y="3429000"/>
            <a:ext cx="19050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C.  Cortex</a:t>
            </a:r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>
            <a:off x="1524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 flipH="1">
            <a:off x="15240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8" name="Line 18"/>
          <p:cNvSpPr>
            <a:spLocks noChangeShapeType="1"/>
          </p:cNvSpPr>
          <p:nvPr/>
        </p:nvSpPr>
        <p:spPr bwMode="auto">
          <a:xfrm>
            <a:off x="62484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 flipH="1">
            <a:off x="62484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6858000" y="259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INPUT</a:t>
            </a: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6781800" y="44958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OUTPUT</a:t>
            </a:r>
          </a:p>
        </p:txBody>
      </p:sp>
      <p:sp>
        <p:nvSpPr>
          <p:cNvPr id="66582" name="Text Box 22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325" y="1700213"/>
            <a:ext cx="89566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Diseases of External Ear &amp; AOM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Recognize the congenital anomalies of the external ear</a:t>
            </a:r>
          </a:p>
          <a:p>
            <a:r>
              <a:rPr lang="en-US" smtClean="0"/>
              <a:t>Diagnose and treat wax accumulation</a:t>
            </a:r>
          </a:p>
          <a:p>
            <a:r>
              <a:rPr lang="en-US" smtClean="0"/>
              <a:t>Diagnose and treat the common external ear inflammatory conditions</a:t>
            </a:r>
          </a:p>
          <a:p>
            <a:r>
              <a:rPr lang="en-US" smtClean="0"/>
              <a:t>Discuss  the pathology, clinical features and management of AOM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the ear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467544" y="4653136"/>
            <a:ext cx="8147248" cy="190507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 dirty="0" smtClean="0"/>
              <a:t>External and Middle ears  from the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and 2 </a:t>
            </a:r>
            <a:r>
              <a:rPr lang="en-US" sz="2800" baseline="30000" dirty="0" err="1" smtClean="0"/>
              <a:t>nd</a:t>
            </a:r>
            <a:r>
              <a:rPr lang="en-US" sz="2800" dirty="0" smtClean="0"/>
              <a:t> pharyngeal </a:t>
            </a:r>
            <a:r>
              <a:rPr lang="en-US" sz="2800" dirty="0" smtClean="0">
                <a:solidFill>
                  <a:schemeClr val="tx2"/>
                </a:solidFill>
              </a:rPr>
              <a:t>arches.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 dirty="0" smtClean="0">
                <a:solidFill>
                  <a:schemeClr val="tx2"/>
                </a:solidFill>
              </a:rPr>
              <a:t>Inner ear from the hind brain</a:t>
            </a:r>
          </a:p>
          <a:p>
            <a:endParaRPr lang="en-US" dirty="0"/>
          </a:p>
        </p:txBody>
      </p:sp>
      <p:pic>
        <p:nvPicPr>
          <p:cNvPr id="8" name="Picture 8" descr="embyrolog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96752"/>
            <a:ext cx="5776367" cy="345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4" descr="embyrology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1184" y="1857364"/>
            <a:ext cx="440281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yasay_000\Desktop\Development auricle.JPG"/>
          <p:cNvPicPr>
            <a:picLocks noChangeAspect="1" noChangeArrowheads="1"/>
          </p:cNvPicPr>
          <p:nvPr/>
        </p:nvPicPr>
        <p:blipFill>
          <a:blip r:embed="rId3" cstate="print"/>
          <a:srcRect b="7756"/>
          <a:stretch>
            <a:fillRect/>
          </a:stretch>
        </p:blipFill>
        <p:spPr bwMode="auto">
          <a:xfrm>
            <a:off x="428596" y="2071678"/>
            <a:ext cx="4060825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External Auditory Canal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105400" y="4437112"/>
            <a:ext cx="4038600" cy="21859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3"/>
          </p:nvPr>
        </p:nvSpPr>
        <p:spPr>
          <a:xfrm>
            <a:off x="395536" y="4437112"/>
            <a:ext cx="4038600" cy="21875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t="3873" b="14226"/>
          <a:stretch>
            <a:fillRect/>
          </a:stretch>
        </p:blipFill>
        <p:spPr bwMode="auto">
          <a:xfrm>
            <a:off x="2267744" y="1196752"/>
            <a:ext cx="45720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 descr="http://image.slidesharecdn.com/earfinal-111027044608-phpapp01/95/ear-final-11-728.jpg?cb=1319690834"/>
          <p:cNvPicPr>
            <a:picLocks noChangeAspect="1" noChangeArrowheads="1"/>
          </p:cNvPicPr>
          <p:nvPr/>
        </p:nvPicPr>
        <p:blipFill>
          <a:blip r:embed="rId2" cstate="print"/>
          <a:srcRect b="48770"/>
          <a:stretch>
            <a:fillRect/>
          </a:stretch>
        </p:blipFill>
        <p:spPr bwMode="auto">
          <a:xfrm>
            <a:off x="1187624" y="2204864"/>
            <a:ext cx="6934200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DISEASES OF THE EXTERNAL EAR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571744"/>
            <a:ext cx="2640318" cy="336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7020" y="2428868"/>
            <a:ext cx="2586980" cy="3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857496"/>
            <a:ext cx="2727546" cy="245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8" name="Picture 11" descr="Picture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1643063"/>
            <a:ext cx="295751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3"/>
            <a:ext cx="324036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 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16288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1794" name="Picture 2" descr="https://s3.amazonaws.com/hcplive/v1_media/_upload_image/_thumbnails/preauricular%20sinus%20Stulberg.jpeg"/>
          <p:cNvPicPr>
            <a:picLocks noChangeAspect="1" noChangeArrowheads="1"/>
          </p:cNvPicPr>
          <p:nvPr/>
        </p:nvPicPr>
        <p:blipFill>
          <a:blip r:embed="rId2" cstate="print"/>
          <a:srcRect l="-167" t="-445" r="28101"/>
          <a:stretch>
            <a:fillRect/>
          </a:stretch>
        </p:blipFill>
        <p:spPr bwMode="auto">
          <a:xfrm>
            <a:off x="5220072" y="1772816"/>
            <a:ext cx="3088334" cy="32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 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16288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916832"/>
            <a:ext cx="29241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 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16288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6058" b="9428"/>
          <a:stretch>
            <a:fillRect/>
          </a:stretch>
        </p:blipFill>
        <p:spPr bwMode="auto">
          <a:xfrm>
            <a:off x="5868144" y="1268760"/>
            <a:ext cx="2972172" cy="4822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 descr="http://www.surgjournal.com/cms/attachment/2005307199/2022774781/g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6672"/>
            <a:ext cx="6962775" cy="5791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 </a:t>
            </a:r>
          </a:p>
          <a:p>
            <a:pPr eaLnBrk="1" hangingPunct="1">
              <a:lnSpc>
                <a:spcPct val="220000"/>
              </a:lnSpc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16288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2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External Auditory Canal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3"/>
          </p:nvPr>
        </p:nvSpPr>
        <p:spPr>
          <a:xfrm>
            <a:off x="395536" y="4437112"/>
            <a:ext cx="4038600" cy="2187575"/>
          </a:xfrm>
        </p:spPr>
        <p:txBody>
          <a:bodyPr/>
          <a:lstStyle/>
          <a:p>
            <a:r>
              <a:rPr lang="en-US" sz="2400" dirty="0" err="1" smtClean="0"/>
              <a:t>Cartilagenous</a:t>
            </a:r>
            <a:r>
              <a:rPr lang="en-US" sz="2400" dirty="0" smtClean="0"/>
              <a:t> Wall</a:t>
            </a:r>
            <a:endParaRPr lang="en-US" sz="2400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t="3873" b="14226"/>
          <a:stretch>
            <a:fillRect/>
          </a:stretch>
        </p:blipFill>
        <p:spPr bwMode="auto">
          <a:xfrm>
            <a:off x="2267744" y="1196752"/>
            <a:ext cx="45720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98884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Lateral third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923928" y="2060848"/>
            <a:ext cx="0" cy="1944216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9387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CONGENITAL MALFORMATIONS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28800"/>
            <a:ext cx="4038600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sz="2800" dirty="0" err="1" smtClean="0"/>
              <a:t>Anotia</a:t>
            </a:r>
            <a:r>
              <a:rPr lang="en-US" sz="2800" dirty="0" smtClean="0"/>
              <a:t> &amp; </a:t>
            </a:r>
            <a:r>
              <a:rPr lang="en-US" sz="2800" dirty="0" err="1" smtClean="0"/>
              <a:t>microtia</a:t>
            </a:r>
            <a:endParaRPr lang="en-US" sz="2800" dirty="0" smtClean="0"/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Accessory auricle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Pre auricular sinus</a:t>
            </a:r>
          </a:p>
          <a:p>
            <a:pPr eaLnBrk="1" hangingPunct="1">
              <a:lnSpc>
                <a:spcPct val="220000"/>
              </a:lnSpc>
            </a:pPr>
            <a:r>
              <a:rPr lang="en-US" sz="2800" dirty="0" smtClean="0"/>
              <a:t>Protruding ear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4" name="Picture 13" descr="Picture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132856"/>
            <a:ext cx="31430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641" t="3767" r="6321" b="5052"/>
          <a:stretch>
            <a:fillRect/>
          </a:stretch>
        </p:blipFill>
        <p:spPr bwMode="auto">
          <a:xfrm>
            <a:off x="6588224" y="2060848"/>
            <a:ext cx="2555776" cy="356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 descr="نتيجة بحث الصور عن ‪Bat ear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714488"/>
            <a:ext cx="5439305" cy="3148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40767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72816"/>
            <a:ext cx="24669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Otoplasty before"/>
          <p:cNvPicPr>
            <a:picLocks noChangeAspect="1" noChangeArrowheads="1"/>
          </p:cNvPicPr>
          <p:nvPr/>
        </p:nvPicPr>
        <p:blipFill>
          <a:blip r:embed="rId2" cstate="print"/>
          <a:srcRect l="7539" t="6412" r="5408" b="5975"/>
          <a:stretch>
            <a:fillRect/>
          </a:stretch>
        </p:blipFill>
        <p:spPr bwMode="auto">
          <a:xfrm>
            <a:off x="1357313" y="1428750"/>
            <a:ext cx="278606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otoplasty after"/>
          <p:cNvPicPr>
            <a:picLocks noChangeAspect="1" noChangeArrowheads="1"/>
          </p:cNvPicPr>
          <p:nvPr/>
        </p:nvPicPr>
        <p:blipFill>
          <a:blip r:embed="rId3" cstate="print"/>
          <a:srcRect l="5185" t="6381" r="5925" b="4910"/>
          <a:stretch>
            <a:fillRect/>
          </a:stretch>
        </p:blipFill>
        <p:spPr bwMode="auto">
          <a:xfrm>
            <a:off x="4786313" y="1428750"/>
            <a:ext cx="28575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Trauma to the Auricle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Laceration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492896"/>
            <a:ext cx="3077207" cy="377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http://accessemergencymedicine.com/loadBinary.aspx?fileName=knoo3_c018f018t.jpg"/>
          <p:cNvPicPr>
            <a:picLocks noChangeAspect="1" noChangeArrowheads="1"/>
          </p:cNvPicPr>
          <p:nvPr/>
        </p:nvPicPr>
        <p:blipFill>
          <a:blip r:embed="rId3" cstate="print"/>
          <a:srcRect l="18957" r="20014"/>
          <a:stretch>
            <a:fillRect/>
          </a:stretch>
        </p:blipFill>
        <p:spPr bwMode="auto">
          <a:xfrm>
            <a:off x="827584" y="2564904"/>
            <a:ext cx="2664296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ars.els-cdn.com/content/image/1-s2.0-S2212440312002076-g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133600"/>
            <a:ext cx="41878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Human b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1295400"/>
            <a:ext cx="830421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Trauma to the auricle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Hematoma </a:t>
            </a:r>
            <a:r>
              <a:rPr lang="en-US" dirty="0" err="1" smtClean="0"/>
              <a:t>auris</a:t>
            </a:r>
            <a:endParaRPr lang="en-US" dirty="0" smtClean="0"/>
          </a:p>
        </p:txBody>
      </p:sp>
      <p:pic>
        <p:nvPicPr>
          <p:cNvPr id="62469" name="Picture 5" descr="Picture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362200"/>
            <a:ext cx="2495550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303463"/>
            <a:ext cx="3302000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Complication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843213" y="6092825"/>
            <a:ext cx="320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Calibri" pitchFamily="34" charset="0"/>
                <a:cs typeface="Times New Roman" pitchFamily="18" charset="0"/>
              </a:rPr>
              <a:t>Cauliflower ear</a:t>
            </a:r>
          </a:p>
        </p:txBody>
      </p:sp>
      <p:pic>
        <p:nvPicPr>
          <p:cNvPr id="63492" name="Picture 4" descr="Picture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10200" y="1676400"/>
            <a:ext cx="2928938" cy="4525963"/>
          </a:xfrm>
          <a:noFill/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3403600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Treatment</a:t>
            </a:r>
          </a:p>
        </p:txBody>
      </p:sp>
      <p:pic>
        <p:nvPicPr>
          <p:cNvPr id="4" name="Picture 4" descr="Picture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1981200"/>
            <a:ext cx="2422525" cy="3811588"/>
          </a:xfr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9316" b="3288"/>
          <a:stretch>
            <a:fillRect/>
          </a:stretch>
        </p:blipFill>
        <p:spPr bwMode="auto">
          <a:xfrm>
            <a:off x="5181600" y="2209800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External Auditory Canal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105400" y="4437112"/>
            <a:ext cx="4038600" cy="2185988"/>
          </a:xfrm>
        </p:spPr>
        <p:txBody>
          <a:bodyPr/>
          <a:lstStyle/>
          <a:p>
            <a:r>
              <a:rPr lang="en-US" sz="2400" dirty="0" smtClean="0"/>
              <a:t>Bony wall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3"/>
          </p:nvPr>
        </p:nvSpPr>
        <p:spPr>
          <a:xfrm>
            <a:off x="395536" y="4437112"/>
            <a:ext cx="4038600" cy="2187575"/>
          </a:xfrm>
        </p:spPr>
        <p:txBody>
          <a:bodyPr/>
          <a:lstStyle/>
          <a:p>
            <a:r>
              <a:rPr lang="en-US" sz="2400" dirty="0" err="1" smtClean="0"/>
              <a:t>Cartilagenous</a:t>
            </a:r>
            <a:r>
              <a:rPr lang="en-US" sz="2400" dirty="0" smtClean="0"/>
              <a:t> Wall</a:t>
            </a:r>
            <a:endParaRPr lang="en-US" sz="2400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t="3873" b="14226"/>
          <a:stretch>
            <a:fillRect/>
          </a:stretch>
        </p:blipFill>
        <p:spPr bwMode="auto">
          <a:xfrm>
            <a:off x="2267744" y="1196752"/>
            <a:ext cx="45720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98884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Lateral third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19168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Medial two thirds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923928" y="2060848"/>
            <a:ext cx="0" cy="1944216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PERICHONDRITIS OF THE PINNA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324475" cy="4525963"/>
          </a:xfrm>
        </p:spPr>
        <p:txBody>
          <a:bodyPr/>
          <a:lstStyle/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Usually follow trauma (hematoma </a:t>
            </a:r>
            <a:r>
              <a:rPr lang="en-US" sz="2400" dirty="0" err="1" smtClean="0"/>
              <a:t>auris</a:t>
            </a:r>
            <a:r>
              <a:rPr lang="en-US" sz="2400" dirty="0" smtClean="0"/>
              <a:t>, surgical, frostbite, burn) or </a:t>
            </a:r>
            <a:r>
              <a:rPr lang="en-US" sz="2400" dirty="0" err="1" smtClean="0"/>
              <a:t>otitis</a:t>
            </a:r>
            <a:r>
              <a:rPr lang="en-US" sz="2400" dirty="0" smtClean="0"/>
              <a:t> </a:t>
            </a:r>
            <a:r>
              <a:rPr lang="en-US" sz="2400" dirty="0" err="1" smtClean="0"/>
              <a:t>externa</a:t>
            </a:r>
            <a:endParaRPr lang="en-US" sz="2400" dirty="0" smtClean="0"/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Commonly caused by Pseudomonas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Fever, pain, redness and swelling</a:t>
            </a:r>
            <a:r>
              <a:rPr lang="en-US" sz="8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PERICHONDRITIS OF THE PINNA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324475" cy="4525963"/>
          </a:xfrm>
        </p:spPr>
        <p:txBody>
          <a:bodyPr/>
          <a:lstStyle/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Usually follow trauma (hematoma </a:t>
            </a:r>
            <a:r>
              <a:rPr lang="en-US" sz="2400" dirty="0" err="1" smtClean="0"/>
              <a:t>auris</a:t>
            </a:r>
            <a:r>
              <a:rPr lang="en-US" sz="2400" dirty="0" smtClean="0"/>
              <a:t>, surgical, frostbite, burn) or </a:t>
            </a:r>
            <a:r>
              <a:rPr lang="en-US" sz="2400" dirty="0" err="1" smtClean="0"/>
              <a:t>otitis</a:t>
            </a:r>
            <a:r>
              <a:rPr lang="en-US" sz="2400" dirty="0" smtClean="0"/>
              <a:t> </a:t>
            </a:r>
            <a:r>
              <a:rPr lang="en-US" sz="2400" dirty="0" err="1" smtClean="0"/>
              <a:t>externa</a:t>
            </a:r>
            <a:endParaRPr lang="en-US" sz="2400" dirty="0" smtClean="0"/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Commonly caused by Pseudomonas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Fever, pain, redness and swelling</a:t>
            </a:r>
            <a:r>
              <a:rPr lang="en-US" sz="800" dirty="0" smtClean="0"/>
              <a:t>.</a:t>
            </a:r>
          </a:p>
        </p:txBody>
      </p:sp>
      <p:pic>
        <p:nvPicPr>
          <p:cNvPr id="64517" name="Picture 5" descr="Auricle_Perichondritis_"/>
          <p:cNvPicPr>
            <a:picLocks noChangeAspect="1" noChangeArrowheads="1"/>
          </p:cNvPicPr>
          <p:nvPr/>
        </p:nvPicPr>
        <p:blipFill>
          <a:blip r:embed="rId2" cstate="print"/>
          <a:srcRect l="20860" t="6628"/>
          <a:stretch>
            <a:fillRect/>
          </a:stretch>
        </p:blipFill>
        <p:spPr bwMode="auto">
          <a:xfrm>
            <a:off x="6012160" y="1916832"/>
            <a:ext cx="2686050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PERICHONDRITIS OF THE PINNA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324475" cy="4525963"/>
          </a:xfrm>
        </p:spPr>
        <p:txBody>
          <a:bodyPr/>
          <a:lstStyle/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Usually follow trauma (hematoma </a:t>
            </a:r>
            <a:r>
              <a:rPr lang="en-US" sz="2400" dirty="0" err="1" smtClean="0"/>
              <a:t>auris</a:t>
            </a:r>
            <a:r>
              <a:rPr lang="en-US" sz="2400" dirty="0" smtClean="0"/>
              <a:t>, surgical, frostbite, burn) or </a:t>
            </a:r>
            <a:r>
              <a:rPr lang="en-US" sz="2400" dirty="0" err="1" smtClean="0"/>
              <a:t>otitis</a:t>
            </a:r>
            <a:r>
              <a:rPr lang="en-US" sz="2400" dirty="0" smtClean="0"/>
              <a:t> </a:t>
            </a:r>
            <a:r>
              <a:rPr lang="en-US" sz="2400" dirty="0" err="1" smtClean="0"/>
              <a:t>externa</a:t>
            </a:r>
            <a:endParaRPr lang="en-US" sz="2400" dirty="0" smtClean="0"/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Commonly caused by Pseudomonas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Fever, pain, redness and swelling</a:t>
            </a:r>
            <a:r>
              <a:rPr lang="en-US" sz="800" dirty="0" smtClean="0"/>
              <a:t>.</a:t>
            </a:r>
          </a:p>
        </p:txBody>
      </p:sp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132856"/>
            <a:ext cx="2705089" cy="26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PERICHONDRITIS OF THE PINNA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324475" cy="4525963"/>
          </a:xfrm>
        </p:spPr>
        <p:txBody>
          <a:bodyPr/>
          <a:lstStyle/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Usually follow trauma (hematoma </a:t>
            </a:r>
            <a:r>
              <a:rPr lang="en-US" sz="2400" dirty="0" err="1" smtClean="0"/>
              <a:t>auris</a:t>
            </a:r>
            <a:r>
              <a:rPr lang="en-US" sz="2400" dirty="0" smtClean="0"/>
              <a:t>, surgical, frostbite, burn) or </a:t>
            </a:r>
            <a:r>
              <a:rPr lang="en-US" sz="2400" dirty="0" err="1" smtClean="0"/>
              <a:t>otitis</a:t>
            </a:r>
            <a:r>
              <a:rPr lang="en-US" sz="2400" dirty="0" smtClean="0"/>
              <a:t> </a:t>
            </a:r>
            <a:r>
              <a:rPr lang="en-US" sz="2400" dirty="0" err="1" smtClean="0"/>
              <a:t>externa</a:t>
            </a:r>
            <a:endParaRPr lang="en-US" sz="2400" dirty="0" smtClean="0"/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Commonly caused by Pseudomonas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dirty="0" smtClean="0"/>
              <a:t>Fever, pain, redness and swelling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800" dirty="0" smtClean="0"/>
              <a:t>.</a:t>
            </a:r>
          </a:p>
        </p:txBody>
      </p:sp>
      <p:pic>
        <p:nvPicPr>
          <p:cNvPr id="64519" name="Picture 7" descr="AURICULAR_ABSCESSGG"/>
          <p:cNvPicPr>
            <a:picLocks noChangeAspect="1" noChangeArrowheads="1"/>
          </p:cNvPicPr>
          <p:nvPr/>
        </p:nvPicPr>
        <p:blipFill>
          <a:blip r:embed="rId2" cstate="print"/>
          <a:srcRect r="21690" b="15300"/>
          <a:stretch>
            <a:fillRect/>
          </a:stretch>
        </p:blipFill>
        <p:spPr bwMode="auto">
          <a:xfrm>
            <a:off x="5796136" y="1628800"/>
            <a:ext cx="3071812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PERICHONDRITIS OF THE PINNA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324475" cy="4525963"/>
          </a:xfrm>
        </p:spPr>
        <p:txBody>
          <a:bodyPr/>
          <a:lstStyle/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Usually follow trauma (hematoma auris, surgical, frostbite, burn) or otitis externa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Commonly caused by Pseudomonas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Fever, pain, redness and swelling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400" smtClean="0"/>
              <a:t>Treatment is by antibiotics</a:t>
            </a:r>
            <a:r>
              <a:rPr lang="en-US" sz="800" smtClean="0"/>
              <a:t>   </a:t>
            </a:r>
          </a:p>
          <a:p>
            <a:pPr algn="just" eaLnBrk="1" hangingPunct="1">
              <a:lnSpc>
                <a:spcPct val="110000"/>
              </a:lnSpc>
              <a:buFontTx/>
              <a:buNone/>
            </a:pPr>
            <a:r>
              <a:rPr lang="en-US" sz="800" smtClean="0"/>
              <a:t>   .</a:t>
            </a:r>
          </a:p>
        </p:txBody>
      </p:sp>
      <p:pic>
        <p:nvPicPr>
          <p:cNvPr id="64517" name="Picture 5" descr="Auricle_Perichondritis_"/>
          <p:cNvPicPr>
            <a:picLocks noChangeAspect="1" noChangeArrowheads="1"/>
          </p:cNvPicPr>
          <p:nvPr/>
        </p:nvPicPr>
        <p:blipFill>
          <a:blip r:embed="rId2" cstate="print"/>
          <a:srcRect l="20860" t="6628"/>
          <a:stretch>
            <a:fillRect/>
          </a:stretch>
        </p:blipFill>
        <p:spPr bwMode="auto">
          <a:xfrm>
            <a:off x="6072188" y="1714500"/>
            <a:ext cx="2686050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AURICULAR_ABSCESSGG"/>
          <p:cNvPicPr>
            <a:picLocks noChangeAspect="1" noChangeArrowheads="1"/>
          </p:cNvPicPr>
          <p:nvPr/>
        </p:nvPicPr>
        <p:blipFill>
          <a:blip r:embed="rId3" cstate="print"/>
          <a:srcRect r="21690" b="15300"/>
          <a:stretch>
            <a:fillRect/>
          </a:stretch>
        </p:blipFill>
        <p:spPr bwMode="auto">
          <a:xfrm>
            <a:off x="5796136" y="1484784"/>
            <a:ext cx="3071812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Complication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843213" y="6092825"/>
            <a:ext cx="320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Calibri" pitchFamily="34" charset="0"/>
                <a:cs typeface="Times New Roman" pitchFamily="18" charset="0"/>
              </a:rPr>
              <a:t>Cauliflower ear</a:t>
            </a:r>
          </a:p>
        </p:txBody>
      </p:sp>
      <p:pic>
        <p:nvPicPr>
          <p:cNvPr id="63492" name="Picture 4" descr="Picture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10200" y="1676400"/>
            <a:ext cx="2928938" cy="4525963"/>
          </a:xfrm>
          <a:noFill/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3403600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142984"/>
            <a:ext cx="4852999" cy="48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OTITIS EXTERNA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DEFINITION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US" smtClean="0"/>
              <a:t> An acute or chronic infection of the whole or a part of the skin of the external ear canal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1026" name="Organization Chart 3"/>
          <p:cNvGraphicFramePr>
            <a:graphicFrameLocks/>
          </p:cNvGraphicFramePr>
          <p:nvPr/>
        </p:nvGraphicFramePr>
        <p:xfrm>
          <a:off x="-26988" y="2236788"/>
          <a:ext cx="8856663" cy="3313112"/>
        </p:xfrm>
        <a:graphic>
          <a:graphicData uri="http://schemas.openxmlformats.org/drawingml/2006/compatibility">
            <com:legacyDrawing xmlns:com="http://schemas.openxmlformats.org/drawingml/2006/compatibility" spid="_x0000_s49766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1977</Words>
  <Application>Microsoft Office PowerPoint</Application>
  <PresentationFormat>On-screen Show (4:3)</PresentationFormat>
  <Paragraphs>642</Paragraphs>
  <Slides>165</Slides>
  <Notes>8</Notes>
  <HiddenSlides>11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165</vt:i4>
      </vt:variant>
    </vt:vector>
  </HeadingPairs>
  <TitlesOfParts>
    <vt:vector size="170" baseType="lpstr">
      <vt:lpstr>Default Design</vt:lpstr>
      <vt:lpstr>1_Default Design</vt:lpstr>
      <vt:lpstr>Photo Editor Photo</vt:lpstr>
      <vt:lpstr>Bitmap Image</vt:lpstr>
      <vt:lpstr>Image</vt:lpstr>
      <vt:lpstr>بسم الله الرحمن الرحيم </vt:lpstr>
      <vt:lpstr>Objectives </vt:lpstr>
      <vt:lpstr>ANATOMY OF THE EAR</vt:lpstr>
      <vt:lpstr>EXTERNAL EAR</vt:lpstr>
      <vt:lpstr>The auricle</vt:lpstr>
      <vt:lpstr>Slide 6</vt:lpstr>
      <vt:lpstr>The External Auditory Canal</vt:lpstr>
      <vt:lpstr>The External Auditory Canal</vt:lpstr>
      <vt:lpstr>The External Auditory Canal</vt:lpstr>
      <vt:lpstr>The External Auditory Canal</vt:lpstr>
      <vt:lpstr>The External Auditory Canal</vt:lpstr>
      <vt:lpstr>The External Auditory Canal</vt:lpstr>
      <vt:lpstr>The External Auditory Canal</vt:lpstr>
      <vt:lpstr>Slide 14</vt:lpstr>
      <vt:lpstr>ANATOMY OF THE EAR</vt:lpstr>
      <vt:lpstr>MIDDLE EAR CLEFT</vt:lpstr>
      <vt:lpstr>MIDDLE EAR CLEFT</vt:lpstr>
      <vt:lpstr>MIDDLE EAR CLEFT</vt:lpstr>
      <vt:lpstr>MIDDLE EAR CLEFT</vt:lpstr>
      <vt:lpstr>WALLS OF TYMPANIC CAVITY</vt:lpstr>
      <vt:lpstr>WALLS OF TYMPANIC CAVITY</vt:lpstr>
      <vt:lpstr>WALLS OF TYMPANIC CAVITY</vt:lpstr>
      <vt:lpstr>WALLS OF TYMPANIC CAVITY</vt:lpstr>
      <vt:lpstr>WALLS OF TYMPANIC CAVITY</vt:lpstr>
      <vt:lpstr>Slide 25</vt:lpstr>
      <vt:lpstr>WALLS OF TYMPANIC CAVITY</vt:lpstr>
      <vt:lpstr>WALLS OF TYMPANIC CAVITY</vt:lpstr>
      <vt:lpstr>Slide 28</vt:lpstr>
      <vt:lpstr>WALLS OF TYMPANIC CAVITY</vt:lpstr>
      <vt:lpstr>Slide 30</vt:lpstr>
      <vt:lpstr>MIDDLE EAR CLEFT</vt:lpstr>
      <vt:lpstr>Mastoid Antrum &amp; Air cells</vt:lpstr>
      <vt:lpstr>Mastoid Antrum &amp; Air cells</vt:lpstr>
      <vt:lpstr>CONTENTS OF MIDDLE EAR CAVITY</vt:lpstr>
      <vt:lpstr>CONTENTS OF MIDDLE EAR CAVITY</vt:lpstr>
      <vt:lpstr>CONTENTS OF MIDDLE EAR CAVITY</vt:lpstr>
      <vt:lpstr>CONTENTS OF MIDDLE EAR CAVITY</vt:lpstr>
      <vt:lpstr>Slide 38</vt:lpstr>
      <vt:lpstr>LINING OF MIDDLE EAR </vt:lpstr>
      <vt:lpstr>SENSARY SUPPLY OF MIDDLE AND EXTERNAL EAR </vt:lpstr>
      <vt:lpstr>Referred Earache</vt:lpstr>
      <vt:lpstr>Referred Earache </vt:lpstr>
      <vt:lpstr>Referred Earache </vt:lpstr>
      <vt:lpstr>ANATOMY OF INNER EAR</vt:lpstr>
      <vt:lpstr>ANATOMY INNER EAR</vt:lpstr>
      <vt:lpstr>Slide 46</vt:lpstr>
      <vt:lpstr>CONTENTS OF MEMBRANOUS LABYRINTH</vt:lpstr>
      <vt:lpstr>INNER EAR SENSORY EPITHELIUM</vt:lpstr>
      <vt:lpstr>Slide 49</vt:lpstr>
      <vt:lpstr>The vestibulo-cochlear nerve</vt:lpstr>
      <vt:lpstr>Central Connections</vt:lpstr>
      <vt:lpstr>PHYSIOLOGY OF THE EAR</vt:lpstr>
      <vt:lpstr>FUNCIONS OF THE EXTERNAL EAR</vt:lpstr>
      <vt:lpstr>FUNCTIONS OF THE EUSTACHIAN TUBE</vt:lpstr>
      <vt:lpstr>FUNCIONS OF THE MIDDLE EAR</vt:lpstr>
      <vt:lpstr>FUNCIONS OF THE MIDDLE EAR</vt:lpstr>
      <vt:lpstr>FUNCIONS OF THE INNER  EAR</vt:lpstr>
      <vt:lpstr>Slide 58</vt:lpstr>
      <vt:lpstr>Slide 59</vt:lpstr>
      <vt:lpstr>FUNCIONS OF THE INNER  EAR</vt:lpstr>
      <vt:lpstr>Slide 61</vt:lpstr>
      <vt:lpstr>Slide 62</vt:lpstr>
      <vt:lpstr>Slide 63</vt:lpstr>
      <vt:lpstr>Slide 64</vt:lpstr>
      <vt:lpstr>Slide 65</vt:lpstr>
      <vt:lpstr>Diseases of External Ear &amp; AOM</vt:lpstr>
      <vt:lpstr>Objectives</vt:lpstr>
      <vt:lpstr>Development of the ear</vt:lpstr>
      <vt:lpstr>Slide 69</vt:lpstr>
      <vt:lpstr>Slide 70</vt:lpstr>
      <vt:lpstr>DISEASES OF THE EXTERNAL EAR</vt:lpstr>
      <vt:lpstr>CONGENITAL MALFORMATIONS</vt:lpstr>
      <vt:lpstr>CONGENITAL MALFORMATIONS</vt:lpstr>
      <vt:lpstr>CONGENITAL MALFORMATIONS</vt:lpstr>
      <vt:lpstr>CONGENITAL MALFORMATIONS</vt:lpstr>
      <vt:lpstr>CONGENITAL MALFORMATIONS</vt:lpstr>
      <vt:lpstr>CONGENITAL MALFORMATIONS</vt:lpstr>
      <vt:lpstr>Slide 78</vt:lpstr>
      <vt:lpstr>CONGENITAL MALFORMATIONS</vt:lpstr>
      <vt:lpstr>CONGENITAL MALFORMATIONS</vt:lpstr>
      <vt:lpstr>Slide 81</vt:lpstr>
      <vt:lpstr>Slide 82</vt:lpstr>
      <vt:lpstr>Slide 83</vt:lpstr>
      <vt:lpstr>Trauma to the Auricle</vt:lpstr>
      <vt:lpstr>Slide 85</vt:lpstr>
      <vt:lpstr>Slide 86</vt:lpstr>
      <vt:lpstr>Trauma to the auricle</vt:lpstr>
      <vt:lpstr>Complication</vt:lpstr>
      <vt:lpstr>Treatment</vt:lpstr>
      <vt:lpstr>PERICHONDRITIS OF THE PINNA</vt:lpstr>
      <vt:lpstr>PERICHONDRITIS OF THE PINNA</vt:lpstr>
      <vt:lpstr>PERICHONDRITIS OF THE PINNA</vt:lpstr>
      <vt:lpstr>PERICHONDRITIS OF THE PINNA</vt:lpstr>
      <vt:lpstr>PERICHONDRITIS OF THE PINNA</vt:lpstr>
      <vt:lpstr>Complication</vt:lpstr>
      <vt:lpstr>Slide 96</vt:lpstr>
      <vt:lpstr>OTITIS EXTERNA</vt:lpstr>
      <vt:lpstr>DEFINITION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Predisposing Factors</vt:lpstr>
      <vt:lpstr>Clinical features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Clinical types of otitis externa</vt:lpstr>
      <vt:lpstr>Management of otitis externa</vt:lpstr>
      <vt:lpstr>Management of otitis externa</vt:lpstr>
      <vt:lpstr>Management of otitis externa</vt:lpstr>
      <vt:lpstr>Management of otitis externa</vt:lpstr>
      <vt:lpstr>Management of otitis externa</vt:lpstr>
      <vt:lpstr>Management of otitis externa</vt:lpstr>
      <vt:lpstr>Acute necrotizing (malignant) otitis externa</vt:lpstr>
      <vt:lpstr>Complications</vt:lpstr>
      <vt:lpstr>DIAGNOSIS</vt:lpstr>
      <vt:lpstr>Slide 129</vt:lpstr>
      <vt:lpstr>TREATMENT</vt:lpstr>
      <vt:lpstr>MISCELLANEOUS CONDITIONS OF THE EXTERNAL EAR</vt:lpstr>
      <vt:lpstr>WAX</vt:lpstr>
      <vt:lpstr>Slide 133</vt:lpstr>
      <vt:lpstr>WAX</vt:lpstr>
      <vt:lpstr>Irrigation (syringing)</vt:lpstr>
      <vt:lpstr>Suction</vt:lpstr>
      <vt:lpstr>Instrumentation</vt:lpstr>
      <vt:lpstr>Instrumentation</vt:lpstr>
      <vt:lpstr>KERATOSIS  OBTURANS</vt:lpstr>
      <vt:lpstr>ACUTE OTITIS MEDIA</vt:lpstr>
      <vt:lpstr>DEFINITION</vt:lpstr>
      <vt:lpstr>PREDISPOSING FACTORS</vt:lpstr>
      <vt:lpstr>PREDISPOSING FACTORS</vt:lpstr>
      <vt:lpstr>PREDISPOSING FACTORS</vt:lpstr>
      <vt:lpstr>PREDISPOSING FACTORS</vt:lpstr>
      <vt:lpstr>PREDISPOSING FACTORS</vt:lpstr>
      <vt:lpstr>PREDISPOSING FACTORS</vt:lpstr>
      <vt:lpstr>PREDISPOSING FACTORS</vt:lpstr>
      <vt:lpstr>PREDISPOSING FACTORS</vt:lpstr>
      <vt:lpstr>ROUTE OF INFECTION</vt:lpstr>
      <vt:lpstr>BACTERIOLOGY</vt:lpstr>
      <vt:lpstr>PATHOLOGY</vt:lpstr>
      <vt:lpstr>CLINICAL  PICTURE</vt:lpstr>
      <vt:lpstr>CLINICAL  PICTURE</vt:lpstr>
      <vt:lpstr>CLINICAL  PICTURE</vt:lpstr>
      <vt:lpstr>CLINICAL  PICTURE</vt:lpstr>
      <vt:lpstr>CLINICAL  PICTURE</vt:lpstr>
      <vt:lpstr>Slide 158</vt:lpstr>
      <vt:lpstr>TREATMENT</vt:lpstr>
      <vt:lpstr>RECURRENT ACUTE OTITIS MEDIA</vt:lpstr>
      <vt:lpstr>DEFINITION</vt:lpstr>
      <vt:lpstr>TREATMENT</vt:lpstr>
      <vt:lpstr>Slide 163</vt:lpstr>
      <vt:lpstr>OFFICE HOURS Prof. YOUSRY EL-SAYED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الرحيم</dc:title>
  <dc:creator>El-Sayed</dc:creator>
  <cp:lastModifiedBy>YOUSRY EL-SAYED</cp:lastModifiedBy>
  <cp:revision>228</cp:revision>
  <dcterms:created xsi:type="dcterms:W3CDTF">2003-09-14T18:56:00Z</dcterms:created>
  <dcterms:modified xsi:type="dcterms:W3CDTF">2016-10-17T17:34:01Z</dcterms:modified>
</cp:coreProperties>
</file>