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49" d="100"/>
          <a:sy n="49" d="100"/>
        </p:scale>
        <p:origin x="8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8D5DD-30E3-4343-AFB7-B80611878FF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1DEB0-1112-41D0-9CD0-8709A7272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6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97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776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88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49C2-332B-4A7B-AB6B-B813586D23E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35C-1A33-40AF-AFA4-534DA04A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3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49C2-332B-4A7B-AB6B-B813586D23E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35C-1A33-40AF-AFA4-534DA04A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9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49C2-332B-4A7B-AB6B-B813586D23E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35C-1A33-40AF-AFA4-534DA04A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2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49C2-332B-4A7B-AB6B-B813586D23E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35C-1A33-40AF-AFA4-534DA04A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9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49C2-332B-4A7B-AB6B-B813586D23E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35C-1A33-40AF-AFA4-534DA04A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2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49C2-332B-4A7B-AB6B-B813586D23E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35C-1A33-40AF-AFA4-534DA04A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1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49C2-332B-4A7B-AB6B-B813586D23E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35C-1A33-40AF-AFA4-534DA04A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4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49C2-332B-4A7B-AB6B-B813586D23E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35C-1A33-40AF-AFA4-534DA04A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0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49C2-332B-4A7B-AB6B-B813586D23E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35C-1A33-40AF-AFA4-534DA04A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3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49C2-332B-4A7B-AB6B-B813586D23E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35C-1A33-40AF-AFA4-534DA04A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3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49C2-332B-4A7B-AB6B-B813586D23E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35C-1A33-40AF-AFA4-534DA04A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4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49C2-332B-4A7B-AB6B-B813586D23E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D735C-1A33-40AF-AFA4-534DA04A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8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Prof. </a:t>
            </a:r>
            <a:r>
              <a:rPr lang="en-US" b="1" dirty="0" err="1"/>
              <a:t>surayie</a:t>
            </a:r>
            <a:r>
              <a:rPr lang="en-US" b="1" dirty="0"/>
              <a:t> Al Dousary</a:t>
            </a:r>
          </a:p>
          <a:p>
            <a:pPr algn="ctr"/>
            <a:r>
              <a:rPr lang="en-US" sz="2000" dirty="0"/>
              <a:t>RHINOLOGY CHAIR DIRECTOR</a:t>
            </a:r>
          </a:p>
          <a:p>
            <a:pPr algn="ctr"/>
            <a:endParaRPr lang="en-US" dirty="0"/>
          </a:p>
          <a:p>
            <a:pPr marL="68580" indent="0" algn="ctr">
              <a:buNone/>
            </a:pPr>
            <a:r>
              <a:rPr lang="en-US" dirty="0"/>
              <a:t>www.rhinologychair.org</a:t>
            </a:r>
          </a:p>
          <a:p>
            <a:pPr algn="ctr"/>
            <a:r>
              <a:rPr lang="en-US" dirty="0"/>
              <a:t>www.profseraye.com</a:t>
            </a:r>
          </a:p>
          <a:p>
            <a:pPr algn="ctr"/>
            <a:endParaRPr lang="ar-S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Nose &amp;  PNS Imaging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20800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MRI  PNS </a:t>
            </a:r>
            <a:br>
              <a:rPr lang="en-US" dirty="0"/>
            </a:br>
            <a:r>
              <a:rPr lang="en-US" sz="3200" dirty="0"/>
              <a:t>Indicated for Disease Extension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89" t="30305" r="23496" b="25921"/>
          <a:stretch>
            <a:fillRect/>
          </a:stretch>
        </p:blipFill>
        <p:spPr bwMode="auto">
          <a:xfrm>
            <a:off x="1524000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3983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38016" r="50472" b="19657"/>
          <a:stretch>
            <a:fillRect/>
          </a:stretch>
        </p:blipFill>
        <p:spPr bwMode="auto">
          <a:xfrm>
            <a:off x="6600056" y="1556793"/>
            <a:ext cx="3456384" cy="270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4624" t="7695" r="47151" b="5090"/>
          <a:stretch>
            <a:fillRect/>
          </a:stretch>
        </p:blipFill>
        <p:spPr bwMode="auto">
          <a:xfrm>
            <a:off x="2135560" y="2060848"/>
            <a:ext cx="3384376" cy="446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2410" t="37031" r="50472" b="24579"/>
          <a:stretch>
            <a:fillRect/>
          </a:stretch>
        </p:blipFill>
        <p:spPr bwMode="auto">
          <a:xfrm>
            <a:off x="6600056" y="4049696"/>
            <a:ext cx="3528364" cy="280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 X Rays vs CT PNS</a:t>
            </a:r>
          </a:p>
        </p:txBody>
      </p:sp>
    </p:spTree>
    <p:extLst>
      <p:ext uri="{BB962C8B-B14F-4D97-AF65-F5344CB8AC3E}">
        <p14:creationId xmlns:p14="http://schemas.microsoft.com/office/powerpoint/2010/main" val="157277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Nose &amp; PNS Imaging</a:t>
            </a:r>
            <a:endParaRPr lang="ar-SA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39984" r="47151" b="13751"/>
          <a:stretch>
            <a:fillRect/>
          </a:stretch>
        </p:blipFill>
        <p:spPr bwMode="auto">
          <a:xfrm>
            <a:off x="2423592" y="2996952"/>
            <a:ext cx="3960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517" t="38016" r="33315" b="33438"/>
          <a:stretch>
            <a:fillRect/>
          </a:stretch>
        </p:blipFill>
        <p:spPr bwMode="auto">
          <a:xfrm>
            <a:off x="1919537" y="1340769"/>
            <a:ext cx="5616653" cy="208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5177" t="9469" r="46044" b="6250"/>
          <a:stretch>
            <a:fillRect/>
          </a:stretch>
        </p:blipFill>
        <p:spPr bwMode="auto">
          <a:xfrm>
            <a:off x="7176121" y="1340768"/>
            <a:ext cx="300095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170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Indications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CRS \ AFS</a:t>
            </a:r>
          </a:p>
          <a:p>
            <a:r>
              <a:rPr lang="en-US" dirty="0"/>
              <a:t>Preoperative (FESS)</a:t>
            </a:r>
          </a:p>
          <a:p>
            <a:r>
              <a:rPr lang="en-US" dirty="0"/>
              <a:t>Complications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7558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Anatomic Variations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6516" r="48258" b="11782"/>
          <a:stretch>
            <a:fillRect/>
          </a:stretch>
        </p:blipFill>
        <p:spPr bwMode="auto">
          <a:xfrm>
            <a:off x="5159896" y="1700808"/>
            <a:ext cx="36724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4944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CT Scan </a:t>
            </a:r>
            <a:r>
              <a:rPr lang="en-US" b="1" dirty="0" err="1"/>
              <a:t>vs</a:t>
            </a:r>
            <a:r>
              <a:rPr lang="en-US" b="1" dirty="0"/>
              <a:t> MRI</a:t>
            </a:r>
            <a:endParaRPr lang="ar-S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9469" r="47704" b="6250"/>
          <a:stretch>
            <a:fillRect/>
          </a:stretch>
        </p:blipFill>
        <p:spPr bwMode="auto">
          <a:xfrm>
            <a:off x="7032104" y="1340768"/>
            <a:ext cx="343219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177" t="17344" r="32208" b="12766"/>
          <a:stretch>
            <a:fillRect/>
          </a:stretch>
        </p:blipFill>
        <p:spPr bwMode="auto">
          <a:xfrm>
            <a:off x="1847529" y="1772817"/>
            <a:ext cx="49084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5471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CRS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92" y="1456185"/>
            <a:ext cx="8229600" cy="4525963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9469" r="46044" b="6250"/>
          <a:stretch>
            <a:fillRect/>
          </a:stretch>
        </p:blipFill>
        <p:spPr bwMode="auto">
          <a:xfrm>
            <a:off x="7032105" y="1484784"/>
            <a:ext cx="300095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517" t="7501" r="48258" b="6250"/>
          <a:stretch>
            <a:fillRect/>
          </a:stretch>
        </p:blipFill>
        <p:spPr bwMode="auto">
          <a:xfrm>
            <a:off x="1919536" y="1340768"/>
            <a:ext cx="367240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645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AFS</a:t>
            </a:r>
            <a:endParaRPr lang="ar-SA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40969" r="33869" b="27532"/>
          <a:stretch>
            <a:fillRect/>
          </a:stretch>
        </p:blipFill>
        <p:spPr bwMode="auto">
          <a:xfrm>
            <a:off x="2135560" y="2060848"/>
            <a:ext cx="81009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23517" t="16360" r="54346" b="37375"/>
          <a:stretch>
            <a:fillRect/>
          </a:stretch>
        </p:blipFill>
        <p:spPr bwMode="auto">
          <a:xfrm>
            <a:off x="2135561" y="1916832"/>
            <a:ext cx="459625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8235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AFS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77" t="30861" b="11863"/>
          <a:stretch>
            <a:fillRect/>
          </a:stretch>
        </p:blipFill>
        <p:spPr bwMode="auto">
          <a:xfrm>
            <a:off x="2063552" y="1484784"/>
            <a:ext cx="81660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802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ar-SA" b="1" dirty="0"/>
              <a:t> </a:t>
            </a:r>
            <a:r>
              <a:rPr lang="en-US" b="1" dirty="0"/>
              <a:t>AFS &amp; Skull Base Erosion</a:t>
            </a:r>
            <a:endParaRPr lang="ar-SA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975" t="24497" r="20169" b="5499"/>
          <a:stretch>
            <a:fillRect/>
          </a:stretch>
        </p:blipFill>
        <p:spPr bwMode="auto">
          <a:xfrm>
            <a:off x="5926928" y="2204865"/>
            <a:ext cx="4741072" cy="4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TEro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1" y="2204864"/>
            <a:ext cx="4463397" cy="403244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2101" t="40407" r="24942" b="19818"/>
          <a:stretch>
            <a:fillRect/>
          </a:stretch>
        </p:blipFill>
        <p:spPr bwMode="auto">
          <a:xfrm>
            <a:off x="7896200" y="5057800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484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oper Black" pitchFamily="18" charset="0"/>
              </a:rPr>
              <a:t>Plain Radiography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496" t="20203" r="17816" b="29288"/>
          <a:stretch>
            <a:fillRect/>
          </a:stretch>
        </p:blipFill>
        <p:spPr bwMode="auto">
          <a:xfrm>
            <a:off x="2278008" y="2015764"/>
            <a:ext cx="7635984" cy="369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1327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Unilateral Pathology</a:t>
            </a:r>
            <a:endParaRPr lang="ar-SA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71" t="10178" r="51789" b="8681"/>
          <a:stretch>
            <a:fillRect/>
          </a:stretch>
        </p:blipFill>
        <p:spPr bwMode="auto">
          <a:xfrm>
            <a:off x="7320137" y="1484785"/>
            <a:ext cx="25735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4070" t="37031" r="47151" b="10798"/>
          <a:stretch>
            <a:fillRect/>
          </a:stretch>
        </p:blipFill>
        <p:spPr bwMode="auto">
          <a:xfrm>
            <a:off x="2711625" y="1988841"/>
            <a:ext cx="3744479" cy="38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739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Pathology Extensions</a:t>
            </a:r>
            <a:endParaRPr lang="ar-SA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14391" r="51025" b="32453"/>
          <a:stretch>
            <a:fillRect/>
          </a:stretch>
        </p:blipFill>
        <p:spPr bwMode="auto">
          <a:xfrm>
            <a:off x="5807968" y="1772816"/>
            <a:ext cx="33123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517" t="30141" r="50472" b="21625"/>
          <a:stretch>
            <a:fillRect/>
          </a:stretch>
        </p:blipFill>
        <p:spPr bwMode="auto">
          <a:xfrm>
            <a:off x="1991545" y="1916832"/>
            <a:ext cx="359151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19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Plain Radiography</a:t>
            </a:r>
          </a:p>
        </p:txBody>
      </p:sp>
      <p:pic>
        <p:nvPicPr>
          <p:cNvPr id="6553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1828800"/>
            <a:ext cx="3192463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133600"/>
            <a:ext cx="39116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6934201" y="4648200"/>
            <a:ext cx="173239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Submentovertex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962400" y="2362200"/>
            <a:ext cx="1447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Lateral</a:t>
            </a:r>
          </a:p>
        </p:txBody>
      </p:sp>
    </p:spTree>
    <p:extLst>
      <p:ext uri="{BB962C8B-B14F-4D97-AF65-F5344CB8AC3E}">
        <p14:creationId xmlns:p14="http://schemas.microsoft.com/office/powerpoint/2010/main" val="264635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b="1" dirty="0">
                <a:latin typeface="Cooper Black" pitchFamily="18" charset="0"/>
              </a:rPr>
              <a:t>Computed Tomography</a:t>
            </a:r>
            <a:br>
              <a:rPr lang="en-US" sz="4000" b="1" dirty="0">
                <a:latin typeface="Cooper Black" pitchFamily="18" charset="0"/>
              </a:rPr>
            </a:br>
            <a:endParaRPr lang="en-US" sz="4000" b="1" dirty="0">
              <a:latin typeface="Cooper Black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Study Type</a:t>
            </a:r>
          </a:p>
          <a:p>
            <a:pPr lvl="1"/>
            <a:r>
              <a:rPr lang="en-US" b="1" dirty="0"/>
              <a:t>Coronal 	perpendicular 2 Hard Palate</a:t>
            </a:r>
          </a:p>
          <a:p>
            <a:pPr lvl="1"/>
            <a:r>
              <a:rPr lang="en-US" b="1" dirty="0"/>
              <a:t>Axial 		</a:t>
            </a:r>
            <a:r>
              <a:rPr lang="en-US" b="1" dirty="0" err="1"/>
              <a:t>Paralell</a:t>
            </a:r>
            <a:r>
              <a:rPr lang="en-US" b="1" dirty="0"/>
              <a:t> 2 Hard Palate</a:t>
            </a:r>
          </a:p>
          <a:p>
            <a:pPr lvl="1"/>
            <a:r>
              <a:rPr lang="en-US" b="1" dirty="0"/>
              <a:t>Reformatted </a:t>
            </a:r>
            <a:r>
              <a:rPr lang="en-US" b="1" dirty="0" err="1"/>
              <a:t>Sagital</a:t>
            </a:r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 err="1"/>
              <a:t>Multiplannr</a:t>
            </a:r>
            <a:r>
              <a:rPr lang="en-US" b="1" dirty="0"/>
              <a:t> CT Scan</a:t>
            </a:r>
          </a:p>
        </p:txBody>
      </p:sp>
    </p:spTree>
    <p:extLst>
      <p:ext uri="{BB962C8B-B14F-4D97-AF65-F5344CB8AC3E}">
        <p14:creationId xmlns:p14="http://schemas.microsoft.com/office/powerpoint/2010/main" val="61274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Coronal CT Scan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015" t="18520" r="30122" b="4034"/>
          <a:stretch>
            <a:fillRect/>
          </a:stretch>
        </p:blipFill>
        <p:spPr bwMode="auto">
          <a:xfrm>
            <a:off x="2133601" y="1524000"/>
            <a:ext cx="781564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727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Axail</a:t>
            </a:r>
            <a:r>
              <a:rPr lang="en-US" dirty="0"/>
              <a:t> CT Scan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069" t="18520" r="29175" b="4034"/>
          <a:stretch>
            <a:fillRect/>
          </a:stretch>
        </p:blipFill>
        <p:spPr bwMode="auto">
          <a:xfrm>
            <a:off x="1981201" y="1981201"/>
            <a:ext cx="8083825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665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for PNS CT scan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1981200"/>
            <a:ext cx="9372600" cy="4114800"/>
          </a:xfrm>
        </p:spPr>
        <p:txBody>
          <a:bodyPr/>
          <a:lstStyle/>
          <a:p>
            <a:r>
              <a:rPr lang="en-US" sz="3600" dirty="0"/>
              <a:t>Gold standard for CRS</a:t>
            </a:r>
          </a:p>
          <a:p>
            <a:r>
              <a:rPr lang="en-US" sz="3600" dirty="0"/>
              <a:t>Planning surgery or failed medical management</a:t>
            </a:r>
          </a:p>
          <a:p>
            <a:r>
              <a:rPr lang="en-US" sz="3600" dirty="0"/>
              <a:t>Indications</a:t>
            </a:r>
          </a:p>
          <a:p>
            <a:pPr lvl="1"/>
            <a:r>
              <a:rPr lang="en-US" sz="3200" dirty="0"/>
              <a:t>Clinical unresponsiveness to medical therapy</a:t>
            </a:r>
          </a:p>
          <a:p>
            <a:pPr lvl="1"/>
            <a:r>
              <a:rPr lang="en-US" sz="3200" dirty="0" err="1"/>
              <a:t>Immunosuppressed</a:t>
            </a:r>
            <a:r>
              <a:rPr lang="en-US" sz="3200" dirty="0"/>
              <a:t> patient</a:t>
            </a:r>
          </a:p>
          <a:p>
            <a:pPr lvl="1"/>
            <a:r>
              <a:rPr lang="en-US" sz="3200" dirty="0"/>
              <a:t>Severe symptoms or signs</a:t>
            </a:r>
          </a:p>
          <a:p>
            <a:pPr lvl="1"/>
            <a:r>
              <a:rPr lang="en-US" sz="3200" dirty="0"/>
              <a:t>Life threatening complications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47259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err="1"/>
              <a:t>Concha</a:t>
            </a:r>
            <a:r>
              <a:rPr lang="en-US" sz="4800" b="1" dirty="0"/>
              <a:t> </a:t>
            </a:r>
            <a:r>
              <a:rPr lang="en-US" sz="4800" b="1" dirty="0" err="1"/>
              <a:t>Bullosa</a:t>
            </a:r>
            <a:endParaRPr lang="ar-SA" sz="4800" b="1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40644" name="Picture 4" descr="scan0096"/>
          <p:cNvPicPr>
            <a:picLocks noChangeAspect="1" noChangeArrowheads="1"/>
          </p:cNvPicPr>
          <p:nvPr/>
        </p:nvPicPr>
        <p:blipFill>
          <a:blip r:embed="rId2" cstate="print"/>
          <a:srcRect l="39864" t="60001" r="13023" b="9412"/>
          <a:stretch>
            <a:fillRect/>
          </a:stretch>
        </p:blipFill>
        <p:spPr bwMode="auto">
          <a:xfrm>
            <a:off x="7162800" y="2209800"/>
            <a:ext cx="3276600" cy="3276600"/>
          </a:xfrm>
          <a:prstGeom prst="rect">
            <a:avLst/>
          </a:prstGeom>
          <a:noFill/>
        </p:spPr>
      </p:pic>
      <p:pic>
        <p:nvPicPr>
          <p:cNvPr id="240645" name="Picture 5" descr="scan0096"/>
          <p:cNvPicPr>
            <a:picLocks noChangeAspect="1" noChangeArrowheads="1"/>
          </p:cNvPicPr>
          <p:nvPr/>
        </p:nvPicPr>
        <p:blipFill>
          <a:blip r:embed="rId2" cstate="print"/>
          <a:srcRect l="10872" t="8235" r="20271" b="57648"/>
          <a:stretch>
            <a:fillRect/>
          </a:stretch>
        </p:blipFill>
        <p:spPr bwMode="auto">
          <a:xfrm>
            <a:off x="2286000" y="1828801"/>
            <a:ext cx="4648200" cy="354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99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b="1" dirty="0"/>
              <a:t>Axial and Coronal CT SCAN </a:t>
            </a:r>
            <a:endParaRPr lang="ar-SA" b="1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SA"/>
          </a:p>
        </p:txBody>
      </p:sp>
      <p:pic>
        <p:nvPicPr>
          <p:cNvPr id="7373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1" y="2743200"/>
            <a:ext cx="357822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3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048000"/>
            <a:ext cx="28511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4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1" y="2667001"/>
            <a:ext cx="357822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789670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108</Words>
  <Application>Microsoft Office PowerPoint</Application>
  <PresentationFormat>Widescreen</PresentationFormat>
  <Paragraphs>44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Cooper Black</vt:lpstr>
      <vt:lpstr>Times New Roman</vt:lpstr>
      <vt:lpstr>Office Theme</vt:lpstr>
      <vt:lpstr>Nose &amp;  PNS Imaging</vt:lpstr>
      <vt:lpstr>Plain Radiography</vt:lpstr>
      <vt:lpstr>Plain Radiography</vt:lpstr>
      <vt:lpstr>Computed Tomography </vt:lpstr>
      <vt:lpstr>Coronal CT Scan</vt:lpstr>
      <vt:lpstr>Axail CT Scan</vt:lpstr>
      <vt:lpstr>Indications for PNS CT scan </vt:lpstr>
      <vt:lpstr>Concha Bullosa</vt:lpstr>
      <vt:lpstr>Axial and Coronal CT SCAN </vt:lpstr>
      <vt:lpstr>MRI  PNS  Indicated for Disease Extension</vt:lpstr>
      <vt:lpstr>Plain X Rays vs CT PNS</vt:lpstr>
      <vt:lpstr>Nose &amp; PNS Imaging</vt:lpstr>
      <vt:lpstr>Indications</vt:lpstr>
      <vt:lpstr>Anatomic Variations</vt:lpstr>
      <vt:lpstr>CT Scan vs MRI</vt:lpstr>
      <vt:lpstr>CRS</vt:lpstr>
      <vt:lpstr>AFS</vt:lpstr>
      <vt:lpstr>AFS</vt:lpstr>
      <vt:lpstr> AFS &amp; Skull Base Erosion</vt:lpstr>
      <vt:lpstr>Unilateral Pathology</vt:lpstr>
      <vt:lpstr>Pathology Extensions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Nose &amp;  PNS Imaging</dc:title>
  <dc:creator>Surayie Al Dousary</dc:creator>
  <cp:lastModifiedBy>Surayie Al Dousary</cp:lastModifiedBy>
  <cp:revision>3</cp:revision>
  <dcterms:created xsi:type="dcterms:W3CDTF">2016-02-16T20:43:41Z</dcterms:created>
  <dcterms:modified xsi:type="dcterms:W3CDTF">2016-10-25T07:09:47Z</dcterms:modified>
</cp:coreProperties>
</file>