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94" r:id="rId3"/>
    <p:sldId id="257" r:id="rId4"/>
    <p:sldId id="262" r:id="rId5"/>
    <p:sldId id="261" r:id="rId6"/>
    <p:sldId id="291" r:id="rId7"/>
    <p:sldId id="259" r:id="rId8"/>
    <p:sldId id="263" r:id="rId9"/>
    <p:sldId id="264" r:id="rId10"/>
    <p:sldId id="265" r:id="rId11"/>
    <p:sldId id="266" r:id="rId12"/>
    <p:sldId id="288" r:id="rId13"/>
    <p:sldId id="290" r:id="rId14"/>
    <p:sldId id="268" r:id="rId15"/>
    <p:sldId id="269" r:id="rId16"/>
    <p:sldId id="270" r:id="rId17"/>
    <p:sldId id="279" r:id="rId18"/>
    <p:sldId id="272" r:id="rId19"/>
    <p:sldId id="275" r:id="rId20"/>
    <p:sldId id="296" r:id="rId21"/>
    <p:sldId id="297" r:id="rId22"/>
    <p:sldId id="276" r:id="rId23"/>
    <p:sldId id="277" r:id="rId24"/>
    <p:sldId id="298" r:id="rId25"/>
    <p:sldId id="282" r:id="rId26"/>
    <p:sldId id="329" r:id="rId27"/>
    <p:sldId id="283" r:id="rId28"/>
    <p:sldId id="284" r:id="rId29"/>
    <p:sldId id="302" r:id="rId30"/>
    <p:sldId id="323" r:id="rId31"/>
    <p:sldId id="327" r:id="rId32"/>
    <p:sldId id="328" r:id="rId33"/>
    <p:sldId id="325" r:id="rId34"/>
    <p:sldId id="326" r:id="rId35"/>
    <p:sldId id="320" r:id="rId36"/>
    <p:sldId id="321" r:id="rId37"/>
    <p:sldId id="322" r:id="rId38"/>
    <p:sldId id="330" r:id="rId39"/>
    <p:sldId id="331" r:id="rId40"/>
    <p:sldId id="332" r:id="rId41"/>
    <p:sldId id="333" r:id="rId42"/>
    <p:sldId id="334" r:id="rId43"/>
    <p:sldId id="335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7054-4133-4558-AF79-B3694715B925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26A3-CC89-4EC7-B7E8-D673C337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9A59-58C7-4851-A09F-295F492E4B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2611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681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326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1pPr>
            <a:lvl2pPr marL="742950" indent="-28575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2pPr>
            <a:lvl3pPr marL="11430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3pPr>
            <a:lvl4pPr marL="16002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4pPr>
            <a:lvl5pPr marL="20574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92C1B18-403B-4BA3-9233-3BDBAEE0A611}" type="slidenum">
              <a:rPr lang="en-US" altLang="en-US" sz="1000" smtClean="0"/>
              <a:pPr algn="l">
                <a:spcBef>
                  <a:spcPct val="0"/>
                </a:spcBef>
              </a:pPr>
              <a:t>31</a:t>
            </a:fld>
            <a:endParaRPr lang="en-US" altLang="en-US" sz="10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xmlns="" val="936513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1pPr>
            <a:lvl2pPr marL="742950" indent="-28575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2pPr>
            <a:lvl3pPr marL="11430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3pPr>
            <a:lvl4pPr marL="16002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4pPr>
            <a:lvl5pPr marL="20574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EAB0459-A9BD-4763-9A13-9A63EE6F8D0F}" type="slidenum">
              <a:rPr lang="en-US" altLang="en-US" sz="1000" smtClean="0"/>
              <a:pPr algn="l">
                <a:spcBef>
                  <a:spcPct val="0"/>
                </a:spcBef>
              </a:pPr>
              <a:t>32</a:t>
            </a:fld>
            <a:endParaRPr lang="en-US" altLang="en-US" sz="100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xmlns="" val="1348086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1pPr>
            <a:lvl2pPr marL="742950" indent="-28575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2pPr>
            <a:lvl3pPr marL="11430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3pPr>
            <a:lvl4pPr marL="16002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4pPr>
            <a:lvl5pPr marL="20574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CEC3B6A-5E17-4D4F-9710-52B763371111}" type="slidenum">
              <a:rPr lang="en-US" altLang="en-US" sz="1000" smtClean="0"/>
              <a:pPr algn="l">
                <a:spcBef>
                  <a:spcPct val="0"/>
                </a:spcBef>
              </a:pPr>
              <a:t>33</a:t>
            </a:fld>
            <a:endParaRPr lang="en-US" altLang="en-US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xmlns="" val="2448613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1pPr>
            <a:lvl2pPr marL="742950" indent="-28575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2pPr>
            <a:lvl3pPr marL="11430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3pPr>
            <a:lvl4pPr marL="16002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4pPr>
            <a:lvl5pPr marL="20574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51404E7-4034-49FE-B213-208D1B36746C}" type="slidenum">
              <a:rPr lang="en-US" altLang="en-US" sz="1000" smtClean="0"/>
              <a:pPr algn="l">
                <a:spcBef>
                  <a:spcPct val="0"/>
                </a:spcBef>
              </a:pPr>
              <a:t>34</a:t>
            </a:fld>
            <a:endParaRPr lang="en-US" altLang="en-US" sz="10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xmlns="" val="2922947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1pPr>
            <a:lvl2pPr marL="742950" indent="-28575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2pPr>
            <a:lvl3pPr marL="11430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3pPr>
            <a:lvl4pPr marL="16002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4pPr>
            <a:lvl5pPr marL="20574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C0D5EBF-6B19-4B58-92CD-D85B19FCBD61}" type="slidenum">
              <a:rPr lang="en-US" altLang="en-US" sz="1000" smtClean="0"/>
              <a:pPr algn="l">
                <a:spcBef>
                  <a:spcPct val="0"/>
                </a:spcBef>
              </a:pPr>
              <a:t>35</a:t>
            </a:fld>
            <a:endParaRPr lang="en-US" altLang="en-US" sz="10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xmlns="" val="364364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9341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1pPr>
            <a:lvl2pPr marL="742950" indent="-28575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2pPr>
            <a:lvl3pPr marL="11430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3pPr>
            <a:lvl4pPr marL="16002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4pPr>
            <a:lvl5pPr marL="2057400" indent="-228600" algn="r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5pPr>
            <a:lvl6pPr marL="25146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6pPr>
            <a:lvl7pPr marL="29718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7pPr>
            <a:lvl8pPr marL="34290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8pPr>
            <a:lvl9pPr marL="3886200" indent="-228600" algn="r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 (Arabic)" pitchFamily="26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5C6CD62-DD69-409F-BD1F-E0A142B59466}" type="slidenum">
              <a:rPr lang="en-US" altLang="en-US" sz="1000" smtClean="0"/>
              <a:pPr algn="l"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xmlns="" val="78322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nologychai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Nose and Paranasal Sinus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628900"/>
            <a:ext cx="7772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Prof. Surayie Al Dousary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Director of rhinology research chair</a:t>
            </a:r>
          </a:p>
          <a:p>
            <a:r>
              <a:rPr lang="en-US" altLang="en-US" dirty="0">
                <a:solidFill>
                  <a:schemeClr val="tx1"/>
                </a:solidFill>
                <a:hlinkClick r:id="rId3"/>
              </a:rPr>
              <a:t>www.rhinologychair.org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www.profseraye.com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Floor of Nasal Cavity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Palatine process of maxilla</a:t>
            </a:r>
          </a:p>
          <a:p>
            <a:r>
              <a:rPr lang="en-US" dirty="0"/>
              <a:t>Horizontal plate palatine bone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8129" name="Picture 1" descr="C:\Users\User\Desktop\nasal_bones_medial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26523" t="52632" r="3584" b="12518"/>
          <a:stretch/>
        </p:blipFill>
        <p:spPr bwMode="auto">
          <a:xfrm>
            <a:off x="2286000" y="3505201"/>
            <a:ext cx="5791200" cy="333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Roof of Nasal Cavity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Narrow</a:t>
            </a:r>
          </a:p>
          <a:p>
            <a:pPr>
              <a:lnSpc>
                <a:spcPct val="90000"/>
              </a:lnSpc>
            </a:pPr>
            <a:r>
              <a:rPr lang="en-US" dirty="0"/>
              <a:t>It is formed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anteriorly beneath the bridge of the nose by the nasal and frontal bones,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the middle by the </a:t>
            </a:r>
            <a:r>
              <a:rPr lang="en-US" dirty="0" err="1"/>
              <a:t>cribriform</a:t>
            </a:r>
            <a:r>
              <a:rPr lang="en-US" dirty="0"/>
              <a:t> plate of the ethmoid,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beneath the anterior cranial </a:t>
            </a:r>
            <a:r>
              <a:rPr lang="en-US" dirty="0" err="1"/>
              <a:t>fossa</a:t>
            </a:r>
            <a:r>
              <a:rPr lang="en-US" dirty="0"/>
              <a:t>,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posteriorly</a:t>
            </a:r>
            <a:r>
              <a:rPr lang="en-US" dirty="0"/>
              <a:t> by the downward sloping body of the sphenoid</a:t>
            </a:r>
            <a:endParaRPr lang="en-US" sz="1800" b="1" dirty="0"/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81981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8644"/>
            <a:ext cx="88392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Nasal Septum</a:t>
            </a:r>
            <a:br>
              <a:rPr lang="en-US" dirty="0"/>
            </a:br>
            <a:r>
              <a:rPr lang="en-US" sz="3600" dirty="0"/>
              <a:t>Divides the nasal cavity into right and left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108549" name="Picture 5" descr="sna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93825"/>
            <a:ext cx="7772400" cy="533400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393825"/>
            <a:ext cx="7772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0263"/>
            <a:ext cx="7772400" cy="70167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Bookman Old Style" panose="02050604050505020204" pitchFamily="18" charset="0"/>
              </a:rPr>
              <a:t>Lateral Nasal Wall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448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Bookman Old Style" panose="02050604050505020204" pitchFamily="18" charset="0"/>
              </a:rPr>
              <a:t>In neonate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The nasal &amp; orbital floors are located at the same level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Lateral nasal wall serves as the medial orbital wall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Maxilla, contributes minimally in fetus &amp; neonate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Bookman Old Style" panose="02050604050505020204" pitchFamily="18" charset="0"/>
              </a:rPr>
              <a:t>In adult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 Only the upper half of the lateral nasal wall forms the medial orbital wall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The nasal floor is at lower level than orbital floor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The medial surface of the maxilla is incomplete (maxillary hiatus)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latin typeface="Bookman Old Style" panose="02050604050505020204" pitchFamily="18" charset="0"/>
              </a:rPr>
              <a:t>The aperture of the hiatus is reduced by presence of palatine and lacrimal bones and the inferior concha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39941" name="Picture 5" descr="PNSEmbryo12W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37018"/>
            <a:ext cx="2131098" cy="15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3639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Lateral Walls of Nasal Cavity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Marked by 3 projections:</a:t>
            </a:r>
          </a:p>
          <a:p>
            <a:pPr lvl="1"/>
            <a:r>
              <a:rPr lang="en-US" dirty="0"/>
              <a:t>Superior concha</a:t>
            </a:r>
          </a:p>
          <a:p>
            <a:pPr lvl="1"/>
            <a:r>
              <a:rPr lang="en-US" dirty="0"/>
              <a:t>Middle concha</a:t>
            </a:r>
          </a:p>
          <a:p>
            <a:pPr lvl="1"/>
            <a:r>
              <a:rPr lang="en-US" dirty="0"/>
              <a:t>Inferior concha</a:t>
            </a:r>
          </a:p>
          <a:p>
            <a:r>
              <a:rPr lang="en-US" dirty="0"/>
              <a:t>The space below each concha is called a meatus.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905000"/>
          <a:ext cx="4038600" cy="3505200"/>
        </p:xfrm>
        <a:graphic>
          <a:graphicData uri="http://schemas.openxmlformats.org/presentationml/2006/ole">
            <p:oleObj spid="_x0000_s3118" name="צילום של Photo Editor" r:id="rId4" imgW="3115110" imgH="17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Lateral Walls of Nasal Cavity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/>
              <a:t>Inferior meatus:  </a:t>
            </a:r>
            <a:r>
              <a:rPr lang="en-US" sz="2400" dirty="0" err="1"/>
              <a:t>nasolacrimal</a:t>
            </a:r>
            <a:r>
              <a:rPr lang="en-US" sz="2400" dirty="0"/>
              <a:t> duct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/>
              <a:t>Middle meatus: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/>
              <a:t>Maxillary sinus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/>
              <a:t>Frontal sinus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/>
              <a:t>Anterior ethmoid sinuses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/>
              <a:t>Superior meatus:      </a:t>
            </a:r>
            <a:r>
              <a:rPr lang="en-US" sz="2400" dirty="0"/>
              <a:t>posterior ethmoid sinuses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/>
              <a:t>Sphenoethmoidal recess: </a:t>
            </a:r>
            <a:r>
              <a:rPr lang="en-US" sz="2400" dirty="0"/>
              <a:t>sphenoid sinus</a:t>
            </a:r>
          </a:p>
        </p:txBody>
      </p:sp>
      <p:pic>
        <p:nvPicPr>
          <p:cNvPr id="44033" name="Picture 1" descr="C:\Users\User\Desktop\Picture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 to the Nasal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From branches of the maxillary artery, one of the terminal branches of the external carotid artery. </a:t>
            </a:r>
          </a:p>
          <a:p>
            <a:r>
              <a:rPr lang="en-US" sz="2800" dirty="0"/>
              <a:t>The sphenopalatine artery anastomoses with the septal branch of the superior labial branch of the facial artery in the region of the vestibule. 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submucous</a:t>
            </a:r>
            <a:r>
              <a:rPr lang="en-US" sz="2800" dirty="0"/>
              <a:t> venous plexus is drained by veins that accompany the arteries.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1385683"/>
              </p:ext>
            </p:extLst>
          </p:nvPr>
        </p:nvGraphicFramePr>
        <p:xfrm>
          <a:off x="5410200" y="4483434"/>
          <a:ext cx="3397624" cy="2406650"/>
        </p:xfrm>
        <a:graphic>
          <a:graphicData uri="http://schemas.openxmlformats.org/presentationml/2006/ole">
            <p:oleObj spid="_x0000_s7186" name="צילום של Photo Editor" r:id="rId4" imgW="4505954" imgH="3191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Supply of the Nasal Cavity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209800" y="2286000"/>
          <a:ext cx="4495800" cy="3543300"/>
        </p:xfrm>
        <a:graphic>
          <a:graphicData uri="http://schemas.openxmlformats.org/presentationml/2006/ole">
            <p:oleObj spid="_x0000_s4142" name="צילום של Photo Editor" r:id="rId4" imgW="4495238" imgH="3543795" progId="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0" y="1828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CN I – Olfactory Nerves (SVA)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267200" y="2133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Anterior </a:t>
            </a:r>
            <a:r>
              <a:rPr lang="en-US" b="1" dirty="0" err="1"/>
              <a:t>ethmoidal</a:t>
            </a:r>
            <a:r>
              <a:rPr lang="en-US" b="1" dirty="0"/>
              <a:t> branch of V</a:t>
            </a:r>
            <a:r>
              <a:rPr lang="en-US" b="1" baseline="-25000" dirty="0"/>
              <a:t>1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447800" y="281940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934200" y="45720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Posterior nasal branches of V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5105400" y="3886200"/>
            <a:ext cx="1752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5181600" y="4191000"/>
            <a:ext cx="1676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28600" y="48006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Cut </a:t>
            </a:r>
            <a:r>
              <a:rPr lang="en-US" b="1" dirty="0" err="1"/>
              <a:t>nasopalatine</a:t>
            </a:r>
            <a:r>
              <a:rPr lang="en-US" b="1" dirty="0"/>
              <a:t> branch of V</a:t>
            </a:r>
            <a:r>
              <a:rPr lang="en-US" b="1" baseline="-25000" dirty="0"/>
              <a:t>2 </a:t>
            </a:r>
            <a:r>
              <a:rPr lang="en-US" b="1" dirty="0"/>
              <a:t>to septum 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133600" y="3810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Drainage of the Nasal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lymph vessels draining the vestibule end in the </a:t>
            </a:r>
            <a:r>
              <a:rPr lang="en-US" b="1" i="1" dirty="0"/>
              <a:t>submandibular nodes</a:t>
            </a:r>
            <a:r>
              <a:rPr lang="en-US" dirty="0"/>
              <a:t>. </a:t>
            </a:r>
          </a:p>
          <a:p>
            <a:r>
              <a:rPr lang="en-US" dirty="0"/>
              <a:t>The remainder of the nasal cavity is drained by vessels that pass to the </a:t>
            </a:r>
            <a:r>
              <a:rPr lang="en-US" b="1" i="1" dirty="0"/>
              <a:t>upper deep cervical nodes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Paranasal Sinuses</a:t>
            </a:r>
          </a:p>
        </p:txBody>
      </p:sp>
      <p:pic>
        <p:nvPicPr>
          <p:cNvPr id="7170" name="Picture 2" descr="C:\Users\Use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Nose and Paranasal Sinuses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anatomy </a:t>
            </a:r>
          </a:p>
          <a:p>
            <a:pPr>
              <a:defRPr/>
            </a:pPr>
            <a:r>
              <a:rPr lang="en-US" dirty="0" err="1"/>
              <a:t>antomy</a:t>
            </a:r>
            <a:r>
              <a:rPr lang="en-US" dirty="0"/>
              <a:t> -external nose &amp;nasal cavity, </a:t>
            </a:r>
            <a:r>
              <a:rPr lang="en-US" dirty="0" err="1"/>
              <a:t>paranasal</a:t>
            </a:r>
            <a:r>
              <a:rPr lang="en-US" dirty="0"/>
              <a:t> sinuses, </a:t>
            </a:r>
          </a:p>
          <a:p>
            <a:pPr>
              <a:defRPr/>
            </a:pPr>
            <a:r>
              <a:rPr lang="en-US" dirty="0"/>
              <a:t>(blood supply, </a:t>
            </a:r>
          </a:p>
          <a:p>
            <a:pPr>
              <a:defRPr/>
            </a:pPr>
            <a:r>
              <a:rPr lang="en-US" dirty="0"/>
              <a:t>{nerve supply} in brief), </a:t>
            </a:r>
          </a:p>
          <a:p>
            <a:pPr>
              <a:defRPr/>
            </a:pPr>
            <a:r>
              <a:rPr lang="en-US" dirty="0"/>
              <a:t>physiology </a:t>
            </a:r>
          </a:p>
          <a:p>
            <a:pPr>
              <a:defRPr/>
            </a:pPr>
            <a:r>
              <a:rPr lang="en-US" dirty="0"/>
              <a:t>function- nose &amp; </a:t>
            </a:r>
            <a:r>
              <a:rPr lang="en-US" dirty="0" err="1"/>
              <a:t>paranasal</a:t>
            </a:r>
            <a:r>
              <a:rPr lang="en-US" dirty="0"/>
              <a:t> sinus, </a:t>
            </a:r>
          </a:p>
          <a:p>
            <a:pPr>
              <a:defRPr/>
            </a:pPr>
            <a:r>
              <a:rPr lang="en-US" dirty="0"/>
              <a:t>congenital anomalies (in brief) </a:t>
            </a:r>
          </a:p>
          <a:p>
            <a:pPr>
              <a:defRPr/>
            </a:pPr>
            <a:r>
              <a:rPr lang="en-US" dirty="0"/>
              <a:t>{</a:t>
            </a:r>
            <a:r>
              <a:rPr lang="en-US" dirty="0" err="1"/>
              <a:t>choanal</a:t>
            </a:r>
            <a:r>
              <a:rPr lang="en-US" dirty="0"/>
              <a:t> atresia}</a:t>
            </a:r>
          </a:p>
        </p:txBody>
      </p:sp>
    </p:spTree>
    <p:extLst>
      <p:ext uri="{BB962C8B-B14F-4D97-AF65-F5344CB8AC3E}">
        <p14:creationId xmlns:p14="http://schemas.microsoft.com/office/powerpoint/2010/main" xmlns="" val="283888630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Coronal &amp; </a:t>
            </a:r>
            <a:r>
              <a:rPr lang="en-US" dirty="0" err="1"/>
              <a:t>Sagital</a:t>
            </a:r>
            <a:r>
              <a:rPr lang="en-US" dirty="0"/>
              <a:t> Cut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SA"/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 cstate="print"/>
          <a:srcRect l="1574" r="5543" b="14286"/>
          <a:stretch>
            <a:fillRect/>
          </a:stretch>
        </p:blipFill>
        <p:spPr bwMode="auto">
          <a:xfrm>
            <a:off x="228600" y="16002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4" cstate="print"/>
          <a:srcRect t="10937" b="4688"/>
          <a:stretch>
            <a:fillRect/>
          </a:stretch>
        </p:blipFill>
        <p:spPr bwMode="auto">
          <a:xfrm>
            <a:off x="4724400" y="16764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49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CADAVERIC</a:t>
            </a:r>
            <a:endParaRPr lang="ar-SA" dirty="0"/>
          </a:p>
        </p:txBody>
      </p:sp>
      <p:pic>
        <p:nvPicPr>
          <p:cNvPr id="248835" name="Picture 3" descr="PNSANA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343400" cy="5486400"/>
          </a:xfrm>
          <a:prstGeom prst="rect">
            <a:avLst/>
          </a:prstGeom>
          <a:noFill/>
        </p:spPr>
      </p:pic>
      <p:pic>
        <p:nvPicPr>
          <p:cNvPr id="248836" name="Picture 4" descr="PNSANA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36146"/>
            <a:ext cx="4343400" cy="54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34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Paranasal Sinuses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The paranasal sinuses are cavities found in the interior of the maxilla, frontal, sphenoid, and ethmoid bones . </a:t>
            </a:r>
          </a:p>
          <a:p>
            <a:r>
              <a:rPr lang="en-US" sz="2600" dirty="0"/>
              <a:t>They are lined with </a:t>
            </a:r>
            <a:r>
              <a:rPr lang="en-US" sz="2600" dirty="0" err="1"/>
              <a:t>mucoperiosteum</a:t>
            </a:r>
            <a:r>
              <a:rPr lang="en-US" sz="2600" dirty="0"/>
              <a:t> and filled with air. </a:t>
            </a:r>
          </a:p>
          <a:p>
            <a:r>
              <a:rPr lang="en-US" sz="2600" dirty="0"/>
              <a:t>They communicate with the nasal cavity through relatively small apertures.</a:t>
            </a:r>
          </a:p>
        </p:txBody>
      </p:sp>
      <p:pic>
        <p:nvPicPr>
          <p:cNvPr id="9" name="Picture 6" descr="0711b_ParanasalSin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4958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Drainage of Mucus and Function of Paranasal Sinuses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The mucus produced by the mucous membrane is moved into the nose by </a:t>
            </a:r>
            <a:r>
              <a:rPr lang="en-US" sz="3000" dirty="0" err="1"/>
              <a:t>ciliary</a:t>
            </a:r>
            <a:r>
              <a:rPr lang="en-US" sz="3000" dirty="0"/>
              <a:t> action of the columnar cells. </a:t>
            </a:r>
          </a:p>
          <a:p>
            <a:r>
              <a:rPr lang="en-US" sz="3000" dirty="0"/>
              <a:t>Drainage of the mucus is also achieved by the siphon action created during the blowing of the nose.</a:t>
            </a:r>
          </a:p>
          <a:p>
            <a:pPr>
              <a:spcBef>
                <a:spcPct val="50000"/>
              </a:spcBef>
            </a:pPr>
            <a:r>
              <a:rPr lang="en-US" sz="3000" dirty="0"/>
              <a:t>Functions: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/>
              <a:t>Resonators of the voice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/>
              <a:t>They also reduce the skulls weight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/>
              <a:t>Help </a:t>
            </a:r>
            <a:r>
              <a:rPr lang="en-US" sz="2600" dirty="0" err="1"/>
              <a:t>wam</a:t>
            </a:r>
            <a:r>
              <a:rPr lang="en-US" sz="2600" dirty="0"/>
              <a:t> and moisten inhaled air 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/>
              <a:t>Act as shock absorbers in trauma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04800"/>
            <a:ext cx="8001000" cy="1143000"/>
          </a:xfrm>
        </p:spPr>
        <p:txBody>
          <a:bodyPr/>
          <a:lstStyle/>
          <a:p>
            <a:r>
              <a:rPr lang="en-US" dirty="0" err="1"/>
              <a:t>Ciliary</a:t>
            </a:r>
            <a:r>
              <a:rPr lang="en-US" dirty="0"/>
              <a:t> Pattern in Sinuses Mucosa</a:t>
            </a:r>
            <a:endParaRPr lang="ar-SA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2452" name="Picture 4" descr="Snscila3"/>
          <p:cNvPicPr>
            <a:picLocks noChangeAspect="1" noChangeArrowheads="1"/>
          </p:cNvPicPr>
          <p:nvPr/>
        </p:nvPicPr>
        <p:blipFill>
          <a:blip r:embed="rId2" cstate="print"/>
          <a:srcRect b="18388"/>
          <a:stretch>
            <a:fillRect/>
          </a:stretch>
        </p:blipFill>
        <p:spPr bwMode="auto">
          <a:xfrm>
            <a:off x="0" y="1754878"/>
            <a:ext cx="5257800" cy="4945960"/>
          </a:xfrm>
          <a:prstGeom prst="rect">
            <a:avLst/>
          </a:prstGeom>
          <a:noFill/>
        </p:spPr>
      </p:pic>
      <p:pic>
        <p:nvPicPr>
          <p:cNvPr id="232453" name="Picture 5" descr="Snscila1"/>
          <p:cNvPicPr>
            <a:picLocks noChangeAspect="1" noChangeArrowheads="1"/>
          </p:cNvPicPr>
          <p:nvPr/>
        </p:nvPicPr>
        <p:blipFill>
          <a:blip r:embed="rId3" cstate="print"/>
          <a:srcRect b="33995"/>
          <a:stretch>
            <a:fillRect/>
          </a:stretch>
        </p:blipFill>
        <p:spPr bwMode="auto">
          <a:xfrm>
            <a:off x="4953000" y="1752600"/>
            <a:ext cx="3886200" cy="2133600"/>
          </a:xfrm>
          <a:prstGeom prst="rect">
            <a:avLst/>
          </a:prstGeom>
          <a:noFill/>
        </p:spPr>
      </p:pic>
      <p:pic>
        <p:nvPicPr>
          <p:cNvPr id="232454" name="Picture 6" descr="Snscilia"/>
          <p:cNvPicPr>
            <a:picLocks noChangeAspect="1" noChangeArrowheads="1"/>
          </p:cNvPicPr>
          <p:nvPr/>
        </p:nvPicPr>
        <p:blipFill>
          <a:blip r:embed="rId4" cstate="print"/>
          <a:srcRect b="25526"/>
          <a:stretch>
            <a:fillRect/>
          </a:stretch>
        </p:blipFill>
        <p:spPr bwMode="auto">
          <a:xfrm>
            <a:off x="5181600" y="3505200"/>
            <a:ext cx="3657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28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Sinuses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Rarely symmetrical</a:t>
            </a:r>
          </a:p>
          <a:p>
            <a:r>
              <a:rPr lang="en-US" sz="2200" dirty="0"/>
              <a:t>Contained within the frontal bone .</a:t>
            </a:r>
          </a:p>
          <a:p>
            <a:r>
              <a:rPr lang="en-US" sz="2200" dirty="0"/>
              <a:t>Separated from each other by a bony septum.</a:t>
            </a:r>
          </a:p>
          <a:p>
            <a:r>
              <a:rPr lang="en-US" sz="2200" dirty="0"/>
              <a:t>Each sinus is roughly triangular</a:t>
            </a:r>
          </a:p>
          <a:p>
            <a:r>
              <a:rPr lang="en-US" sz="2200" dirty="0"/>
              <a:t>Extending upward above the medial end of the eyebrow and backward into the medial part of the roof of the orbit.</a:t>
            </a:r>
          </a:p>
          <a:p>
            <a:r>
              <a:rPr lang="en-US" sz="2200" dirty="0"/>
              <a:t>Opens into the middle meatus </a:t>
            </a:r>
          </a:p>
        </p:txBody>
      </p:sp>
      <p:pic>
        <p:nvPicPr>
          <p:cNvPr id="5" name="Picture 7" descr="Frontal sinu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2076" t="38206" b="8963"/>
          <a:stretch>
            <a:fillRect/>
          </a:stretch>
        </p:blipFill>
        <p:spPr>
          <a:xfrm>
            <a:off x="4648200" y="1905000"/>
            <a:ext cx="41910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Maxillary Sinus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>
            <a:noAutofit/>
          </a:bodyPr>
          <a:lstStyle/>
          <a:p>
            <a:r>
              <a:rPr lang="en-US" sz="2400" dirty="0"/>
              <a:t>Pyramidal in shape</a:t>
            </a:r>
          </a:p>
          <a:p>
            <a:r>
              <a:rPr lang="en-US" sz="2400" dirty="0"/>
              <a:t>Paired &amp; symmetric</a:t>
            </a:r>
          </a:p>
          <a:p>
            <a:r>
              <a:rPr lang="en-US" sz="2400" dirty="0"/>
              <a:t> Located within the body of the maxilla behind the skin of the cheek.</a:t>
            </a:r>
          </a:p>
          <a:p>
            <a:r>
              <a:rPr lang="en-US" sz="2400" dirty="0"/>
              <a:t>The roof is formed by the floor of the orbit, and the floor is related to the roots of the 2</a:t>
            </a:r>
            <a:r>
              <a:rPr lang="en-US" sz="2400" baseline="30000" dirty="0"/>
              <a:t>nd</a:t>
            </a:r>
            <a:r>
              <a:rPr lang="en-US" sz="2400" dirty="0"/>
              <a:t> premolars and 1</a:t>
            </a:r>
            <a:r>
              <a:rPr lang="en-US" sz="2400" baseline="30000" dirty="0"/>
              <a:t>st</a:t>
            </a:r>
            <a:r>
              <a:rPr lang="en-US" sz="2400" dirty="0"/>
              <a:t> molar teeth. </a:t>
            </a:r>
          </a:p>
          <a:p>
            <a:r>
              <a:rPr lang="en-US" sz="2400" dirty="0"/>
              <a:t>The maxillary sinus opens into the middle meatus of the nose</a:t>
            </a:r>
          </a:p>
        </p:txBody>
      </p:sp>
      <p:pic>
        <p:nvPicPr>
          <p:cNvPr id="7" name="Picture 11" descr="Maxillary sinu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9624" t="23112" b="8963"/>
          <a:stretch>
            <a:fillRect/>
          </a:stretch>
        </p:blipFill>
        <p:spPr>
          <a:xfrm>
            <a:off x="4648200" y="1752600"/>
            <a:ext cx="4191000" cy="381441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xmlns="" val="1900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Sphenoidal Sinuses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Lie within the body of the sphenoid bone </a:t>
            </a:r>
          </a:p>
          <a:p>
            <a:r>
              <a:rPr lang="en-US" dirty="0"/>
              <a:t>Below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endParaRPr lang="en-US" dirty="0"/>
          </a:p>
          <a:p>
            <a:pPr lvl="1"/>
            <a:r>
              <a:rPr lang="en-US" dirty="0"/>
              <a:t>Extends between dorsum </a:t>
            </a:r>
            <a:r>
              <a:rPr lang="en-US" dirty="0" err="1"/>
              <a:t>sellae</a:t>
            </a:r>
            <a:r>
              <a:rPr lang="en-US" dirty="0"/>
              <a:t> and post </a:t>
            </a:r>
            <a:r>
              <a:rPr lang="en-US" dirty="0" err="1"/>
              <a:t>clinoid</a:t>
            </a:r>
            <a:r>
              <a:rPr lang="en-US" dirty="0"/>
              <a:t> processes</a:t>
            </a:r>
          </a:p>
          <a:p>
            <a:r>
              <a:rPr lang="en-US" dirty="0"/>
              <a:t>Opens into the sphenoethmoidal recess above the superior concha</a:t>
            </a:r>
          </a:p>
        </p:txBody>
      </p:sp>
      <p:pic>
        <p:nvPicPr>
          <p:cNvPr id="5" name="Picture 7" descr="Sphenoid sin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961" t="39247" b="6447"/>
          <a:stretch>
            <a:fillRect/>
          </a:stretch>
        </p:blipFill>
        <p:spPr>
          <a:xfrm>
            <a:off x="4648200" y="1981200"/>
            <a:ext cx="4267200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Ethmoid Sinuses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They are anterior, middle, and posterior</a:t>
            </a:r>
          </a:p>
          <a:p>
            <a:pPr>
              <a:lnSpc>
                <a:spcPct val="120000"/>
              </a:lnSpc>
            </a:pPr>
            <a:r>
              <a:rPr lang="en-US" dirty="0"/>
              <a:t>They are contained within the ethmoid bone, between the nose and the orbit</a:t>
            </a:r>
          </a:p>
          <a:p>
            <a:pPr>
              <a:lnSpc>
                <a:spcPct val="120000"/>
              </a:lnSpc>
            </a:pPr>
            <a:r>
              <a:rPr lang="en-US" dirty="0"/>
              <a:t>Anterior &amp; middle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Drains into middle nasal meatus</a:t>
            </a:r>
          </a:p>
          <a:p>
            <a:pPr>
              <a:lnSpc>
                <a:spcPct val="120000"/>
              </a:lnSpc>
            </a:pPr>
            <a:r>
              <a:rPr lang="en-US" dirty="0"/>
              <a:t>Posterior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Drain into superior nasal meatus</a:t>
            </a:r>
          </a:p>
          <a:p>
            <a:pPr>
              <a:lnSpc>
                <a:spcPct val="120000"/>
              </a:lnSpc>
            </a:pPr>
            <a:r>
              <a:rPr lang="en-US" dirty="0"/>
              <a:t>Separated from the orbit by a thin plate of bone so that infection can readily spread from the sinuses into the orbit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7" descr="Ethmoid sinu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267" t="28145" b="11478"/>
          <a:stretch>
            <a:fillRect/>
          </a:stretch>
        </p:blipFill>
        <p:spPr>
          <a:xfrm>
            <a:off x="4648200" y="2057400"/>
            <a:ext cx="4267200" cy="350519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Swelling in childhood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669" t="28807" r="33204" b="17504"/>
          <a:stretch/>
        </p:blipFill>
        <p:spPr>
          <a:xfrm>
            <a:off x="457200" y="1676400"/>
            <a:ext cx="8229600" cy="4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6230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nose consists of the </a:t>
            </a:r>
            <a:r>
              <a:rPr lang="en-US" b="1" i="1" dirty="0"/>
              <a:t>external nose </a:t>
            </a:r>
            <a:r>
              <a:rPr lang="en-US" dirty="0"/>
              <a:t>and the </a:t>
            </a:r>
            <a:r>
              <a:rPr lang="en-US" b="1" i="1" dirty="0"/>
              <a:t>nasal cavity</a:t>
            </a:r>
            <a:r>
              <a:rPr lang="en-US" dirty="0"/>
              <a:t>, </a:t>
            </a:r>
          </a:p>
          <a:p>
            <a:r>
              <a:rPr lang="en-US" dirty="0"/>
              <a:t>Both are divided by a septum into right and left halves.</a:t>
            </a: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b="18029"/>
          <a:stretch/>
        </p:blipFill>
        <p:spPr bwMode="auto">
          <a:xfrm>
            <a:off x="4838700" y="1219201"/>
            <a:ext cx="3924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99979"/>
            <a:ext cx="3886200" cy="287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 Function of PNS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991600" cy="4114800"/>
          </a:xfrm>
        </p:spPr>
        <p:txBody>
          <a:bodyPr/>
          <a:lstStyle/>
          <a:p>
            <a:r>
              <a:rPr lang="en-US" b="1" dirty="0"/>
              <a:t>Patent Ostia </a:t>
            </a:r>
          </a:p>
          <a:p>
            <a:r>
              <a:rPr lang="en-US" b="1" dirty="0"/>
              <a:t>Normal </a:t>
            </a:r>
            <a:r>
              <a:rPr lang="en-US" b="1" dirty="0" err="1"/>
              <a:t>Ciliary</a:t>
            </a:r>
            <a:r>
              <a:rPr lang="en-US" b="1" dirty="0"/>
              <a:t> Function </a:t>
            </a:r>
          </a:p>
          <a:p>
            <a:r>
              <a:rPr lang="en-US" b="1" dirty="0"/>
              <a:t>Normal Quality of Mucous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Disturbance of these Function will lead to sinusitis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5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82662"/>
          </a:xfrm>
          <a:noFill/>
        </p:spPr>
        <p:txBody>
          <a:bodyPr lIns="92075" tIns="46038" rIns="92075" bIns="46038"/>
          <a:lstStyle/>
          <a:p>
            <a:r>
              <a:rPr lang="en-US" altLang="en-US" sz="4000"/>
              <a:t>Physiology of the nose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en-US"/>
              <a:t>Three major functions of the nose: </a:t>
            </a:r>
          </a:p>
          <a:p>
            <a:pPr lvl="1"/>
            <a:r>
              <a:rPr lang="en-US" altLang="en-US"/>
              <a:t>Olfaction </a:t>
            </a:r>
          </a:p>
          <a:p>
            <a:pPr lvl="1"/>
            <a:r>
              <a:rPr lang="en-US" altLang="en-US"/>
              <a:t>Respiration (the most important)</a:t>
            </a:r>
          </a:p>
          <a:p>
            <a:pPr lvl="1"/>
            <a:r>
              <a:rPr lang="en-US" altLang="en-US"/>
              <a:t> Defense</a:t>
            </a:r>
          </a:p>
          <a:p>
            <a:r>
              <a:rPr lang="en-US" altLang="en-US"/>
              <a:t>Additional minor functions </a:t>
            </a:r>
          </a:p>
          <a:p>
            <a:pPr lvl="1"/>
            <a:r>
              <a:rPr lang="en-US" altLang="en-US"/>
              <a:t>Aiding and modifying voice production</a:t>
            </a:r>
          </a:p>
          <a:p>
            <a:pPr lvl="1"/>
            <a:r>
              <a:rPr lang="en-US" altLang="en-US"/>
              <a:t> Providing vocal resonance</a:t>
            </a:r>
          </a:p>
          <a:p>
            <a:pPr lvl="1"/>
            <a:r>
              <a:rPr lang="en-US" altLang="en-US"/>
              <a:t>Serving as a secondary sex organ</a:t>
            </a:r>
          </a:p>
          <a:p>
            <a:pPr>
              <a:buFontTx/>
              <a:buChar char="–"/>
            </a:pPr>
            <a:endParaRPr lang="en-US" altLang="en-US" sz="2800"/>
          </a:p>
        </p:txBody>
      </p:sp>
      <p:pic>
        <p:nvPicPr>
          <p:cNvPr id="6148" name="Picture 4" descr="D:\nos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091" y="5005388"/>
            <a:ext cx="207168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31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5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82662"/>
          </a:xfrm>
          <a:noFill/>
        </p:spPr>
        <p:txBody>
          <a:bodyPr lIns="92075" tIns="46038" rIns="92075" bIns="46038"/>
          <a:lstStyle/>
          <a:p>
            <a:r>
              <a:rPr lang="en-US" altLang="en-US" sz="3200"/>
              <a:t>Modification of inspired air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114800"/>
          </a:xfrm>
          <a:noFill/>
        </p:spPr>
        <p:txBody>
          <a:bodyPr lIns="92075" tIns="46038" rIns="92075" bIns="46038"/>
          <a:lstStyle/>
          <a:p>
            <a:pPr>
              <a:lnSpc>
                <a:spcPct val="85000"/>
              </a:lnSpc>
            </a:pPr>
            <a:r>
              <a:rPr lang="en-US" altLang="en-US" sz="2000"/>
              <a:t>Humidification </a:t>
            </a:r>
          </a:p>
          <a:p>
            <a:pPr lvl="1">
              <a:lnSpc>
                <a:spcPct val="85000"/>
              </a:lnSpc>
            </a:pPr>
            <a:r>
              <a:rPr lang="en-US" altLang="en-US" sz="2000"/>
              <a:t>Nose adjust precisely the inspired air to have a humidity of 85 % </a:t>
            </a:r>
          </a:p>
          <a:p>
            <a:pPr lvl="2">
              <a:lnSpc>
                <a:spcPct val="85000"/>
              </a:lnSpc>
            </a:pPr>
            <a:r>
              <a:rPr lang="en-US" altLang="en-US" sz="2000"/>
              <a:t>This enhances the gas exchange </a:t>
            </a:r>
          </a:p>
          <a:p>
            <a:pPr lvl="1">
              <a:lnSpc>
                <a:spcPct val="85000"/>
              </a:lnSpc>
            </a:pPr>
            <a:r>
              <a:rPr lang="en-US" altLang="en-US" sz="2000"/>
              <a:t>Large portion returned to the nasal mucosa during exhalation.</a:t>
            </a:r>
          </a:p>
          <a:p>
            <a:pPr lvl="2">
              <a:lnSpc>
                <a:spcPct val="85000"/>
              </a:lnSpc>
            </a:pPr>
            <a:r>
              <a:rPr lang="en-US" altLang="en-US" sz="2000"/>
              <a:t>This prevents overdrying of the nasal mucosa and thickening of the nasal secretions.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Warms the inspired air </a:t>
            </a:r>
          </a:p>
          <a:p>
            <a:pPr lvl="1">
              <a:lnSpc>
                <a:spcPct val="85000"/>
              </a:lnSpc>
            </a:pPr>
            <a:r>
              <a:rPr lang="en-US" altLang="en-US" sz="2000"/>
              <a:t>The rich capillary beds that make up the side wall of the nose, along with their accompanying venous sinusoids</a:t>
            </a:r>
          </a:p>
        </p:txBody>
      </p:sp>
      <p:pic>
        <p:nvPicPr>
          <p:cNvPr id="68613" name="Picture 5" descr="C:\Imagings\AllericRhMuco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929063"/>
            <a:ext cx="28892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31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010400" cy="4191000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smallest cross-sectional diameter and greatest resistance of the airway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muscle activity prevents alar collapse during inspiration.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Resistance in this segment is created by the turbinate size, which is altered by the vascular tone and blood volume of the nasal sinusoids.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Induced by exercise, posture changes, and hyperventilation.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Chemical irritants, medications, pain, and emotion 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1" t="24666" r="28999" b="42001"/>
          <a:stretch>
            <a:fillRect/>
          </a:stretch>
        </p:blipFill>
        <p:spPr bwMode="auto">
          <a:xfrm>
            <a:off x="7037387" y="1779587"/>
            <a:ext cx="23352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Nasal Valve</a:t>
            </a:r>
          </a:p>
        </p:txBody>
      </p:sp>
    </p:spTree>
    <p:extLst>
      <p:ext uri="{BB962C8B-B14F-4D97-AF65-F5344CB8AC3E}">
        <p14:creationId xmlns:p14="http://schemas.microsoft.com/office/powerpoint/2010/main" xmlns="" val="812134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46225"/>
            <a:ext cx="8991600" cy="4191000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altLang="en-US" sz="2800" dirty="0"/>
              <a:t>Alternating changes in patency of the right &amp; the left nasal cavities </a:t>
            </a:r>
          </a:p>
          <a:p>
            <a:pPr eaLnBrk="1" hangingPunct="1"/>
            <a:r>
              <a:rPr lang="en-US" altLang="en-US" sz="2800" dirty="0"/>
              <a:t>Occur in rhythmic sequence in about 80 % of normal individuals</a:t>
            </a:r>
          </a:p>
          <a:p>
            <a:pPr eaLnBrk="1" hangingPunct="1"/>
            <a:r>
              <a:rPr lang="en-US" altLang="en-US" sz="2800" dirty="0"/>
              <a:t>The total resistance to the nasal airflow remains constant</a:t>
            </a:r>
          </a:p>
          <a:p>
            <a:pPr eaLnBrk="1" hangingPunct="1"/>
            <a:r>
              <a:rPr lang="en-US" altLang="en-US" sz="2800" dirty="0"/>
              <a:t>Controlled through the </a:t>
            </a:r>
          </a:p>
          <a:p>
            <a:pPr lvl="1" eaLnBrk="1" hangingPunct="1"/>
            <a:r>
              <a:rPr lang="en-US" altLang="en-US" dirty="0"/>
              <a:t>Autonomic adrenergic centers</a:t>
            </a:r>
          </a:p>
          <a:p>
            <a:pPr lvl="1" eaLnBrk="1" hangingPunct="1"/>
            <a:r>
              <a:rPr lang="en-US" altLang="en-US" dirty="0"/>
              <a:t>Hypothalamic control center</a:t>
            </a:r>
          </a:p>
          <a:p>
            <a:pPr eaLnBrk="1" hangingPunct="1"/>
            <a:r>
              <a:rPr lang="en-US" altLang="en-US" sz="2800" dirty="0"/>
              <a:t> If the cervical ganglion is sectioned, there is abolition of the nasal cycle on the same side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33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Nasal Cycle</a:t>
            </a:r>
          </a:p>
        </p:txBody>
      </p:sp>
    </p:spTree>
    <p:extLst>
      <p:ext uri="{BB962C8B-B14F-4D97-AF65-F5344CB8AC3E}">
        <p14:creationId xmlns:p14="http://schemas.microsoft.com/office/powerpoint/2010/main" xmlns="" val="73634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333500"/>
            <a:ext cx="8851900" cy="4191000"/>
          </a:xfrm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altLang="en-US" dirty="0"/>
              <a:t>Important in food choices and in social interaction</a:t>
            </a:r>
          </a:p>
          <a:p>
            <a:pPr eaLnBrk="1" hangingPunct="1"/>
            <a:r>
              <a:rPr lang="en-US" altLang="en-US" dirty="0"/>
              <a:t>Warning sign for toxic gases and spoiled foods.</a:t>
            </a:r>
          </a:p>
          <a:p>
            <a:pPr eaLnBrk="1" hangingPunct="1"/>
            <a:r>
              <a:rPr lang="en-US" altLang="en-US" dirty="0"/>
              <a:t>To smell a substance, it must some how reach the olfactory mucosa located in the roof of the nose </a:t>
            </a:r>
          </a:p>
          <a:p>
            <a:pPr eaLnBrk="1" hangingPunct="1"/>
            <a:r>
              <a:rPr lang="en-US" altLang="en-US" dirty="0"/>
              <a:t>The odor-producing substance must have a vapor pressure and must be relatively water- and lipid-soluble in order to be sensed. 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23334" r="25000" b="40666"/>
          <a:stretch>
            <a:fillRect/>
          </a:stretch>
        </p:blipFill>
        <p:spPr bwMode="auto">
          <a:xfrm>
            <a:off x="4191000" y="50292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Olfaction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43034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9138"/>
            <a:ext cx="7772400" cy="923925"/>
          </a:xfrm>
        </p:spPr>
        <p:txBody>
          <a:bodyPr/>
          <a:lstStyle/>
          <a:p>
            <a:r>
              <a:rPr lang="en-US" altLang="en-US" sz="5400"/>
              <a:t>Anosmia</a:t>
            </a:r>
            <a:endParaRPr lang="en-US" altLang="en-US" sz="66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/>
              <a:t>Nasal obstruction and nasal infection. 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the receptor molecule cannot reach the olfactory mucosa to stimulate a response.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 Nasal polyposis and nasal deformities are reversible conditions in adults.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 Infections and allergies cause temporary interruption of smell, and olfactory capability returns when the conditions resolve. 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smell can trigger an asthmatic attack and can worsen emphysema. </a:t>
            </a:r>
          </a:p>
          <a:p>
            <a:pPr lvl="1">
              <a:lnSpc>
                <a:spcPct val="70000"/>
              </a:lnSpc>
            </a:pPr>
            <a:r>
              <a:rPr lang="en-US" altLang="en-US" dirty="0"/>
              <a:t>? trigeminal reflex, which is induced by a chemical irritant stimulating the nasal </a:t>
            </a:r>
            <a:r>
              <a:rPr lang="en-US" altLang="en-US" dirty="0" err="1"/>
              <a:t>mucosa,and</a:t>
            </a:r>
            <a:r>
              <a:rPr lang="en-US" altLang="en-US" dirty="0"/>
              <a:t> leads to reflex bronchial constriction</a:t>
            </a:r>
          </a:p>
          <a:p>
            <a:pPr>
              <a:lnSpc>
                <a:spcPct val="70000"/>
              </a:lnSpc>
            </a:pPr>
            <a:endParaRPr lang="en-US" altLang="en-US" sz="2800" dirty="0"/>
          </a:p>
          <a:p>
            <a:pPr>
              <a:lnSpc>
                <a:spcPct val="7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80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70913" cy="4191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en-US" sz="2800" dirty="0"/>
              <a:t>Secretory immunoglobulin A (IgA) is the major immunoglobulin found in nasal secretions</a:t>
            </a:r>
          </a:p>
          <a:p>
            <a:pPr eaLnBrk="1" hangingPunct="1"/>
            <a:r>
              <a:rPr lang="en-US" altLang="en-US" sz="2800" dirty="0"/>
              <a:t>The concentration of IgG (3 per cent) and IgM (l per cent) increases during actual infections,</a:t>
            </a:r>
          </a:p>
          <a:p>
            <a:pPr eaLnBrk="1" hangingPunct="1"/>
            <a:r>
              <a:rPr lang="en-US" altLang="en-US" sz="2800" dirty="0"/>
              <a:t>? transudation of plasma resulting from mucosal injury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Immunology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21490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/>
              <a:t>Diseases of the Nose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812800" indent="-8128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600" u="sng" dirty="0"/>
              <a:t>Congenital</a:t>
            </a:r>
          </a:p>
          <a:p>
            <a:pPr marL="1168400" lvl="1" indent="-711200" algn="l" rtl="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3200" dirty="0"/>
              <a:t>Atresia and Stenosis of anterior nares  Caused by non </a:t>
            </a:r>
            <a:r>
              <a:rPr lang="en-US" sz="3200" dirty="0" err="1"/>
              <a:t>canalozation</a:t>
            </a:r>
            <a:r>
              <a:rPr lang="en-US" sz="3200" dirty="0"/>
              <a:t> of an epithelial plug between the median and lateral nasal process.</a:t>
            </a:r>
          </a:p>
          <a:p>
            <a:pPr marL="1168400" lvl="1" indent="-7112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bg1"/>
                </a:solidFill>
              </a:rPr>
              <a:t>Rx:  Excision</a:t>
            </a:r>
          </a:p>
          <a:p>
            <a:pPr marL="1168400" lvl="1" indent="-711200" algn="l" rtl="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 startAt="2"/>
            </a:pPr>
            <a:r>
              <a:rPr lang="en-US" sz="3200" dirty="0"/>
              <a:t>Atresia of posterior nares (congenital </a:t>
            </a:r>
            <a:r>
              <a:rPr lang="en-US" sz="3200" dirty="0" err="1"/>
              <a:t>choanal</a:t>
            </a:r>
            <a:r>
              <a:rPr lang="en-US" sz="3200" dirty="0"/>
              <a:t> atresia)</a:t>
            </a:r>
          </a:p>
          <a:p>
            <a:pPr marL="1168400" lvl="1" indent="-7112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chemeClr val="bg1"/>
                </a:solidFill>
              </a:rPr>
              <a:t>	Types:  	- Bony most commonly</a:t>
            </a:r>
          </a:p>
          <a:p>
            <a:pPr marL="1168400" lvl="1" indent="-7112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chemeClr val="bg1"/>
                </a:solidFill>
              </a:rPr>
              <a:t>			- Membranous</a:t>
            </a:r>
          </a:p>
          <a:p>
            <a:pPr marL="1168400" lvl="1" indent="-711200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3000" dirty="0">
                <a:solidFill>
                  <a:schemeClr val="bg1"/>
                </a:solidFill>
              </a:rPr>
              <a:t>			- Mixed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4877735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Choanal atresia</a:t>
            </a:r>
            <a:endParaRPr lang="en-U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4000" i="1">
                <a:solidFill>
                  <a:schemeClr val="bg1"/>
                </a:solidFill>
              </a:rPr>
              <a:t>Degrees:</a:t>
            </a:r>
          </a:p>
          <a:p>
            <a:pPr marL="927100" lvl="1" indent="-469900" algn="l" rtl="0" eaLnBrk="1" hangingPunct="1">
              <a:spcBef>
                <a:spcPct val="0"/>
              </a:spcBef>
            </a:pPr>
            <a:r>
              <a:rPr lang="en-US" sz="3400"/>
              <a:t>Complete unilateral most commonly.</a:t>
            </a:r>
          </a:p>
          <a:p>
            <a:pPr marL="927100" lvl="1" indent="-469900" algn="l" rtl="0" eaLnBrk="1" hangingPunct="1">
              <a:spcBef>
                <a:spcPct val="0"/>
              </a:spcBef>
            </a:pPr>
            <a:r>
              <a:rPr lang="en-US" sz="3400"/>
              <a:t>Complete bilateral</a:t>
            </a:r>
          </a:p>
          <a:p>
            <a:pPr marL="927100" lvl="1" indent="-469900" algn="l" rtl="0" eaLnBrk="1" hangingPunct="1">
              <a:spcBef>
                <a:spcPct val="0"/>
              </a:spcBef>
            </a:pPr>
            <a:r>
              <a:rPr lang="en-US" sz="3400"/>
              <a:t>Incomplete unilateral</a:t>
            </a:r>
          </a:p>
          <a:p>
            <a:pPr marL="927100" lvl="1" indent="-469900" algn="l" rtl="0" eaLnBrk="1" hangingPunct="1">
              <a:spcBef>
                <a:spcPct val="0"/>
              </a:spcBef>
            </a:pPr>
            <a:r>
              <a:rPr lang="en-US" sz="3400"/>
              <a:t>Incomplete bilateral</a:t>
            </a:r>
          </a:p>
          <a:p>
            <a:pPr marL="927100" lvl="1" indent="-469900" algn="l" rtl="0" eaLnBrk="1" hangingPunct="1">
              <a:spcBef>
                <a:spcPct val="0"/>
              </a:spcBef>
            </a:pPr>
            <a:r>
              <a:rPr lang="en-US" sz="3400"/>
              <a:t>Females are more commonly affected than males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883032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Nose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framework of the external nose is made up above by the </a:t>
            </a:r>
          </a:p>
          <a:p>
            <a:pPr lvl="1"/>
            <a:r>
              <a:rPr lang="en-US" b="1" i="1" dirty="0"/>
              <a:t>nasal bones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i="1" dirty="0"/>
              <a:t>frontal processes of the maxillae</a:t>
            </a:r>
          </a:p>
          <a:p>
            <a:pPr lvl="1"/>
            <a:r>
              <a:rPr lang="en-US" b="1" i="1" dirty="0"/>
              <a:t>the nasal part of the frontal bone</a:t>
            </a:r>
            <a:endParaRPr lang="en-US" dirty="0"/>
          </a:p>
          <a:p>
            <a:r>
              <a:rPr lang="en-US" dirty="0"/>
              <a:t>Below, the framework is formed of plates of hyaline cartilage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6002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rtl="0" eaLnBrk="1" hangingPunct="1"/>
            <a:r>
              <a:rPr lang="en-US" b="1"/>
              <a:t>Diseases of the Nose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4000" i="1" dirty="0">
                <a:solidFill>
                  <a:schemeClr val="bg1"/>
                </a:solidFill>
              </a:rPr>
              <a:t>Clinical Features:</a:t>
            </a:r>
          </a:p>
          <a:p>
            <a:pPr marL="990600" lvl="1" indent="-533400" algn="l" rtl="0" eaLnBrk="1" hangingPunct="1">
              <a:spcBef>
                <a:spcPct val="0"/>
              </a:spcBef>
              <a:buFontTx/>
              <a:buChar char="•"/>
            </a:pPr>
            <a:r>
              <a:rPr lang="en-US" sz="3400" dirty="0"/>
              <a:t>Unilateral atresia</a:t>
            </a:r>
          </a:p>
          <a:p>
            <a:pPr marL="1709738" lvl="2" indent="-457200" algn="l" rtl="0" eaLnBrk="1" hangingPunct="1">
              <a:spcBef>
                <a:spcPct val="0"/>
              </a:spcBef>
              <a:buFontTx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Nasal obstruction</a:t>
            </a:r>
          </a:p>
          <a:p>
            <a:pPr marL="1709738" lvl="2" indent="-457200" algn="l" rtl="0" eaLnBrk="1" hangingPunct="1">
              <a:spcBef>
                <a:spcPct val="0"/>
              </a:spcBef>
              <a:buFontTx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Excessive nasal discharge</a:t>
            </a:r>
          </a:p>
          <a:p>
            <a:pPr marL="990600" lvl="1" indent="-533400" algn="l" rtl="0" eaLnBrk="1" hangingPunct="1">
              <a:spcBef>
                <a:spcPct val="0"/>
              </a:spcBef>
              <a:buFontTx/>
              <a:buChar char="•"/>
            </a:pPr>
            <a:endParaRPr lang="en-US" sz="3400" dirty="0"/>
          </a:p>
          <a:p>
            <a:pPr marL="990600" lvl="1" indent="-533400" algn="l" rtl="0" eaLnBrk="1" hangingPunct="1">
              <a:spcBef>
                <a:spcPct val="0"/>
              </a:spcBef>
              <a:buFontTx/>
              <a:buChar char="•"/>
            </a:pPr>
            <a:r>
              <a:rPr lang="en-US" sz="3400" dirty="0"/>
              <a:t>Bilateral atresia</a:t>
            </a:r>
          </a:p>
          <a:p>
            <a:pPr marL="1709738" lvl="2" indent="-457200" algn="l" rtl="0" eaLnBrk="1" hangingPunct="1">
              <a:spcBef>
                <a:spcPct val="0"/>
              </a:spcBef>
              <a:buFontTx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Asphyxia</a:t>
            </a:r>
          </a:p>
          <a:p>
            <a:pPr marL="1709738" lvl="2" indent="-457200" algn="l" rtl="0" eaLnBrk="1" hangingPunct="1">
              <a:spcBef>
                <a:spcPct val="0"/>
              </a:spcBef>
              <a:buFontTx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Nasal discharge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879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Bilateral Choanal atresia</a:t>
            </a:r>
            <a:endParaRPr lang="en-U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953000"/>
          </a:xfrm>
        </p:spPr>
        <p:txBody>
          <a:bodyPr/>
          <a:lstStyle/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400" i="1">
                <a:solidFill>
                  <a:schemeClr val="bg1"/>
                </a:solidFill>
              </a:rPr>
              <a:t>Diagnosis:</a:t>
            </a:r>
          </a:p>
          <a:p>
            <a:pPr marL="990600" lvl="1" indent="-533400" algn="l" rtl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000"/>
              <a:t>Total absence of nasal air flow</a:t>
            </a:r>
          </a:p>
          <a:p>
            <a:pPr marL="990600" lvl="1" indent="-533400" algn="l" rtl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000"/>
              <a:t>Plastic catheter cannot be passed through the nose</a:t>
            </a:r>
          </a:p>
          <a:p>
            <a:pPr marL="990600" lvl="1" indent="-533400" algn="l" rtl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000"/>
              <a:t>Post-rhinoscopy</a:t>
            </a:r>
          </a:p>
          <a:p>
            <a:pPr marL="990600" lvl="1" indent="-533400" algn="l" rtl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000"/>
              <a:t>Radiographs</a:t>
            </a:r>
          </a:p>
          <a:p>
            <a:pPr marL="812800" indent="-812800" algn="l" rtl="0" eaLnBrk="1" hangingPunct="1">
              <a:spcBef>
                <a:spcPct val="0"/>
              </a:spcBef>
              <a:buFontTx/>
              <a:buNone/>
            </a:pPr>
            <a:r>
              <a:rPr lang="en-US" sz="3400" i="1">
                <a:solidFill>
                  <a:schemeClr val="bg1"/>
                </a:solidFill>
              </a:rPr>
              <a:t>Treatment:</a:t>
            </a:r>
          </a:p>
          <a:p>
            <a:pPr marL="990600" lvl="1" indent="-533400" algn="l" rtl="0" eaLnBrk="1" hangingPunct="1">
              <a:spcBef>
                <a:spcPct val="0"/>
              </a:spcBef>
            </a:pPr>
            <a:r>
              <a:rPr lang="en-US" sz="3000"/>
              <a:t>Emergency</a:t>
            </a:r>
          </a:p>
          <a:p>
            <a:pPr marL="990600" lvl="1" indent="-533400" algn="l" rtl="0" eaLnBrk="1" hangingPunct="1">
              <a:spcBef>
                <a:spcPct val="0"/>
              </a:spcBef>
            </a:pPr>
            <a:r>
              <a:rPr lang="en-US" sz="3000"/>
              <a:t>Transnasal perforation</a:t>
            </a:r>
          </a:p>
          <a:p>
            <a:pPr marL="990600" lvl="1" indent="-533400" algn="l" rtl="0" eaLnBrk="1" hangingPunct="1">
              <a:spcBef>
                <a:spcPct val="0"/>
              </a:spcBef>
            </a:pPr>
            <a:r>
              <a:rPr lang="en-US" sz="3000"/>
              <a:t>Trans-palatal excision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85800" y="1143000"/>
            <a:ext cx="7696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5107746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Pictur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259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Picture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066800"/>
            <a:ext cx="228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Choanal atresia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858000" y="5943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bilateral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3657600" y="5715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uinilateral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914400" y="57562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Nornal</a:t>
            </a:r>
          </a:p>
        </p:txBody>
      </p:sp>
    </p:spTree>
    <p:extLst>
      <p:ext uri="{BB962C8B-B14F-4D97-AF65-F5344CB8AC3E}">
        <p14:creationId xmlns:p14="http://schemas.microsoft.com/office/powerpoint/2010/main" xmlns="" val="17253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20086161447453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243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Content Placeholder 3" descr="20086161447586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243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 descr="mri033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43000"/>
            <a:ext cx="274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124200" y="5943600"/>
            <a:ext cx="250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uinilateral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248400" y="6019800"/>
            <a:ext cx="233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bilateral</a:t>
            </a:r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n-US"/>
              <a:t>Choanal atresia</a:t>
            </a:r>
          </a:p>
        </p:txBody>
      </p:sp>
    </p:spTree>
    <p:extLst>
      <p:ext uri="{BB962C8B-B14F-4D97-AF65-F5344CB8AC3E}">
        <p14:creationId xmlns:p14="http://schemas.microsoft.com/office/powerpoint/2010/main" xmlns="" val="52190992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Developmental errors of the anterior </a:t>
            </a:r>
            <a:r>
              <a:rPr lang="en-US" dirty="0" err="1"/>
              <a:t>neuropore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Encephalocels</a:t>
            </a:r>
            <a:r>
              <a:rPr lang="en-US" dirty="0"/>
              <a:t> </a:t>
            </a:r>
          </a:p>
          <a:p>
            <a:r>
              <a:rPr lang="en-US" dirty="0"/>
              <a:t>Nasal glioma</a:t>
            </a:r>
          </a:p>
          <a:p>
            <a:r>
              <a:rPr lang="en-US" dirty="0"/>
              <a:t>Dermoid</a:t>
            </a:r>
          </a:p>
        </p:txBody>
      </p:sp>
    </p:spTree>
    <p:extLst>
      <p:ext uri="{BB962C8B-B14F-4D97-AF65-F5344CB8AC3E}">
        <p14:creationId xmlns:p14="http://schemas.microsoft.com/office/powerpoint/2010/main" xmlns="" val="18711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16" t="28621" r="32961" b="15819"/>
          <a:stretch/>
        </p:blipFill>
        <p:spPr>
          <a:xfrm>
            <a:off x="457200" y="1536355"/>
            <a:ext cx="8229600" cy="51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0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Encephalocele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6" t="25256" r="20656" b="9084"/>
          <a:stretch/>
        </p:blipFill>
        <p:spPr>
          <a:xfrm>
            <a:off x="457200" y="1640758"/>
            <a:ext cx="8229600" cy="49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4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69" t="30305" r="13084" b="15819"/>
          <a:stretch/>
        </p:blipFill>
        <p:spPr>
          <a:xfrm>
            <a:off x="685800" y="1690608"/>
            <a:ext cx="8122442" cy="45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8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5" t="25254" r="14978" b="7401"/>
          <a:stretch/>
        </p:blipFill>
        <p:spPr>
          <a:xfrm>
            <a:off x="609600" y="1600200"/>
            <a:ext cx="8001000" cy="48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4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5152" r="12137" b="5717"/>
          <a:stretch/>
        </p:blipFill>
        <p:spPr>
          <a:xfrm>
            <a:off x="156723" y="302347"/>
            <a:ext cx="8530077" cy="62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3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Nose</a:t>
            </a:r>
          </a:p>
        </p:txBody>
      </p:sp>
      <p:pic>
        <p:nvPicPr>
          <p:cNvPr id="4" name="Picture 1027" descr="22_02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688" t="2499"/>
          <a:stretch>
            <a:fillRect/>
          </a:stretch>
        </p:blipFill>
        <p:spPr bwMode="auto">
          <a:xfrm>
            <a:off x="609600" y="2286000"/>
            <a:ext cx="4038600" cy="308127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556" r="37153" b="22222"/>
          <a:stretch/>
        </p:blipFill>
        <p:spPr>
          <a:xfrm>
            <a:off x="4876800" y="2249905"/>
            <a:ext cx="3429000" cy="298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Glioma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5" t="25253" r="10244" b="5719"/>
          <a:stretch/>
        </p:blipFill>
        <p:spPr>
          <a:xfrm>
            <a:off x="395870" y="1522808"/>
            <a:ext cx="8290930" cy="51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9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6" t="25255" r="13083" b="14135"/>
          <a:stretch/>
        </p:blipFill>
        <p:spPr>
          <a:xfrm>
            <a:off x="457200" y="1304144"/>
            <a:ext cx="8506882" cy="50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6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Glioma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29" t="29067" r="12137" b="7401"/>
          <a:stretch/>
        </p:blipFill>
        <p:spPr>
          <a:xfrm>
            <a:off x="457201" y="1417638"/>
            <a:ext cx="8229600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9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</a:t>
            </a:r>
            <a:r>
              <a:rPr lang="en-US" dirty="0" err="1"/>
              <a:t>Dermoids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22" t="25445" r="11191" b="7400"/>
          <a:stretch/>
        </p:blipFill>
        <p:spPr>
          <a:xfrm>
            <a:off x="609600" y="1417638"/>
            <a:ext cx="7772400" cy="50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2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0" t="25255" r="10243" b="15819"/>
          <a:stretch/>
        </p:blipFill>
        <p:spPr>
          <a:xfrm>
            <a:off x="685800" y="1594338"/>
            <a:ext cx="7935684" cy="4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30" t="15152" r="10243" b="7401"/>
          <a:stretch/>
        </p:blipFill>
        <p:spPr>
          <a:xfrm>
            <a:off x="533400" y="609600"/>
            <a:ext cx="8077200" cy="57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75" t="18520" r="11190" b="14135"/>
          <a:stretch/>
        </p:blipFill>
        <p:spPr>
          <a:xfrm>
            <a:off x="457199" y="890210"/>
            <a:ext cx="8199119" cy="56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8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2055813"/>
            <a:ext cx="6878637" cy="4040187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dirty="0" err="1">
                <a:latin typeface="Bookman Old Style" panose="02050604050505020204" pitchFamily="18" charset="0"/>
              </a:rPr>
              <a:t>Procerous</a:t>
            </a:r>
            <a:r>
              <a:rPr lang="en-US" altLang="en-US" dirty="0">
                <a:latin typeface="Bookman Old Style" panose="02050604050505020204" pitchFamily="18" charset="0"/>
              </a:rPr>
              <a:t> elevate the skin of dorsum</a:t>
            </a:r>
          </a:p>
          <a:p>
            <a:pPr eaLnBrk="1" hangingPunct="1"/>
            <a:r>
              <a:rPr lang="en-US" altLang="en-US" dirty="0" err="1">
                <a:latin typeface="Bookman Old Style" panose="02050604050505020204" pitchFamily="18" charset="0"/>
              </a:rPr>
              <a:t>Nasalis</a:t>
            </a:r>
            <a:r>
              <a:rPr lang="en-US" altLang="en-US" dirty="0">
                <a:latin typeface="Bookman Old Style" panose="02050604050505020204" pitchFamily="18" charset="0"/>
              </a:rPr>
              <a:t> compressor of naris</a:t>
            </a:r>
          </a:p>
          <a:p>
            <a:pPr eaLnBrk="1" hangingPunct="1"/>
            <a:r>
              <a:rPr lang="en-US" altLang="en-US" dirty="0">
                <a:latin typeface="Bookman Old Style" panose="02050604050505020204" pitchFamily="18" charset="0"/>
              </a:rPr>
              <a:t>Dilators naris</a:t>
            </a:r>
          </a:p>
          <a:p>
            <a:pPr eaLnBrk="1" hangingPunct="1"/>
            <a:r>
              <a:rPr lang="en-US" altLang="en-US" dirty="0">
                <a:latin typeface="Bookman Old Style" panose="02050604050505020204" pitchFamily="18" charset="0"/>
              </a:rPr>
              <a:t>Depressor </a:t>
            </a:r>
            <a:r>
              <a:rPr lang="en-US" altLang="en-US" dirty="0" err="1">
                <a:latin typeface="Bookman Old Style" panose="02050604050505020204" pitchFamily="18" charset="0"/>
              </a:rPr>
              <a:t>septi</a:t>
            </a:r>
            <a:endParaRPr lang="en-US" altLang="en-US" dirty="0">
              <a:latin typeface="Bookman Old Style" panose="02050604050505020204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99" t="8667" r="37000" b="22000"/>
          <a:stretch>
            <a:fillRect/>
          </a:stretch>
        </p:blipFill>
        <p:spPr bwMode="auto">
          <a:xfrm>
            <a:off x="6737572" y="3589193"/>
            <a:ext cx="238564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7424" y="5850698"/>
            <a:ext cx="148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External Nose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6860" y="891331"/>
            <a:ext cx="3440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Nasal Muscles</a:t>
            </a:r>
          </a:p>
        </p:txBody>
      </p:sp>
    </p:spTree>
    <p:extLst>
      <p:ext uri="{BB962C8B-B14F-4D97-AF65-F5344CB8AC3E}">
        <p14:creationId xmlns:p14="http://schemas.microsoft.com/office/powerpoint/2010/main" xmlns="" val="78993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Supply of the External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72200" cy="4343400"/>
          </a:xfrm>
        </p:spPr>
        <p:txBody>
          <a:bodyPr/>
          <a:lstStyle/>
          <a:p>
            <a:r>
              <a:rPr lang="en-US" dirty="0"/>
              <a:t>The skin of the external nose is supplied by branches of the ophthalmic and the maxillary arteries.</a:t>
            </a:r>
          </a:p>
          <a:p>
            <a:r>
              <a:rPr lang="en-US" dirty="0"/>
              <a:t>The skin of the ala and the lower part of the septum are supplied by branches from the facial artery.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333" y="1828800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 Supply of the External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infratrochlear</a:t>
            </a:r>
            <a:r>
              <a:rPr lang="en-US" sz="3600" dirty="0"/>
              <a:t> and external nasal branches of the ophthalmic nerve (CN V) </a:t>
            </a:r>
          </a:p>
          <a:p>
            <a:r>
              <a:rPr lang="en-US" sz="3600" dirty="0"/>
              <a:t>The infraorbital branch of the maxillary nerve (CN V).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Cavity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nasal cavity has</a:t>
            </a:r>
          </a:p>
          <a:p>
            <a:pPr lvl="1"/>
            <a:r>
              <a:rPr lang="en-US" sz="2800" dirty="0"/>
              <a:t>Floor</a:t>
            </a:r>
          </a:p>
          <a:p>
            <a:pPr lvl="1"/>
            <a:r>
              <a:rPr lang="en-US" sz="2800" dirty="0"/>
              <a:t>Roof</a:t>
            </a:r>
          </a:p>
          <a:p>
            <a:pPr lvl="1"/>
            <a:r>
              <a:rPr lang="en-US" sz="2800" dirty="0"/>
              <a:t>Lateral wall</a:t>
            </a:r>
          </a:p>
          <a:p>
            <a:pPr lvl="1"/>
            <a:r>
              <a:rPr lang="en-US" sz="2800" dirty="0"/>
              <a:t>Medial wall or septum</a:t>
            </a: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NasalSept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832" y="4343400"/>
            <a:ext cx="3635536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1221</TotalTime>
  <Words>1517</Words>
  <Application>Microsoft Office PowerPoint</Application>
  <PresentationFormat>On-screen Show (4:3)</PresentationFormat>
  <Paragraphs>269</Paragraphs>
  <Slides>56</Slides>
  <Notes>31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צילום של Photo Editor</vt:lpstr>
      <vt:lpstr>Anatomy of Nose and Paranasal Sinus</vt:lpstr>
      <vt:lpstr>Nose and Paranasal Sinuses I</vt:lpstr>
      <vt:lpstr>The Nose</vt:lpstr>
      <vt:lpstr>External Nose</vt:lpstr>
      <vt:lpstr>External Nose</vt:lpstr>
      <vt:lpstr>Slide 6</vt:lpstr>
      <vt:lpstr>Blood Supply of the External Nose</vt:lpstr>
      <vt:lpstr>Nerve Supply of the External Nose</vt:lpstr>
      <vt:lpstr>Nasal Cavity</vt:lpstr>
      <vt:lpstr>The Floor of Nasal Cavity </vt:lpstr>
      <vt:lpstr>The Roof of Nasal Cavity </vt:lpstr>
      <vt:lpstr>The Nasal Septum Divides the nasal cavity into right and left </vt:lpstr>
      <vt:lpstr>Lateral Nasal Wall</vt:lpstr>
      <vt:lpstr>The Lateral Walls of Nasal Cavity </vt:lpstr>
      <vt:lpstr>The Lateral Walls of Nasal Cavity </vt:lpstr>
      <vt:lpstr>Blood Supply to the Nasal Cavity</vt:lpstr>
      <vt:lpstr>Nerve Supply of the Nasal Cavity</vt:lpstr>
      <vt:lpstr>Lymph Drainage of the Nasal Cavity</vt:lpstr>
      <vt:lpstr>The Paranasal Sinuses</vt:lpstr>
      <vt:lpstr>Coronal &amp; Sagital Cut</vt:lpstr>
      <vt:lpstr>CADAVERIC</vt:lpstr>
      <vt:lpstr>The Paranasal Sinuses</vt:lpstr>
      <vt:lpstr>Drainage of Mucus and Function of Paranasal Sinuses</vt:lpstr>
      <vt:lpstr>Ciliary Pattern in Sinuses Mucosa</vt:lpstr>
      <vt:lpstr>Frontal Sinuses</vt:lpstr>
      <vt:lpstr>Maxillary Sinus</vt:lpstr>
      <vt:lpstr>Sphenoidal Sinuses</vt:lpstr>
      <vt:lpstr>Ethmoid Sinuses</vt:lpstr>
      <vt:lpstr>Nasal Swelling in childhood</vt:lpstr>
      <vt:lpstr>Normal Function of PNS </vt:lpstr>
      <vt:lpstr>Physiology of the nose</vt:lpstr>
      <vt:lpstr>Modification of inspired air</vt:lpstr>
      <vt:lpstr>Nasal Valve</vt:lpstr>
      <vt:lpstr>Slide 34</vt:lpstr>
      <vt:lpstr>Olfaction</vt:lpstr>
      <vt:lpstr>Anosmia</vt:lpstr>
      <vt:lpstr>Immunology</vt:lpstr>
      <vt:lpstr>Diseases of the Nose</vt:lpstr>
      <vt:lpstr>Choanal atresia</vt:lpstr>
      <vt:lpstr>Diseases of the Nose</vt:lpstr>
      <vt:lpstr>Bilateral Choanal atresia</vt:lpstr>
      <vt:lpstr>Choanal atresia</vt:lpstr>
      <vt:lpstr>Choanal atresia</vt:lpstr>
      <vt:lpstr>Developmental errors of the anterior neuropore </vt:lpstr>
      <vt:lpstr>Abnormal Development</vt:lpstr>
      <vt:lpstr>Encephalocele</vt:lpstr>
      <vt:lpstr>Presentation</vt:lpstr>
      <vt:lpstr>Investigation</vt:lpstr>
      <vt:lpstr>Slide 49</vt:lpstr>
      <vt:lpstr>Nasal Glioma</vt:lpstr>
      <vt:lpstr>Slide 51</vt:lpstr>
      <vt:lpstr>Nasal Glioma</vt:lpstr>
      <vt:lpstr>Nasal Dermoids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Nose and Paranasal Sinus</dc:title>
  <dc:creator>User</dc:creator>
  <cp:lastModifiedBy>class2</cp:lastModifiedBy>
  <cp:revision>62</cp:revision>
  <dcterms:created xsi:type="dcterms:W3CDTF">2006-08-16T00:00:00Z</dcterms:created>
  <dcterms:modified xsi:type="dcterms:W3CDTF">2007-05-24T10:28:27Z</dcterms:modified>
</cp:coreProperties>
</file>