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48"/>
  </p:notesMasterIdLst>
  <p:sldIdLst>
    <p:sldId id="287" r:id="rId2"/>
    <p:sldId id="273" r:id="rId3"/>
    <p:sldId id="301" r:id="rId4"/>
    <p:sldId id="274" r:id="rId5"/>
    <p:sldId id="275" r:id="rId6"/>
    <p:sldId id="302" r:id="rId7"/>
    <p:sldId id="300" r:id="rId8"/>
    <p:sldId id="276" r:id="rId9"/>
    <p:sldId id="277" r:id="rId10"/>
    <p:sldId id="291" r:id="rId11"/>
    <p:sldId id="288" r:id="rId12"/>
    <p:sldId id="278" r:id="rId13"/>
    <p:sldId id="279" r:id="rId14"/>
    <p:sldId id="280" r:id="rId15"/>
    <p:sldId id="281" r:id="rId16"/>
    <p:sldId id="292" r:id="rId17"/>
    <p:sldId id="283" r:id="rId18"/>
    <p:sldId id="296" r:id="rId19"/>
    <p:sldId id="297" r:id="rId20"/>
    <p:sldId id="284" r:id="rId21"/>
    <p:sldId id="298" r:id="rId22"/>
    <p:sldId id="285" r:id="rId23"/>
    <p:sldId id="304" r:id="rId24"/>
    <p:sldId id="305" r:id="rId25"/>
    <p:sldId id="303" r:id="rId26"/>
    <p:sldId id="299" r:id="rId27"/>
    <p:sldId id="286" r:id="rId28"/>
    <p:sldId id="256" r:id="rId29"/>
    <p:sldId id="257" r:id="rId30"/>
    <p:sldId id="258" r:id="rId31"/>
    <p:sldId id="259" r:id="rId32"/>
    <p:sldId id="260" r:id="rId33"/>
    <p:sldId id="262" r:id="rId34"/>
    <p:sldId id="261" r:id="rId35"/>
    <p:sldId id="263" r:id="rId36"/>
    <p:sldId id="265" r:id="rId37"/>
    <p:sldId id="266" r:id="rId38"/>
    <p:sldId id="267" r:id="rId39"/>
    <p:sldId id="269" r:id="rId40"/>
    <p:sldId id="268" r:id="rId41"/>
    <p:sldId id="293" r:id="rId42"/>
    <p:sldId id="294" r:id="rId43"/>
    <p:sldId id="295" r:id="rId44"/>
    <p:sldId id="270" r:id="rId45"/>
    <p:sldId id="271" r:id="rId46"/>
    <p:sldId id="272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4C3C-3B45-467C-A5AC-718DACCDF06D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54B62-2090-4F53-8BAB-48F1CFCE6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79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1AF9C-2BA9-41C8-8DAF-CDE02C0FB6C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106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3083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dirty="0" err="1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dirty="0">
                <a:solidFill>
                  <a:srgbClr val="92D050"/>
                </a:solidFill>
                <a:latin typeface="Tw Cen MT Condensed Extra Bold" pitchFamily="34" charset="0"/>
              </a:rPr>
              <a:t> Chair </a:t>
            </a:r>
            <a:r>
              <a:rPr lang="ar-SA" dirty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26988" y="6461125"/>
            <a:ext cx="242008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92D050"/>
                </a:solidFill>
              </a:rPr>
              <a:t>www.rhinology.ksu.edu.sa</a:t>
            </a:r>
            <a:endParaRPr lang="ar-SA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19A802-F5D7-4CA6-8CB6-5738940B1BCC}" type="datetimeFigureOut">
              <a:rPr lang="ar-SA" smtClean="0"/>
              <a:pPr/>
              <a:t>08/05/1428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598CE95-36A8-44FC-98FF-329C4B4386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889259-overview" TargetMode="External"/><Relationship Id="rId2" Type="http://schemas.openxmlformats.org/officeDocument/2006/relationships/hyperlink" Target="http://emedicine.medscape.com/article/995169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medscape.com/resource/cystic-fibrosi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988284-overview" TargetMode="External"/><Relationship Id="rId2" Type="http://schemas.openxmlformats.org/officeDocument/2006/relationships/hyperlink" Target="http://emedicine.medscape.com/article/988803-overvie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80928"/>
            <a:ext cx="7772400" cy="3574632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FFFF00"/>
                </a:solidFill>
              </a:rPr>
              <a:t>Prof. </a:t>
            </a:r>
            <a:r>
              <a:rPr lang="en-US" b="1" dirty="0" err="1" smtClean="0">
                <a:solidFill>
                  <a:srgbClr val="FFFF00"/>
                </a:solidFill>
              </a:rPr>
              <a:t>Surayie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Al </a:t>
            </a:r>
            <a:r>
              <a:rPr lang="en-US" b="1" dirty="0" err="1">
                <a:solidFill>
                  <a:srgbClr val="FFFF00"/>
                </a:solidFill>
              </a:rPr>
              <a:t>Dousary</a:t>
            </a:r>
            <a:endParaRPr lang="en-US" b="1" dirty="0">
              <a:solidFill>
                <a:srgbClr val="FFFF00"/>
              </a:solidFill>
            </a:endParaRPr>
          </a:p>
          <a:p>
            <a:pPr algn="ctr" rtl="0"/>
            <a:r>
              <a:rPr lang="en-US" sz="2400" dirty="0" err="1" smtClean="0">
                <a:solidFill>
                  <a:srgbClr val="FFFF00"/>
                </a:solidFill>
              </a:rPr>
              <a:t>Rhinology</a:t>
            </a:r>
            <a:r>
              <a:rPr lang="en-US" sz="2400" dirty="0" smtClean="0">
                <a:solidFill>
                  <a:srgbClr val="FFFF00"/>
                </a:solidFill>
              </a:rPr>
              <a:t> Research  Chair Director</a:t>
            </a:r>
            <a:endParaRPr lang="en-US" sz="2400" dirty="0">
              <a:solidFill>
                <a:srgbClr val="FFFF00"/>
              </a:solidFill>
            </a:endParaRPr>
          </a:p>
          <a:p>
            <a:pPr algn="ctr" rtl="0"/>
            <a:endParaRPr lang="en-US" dirty="0">
              <a:solidFill>
                <a:srgbClr val="FFFF00"/>
              </a:solidFill>
            </a:endParaRPr>
          </a:p>
          <a:p>
            <a:pPr marL="68580" indent="0" algn="ctr" rtl="0">
              <a:buNone/>
            </a:pPr>
            <a:r>
              <a:rPr lang="en-US" dirty="0">
                <a:solidFill>
                  <a:srgbClr val="FFFF00"/>
                </a:solidFill>
              </a:rPr>
              <a:t>www.rhinologychair.org</a:t>
            </a:r>
          </a:p>
          <a:p>
            <a:pPr algn="ctr" rtl="0"/>
            <a:r>
              <a:rPr lang="en-US" dirty="0">
                <a:solidFill>
                  <a:srgbClr val="FFFF00"/>
                </a:solidFill>
              </a:rPr>
              <a:t>www.profseraye.com</a:t>
            </a:r>
          </a:p>
          <a:p>
            <a:pPr algn="ctr" rtl="0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6000" b="1" dirty="0"/>
              <a:t>Rhinitis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Specific Chronic Rhinitis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Syphilis</a:t>
            </a:r>
          </a:p>
          <a:p>
            <a:pPr algn="l" rtl="0"/>
            <a:r>
              <a:rPr lang="en-US" dirty="0"/>
              <a:t>Wegner’s </a:t>
            </a:r>
            <a:r>
              <a:rPr lang="en-US" dirty="0" err="1"/>
              <a:t>granuloma</a:t>
            </a:r>
            <a:endParaRPr lang="en-US" dirty="0"/>
          </a:p>
          <a:p>
            <a:pPr algn="l" rtl="0"/>
            <a:r>
              <a:rPr lang="en-US" dirty="0"/>
              <a:t>Medline lethal </a:t>
            </a:r>
            <a:r>
              <a:rPr lang="en-US" dirty="0" err="1"/>
              <a:t>granuloma</a:t>
            </a:r>
            <a:endParaRPr lang="en-US" dirty="0"/>
          </a:p>
          <a:p>
            <a:pPr algn="l" rtl="0"/>
            <a:r>
              <a:rPr lang="en-US" sz="3200" dirty="0" err="1">
                <a:solidFill>
                  <a:srgbClr val="FFFF00"/>
                </a:solidFill>
              </a:rPr>
              <a:t>Sarcoidosis</a:t>
            </a:r>
            <a:endParaRPr lang="en-US" dirty="0"/>
          </a:p>
          <a:p>
            <a:pPr algn="l" rtl="0"/>
            <a:r>
              <a:rPr lang="en-US" dirty="0" err="1"/>
              <a:t>Mycobacteria</a:t>
            </a:r>
            <a:endParaRPr lang="en-US" dirty="0"/>
          </a:p>
          <a:p>
            <a:pPr algn="l" rtl="0"/>
            <a:r>
              <a:rPr lang="en-US" dirty="0"/>
              <a:t>Atrophic rhinitis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50088" cy="914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Non-specific chronic rhinitis</a:t>
            </a:r>
            <a:br>
              <a:rPr lang="en-US" dirty="0">
                <a:solidFill>
                  <a:srgbClr val="FFFF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-Simple chronic rhinitis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       </a:t>
            </a:r>
            <a:r>
              <a:rPr lang="en-US" sz="3200" dirty="0" err="1">
                <a:solidFill>
                  <a:srgbClr val="FFFF00"/>
                </a:solidFill>
              </a:rPr>
              <a:t>Aetiology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	 -  Neighboring infections  e.g. chronic tonsillitis  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		-  Adenoids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		-  Vasomotor rhinitis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		-  Chronic irritation e.g. dust, smoker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		-  Swelling of inferior turbinate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Rx: 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FFFF00"/>
                </a:solidFill>
              </a:rPr>
              <a:t> Correction of any predisposing factors</a:t>
            </a:r>
            <a:r>
              <a:rPr lang="en-US" sz="4000" dirty="0">
                <a:solidFill>
                  <a:srgbClr val="FFFF00"/>
                </a:solidFill>
              </a:rPr>
              <a:t>	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78688" cy="1143000"/>
          </a:xfrm>
        </p:spPr>
        <p:txBody>
          <a:bodyPr/>
          <a:lstStyle/>
          <a:p>
            <a:pPr marL="812800" indent="-812800" rtl="0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Non-specific chronic rhinitis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71600"/>
            <a:ext cx="8424936" cy="5105400"/>
          </a:xfrm>
        </p:spPr>
        <p:txBody>
          <a:bodyPr>
            <a:noAutofit/>
          </a:bodyPr>
          <a:lstStyle/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-Hypertrophic rhinitis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       Etiology:  -  Permanent hypertrophic changes 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due to advanced stage of simple chronic rhinitis 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 -  Rhinitis </a:t>
            </a:r>
            <a:r>
              <a:rPr lang="en-US" sz="2800" dirty="0" err="1">
                <a:solidFill>
                  <a:srgbClr val="FFFF00"/>
                </a:solidFill>
              </a:rPr>
              <a:t>medicamentosa</a:t>
            </a:r>
            <a:endParaRPr lang="en-US" sz="28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      Clinical features:  Like simple chronic rhinitis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      Rx:  -  Like simple chronic rhinitis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     -  Reduction of inferior turbinate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-1649745" y="624522"/>
            <a:ext cx="282641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indent="-812800" algn="l" rtl="0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Non-specific chronic rhinitis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FFFF00"/>
                </a:solidFill>
              </a:rPr>
              <a:t>Non-specific chronic rhinitis</a:t>
            </a:r>
            <a:br>
              <a:rPr lang="en-US" dirty="0">
                <a:solidFill>
                  <a:srgbClr val="FFFF00"/>
                </a:solidFill>
              </a:rPr>
            </a:br>
            <a:endParaRPr lang="en-US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/>
          <a:lstStyle/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-Atrophic rhinitis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       Definition:  Chronic inflammation of nasal 			mucosa with atrophy of various nasal 		constituents.  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       </a:t>
            </a:r>
            <a:r>
              <a:rPr lang="en-US" sz="2400" dirty="0" err="1">
                <a:solidFill>
                  <a:srgbClr val="FFFF00"/>
                </a:solidFill>
              </a:rPr>
              <a:t>Aetiology</a:t>
            </a:r>
            <a:r>
              <a:rPr lang="en-US" sz="2400" dirty="0">
                <a:solidFill>
                  <a:srgbClr val="FFFF00"/>
                </a:solidFill>
              </a:rPr>
              <a:t>:  - Not fully known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		- Infection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		- Endocrine or vitamin    disturbances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Types:  -  Primary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		-  Secondary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marL="812800" indent="-812800" rtl="0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Primary Atrophic Rhinitis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Clinical features: 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	 -  Foul stench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	 -  </a:t>
            </a:r>
            <a:r>
              <a:rPr lang="en-US" sz="2800" dirty="0" err="1">
                <a:solidFill>
                  <a:srgbClr val="FFFF00"/>
                </a:solidFill>
              </a:rPr>
              <a:t>Epistaxis</a:t>
            </a:r>
            <a:endParaRPr lang="en-US" sz="28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	-  Sensation of obstruction  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Pathology:  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1)  Degeneration of epithelium glands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-  Thick crust in the nose - infected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-  Foul smell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2)  Atrophy of the bony </a:t>
            </a:r>
            <a:r>
              <a:rPr lang="en-US" sz="2800" dirty="0" err="1">
                <a:solidFill>
                  <a:srgbClr val="FFFF00"/>
                </a:solidFill>
              </a:rPr>
              <a:t>turbinates</a:t>
            </a:r>
            <a:endParaRPr lang="en-US" sz="28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Rx:  	-  Removal of the crusts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-  Glucose 25% in </a:t>
            </a:r>
            <a:r>
              <a:rPr lang="en-US" sz="2800" dirty="0" err="1">
                <a:solidFill>
                  <a:srgbClr val="FFFF00"/>
                </a:solidFill>
              </a:rPr>
              <a:t>glycerine</a:t>
            </a:r>
            <a:r>
              <a:rPr lang="en-US" sz="2800" dirty="0">
                <a:solidFill>
                  <a:srgbClr val="FFFF00"/>
                </a:solidFill>
              </a:rPr>
              <a:t> drops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-  Local or systemic antibiotics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-  Surgical measures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/>
            <a:r>
              <a:rPr lang="en-US" b="1" dirty="0">
                <a:solidFill>
                  <a:srgbClr val="FFFF00"/>
                </a:solidFill>
              </a:rPr>
              <a:t>Secondary Atrophic Rhinitis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>
            <a:normAutofit/>
          </a:bodyPr>
          <a:lstStyle/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FF00"/>
                </a:solidFill>
              </a:rPr>
              <a:t>Secondary to: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FF00"/>
                </a:solidFill>
              </a:rPr>
              <a:t>	-  Severe DNS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FF00"/>
                </a:solidFill>
              </a:rPr>
              <a:t>	-  Syphilis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FF00"/>
                </a:solidFill>
              </a:rPr>
              <a:t>	-  Lupus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FFFF00"/>
                </a:solidFill>
              </a:rPr>
              <a:t>	-  Excessive operative procedures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 of atrophic rhinitis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Triad of atrophic rhinitis, namely </a:t>
            </a:r>
          </a:p>
          <a:p>
            <a:pPr lvl="1" algn="l" rtl="0"/>
            <a:r>
              <a:rPr lang="en-US" sz="3200" dirty="0"/>
              <a:t>Fetor</a:t>
            </a:r>
          </a:p>
          <a:p>
            <a:pPr lvl="1" algn="l" rtl="0"/>
            <a:r>
              <a:rPr lang="en-US" sz="3200" dirty="0"/>
              <a:t>Crusting</a:t>
            </a:r>
          </a:p>
          <a:p>
            <a:pPr lvl="1" algn="l" rtl="0"/>
            <a:r>
              <a:rPr lang="en-US" sz="3200" dirty="0"/>
              <a:t>Atrophy of the nasal structures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b="1"/>
              <a:t>Nasal allergy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Allergy is an abnormal reaction of the tissues to certain substances.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Types:	1)  Seasonal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600" dirty="0">
                <a:solidFill>
                  <a:srgbClr val="FFFF00"/>
                </a:solidFill>
              </a:rPr>
              <a:t>		</a:t>
            </a:r>
            <a:r>
              <a:rPr lang="en-US" sz="3000" dirty="0">
                <a:solidFill>
                  <a:srgbClr val="FFFF00"/>
                </a:solidFill>
              </a:rPr>
              <a:t>2)  Non-seasonal (perennial)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WHO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	</a:t>
            </a:r>
            <a:r>
              <a:rPr lang="en-US" dirty="0">
                <a:solidFill>
                  <a:srgbClr val="FFFF00"/>
                </a:solidFill>
              </a:rPr>
              <a:t>	1) Mild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		2) Moderate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		3) Sever</a:t>
            </a:r>
            <a:endParaRPr lang="en-US" sz="3000" dirty="0">
              <a:solidFill>
                <a:srgbClr val="FFFF00"/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Clinical features: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	-  Nasal obstruction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	-  </a:t>
            </a:r>
            <a:r>
              <a:rPr lang="en-US" sz="3000" dirty="0" err="1">
                <a:solidFill>
                  <a:srgbClr val="FFFF00"/>
                </a:solidFill>
              </a:rPr>
              <a:t>Rhinorrhea</a:t>
            </a:r>
            <a:endParaRPr lang="en-US" sz="3000" dirty="0">
              <a:solidFill>
                <a:srgbClr val="FFFF00"/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	-  Sneezing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	-  Nasal irritation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45" y="265659"/>
            <a:ext cx="8687955" cy="1143000"/>
          </a:xfrm>
        </p:spPr>
        <p:txBody>
          <a:bodyPr lIns="84216" tIns="42108" rIns="84216" bIns="42108"/>
          <a:lstStyle/>
          <a:p>
            <a:pPr eaLnBrk="1" hangingPunct="1"/>
            <a:r>
              <a:rPr lang="en-US" sz="3500" dirty="0">
                <a:solidFill>
                  <a:srgbClr val="FFFF00"/>
                </a:solidFill>
              </a:rPr>
              <a:t>classification of rhinitis by WHO</a:t>
            </a:r>
            <a:endParaRPr lang="en-US" sz="3500" dirty="0">
              <a:solidFill>
                <a:srgbClr val="00FFFF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6045" y="1675805"/>
            <a:ext cx="3962977" cy="152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pPr marL="204692" indent="-204692" algn="l" rtl="0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Intermittent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 4 days per week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or  4 weeks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918364" y="1675805"/>
            <a:ext cx="3962977" cy="152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pPr marL="204692" indent="-204692" algn="l" rtl="0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Persistent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&gt; 4 days per week</a:t>
            </a:r>
          </a:p>
          <a:p>
            <a:pPr marL="204692" indent="-204692" algn="l" rtl="0"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and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 &gt; 4 weeks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6045" y="3734098"/>
            <a:ext cx="3948545" cy="281880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pPr marL="204692" indent="-204692" algn="l" rtl="0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Mild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Normal sleep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and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No impairment of daily 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activities, sport, leisure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and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Normal work and school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and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No troublesome symptoms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918364" y="3734098"/>
            <a:ext cx="3948545" cy="281880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pPr marL="204692" indent="-204692" algn="l" rtl="0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Moderate - Severe</a:t>
            </a:r>
          </a:p>
          <a:p>
            <a:pPr marL="204692" indent="-204692" algn="l" rtl="0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One or more items: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Abnormal sleep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Impairment of daily activities, 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sport, leisure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Abnormal work and school</a:t>
            </a:r>
          </a:p>
          <a:p>
            <a:pPr marL="204692" indent="-204692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Troublesome symptoms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4225637" y="3199805"/>
            <a:ext cx="692727" cy="5342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84216" tIns="42108" rIns="84216" bIns="42108"/>
          <a:lstStyle/>
          <a:p>
            <a:endParaRPr lang="ar-SA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225637" y="3199805"/>
            <a:ext cx="692727" cy="5342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84216" tIns="42108" rIns="84216" bIns="4210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4088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My Documents\Powerp\MM\Blue_bub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0" y="0"/>
            <a:ext cx="9144000" cy="3504903"/>
          </a:xfrm>
          <a:prstGeom prst="beve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88890" tIns="44445" rIns="88890" bIns="44445" anchor="ctr"/>
          <a:lstStyle/>
          <a:p>
            <a:pPr algn="ctr" defTabSz="888949"/>
            <a:r>
              <a:rPr lang="en-US" sz="3500" b="1" dirty="0">
                <a:solidFill>
                  <a:schemeClr val="bg1"/>
                </a:solidFill>
                <a:latin typeface="Arial" pitchFamily="34" charset="0"/>
              </a:rPr>
              <a:t>ALLERGY</a:t>
            </a:r>
          </a:p>
          <a:p>
            <a:pPr algn="ctr" defTabSz="888949"/>
            <a:endParaRPr lang="en-US" sz="23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defTabSz="888949"/>
            <a:endParaRPr lang="en-US" sz="19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defTabSz="888949"/>
            <a:endParaRPr lang="en-US" sz="23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defTabSz="888949"/>
            <a:r>
              <a:rPr lang="en-US" sz="2300" b="1" dirty="0" err="1">
                <a:solidFill>
                  <a:schemeClr val="bg1"/>
                </a:solidFill>
                <a:latin typeface="Arial" pitchFamily="34" charset="0"/>
              </a:rPr>
              <a:t>IgE</a:t>
            </a:r>
            <a:r>
              <a:rPr lang="en-US" sz="2300" b="1" dirty="0">
                <a:solidFill>
                  <a:schemeClr val="bg1"/>
                </a:solidFill>
                <a:latin typeface="Arial" pitchFamily="34" charset="0"/>
              </a:rPr>
              <a:t>-mediated allergy               Non-</a:t>
            </a:r>
            <a:r>
              <a:rPr lang="en-US" sz="2300" b="1" dirty="0" err="1">
                <a:solidFill>
                  <a:schemeClr val="bg1"/>
                </a:solidFill>
                <a:latin typeface="Arial" pitchFamily="34" charset="0"/>
              </a:rPr>
              <a:t>IgE</a:t>
            </a:r>
            <a:r>
              <a:rPr lang="en-US" sz="2300" b="1" dirty="0">
                <a:solidFill>
                  <a:schemeClr val="bg1"/>
                </a:solidFill>
                <a:latin typeface="Arial" pitchFamily="34" charset="0"/>
              </a:rPr>
              <a:t>-mediated allergy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4572000" y="129480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4216" tIns="42108" rIns="84216" bIns="42108"/>
          <a:lstStyle/>
          <a:p>
            <a:endParaRPr lang="ar-SA">
              <a:solidFill>
                <a:schemeClr val="bg1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895023" y="1675805"/>
            <a:ext cx="1676977" cy="5342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84216" tIns="42108" rIns="84216" bIns="42108"/>
          <a:lstStyle/>
          <a:p>
            <a:endParaRPr lang="ar-SA">
              <a:solidFill>
                <a:schemeClr val="bg1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572000" y="1675805"/>
            <a:ext cx="1524000" cy="5342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84216" tIns="42108" rIns="84216" bIns="42108"/>
          <a:lstStyle/>
          <a:p>
            <a:endParaRPr lang="ar-SA">
              <a:solidFill>
                <a:schemeClr val="bg1"/>
              </a:solidFill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0" y="3504903"/>
            <a:ext cx="9144000" cy="3353097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88890" tIns="44445" rIns="88890" bIns="44445" anchor="ctr"/>
          <a:lstStyle/>
          <a:p>
            <a:pPr algn="ctr" defTabSz="888949"/>
            <a:r>
              <a:rPr lang="en-US" sz="3500" b="1" dirty="0">
                <a:solidFill>
                  <a:schemeClr val="bg1"/>
                </a:solidFill>
                <a:latin typeface="Arial" pitchFamily="34" charset="0"/>
              </a:rPr>
              <a:t>RHINITIS</a:t>
            </a:r>
          </a:p>
          <a:p>
            <a:pPr algn="ctr" defTabSz="888949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defTabSz="888949"/>
            <a:r>
              <a:rPr lang="en-US" sz="2300" b="1" dirty="0">
                <a:solidFill>
                  <a:schemeClr val="bg1"/>
                </a:solidFill>
                <a:latin typeface="Arial" pitchFamily="34" charset="0"/>
              </a:rPr>
              <a:t>Allergic rhinitis                                  Non-allergic rhinitis</a:t>
            </a:r>
          </a:p>
          <a:p>
            <a:pPr algn="ctr" defTabSz="888949"/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defTabSz="888949"/>
            <a:r>
              <a:rPr lang="en-US" sz="2300" b="1" dirty="0" err="1">
                <a:solidFill>
                  <a:schemeClr val="bg1"/>
                </a:solidFill>
                <a:latin typeface="Arial" pitchFamily="34" charset="0"/>
              </a:rPr>
              <a:t>IgE</a:t>
            </a:r>
            <a:r>
              <a:rPr lang="en-US" sz="2300" b="1" dirty="0">
                <a:solidFill>
                  <a:schemeClr val="bg1"/>
                </a:solidFill>
                <a:latin typeface="Arial" pitchFamily="34" charset="0"/>
              </a:rPr>
              <a:t>-mediated rhinitis     Non-</a:t>
            </a:r>
            <a:r>
              <a:rPr lang="en-US" sz="2300" b="1" dirty="0" err="1">
                <a:solidFill>
                  <a:schemeClr val="bg1"/>
                </a:solidFill>
                <a:latin typeface="Arial" pitchFamily="34" charset="0"/>
              </a:rPr>
              <a:t>IgE</a:t>
            </a:r>
            <a:r>
              <a:rPr lang="en-US" sz="2300" b="1" dirty="0">
                <a:solidFill>
                  <a:schemeClr val="bg1"/>
                </a:solidFill>
                <a:latin typeface="Arial" pitchFamily="34" charset="0"/>
              </a:rPr>
              <a:t>-mediated allergic rhinitis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0" y="464790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4216" tIns="42108" rIns="84216" bIns="42108"/>
          <a:lstStyle/>
          <a:p>
            <a:endParaRPr lang="ar-SA">
              <a:solidFill>
                <a:schemeClr val="bg1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657023" y="5028903"/>
            <a:ext cx="16769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 lIns="84216" tIns="42108" rIns="84216" bIns="42108"/>
          <a:lstStyle/>
          <a:p>
            <a:endParaRPr lang="ar-SA">
              <a:solidFill>
                <a:schemeClr val="bg1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2438977" y="5334000"/>
            <a:ext cx="0" cy="5328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84216" tIns="42108" rIns="84216" bIns="42108"/>
          <a:lstStyle/>
          <a:p>
            <a:endParaRPr lang="ar-SA">
              <a:solidFill>
                <a:schemeClr val="bg1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438978" y="5334000"/>
            <a:ext cx="14475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84216" tIns="42108" rIns="84216" bIns="42108"/>
          <a:lstStyle/>
          <a:p>
            <a:endParaRPr lang="ar-S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381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b="1" dirty="0"/>
              <a:t>Rhinitis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marL="812800" indent="-812800" algn="ctr" rtl="0" eaLnBrk="1" hangingPunct="1">
              <a:spcBef>
                <a:spcPct val="0"/>
              </a:spcBef>
              <a:buFontTx/>
              <a:buNone/>
            </a:pPr>
            <a:endParaRPr lang="en-US" sz="34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Definition:  Inflammation of the mucosa of 	           the nasal </a:t>
            </a:r>
            <a:r>
              <a:rPr lang="en-US" sz="3400" dirty="0" err="1">
                <a:solidFill>
                  <a:srgbClr val="FFFF00"/>
                </a:solidFill>
              </a:rPr>
              <a:t>fossae</a:t>
            </a:r>
            <a:r>
              <a:rPr lang="en-US" sz="3400" dirty="0">
                <a:solidFill>
                  <a:srgbClr val="FFFF00"/>
                </a:solidFill>
              </a:rPr>
              <a:t>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endParaRPr lang="en-US" sz="34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Types:  I.   Acute rhinitis 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	    II.  Chronic rhinitis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b="1"/>
              <a:t>Nasal allergy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Diagnosis:	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-  History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</a:rPr>
              <a:t>	-  </a:t>
            </a:r>
            <a:r>
              <a:rPr lang="en-US" sz="3400" dirty="0" err="1">
                <a:solidFill>
                  <a:srgbClr val="FFFF00"/>
                </a:solidFill>
              </a:rPr>
              <a:t>Eosinophilis</a:t>
            </a:r>
            <a:endParaRPr lang="en-US" sz="3400" dirty="0">
              <a:solidFill>
                <a:srgbClr val="FFFF00"/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-  Skin tests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         -  Blood tests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Rx: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-  Avoidance of precipitating factors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-  Antihistamine drugs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-  Topical Steroid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-  Desensitization</a:t>
            </a:r>
          </a:p>
          <a:p>
            <a:pPr marL="0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-  Surgery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5841" y="1753196"/>
            <a:ext cx="8708159" cy="48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90" tIns="44445" rIns="88890" bIns="44445">
            <a:spAutoFit/>
          </a:bodyPr>
          <a:lstStyle/>
          <a:p>
            <a:pPr marL="288032" indent="-14621" algn="l" defTabSz="888949" rtl="0">
              <a:lnSpc>
                <a:spcPct val="70000"/>
              </a:lnSpc>
              <a:spcBef>
                <a:spcPct val="95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100" dirty="0">
                <a:cs typeface="Times New Roman" pitchFamily="18" charset="0"/>
              </a:rPr>
              <a:t>	</a:t>
            </a:r>
            <a:r>
              <a:rPr lang="en-GB" sz="3000" dirty="0">
                <a:latin typeface="Arial" pitchFamily="34" charset="0"/>
                <a:cs typeface="Times New Roman" pitchFamily="18" charset="0"/>
              </a:rPr>
              <a:t>Rhinitis</a:t>
            </a: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Conjunctivitis</a:t>
            </a: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Asthma</a:t>
            </a: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Eczema/dermatitis</a:t>
            </a: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</a:t>
            </a:r>
            <a:r>
              <a:rPr lang="en-GB" sz="3000" dirty="0" err="1">
                <a:latin typeface="Arial" pitchFamily="34" charset="0"/>
                <a:cs typeface="Times New Roman" pitchFamily="18" charset="0"/>
              </a:rPr>
              <a:t>Urticaria</a:t>
            </a:r>
            <a:endParaRPr lang="en-GB" sz="3000" dirty="0">
              <a:latin typeface="Arial" pitchFamily="34" charset="0"/>
              <a:cs typeface="Times New Roman" pitchFamily="18" charset="0"/>
            </a:endParaRP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Food hypersensitivity</a:t>
            </a: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Drug hypersensitivity</a:t>
            </a: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Venom hypersensitivity</a:t>
            </a:r>
          </a:p>
          <a:p>
            <a:pPr marL="288032" indent="-14621" algn="l" defTabSz="888949" rtl="0">
              <a:lnSpc>
                <a:spcPct val="70000"/>
              </a:lnSpc>
              <a:spcBef>
                <a:spcPct val="50000"/>
              </a:spcBef>
              <a:buClr>
                <a:srgbClr val="66FFFF"/>
              </a:buClr>
              <a:buFontTx/>
              <a:buChar char="•"/>
              <a:tabLst>
                <a:tab pos="945971" algn="l"/>
              </a:tabLst>
            </a:pPr>
            <a:r>
              <a:rPr lang="en-GB" sz="3000" dirty="0">
                <a:latin typeface="Arial" pitchFamily="34" charset="0"/>
                <a:cs typeface="Times New Roman" pitchFamily="18" charset="0"/>
              </a:rPr>
              <a:t>	Anaphylaxis</a:t>
            </a:r>
            <a:endParaRPr lang="en-US" sz="3000" dirty="0">
              <a:latin typeface="Arial" pitchFamily="34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84216" tIns="42108" rIns="84216" bIns="42108"/>
          <a:lstStyle/>
          <a:p>
            <a:endParaRPr lang="ar-SA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08000" y="305099"/>
            <a:ext cx="8345921" cy="10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90" tIns="44445" rIns="88890" bIns="44445">
            <a:spAutoFit/>
          </a:bodyPr>
          <a:lstStyle/>
          <a:p>
            <a:pPr algn="just" defTabSz="888949" rtl="0">
              <a:lnSpc>
                <a:spcPct val="80000"/>
              </a:lnSpc>
              <a:spcBef>
                <a:spcPct val="50000"/>
              </a:spcBef>
            </a:pPr>
            <a:r>
              <a:rPr lang="en-GB" sz="39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The same uniform classification proposed for:</a:t>
            </a:r>
          </a:p>
        </p:txBody>
      </p:sp>
    </p:spTree>
    <p:extLst>
      <p:ext uri="{BB962C8B-B14F-4D97-AF65-F5344CB8AC3E}">
        <p14:creationId xmlns:p14="http://schemas.microsoft.com/office/powerpoint/2010/main" xmlns="" val="31029713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b="1"/>
              <a:t>Nasal polypi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/>
          <a:lstStyle/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Definition:  </a:t>
            </a:r>
            <a:r>
              <a:rPr lang="en-US" sz="2400" dirty="0" err="1">
                <a:solidFill>
                  <a:srgbClr val="FFFF00"/>
                </a:solidFill>
              </a:rPr>
              <a:t>Apendunculated</a:t>
            </a:r>
            <a:r>
              <a:rPr lang="en-US" sz="2400" dirty="0">
                <a:solidFill>
                  <a:srgbClr val="FFFF00"/>
                </a:solidFill>
              </a:rPr>
              <a:t> portion of 			 </a:t>
            </a:r>
            <a:r>
              <a:rPr lang="en-US" sz="2400" dirty="0" err="1">
                <a:solidFill>
                  <a:srgbClr val="FFFF00"/>
                </a:solidFill>
              </a:rPr>
              <a:t>oedematous</a:t>
            </a:r>
            <a:r>
              <a:rPr lang="en-US" sz="2400" dirty="0">
                <a:solidFill>
                  <a:srgbClr val="FFFF00"/>
                </a:solidFill>
              </a:rPr>
              <a:t> mucosa of the nose.	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rgbClr val="FFFF00"/>
                </a:solidFill>
              </a:rPr>
              <a:t>Aetiology</a:t>
            </a:r>
            <a:r>
              <a:rPr lang="en-US" sz="2400" dirty="0">
                <a:solidFill>
                  <a:srgbClr val="FFFF00"/>
                </a:solidFill>
              </a:rPr>
              <a:t>: ?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-  Allergy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-  Inflammation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-  </a:t>
            </a:r>
            <a:r>
              <a:rPr lang="en-US" sz="2400" dirty="0" err="1">
                <a:solidFill>
                  <a:srgbClr val="FFFF00"/>
                </a:solidFill>
              </a:rPr>
              <a:t>Neoplastic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Sites of origin: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1)  </a:t>
            </a:r>
            <a:r>
              <a:rPr lang="en-US" sz="2400" dirty="0" err="1">
                <a:solidFill>
                  <a:srgbClr val="FFFF00"/>
                </a:solidFill>
              </a:rPr>
              <a:t>Ethmoidal</a:t>
            </a:r>
            <a:r>
              <a:rPr lang="en-US" sz="2400" dirty="0">
                <a:solidFill>
                  <a:srgbClr val="FFFF00"/>
                </a:solidFill>
              </a:rPr>
              <a:t> (commonest sites)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2)  </a:t>
            </a:r>
            <a:r>
              <a:rPr lang="en-US" sz="2400" dirty="0" err="1">
                <a:solidFill>
                  <a:srgbClr val="FFFF00"/>
                </a:solidFill>
              </a:rPr>
              <a:t>Antral</a:t>
            </a:r>
            <a:r>
              <a:rPr lang="en-US" sz="2400" dirty="0">
                <a:solidFill>
                  <a:srgbClr val="FFFF00"/>
                </a:solidFill>
              </a:rPr>
              <a:t> (</a:t>
            </a:r>
            <a:r>
              <a:rPr lang="en-US" sz="2400" dirty="0" err="1">
                <a:solidFill>
                  <a:srgbClr val="FFFF00"/>
                </a:solidFill>
              </a:rPr>
              <a:t>antrochoanal</a:t>
            </a:r>
            <a:r>
              <a:rPr lang="en-US" sz="2400" dirty="0">
                <a:solidFill>
                  <a:srgbClr val="FFFF00"/>
                </a:solidFill>
              </a:rPr>
              <a:t> polyps)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31749" name="Picture 4" descr="20041118-nasal-polyps-b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954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nasal_polyps_03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 Polyps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hlinkClick r:id="rId2"/>
              </a:rPr>
              <a:t>Chronic sinusitis</a:t>
            </a:r>
            <a:endParaRPr lang="en-US" dirty="0"/>
          </a:p>
          <a:p>
            <a:pPr algn="l" rtl="0"/>
            <a:r>
              <a:rPr lang="en-US" u="sng" dirty="0">
                <a:hlinkClick r:id="rId3"/>
              </a:rPr>
              <a:t>Allergic rhinitis</a:t>
            </a:r>
            <a:endParaRPr lang="en-US" u="sng" dirty="0"/>
          </a:p>
          <a:p>
            <a:pPr algn="l" rtl="0"/>
            <a:r>
              <a:rPr lang="en-US" dirty="0">
                <a:hlinkClick r:id="rId4"/>
              </a:rPr>
              <a:t>Cystic fibrosis (CF)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Allergic fungal sinusitis (AFS) </a:t>
            </a:r>
          </a:p>
        </p:txBody>
      </p:sp>
      <p:pic>
        <p:nvPicPr>
          <p:cNvPr id="4" name="Picture 3" descr="nasal_polyposi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1668" y="4077072"/>
            <a:ext cx="320277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9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Individual Polyp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AFS</a:t>
            </a:r>
          </a:p>
          <a:p>
            <a:pPr algn="l" rtl="0"/>
            <a:r>
              <a:rPr lang="en-US" dirty="0" err="1"/>
              <a:t>Antral-choanal</a:t>
            </a:r>
            <a:r>
              <a:rPr lang="en-US" dirty="0"/>
              <a:t> polyp</a:t>
            </a:r>
          </a:p>
          <a:p>
            <a:pPr algn="l" rtl="0"/>
            <a:r>
              <a:rPr lang="en-US" dirty="0"/>
              <a:t>Inverting </a:t>
            </a:r>
            <a:r>
              <a:rPr lang="en-US" dirty="0" err="1"/>
              <a:t>Papilloma</a:t>
            </a:r>
            <a:endParaRPr lang="en-US" dirty="0"/>
          </a:p>
          <a:p>
            <a:pPr algn="l" rtl="0"/>
            <a:r>
              <a:rPr lang="en-US" dirty="0" err="1"/>
              <a:t>Encephaloceles</a:t>
            </a:r>
            <a:r>
              <a:rPr lang="en-US" dirty="0"/>
              <a:t>, </a:t>
            </a:r>
            <a:r>
              <a:rPr lang="en-US" dirty="0" err="1"/>
              <a:t>gliomas</a:t>
            </a:r>
            <a:r>
              <a:rPr lang="en-US" dirty="0"/>
              <a:t>, </a:t>
            </a:r>
            <a:r>
              <a:rPr lang="en-US" dirty="0" err="1"/>
              <a:t>hemangiomas</a:t>
            </a:r>
            <a:r>
              <a:rPr lang="en-US" dirty="0"/>
              <a:t>, juvenile nasopharyngeal </a:t>
            </a:r>
            <a:r>
              <a:rPr lang="en-US" dirty="0" err="1"/>
              <a:t>angiofibromas</a:t>
            </a:r>
            <a:r>
              <a:rPr lang="en-US" dirty="0"/>
              <a:t>, </a:t>
            </a:r>
            <a:r>
              <a:rPr lang="en-US" dirty="0" err="1">
                <a:hlinkClick r:id="rId2"/>
              </a:rPr>
              <a:t>rhabdomyosarcoma</a:t>
            </a:r>
            <a:r>
              <a:rPr lang="en-US" dirty="0"/>
              <a:t>, lymphoma, </a:t>
            </a:r>
            <a:r>
              <a:rPr lang="en-US" dirty="0" err="1">
                <a:hlinkClick r:id="rId3"/>
              </a:rPr>
              <a:t>neuroblastoma</a:t>
            </a:r>
            <a:r>
              <a:rPr lang="en-US" dirty="0"/>
              <a:t>, sarcoma, </a:t>
            </a:r>
            <a:r>
              <a:rPr lang="en-US" dirty="0" err="1"/>
              <a:t>chordoma</a:t>
            </a:r>
            <a:r>
              <a:rPr lang="en-US" dirty="0"/>
              <a:t> </a:t>
            </a:r>
          </a:p>
          <a:p>
            <a:pPr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Antrocoanal</a:t>
            </a:r>
            <a:r>
              <a:rPr lang="en-US" dirty="0">
                <a:solidFill>
                  <a:schemeClr val="bg1"/>
                </a:solidFill>
              </a:rPr>
              <a:t> Polyp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427168" cy="442535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Polyp originating in the maxillary sinus, protruding in the middle nasal </a:t>
            </a:r>
            <a:r>
              <a:rPr lang="en-US" sz="2400" dirty="0" err="1"/>
              <a:t>meatus</a:t>
            </a:r>
            <a:endParaRPr lang="en-US" sz="2400" dirty="0"/>
          </a:p>
          <a:p>
            <a:pPr algn="l" rtl="0"/>
            <a:r>
              <a:rPr lang="en-US" sz="2400" dirty="0"/>
              <a:t>Further posterior extension moves the polyp through the </a:t>
            </a:r>
            <a:r>
              <a:rPr lang="en-US" sz="2400" dirty="0" err="1"/>
              <a:t>choana</a:t>
            </a:r>
            <a:r>
              <a:rPr lang="en-US" sz="2400" dirty="0"/>
              <a:t> into the </a:t>
            </a:r>
            <a:r>
              <a:rPr lang="en-US" sz="2400" dirty="0" err="1"/>
              <a:t>nasopharynx</a:t>
            </a:r>
            <a:r>
              <a:rPr lang="en-US" sz="2400" dirty="0"/>
              <a:t>, and a very large lesion may appear as an </a:t>
            </a:r>
            <a:r>
              <a:rPr lang="en-US" sz="2400" dirty="0" err="1"/>
              <a:t>oropharyngeal</a:t>
            </a:r>
            <a:r>
              <a:rPr lang="en-US" sz="2400" dirty="0"/>
              <a:t> mass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6203" r="37189" b="20641"/>
          <a:stretch>
            <a:fillRect/>
          </a:stretch>
        </p:blipFill>
        <p:spPr bwMode="auto">
          <a:xfrm>
            <a:off x="6311573" y="4077072"/>
            <a:ext cx="28324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925" t="38016" r="36636" b="20641"/>
          <a:stretch>
            <a:fillRect/>
          </a:stretch>
        </p:blipFill>
        <p:spPr bwMode="auto">
          <a:xfrm>
            <a:off x="3131840" y="4077072"/>
            <a:ext cx="317021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993855-994274-1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4120196"/>
            <a:ext cx="3240360" cy="27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5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8075" y="3079750"/>
            <a:ext cx="2305050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975" y="2848163"/>
            <a:ext cx="3422920" cy="336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608" y="371044"/>
            <a:ext cx="4552950" cy="3305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78179"/>
            <a:ext cx="4390556" cy="4278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Antro</a:t>
            </a:r>
            <a:r>
              <a:rPr lang="en-US" dirty="0"/>
              <a:t> Choanal polyp</a:t>
            </a:r>
          </a:p>
        </p:txBody>
      </p:sp>
    </p:spTree>
    <p:extLst>
      <p:ext uri="{BB962C8B-B14F-4D97-AF65-F5344CB8AC3E}">
        <p14:creationId xmlns:p14="http://schemas.microsoft.com/office/powerpoint/2010/main" xmlns="" val="2852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b="1"/>
              <a:t>Nasal polypi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>
            <a:normAutofit/>
          </a:bodyPr>
          <a:lstStyle/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Clinical features: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-  Nasal obstruction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-  Sneezing, clear </a:t>
            </a:r>
            <a:r>
              <a:rPr lang="en-US" sz="2800" dirty="0" err="1">
                <a:solidFill>
                  <a:srgbClr val="FFFF00"/>
                </a:solidFill>
              </a:rPr>
              <a:t>rhinorrhoea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-  Expansion of the nasal bones (frog face)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	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Rx: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1)  Antibiotic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2) Antihistamine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3)  Topical and systemic steroid therapy</a:t>
            </a:r>
          </a:p>
          <a:p>
            <a:pPr marL="0" indent="0"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	4)  Surgical excision (FESS)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32773" name="Picture 4" descr="nasal_polyps_030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nasal_poly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names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/>
              <a:t>Dry rhinitis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/>
              <a:t>Rhinitis </a:t>
            </a:r>
            <a:r>
              <a:rPr lang="en-US" sz="2800" dirty="0" err="1"/>
              <a:t>sicca</a:t>
            </a:r>
            <a:endParaRPr lang="en-US" sz="2800" dirty="0"/>
          </a:p>
          <a:p>
            <a:pPr algn="l" rtl="0">
              <a:buFont typeface="Arial" pitchFamily="34" charset="0"/>
              <a:buChar char="•"/>
            </a:pPr>
            <a:r>
              <a:rPr lang="en-US" sz="2800" dirty="0"/>
              <a:t>Open-nose syndrome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err="1"/>
              <a:t>Ozena</a:t>
            </a:r>
            <a:endParaRPr lang="ar-SA" sz="2800" dirty="0"/>
          </a:p>
        </p:txBody>
      </p:sp>
      <p:sp>
        <p:nvSpPr>
          <p:cNvPr id="4" name="Rectangle 3"/>
          <p:cNvSpPr/>
          <p:nvPr/>
        </p:nvSpPr>
        <p:spPr>
          <a:xfrm>
            <a:off x="2483768" y="112474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Atrophic</a:t>
            </a:r>
            <a:r>
              <a:rPr lang="en-US" sz="3600" b="1" dirty="0"/>
              <a:t> </a:t>
            </a:r>
            <a:r>
              <a:rPr lang="en-US" sz="4000" b="1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Rhinitis</a:t>
            </a:r>
            <a:endParaRPr lang="ar-SA" sz="4000" b="1" cap="all" dirty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effectLst>
                  <a:reflection blurRad="12700" stA="34000" endA="740" endPos="53000" dir="5400000" sy="-100000" algn="bl" rotWithShape="0"/>
                </a:effectLst>
              </a:rPr>
              <a:t>Atrophic</a:t>
            </a:r>
            <a:r>
              <a:rPr lang="en-US" sz="3600" b="1" dirty="0"/>
              <a:t> </a:t>
            </a:r>
            <a:r>
              <a:rPr lang="en-US" b="1" cap="all" dirty="0">
                <a:effectLst>
                  <a:reflection blurRad="12700" stA="34000" endA="740" endPos="53000" dir="5400000" sy="-100000" algn="bl" rotWithShape="0"/>
                </a:effectLst>
              </a:rPr>
              <a:t>Rhinitis</a:t>
            </a:r>
            <a:r>
              <a:rPr lang="ar-SA" b="1" cap="all" dirty="0">
                <a:effectLst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ar-SA" b="1" cap="all" dirty="0">
                <a:effectLst>
                  <a:reflection blurRad="12700" stA="34000" endA="740" endPos="53000" dir="5400000" sy="-100000" algn="bl" rotWithShape="0"/>
                </a:effectLst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mild to severe.  </a:t>
            </a:r>
          </a:p>
          <a:p>
            <a:pPr algn="l" rtl="0"/>
            <a:r>
              <a:rPr lang="en-US" dirty="0"/>
              <a:t>The most mild cases simply involved heavy nasal crusting, and were easily treated with irrigation.</a:t>
            </a:r>
          </a:p>
          <a:p>
            <a:pPr algn="l" rtl="0"/>
            <a:r>
              <a:rPr lang="en-US" dirty="0"/>
              <a:t>The last category was reserved for </a:t>
            </a:r>
            <a:r>
              <a:rPr lang="en-US" dirty="0" err="1"/>
              <a:t>ozoena</a:t>
            </a:r>
            <a:r>
              <a:rPr lang="en-US" dirty="0"/>
              <a:t> due to syphilis, and was associated with a severe odor and destruction of bone.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Rhinitis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(1) Infectious rhinitis </a:t>
            </a:r>
          </a:p>
          <a:p>
            <a:pPr algn="l" rtl="0"/>
            <a:r>
              <a:rPr lang="en-US" dirty="0"/>
              <a:t>(2) Vasomotor rhinitis </a:t>
            </a:r>
          </a:p>
          <a:p>
            <a:pPr algn="l" rtl="0"/>
            <a:r>
              <a:rPr lang="en-US" dirty="0"/>
              <a:t>(3) Occupational rhinitis</a:t>
            </a:r>
          </a:p>
          <a:p>
            <a:pPr algn="l" rtl="0"/>
            <a:r>
              <a:rPr lang="en-US" dirty="0"/>
              <a:t>(4) Hormonal rhinitis</a:t>
            </a:r>
          </a:p>
          <a:p>
            <a:pPr algn="l" rtl="0"/>
            <a:r>
              <a:rPr lang="en-US" dirty="0"/>
              <a:t>(5) Drug-induced rhinitis</a:t>
            </a:r>
          </a:p>
          <a:p>
            <a:pPr algn="l" rtl="0"/>
            <a:r>
              <a:rPr lang="en-US" dirty="0"/>
              <a:t>(6) Gustatory rhinitis</a:t>
            </a:r>
          </a:p>
          <a:p>
            <a:pPr algn="l" rtl="0"/>
            <a:r>
              <a:rPr lang="en-US" dirty="0"/>
              <a:t>(7) </a:t>
            </a:r>
            <a:r>
              <a:rPr lang="en-US" dirty="0" err="1"/>
              <a:t>Nonallergic</a:t>
            </a:r>
            <a:r>
              <a:rPr lang="en-US" dirty="0"/>
              <a:t> rhinitis with </a:t>
            </a:r>
            <a:r>
              <a:rPr lang="en-US" dirty="0" err="1"/>
              <a:t>eosinophilia</a:t>
            </a:r>
            <a:r>
              <a:rPr lang="en-US" dirty="0"/>
              <a:t> syndrome (NARES)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58680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 of Atrophic Rhinitis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Triad of atrophic rhinitis, namely </a:t>
            </a:r>
          </a:p>
          <a:p>
            <a:pPr lvl="1" algn="l" rtl="0"/>
            <a:r>
              <a:rPr lang="en-US" dirty="0"/>
              <a:t>Fetor</a:t>
            </a:r>
          </a:p>
          <a:p>
            <a:pPr lvl="1" algn="l" rtl="0"/>
            <a:r>
              <a:rPr lang="en-US" dirty="0"/>
              <a:t>Crusting</a:t>
            </a:r>
          </a:p>
          <a:p>
            <a:pPr lvl="1" algn="l" rtl="0"/>
            <a:r>
              <a:rPr lang="en-US" dirty="0"/>
              <a:t>Atrophy of the nasal structures.</a:t>
            </a:r>
            <a:endParaRPr lang="ar-SA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effectLst>
                  <a:reflection blurRad="12700" stA="34000" endA="740" endPos="53000" dir="5400000" sy="-100000" algn="bl" rotWithShape="0"/>
                </a:effectLst>
              </a:rPr>
              <a:t>Atrophic</a:t>
            </a:r>
            <a:r>
              <a:rPr lang="en-US" sz="3600" b="1" dirty="0"/>
              <a:t> </a:t>
            </a:r>
            <a:r>
              <a:rPr lang="en-US" b="1" cap="all" dirty="0">
                <a:effectLst>
                  <a:reflection blurRad="12700" stA="34000" endA="740" endPos="53000" dir="5400000" sy="-100000" algn="bl" rotWithShape="0"/>
                </a:effectLst>
              </a:rPr>
              <a:t>Rhinitis</a:t>
            </a:r>
            <a:r>
              <a:rPr lang="ar-SA" b="1" cap="all" dirty="0">
                <a:effectLst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ar-SA" b="1" cap="all" dirty="0">
                <a:effectLst>
                  <a:reflection blurRad="12700" stA="34000" endA="740" endPos="53000" dir="5400000" sy="-100000" algn="bl" rotWithShape="0"/>
                </a:effectLst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229600" cy="45720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Smell of the patient.</a:t>
            </a:r>
          </a:p>
          <a:p>
            <a:pPr algn="l" rtl="0"/>
            <a:r>
              <a:rPr lang="en-US" dirty="0"/>
              <a:t>Depression at presentation due to the social implications</a:t>
            </a:r>
          </a:p>
          <a:p>
            <a:pPr algn="l" rtl="0"/>
            <a:r>
              <a:rPr lang="en-US" dirty="0"/>
              <a:t> Nasal crusting.</a:t>
            </a:r>
          </a:p>
          <a:p>
            <a:pPr algn="l" rtl="0"/>
            <a:r>
              <a:rPr lang="en-US" dirty="0"/>
              <a:t>Removal of these crusts may induce bleeding</a:t>
            </a:r>
          </a:p>
          <a:p>
            <a:pPr algn="l" rtl="0"/>
            <a:r>
              <a:rPr lang="en-US" dirty="0"/>
              <a:t> The volume of the nasal cavity may appear large</a:t>
            </a:r>
          </a:p>
          <a:p>
            <a:pPr algn="l" rtl="0"/>
            <a:r>
              <a:rPr lang="en-US" dirty="0"/>
              <a:t>Purulent discharge and </a:t>
            </a:r>
            <a:r>
              <a:rPr lang="en-US" dirty="0" err="1"/>
              <a:t>septal</a:t>
            </a:r>
            <a:r>
              <a:rPr lang="en-US" dirty="0"/>
              <a:t> perforations are not uncommon.</a:t>
            </a:r>
            <a:endParaRPr lang="ar-SA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/>
              <a:t>Classification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Primary AR</a:t>
            </a:r>
          </a:p>
          <a:p>
            <a:pPr lvl="1" algn="l" rtl="0"/>
            <a:r>
              <a:rPr lang="en-US" dirty="0"/>
              <a:t>The causative agent in almost all cases of primary AR is </a:t>
            </a:r>
            <a:r>
              <a:rPr lang="en-US" i="1" dirty="0" err="1"/>
              <a:t>Klebsiella</a:t>
            </a:r>
            <a:r>
              <a:rPr lang="en-US" i="1" dirty="0"/>
              <a:t> </a:t>
            </a:r>
            <a:r>
              <a:rPr lang="en-US" i="1" dirty="0" err="1"/>
              <a:t>ozenae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Secondary AR</a:t>
            </a:r>
          </a:p>
          <a:p>
            <a:pPr lvl="1" algn="l" rtl="0"/>
            <a:r>
              <a:rPr lang="en-US" dirty="0"/>
              <a:t>The most common cause is sinus surgery, followed by radiation, trauma, and </a:t>
            </a:r>
            <a:r>
              <a:rPr lang="en-US" dirty="0" err="1"/>
              <a:t>granulomatous</a:t>
            </a:r>
            <a:r>
              <a:rPr lang="en-US" dirty="0"/>
              <a:t> or infectious diseases.  </a:t>
            </a:r>
          </a:p>
          <a:p>
            <a:pPr lvl="1" algn="l" rtl="0"/>
            <a:r>
              <a:rPr lang="en-US" dirty="0"/>
              <a:t>Sinus surgery alone comprises almost 90% of secondary AR in some studies	</a:t>
            </a:r>
          </a:p>
          <a:p>
            <a:pPr lvl="1" algn="l" rtl="0"/>
            <a:r>
              <a:rPr lang="en-US" dirty="0" err="1"/>
              <a:t>Turbinectomies</a:t>
            </a:r>
            <a:r>
              <a:rPr lang="en-US" dirty="0"/>
              <a:t> (80%)</a:t>
            </a:r>
          </a:p>
          <a:p>
            <a:pPr lvl="1" algn="l" rtl="0"/>
            <a:r>
              <a:rPr lang="en-US" dirty="0" err="1"/>
              <a:t>Granulomatous</a:t>
            </a:r>
            <a:r>
              <a:rPr lang="en-US" dirty="0"/>
              <a:t> diseases which may result in AR include </a:t>
            </a:r>
            <a:r>
              <a:rPr lang="en-US" dirty="0" err="1"/>
              <a:t>sarcoid</a:t>
            </a:r>
            <a:r>
              <a:rPr lang="en-US" dirty="0"/>
              <a:t>, leprosy, and </a:t>
            </a:r>
            <a:r>
              <a:rPr lang="en-US" dirty="0" err="1"/>
              <a:t>rhinoscleroma</a:t>
            </a:r>
            <a:r>
              <a:rPr lang="en-US" dirty="0"/>
              <a:t>.  Infectious causes include tuberculosis and syphilis 1-2%</a:t>
            </a:r>
            <a:endParaRPr lang="ar-SA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Radiographic findings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143000"/>
            <a:ext cx="8352928" cy="4572000"/>
          </a:xfrm>
        </p:spPr>
        <p:txBody>
          <a:bodyPr>
            <a:noAutofit/>
          </a:bodyPr>
          <a:lstStyle/>
          <a:p>
            <a:pPr algn="l" rtl="0"/>
            <a:r>
              <a:rPr lang="en-US" sz="2200" b="1" dirty="0"/>
              <a:t> Plain films </a:t>
            </a:r>
            <a:r>
              <a:rPr lang="en-US" sz="2200" dirty="0"/>
              <a:t>may show lateral bowing of the nasal walls, reduced or absent </a:t>
            </a:r>
            <a:r>
              <a:rPr lang="en-US" sz="2200" dirty="0" err="1"/>
              <a:t>turbinates</a:t>
            </a:r>
            <a:r>
              <a:rPr lang="en-US" sz="2200" dirty="0"/>
              <a:t>, or </a:t>
            </a:r>
            <a:r>
              <a:rPr lang="en-US" sz="2200" dirty="0" err="1"/>
              <a:t>hypoplastic</a:t>
            </a:r>
            <a:r>
              <a:rPr lang="en-US" sz="2200" dirty="0"/>
              <a:t> maxillary sinuses</a:t>
            </a:r>
          </a:p>
          <a:p>
            <a:pPr marL="68580" indent="0" algn="l" rtl="0">
              <a:buNone/>
            </a:pPr>
            <a:r>
              <a:rPr lang="en-US" sz="2200" b="1" dirty="0"/>
              <a:t>CT Scan</a:t>
            </a:r>
          </a:p>
          <a:p>
            <a:pPr lvl="0" algn="l" rtl="0"/>
            <a:r>
              <a:rPr lang="en-US" sz="2200" dirty="0" err="1"/>
              <a:t>Mucoperiosteal</a:t>
            </a:r>
            <a:r>
              <a:rPr lang="en-US" sz="2200" dirty="0"/>
              <a:t> thickening of the </a:t>
            </a:r>
            <a:r>
              <a:rPr lang="en-US" sz="2200" dirty="0" err="1"/>
              <a:t>paranasal</a:t>
            </a:r>
            <a:r>
              <a:rPr lang="en-US" sz="2200" dirty="0"/>
              <a:t> sinuses </a:t>
            </a:r>
          </a:p>
          <a:p>
            <a:pPr lvl="0" algn="l" rtl="0"/>
            <a:r>
              <a:rPr lang="en-US" sz="2200" dirty="0"/>
              <a:t>Loss of definition of the </a:t>
            </a:r>
            <a:r>
              <a:rPr lang="en-US" sz="2200" dirty="0" err="1"/>
              <a:t>osteomeatal</a:t>
            </a:r>
            <a:r>
              <a:rPr lang="en-US" sz="2200" dirty="0"/>
              <a:t> complex secondary to </a:t>
            </a:r>
            <a:r>
              <a:rPr lang="en-US" sz="2200" dirty="0" err="1"/>
              <a:t>resorption</a:t>
            </a:r>
            <a:r>
              <a:rPr lang="en-US" sz="2200" dirty="0"/>
              <a:t> of the </a:t>
            </a:r>
            <a:r>
              <a:rPr lang="en-US" sz="2200" dirty="0" err="1"/>
              <a:t>ethmoid</a:t>
            </a:r>
            <a:r>
              <a:rPr lang="en-US" sz="2200" dirty="0"/>
              <a:t> bulla and </a:t>
            </a:r>
            <a:r>
              <a:rPr lang="en-US" sz="2200" dirty="0" err="1"/>
              <a:t>uncinate</a:t>
            </a:r>
            <a:r>
              <a:rPr lang="en-US" sz="2200" dirty="0"/>
              <a:t> process. </a:t>
            </a:r>
          </a:p>
          <a:p>
            <a:pPr lvl="0" algn="l" rtl="0"/>
            <a:r>
              <a:rPr lang="en-US" sz="2200" dirty="0" err="1"/>
              <a:t>Hypoplasia</a:t>
            </a:r>
            <a:r>
              <a:rPr lang="en-US" sz="2200" dirty="0"/>
              <a:t> of the maxillary sinus </a:t>
            </a:r>
          </a:p>
          <a:p>
            <a:pPr lvl="0" algn="l" rtl="0"/>
            <a:r>
              <a:rPr lang="en-US" sz="2200" dirty="0"/>
              <a:t>Enlargement of the nasal cavities with erosion and bowing of the lateral nasal wall. </a:t>
            </a:r>
          </a:p>
          <a:p>
            <a:pPr algn="l" rtl="0"/>
            <a:r>
              <a:rPr lang="en-US" sz="2200" dirty="0"/>
              <a:t>Bony </a:t>
            </a:r>
            <a:r>
              <a:rPr lang="en-US" sz="2200" dirty="0" err="1"/>
              <a:t>resorption</a:t>
            </a:r>
            <a:r>
              <a:rPr lang="en-US" sz="2200" dirty="0"/>
              <a:t> and mucosal atrophy of the middle and inferior </a:t>
            </a:r>
            <a:r>
              <a:rPr lang="en-US" sz="2200" dirty="0" err="1"/>
              <a:t>turbinates</a:t>
            </a:r>
            <a:r>
              <a:rPr lang="en-US" sz="2200" dirty="0"/>
              <a:t>.</a:t>
            </a:r>
          </a:p>
          <a:p>
            <a:pPr algn="l" rtl="0"/>
            <a:r>
              <a:rPr lang="en-US" sz="2200" dirty="0"/>
              <a:t> the most consistent finding is actually the bowing of the lateral nasal wall with enlargement of the nasal cavity.  </a:t>
            </a:r>
          </a:p>
          <a:p>
            <a:pPr algn="l" rtl="0"/>
            <a:r>
              <a:rPr lang="en-US" sz="2200" dirty="0"/>
              <a:t>None of these findings are required for diagnosis, however, since the disease remains a clinical entity.</a:t>
            </a:r>
            <a:br>
              <a:rPr lang="en-US" sz="2200" dirty="0"/>
            </a:br>
            <a:endParaRPr lang="ar-SA" sz="22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effectLst>
                  <a:reflection blurRad="12700" stA="34000" endA="740" endPos="53000" dir="5400000" sy="-100000" algn="bl" rotWithShape="0"/>
                </a:effectLst>
              </a:rPr>
              <a:t>Atrophic</a:t>
            </a:r>
            <a:r>
              <a:rPr lang="en-US" sz="3600" b="1" dirty="0"/>
              <a:t> </a:t>
            </a:r>
            <a:r>
              <a:rPr lang="en-US" b="1" cap="all" dirty="0">
                <a:effectLst>
                  <a:reflection blurRad="12700" stA="34000" endA="740" endPos="53000" dir="5400000" sy="-100000" algn="bl" rotWithShape="0"/>
                </a:effectLst>
              </a:rPr>
              <a:t>Rhinitis</a:t>
            </a:r>
            <a:r>
              <a:rPr lang="ar-SA" b="1" cap="all" dirty="0">
                <a:effectLst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ar-SA" b="1" cap="all" dirty="0">
                <a:effectLst>
                  <a:reflection blurRad="12700" stA="34000" endA="740" endPos="53000" dir="5400000" sy="-100000" algn="bl" rotWithShape="0"/>
                </a:effectLst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dirty="0" err="1"/>
              <a:t>squamous</a:t>
            </a:r>
            <a:r>
              <a:rPr lang="en-US" dirty="0"/>
              <a:t> </a:t>
            </a:r>
            <a:r>
              <a:rPr lang="en-US" dirty="0" err="1"/>
              <a:t>metaplasia</a:t>
            </a:r>
            <a:r>
              <a:rPr lang="en-US" dirty="0"/>
              <a:t>, and subsequent loss of cilia</a:t>
            </a:r>
          </a:p>
          <a:p>
            <a:pPr algn="l" rtl="0"/>
            <a:r>
              <a:rPr lang="en-US" dirty="0"/>
              <a:t>The mucous glands are severely atrophic or absent, which results in the common term “rhinitis </a:t>
            </a:r>
            <a:r>
              <a:rPr lang="en-US" dirty="0" err="1"/>
              <a:t>sicca</a:t>
            </a:r>
            <a:r>
              <a:rPr lang="en-US" dirty="0"/>
              <a:t>”</a:t>
            </a:r>
            <a:endParaRPr lang="ar-SA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Medical Therapies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Two main goals: </a:t>
            </a:r>
          </a:p>
          <a:p>
            <a:pPr lvl="1" algn="l" rtl="0"/>
            <a:r>
              <a:rPr lang="en-US" sz="3200" dirty="0"/>
              <a:t>Restoration of nasal hydration</a:t>
            </a:r>
          </a:p>
          <a:p>
            <a:pPr lvl="1" algn="l" rtl="0"/>
            <a:r>
              <a:rPr lang="en-US" sz="3200" dirty="0"/>
              <a:t>Minimization of crusting and debris</a:t>
            </a:r>
            <a:endParaRPr lang="ar-SA" sz="32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/>
              <a:t>Nasal Irrigation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Normal saline,</a:t>
            </a:r>
          </a:p>
          <a:p>
            <a:pPr algn="l" rtl="0"/>
            <a:r>
              <a:rPr lang="en-US" dirty="0"/>
              <a:t>Sodium bicarbonate saline solution</a:t>
            </a:r>
          </a:p>
          <a:p>
            <a:pPr algn="l" rtl="0"/>
            <a:r>
              <a:rPr lang="en-US" dirty="0"/>
              <a:t>Mixture of sodium carbonate</a:t>
            </a:r>
          </a:p>
          <a:p>
            <a:pPr algn="l" rtl="0"/>
            <a:r>
              <a:rPr lang="en-US" dirty="0"/>
              <a:t>Sodium </a:t>
            </a:r>
            <a:r>
              <a:rPr lang="en-US" dirty="0" err="1"/>
              <a:t>biborate</a:t>
            </a:r>
            <a:endParaRPr lang="en-US" dirty="0"/>
          </a:p>
          <a:p>
            <a:pPr algn="l" rtl="0"/>
            <a:r>
              <a:rPr lang="en-US" dirty="0"/>
              <a:t>Sodium chloride in plain water.</a:t>
            </a:r>
          </a:p>
          <a:p>
            <a:pPr algn="l" rtl="0"/>
            <a:r>
              <a:rPr lang="en-US" dirty="0"/>
              <a:t> Eliminate purulent discharge and colonization </a:t>
            </a:r>
          </a:p>
          <a:p>
            <a:pPr algn="l" rtl="0"/>
            <a:r>
              <a:rPr lang="en-US" dirty="0" err="1"/>
              <a:t>Gentamycin</a:t>
            </a:r>
            <a:r>
              <a:rPr lang="en-US" dirty="0"/>
              <a:t> 80mg in 1l of normal saline</a:t>
            </a:r>
            <a:endParaRPr lang="ar-SA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anti-evaporation compounds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Glycerine</a:t>
            </a:r>
            <a:r>
              <a:rPr lang="en-US" dirty="0"/>
              <a:t>, </a:t>
            </a:r>
          </a:p>
          <a:p>
            <a:pPr algn="l" rtl="0"/>
            <a:r>
              <a:rPr lang="en-US" dirty="0"/>
              <a:t>Mineral oil</a:t>
            </a:r>
          </a:p>
          <a:p>
            <a:pPr algn="l" rtl="0"/>
            <a:r>
              <a:rPr lang="en-US" dirty="0"/>
              <a:t>Menthol mixed with paraffin</a:t>
            </a:r>
          </a:p>
          <a:p>
            <a:pPr algn="l" rtl="0"/>
            <a:r>
              <a:rPr lang="en-US" dirty="0"/>
              <a:t> odor masking agents, such as rose oil or menthol </a:t>
            </a:r>
            <a:endParaRPr lang="ar-SA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or oral therapies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Aminoglycoside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Tetracycline </a:t>
            </a:r>
          </a:p>
          <a:p>
            <a:pPr algn="l" rtl="0"/>
            <a:r>
              <a:rPr lang="en-US" dirty="0" err="1"/>
              <a:t>Floroquinolone</a:t>
            </a:r>
            <a:endParaRPr lang="ar-SA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&gt;80% of patients placed on vitamin A</a:t>
            </a:r>
          </a:p>
          <a:p>
            <a:pPr algn="l" rtl="0"/>
            <a:r>
              <a:rPr lang="en-US" dirty="0"/>
              <a:t>Iron resulted in improvement in 50% of subjects.</a:t>
            </a:r>
            <a:endParaRPr lang="ar-SA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/>
            <a:r>
              <a:rPr lang="en-US" b="1" dirty="0"/>
              <a:t>Acute Rhinitis: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114800"/>
          </a:xfrm>
        </p:spPr>
        <p:txBody>
          <a:bodyPr>
            <a:normAutofit fontScale="85000" lnSpcReduction="20000"/>
          </a:bodyPr>
          <a:lstStyle/>
          <a:p>
            <a:pPr marL="812800" indent="-812800"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400" dirty="0">
              <a:solidFill>
                <a:srgbClr val="FFFF00"/>
              </a:solidFill>
            </a:endParaRP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400" dirty="0">
                <a:solidFill>
                  <a:srgbClr val="FFFF00"/>
                </a:solidFill>
              </a:rPr>
              <a:t>I. </a:t>
            </a:r>
            <a:r>
              <a:rPr lang="en-US" sz="3600" dirty="0">
                <a:solidFill>
                  <a:srgbClr val="FFFF00"/>
                </a:solidFill>
              </a:rPr>
              <a:t>(common cold &amp; </a:t>
            </a:r>
            <a:r>
              <a:rPr lang="en-US" sz="3600" dirty="0" err="1">
                <a:solidFill>
                  <a:srgbClr val="FFFF00"/>
                </a:solidFill>
              </a:rPr>
              <a:t>inf</a:t>
            </a:r>
            <a:r>
              <a:rPr lang="en-US" sz="3600" dirty="0">
                <a:solidFill>
                  <a:srgbClr val="FFFF00"/>
                </a:solidFill>
              </a:rPr>
              <a:t> &amp; Para </a:t>
            </a:r>
            <a:r>
              <a:rPr lang="en-US" sz="3600" dirty="0" err="1">
                <a:solidFill>
                  <a:srgbClr val="FFFF00"/>
                </a:solidFill>
              </a:rPr>
              <a:t>Inf</a:t>
            </a:r>
            <a:r>
              <a:rPr lang="en-US" sz="3600" dirty="0">
                <a:solidFill>
                  <a:srgbClr val="FFFF00"/>
                </a:solidFill>
              </a:rPr>
              <a:t> )</a:t>
            </a:r>
            <a:endParaRPr lang="en-US" sz="3400" dirty="0">
              <a:solidFill>
                <a:srgbClr val="FFFF00"/>
              </a:solidFill>
            </a:endParaRP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dirty="0">
                <a:solidFill>
                  <a:srgbClr val="FFFF00"/>
                </a:solidFill>
              </a:rPr>
              <a:t>	</a:t>
            </a: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FFFF00"/>
                </a:solidFill>
              </a:rPr>
              <a:t>Aetiology</a:t>
            </a:r>
            <a:r>
              <a:rPr lang="en-US" sz="3400" dirty="0">
                <a:solidFill>
                  <a:srgbClr val="FFFF00"/>
                </a:solidFill>
              </a:rPr>
              <a:t>:</a:t>
            </a:r>
          </a:p>
          <a:p>
            <a:pPr lvl="1" algn="l" rtl="0"/>
            <a:r>
              <a:rPr lang="en-US" sz="3400" dirty="0">
                <a:solidFill>
                  <a:srgbClr val="FFFF00"/>
                </a:solidFill>
              </a:rPr>
              <a:t>Virus (</a:t>
            </a:r>
            <a:r>
              <a:rPr lang="en-US" dirty="0"/>
              <a:t>Rhinovirus, </a:t>
            </a:r>
            <a:r>
              <a:rPr lang="en-US" dirty="0" err="1"/>
              <a:t>Coronavirus,Adenovirus,Parainfluenza</a:t>
            </a:r>
            <a:r>
              <a:rPr lang="en-US" dirty="0"/>
              <a:t>  virus ,Respiratory </a:t>
            </a:r>
            <a:r>
              <a:rPr lang="en-US" dirty="0" err="1"/>
              <a:t>syncytial</a:t>
            </a:r>
            <a:r>
              <a:rPr lang="en-US" dirty="0"/>
              <a:t> virus, </a:t>
            </a:r>
            <a:r>
              <a:rPr lang="en-US" dirty="0" err="1"/>
              <a:t>Enterovirus</a:t>
            </a:r>
            <a:r>
              <a:rPr lang="en-US" dirty="0"/>
              <a:t>)</a:t>
            </a:r>
          </a:p>
          <a:p>
            <a:pPr lvl="1" algn="l" rtl="0"/>
            <a:r>
              <a:rPr lang="en-US" sz="3400" dirty="0">
                <a:solidFill>
                  <a:srgbClr val="FFFF00"/>
                </a:solidFill>
              </a:rPr>
              <a:t>Bacteria (</a:t>
            </a:r>
            <a:r>
              <a:rPr lang="en-US" dirty="0" err="1"/>
              <a:t>Strept</a:t>
            </a:r>
            <a:r>
              <a:rPr lang="en-US" dirty="0"/>
              <a:t> </a:t>
            </a:r>
            <a:r>
              <a:rPr lang="en-US" dirty="0" err="1"/>
              <a:t>penumonia</a:t>
            </a:r>
            <a:r>
              <a:rPr lang="en-US" dirty="0"/>
              <a:t>, </a:t>
            </a:r>
            <a:r>
              <a:rPr lang="en-US" dirty="0" err="1"/>
              <a:t>Srtept</a:t>
            </a:r>
            <a:r>
              <a:rPr lang="en-US" dirty="0"/>
              <a:t> </a:t>
            </a:r>
            <a:r>
              <a:rPr lang="en-US" dirty="0" err="1"/>
              <a:t>Pyogen</a:t>
            </a:r>
            <a:r>
              <a:rPr lang="en-US" dirty="0"/>
              <a:t>, HF, </a:t>
            </a:r>
            <a:r>
              <a:rPr lang="en-US" dirty="0" err="1"/>
              <a:t>Maxerella</a:t>
            </a:r>
            <a:r>
              <a:rPr lang="en-US" dirty="0"/>
              <a:t> </a:t>
            </a:r>
            <a:r>
              <a:rPr lang="en-US" dirty="0" err="1"/>
              <a:t>Cataralis</a:t>
            </a:r>
            <a:r>
              <a:rPr lang="en-US" sz="3400" dirty="0">
                <a:solidFill>
                  <a:srgbClr val="FFFF00"/>
                </a:solidFill>
              </a:rPr>
              <a:t>)</a:t>
            </a:r>
          </a:p>
          <a:p>
            <a:pPr lvl="1" algn="l" rtl="0"/>
            <a:endParaRPr lang="en-US" sz="3400" dirty="0">
              <a:solidFill>
                <a:srgbClr val="FFFF00"/>
              </a:solidFill>
            </a:endParaRPr>
          </a:p>
          <a:p>
            <a:pPr marL="812800" indent="-812800" algn="l" rtl="0">
              <a:lnSpc>
                <a:spcPct val="90000"/>
              </a:lnSpc>
              <a:spcBef>
                <a:spcPct val="0"/>
              </a:spcBef>
            </a:pPr>
            <a:r>
              <a:rPr lang="en-US" sz="3400" dirty="0">
                <a:solidFill>
                  <a:srgbClr val="FFFF00"/>
                </a:solidFill>
              </a:rPr>
              <a:t>Conveyed by contact or air borne droplets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4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Surgical Therapies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err="1"/>
              <a:t>Denervating</a:t>
            </a:r>
            <a:r>
              <a:rPr lang="en-US" sz="3200" dirty="0"/>
              <a:t> operations</a:t>
            </a:r>
          </a:p>
          <a:p>
            <a:pPr algn="l" rtl="0"/>
            <a:r>
              <a:rPr lang="en-US" sz="3200" dirty="0"/>
              <a:t>Volume reduction operations</a:t>
            </a:r>
          </a:p>
          <a:p>
            <a:pPr algn="l" rtl="0"/>
            <a:r>
              <a:rPr lang="en-US" sz="3200" dirty="0"/>
              <a:t>Nasal closure operations.</a:t>
            </a:r>
            <a:endParaRPr lang="ar-SA" sz="3200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</a:t>
            </a:r>
            <a:r>
              <a:rPr lang="en-US" dirty="0" err="1"/>
              <a:t>Vestibulitis</a:t>
            </a:r>
            <a:endParaRPr lang="ar-SA" dirty="0"/>
          </a:p>
        </p:txBody>
      </p:sp>
      <p:pic>
        <p:nvPicPr>
          <p:cNvPr id="4" name="Content Placeholder 3" descr="NASALABSCESS_236_S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36750"/>
            <a:ext cx="42672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Nasal_Abscess_500_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4762500" cy="4762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Furunculasis</a:t>
            </a:r>
            <a:r>
              <a:rPr lang="en-US" sz="3200" b="1" dirty="0"/>
              <a:t> of nasal </a:t>
            </a:r>
            <a:r>
              <a:rPr lang="en-US" sz="3200" b="1" dirty="0" err="1"/>
              <a:t>vestibulae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rtl="0"/>
            <a:r>
              <a:rPr lang="en-US"/>
              <a:t>Acute </a:t>
            </a:r>
            <a:r>
              <a:rPr lang="en-US" dirty="0"/>
              <a:t>staphylococcal infection of hair follicle</a:t>
            </a:r>
          </a:p>
          <a:p>
            <a:pPr algn="l" rtl="0"/>
            <a:r>
              <a:rPr lang="en-US" dirty="0"/>
              <a:t>Clinical feature: </a:t>
            </a:r>
          </a:p>
          <a:p>
            <a:pPr lvl="1" algn="l" rtl="0"/>
            <a:r>
              <a:rPr lang="en-US" dirty="0"/>
              <a:t>pain– tenderness–indurated swelling in the </a:t>
            </a:r>
            <a:r>
              <a:rPr lang="en-US" dirty="0" err="1"/>
              <a:t>vestibulae</a:t>
            </a:r>
            <a:endParaRPr lang="en-US" dirty="0"/>
          </a:p>
          <a:p>
            <a:pPr algn="l" rtl="0"/>
            <a:r>
              <a:rPr lang="en-US" dirty="0"/>
              <a:t>Treatment: </a:t>
            </a:r>
          </a:p>
          <a:p>
            <a:pPr lvl="1" algn="l" rtl="0"/>
            <a:r>
              <a:rPr lang="en-US" dirty="0"/>
              <a:t>systemic antibiotics or topical depends if the patient is immune-compromised or extreme of age</a:t>
            </a:r>
          </a:p>
          <a:p>
            <a:pPr algn="l" rtl="0"/>
            <a:r>
              <a:rPr lang="en-US" dirty="0"/>
              <a:t>Complication: </a:t>
            </a:r>
          </a:p>
          <a:p>
            <a:pPr lvl="1" algn="l" rtl="0"/>
            <a:r>
              <a:rPr lang="en-US" dirty="0"/>
              <a:t>cavernous sinus thrombosis, cellulitis of upper lip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1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Denervation</a:t>
            </a:r>
            <a:r>
              <a:rPr lang="en-US" dirty="0"/>
              <a:t> Procedures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sympathetic </a:t>
            </a:r>
            <a:r>
              <a:rPr lang="en-US" dirty="0" err="1"/>
              <a:t>overactivity</a:t>
            </a:r>
            <a:r>
              <a:rPr lang="en-US" dirty="0"/>
              <a:t> plays an integral role in the pathogenesis of this disease</a:t>
            </a:r>
          </a:p>
          <a:p>
            <a:pPr algn="l" rtl="0"/>
            <a:r>
              <a:rPr lang="en-US" dirty="0"/>
              <a:t>cervical </a:t>
            </a:r>
            <a:r>
              <a:rPr lang="en-US" dirty="0" err="1"/>
              <a:t>sympathectomy</a:t>
            </a:r>
            <a:r>
              <a:rPr lang="en-US" dirty="0"/>
              <a:t>, </a:t>
            </a:r>
          </a:p>
          <a:p>
            <a:pPr algn="l" rtl="0"/>
            <a:r>
              <a:rPr lang="en-US" dirty="0" err="1"/>
              <a:t>stellate</a:t>
            </a:r>
            <a:r>
              <a:rPr lang="en-US" dirty="0"/>
              <a:t> ganglion block, </a:t>
            </a:r>
          </a:p>
          <a:p>
            <a:pPr algn="l" rtl="0"/>
            <a:r>
              <a:rPr lang="en-US" dirty="0" err="1"/>
              <a:t>sphenopalatine</a:t>
            </a:r>
            <a:r>
              <a:rPr lang="en-US" dirty="0"/>
              <a:t> ganglion block</a:t>
            </a:r>
          </a:p>
          <a:p>
            <a:pPr algn="l" rtl="0"/>
            <a:r>
              <a:rPr lang="en-US" dirty="0"/>
              <a:t>section of greater superficial </a:t>
            </a:r>
            <a:r>
              <a:rPr lang="en-US" dirty="0" err="1"/>
              <a:t>petrosal</a:t>
            </a:r>
            <a:r>
              <a:rPr lang="en-US" dirty="0"/>
              <a:t> nerve.</a:t>
            </a:r>
            <a:endParaRPr lang="ar-SA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closure operations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SA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reduction procedures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autograft</a:t>
            </a:r>
            <a:r>
              <a:rPr lang="en-US" dirty="0"/>
              <a:t> bone, </a:t>
            </a:r>
          </a:p>
          <a:p>
            <a:pPr algn="l" rtl="0"/>
            <a:r>
              <a:rPr lang="en-US" dirty="0" err="1"/>
              <a:t>dermofat</a:t>
            </a:r>
            <a:r>
              <a:rPr lang="en-US" dirty="0"/>
              <a:t>, </a:t>
            </a:r>
          </a:p>
          <a:p>
            <a:pPr algn="l" rtl="0"/>
            <a:r>
              <a:rPr lang="en-US" dirty="0"/>
              <a:t>cartilage</a:t>
            </a:r>
          </a:p>
          <a:p>
            <a:pPr algn="l" rtl="0"/>
            <a:r>
              <a:rPr lang="en-US" dirty="0" err="1"/>
              <a:t>xenograft</a:t>
            </a:r>
            <a:r>
              <a:rPr lang="en-US" dirty="0"/>
              <a:t> substances such as </a:t>
            </a:r>
            <a:r>
              <a:rPr lang="en-US" dirty="0" err="1"/>
              <a:t>boplant</a:t>
            </a:r>
            <a:r>
              <a:rPr lang="en-US" dirty="0"/>
              <a:t>.  </a:t>
            </a:r>
          </a:p>
          <a:p>
            <a:pPr algn="l" rtl="0"/>
            <a:r>
              <a:rPr lang="en-US" dirty="0"/>
              <a:t>Foreign materials include silicon, </a:t>
            </a:r>
            <a:r>
              <a:rPr lang="en-US" dirty="0" err="1"/>
              <a:t>silastic</a:t>
            </a:r>
            <a:r>
              <a:rPr lang="en-US" dirty="0"/>
              <a:t>, acrylic, </a:t>
            </a:r>
            <a:r>
              <a:rPr lang="en-US" dirty="0" err="1"/>
              <a:t>teflon</a:t>
            </a:r>
            <a:r>
              <a:rPr lang="en-US" dirty="0"/>
              <a:t>, </a:t>
            </a:r>
            <a:r>
              <a:rPr lang="en-US" dirty="0" err="1"/>
              <a:t>hydroxyapatite</a:t>
            </a:r>
            <a:r>
              <a:rPr lang="en-US" dirty="0"/>
              <a:t>, or </a:t>
            </a:r>
            <a:r>
              <a:rPr lang="en-US" dirty="0" err="1"/>
              <a:t>plastipore</a:t>
            </a:r>
            <a:endParaRPr lang="ar-SA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rtl="0"/>
            <a:r>
              <a:rPr lang="en-US" sz="4800" dirty="0">
                <a:solidFill>
                  <a:srgbClr val="FFFF00"/>
                </a:solidFill>
              </a:rPr>
              <a:t>Common Cold</a:t>
            </a:r>
            <a:endParaRPr lang="en-US" sz="4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43000"/>
            <a:ext cx="8784976" cy="4114800"/>
          </a:xfrm>
        </p:spPr>
        <p:txBody>
          <a:bodyPr>
            <a:noAutofit/>
          </a:bodyPr>
          <a:lstStyle/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FFFF00"/>
                </a:solidFill>
              </a:rPr>
              <a:t>Clinical features:</a:t>
            </a:r>
          </a:p>
          <a:p>
            <a:pPr marL="927100" lvl="1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dirty="0" err="1">
                <a:solidFill>
                  <a:srgbClr val="FFFF00"/>
                </a:solidFill>
              </a:rPr>
              <a:t>Ischaemic</a:t>
            </a:r>
            <a:r>
              <a:rPr lang="en-US" sz="2800" dirty="0">
                <a:solidFill>
                  <a:srgbClr val="FFFF00"/>
                </a:solidFill>
              </a:rPr>
              <a:t> stage </a:t>
            </a:r>
          </a:p>
          <a:p>
            <a:pPr marL="927100" lvl="1" indent="0" algn="l" rt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rgbClr val="FFFF00"/>
                </a:solidFill>
              </a:rPr>
              <a:t>	- 1-3 days incubation period  		    -  	---	- burning sensation in the nasopharynx                                	 - sneezing, loss of smell </a:t>
            </a:r>
          </a:p>
          <a:p>
            <a:pPr marL="927100" lvl="1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dirty="0" err="1">
                <a:solidFill>
                  <a:srgbClr val="FFFF00"/>
                </a:solidFill>
              </a:rPr>
              <a:t>Hyperaemic</a:t>
            </a:r>
            <a:r>
              <a:rPr lang="en-US" sz="2800" dirty="0">
                <a:solidFill>
                  <a:srgbClr val="FFFF00"/>
                </a:solidFill>
              </a:rPr>
              <a:t> stage </a:t>
            </a:r>
          </a:p>
          <a:p>
            <a:pPr marL="1448308" lvl="3" indent="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00"/>
                </a:solidFill>
              </a:rPr>
              <a:t>-  profuse rhinorrhea    		</a:t>
            </a:r>
          </a:p>
          <a:p>
            <a:pPr marL="1448308" lvl="3" indent="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00"/>
                </a:solidFill>
              </a:rPr>
              <a:t>- Nasal obstruction                     		          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- Pyrexia</a:t>
            </a:r>
          </a:p>
          <a:p>
            <a:pPr marL="927100" lvl="1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  Stage secondary infection </a:t>
            </a:r>
          </a:p>
          <a:p>
            <a:pPr marL="927100" lvl="1" indent="0" algn="l" rt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rgbClr val="FFFF00"/>
                </a:solidFill>
              </a:rPr>
              <a:t>	– discharge becomes yellow or green</a:t>
            </a:r>
          </a:p>
          <a:p>
            <a:pPr marL="927100" lvl="1" indent="0" algn="l" rtl="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  Stage resolution </a:t>
            </a:r>
          </a:p>
          <a:p>
            <a:pPr marL="1448308" lvl="3" indent="0" algn="l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FFFF00"/>
                </a:solidFill>
              </a:rPr>
              <a:t>- resolution occurs 5-10 days	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9144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Examination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Anterior </a:t>
            </a:r>
            <a:r>
              <a:rPr lang="en-US" dirty="0" err="1"/>
              <a:t>Rhinoscopy</a:t>
            </a:r>
            <a:endParaRPr lang="en-US" dirty="0"/>
          </a:p>
          <a:p>
            <a:endParaRPr lang="ar-SA" dirty="0"/>
          </a:p>
        </p:txBody>
      </p:sp>
      <p:pic>
        <p:nvPicPr>
          <p:cNvPr id="6" name="Picture 5" descr="noseexam.gif"/>
          <p:cNvPicPr>
            <a:picLocks noChangeAspect="1"/>
          </p:cNvPicPr>
          <p:nvPr/>
        </p:nvPicPr>
        <p:blipFill rotWithShape="1">
          <a:blip r:embed="rId2" cstate="print"/>
          <a:srcRect r="48307"/>
          <a:stretch/>
        </p:blipFill>
        <p:spPr>
          <a:xfrm>
            <a:off x="2195736" y="2588987"/>
            <a:ext cx="5544616" cy="37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8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39091" y="321469"/>
            <a:ext cx="7065818" cy="607219"/>
          </a:xfrm>
          <a:prstGeom prst="rect">
            <a:avLst/>
          </a:prstGeom>
        </p:spPr>
        <p:txBody>
          <a:bodyPr lIns="84216" tIns="42108" rIns="84216" bIns="42108"/>
          <a:lstStyle/>
          <a:p>
            <a:pPr eaLnBrk="0" hangingPunct="0">
              <a:defRPr/>
            </a:pPr>
            <a:r>
              <a:rPr lang="en-US" sz="3600" b="1" dirty="0"/>
              <a:t>Endoscopic </a:t>
            </a:r>
            <a:r>
              <a:rPr lang="en-US" sz="3600" b="1" dirty="0" err="1"/>
              <a:t>Examination</a:t>
            </a:r>
            <a:r>
              <a:rPr lang="en-US" sz="37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Rigid </a:t>
            </a:r>
            <a:r>
              <a:rPr lang="en-US" sz="37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EndoscopyEX</a:t>
            </a:r>
            <a:r>
              <a:rPr lang="en-US" sz="3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7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4" descr="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80" y="1285875"/>
            <a:ext cx="443345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Rgdnpscp"/>
          <p:cNvPicPr>
            <a:picLocks noChangeAspect="1" noChangeArrowheads="1"/>
          </p:cNvPicPr>
          <p:nvPr/>
        </p:nvPicPr>
        <p:blipFill>
          <a:blip r:embed="rId4" cstate="print"/>
          <a:srcRect b="6442"/>
          <a:stretch>
            <a:fillRect/>
          </a:stretch>
        </p:blipFill>
        <p:spPr bwMode="auto">
          <a:xfrm>
            <a:off x="4983307" y="1357313"/>
            <a:ext cx="3532909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22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sz="4800" b="1" dirty="0"/>
              <a:t>Treatment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198568" cy="4114800"/>
          </a:xfrm>
        </p:spPr>
        <p:txBody>
          <a:bodyPr>
            <a:normAutofit/>
          </a:bodyPr>
          <a:lstStyle/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Prophylactic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			- avoid contact with patient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 Therapeutic 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			-Rest</a:t>
            </a:r>
          </a:p>
          <a:p>
            <a:pPr marL="927100" lvl="1" indent="0" algn="l" rtl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	-Analgesics</a:t>
            </a:r>
          </a:p>
          <a:p>
            <a:pPr marL="927100" lvl="1" indent="0" algn="l" rtl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	-Decongestants</a:t>
            </a:r>
          </a:p>
          <a:p>
            <a:pPr marL="927100" lvl="1" indent="0" algn="l" rtl="0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	-Antibiotics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85800" y="9144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FFFF00"/>
                </a:solidFill>
              </a:rPr>
              <a:t>Chronic </a:t>
            </a:r>
            <a:r>
              <a:rPr lang="en-US" b="1" dirty="0"/>
              <a:t>Rhinitis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/>
          <a:lstStyle/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1)  Non-specific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FF00"/>
                </a:solidFill>
              </a:rPr>
              <a:t>2)  Specific</a:t>
            </a:r>
          </a:p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1052</TotalTime>
  <Words>914</Words>
  <Application>Microsoft Office PowerPoint</Application>
  <PresentationFormat>On-screen Show (4:3)</PresentationFormat>
  <Paragraphs>319</Paragraphs>
  <Slides>46</Slides>
  <Notes>1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Metro</vt:lpstr>
      <vt:lpstr>Rhinitis</vt:lpstr>
      <vt:lpstr>Rhinitis</vt:lpstr>
      <vt:lpstr>Rhinitis</vt:lpstr>
      <vt:lpstr>Acute Rhinitis:</vt:lpstr>
      <vt:lpstr>Common Cold</vt:lpstr>
      <vt:lpstr>Examination</vt:lpstr>
      <vt:lpstr>Slide 7</vt:lpstr>
      <vt:lpstr>Treatment</vt:lpstr>
      <vt:lpstr>Chronic Rhinitis</vt:lpstr>
      <vt:lpstr>Specific Chronic Rhinitis</vt:lpstr>
      <vt:lpstr>Non-specific chronic rhinitis </vt:lpstr>
      <vt:lpstr>Non-specific chronic rhinitis</vt:lpstr>
      <vt:lpstr>Non-specific chronic rhinitis </vt:lpstr>
      <vt:lpstr>Primary Atrophic Rhinitis</vt:lpstr>
      <vt:lpstr>Secondary Atrophic Rhinitis </vt:lpstr>
      <vt:lpstr>Triad of atrophic rhinitis</vt:lpstr>
      <vt:lpstr>Nasal allergy</vt:lpstr>
      <vt:lpstr>classification of rhinitis by WHO</vt:lpstr>
      <vt:lpstr>Slide 19</vt:lpstr>
      <vt:lpstr>Nasal allergy</vt:lpstr>
      <vt:lpstr>Slide 21</vt:lpstr>
      <vt:lpstr>Nasal polypi</vt:lpstr>
      <vt:lpstr>Multiple Polyps </vt:lpstr>
      <vt:lpstr>Individual Polyp </vt:lpstr>
      <vt:lpstr>Antrocoanal Polyp</vt:lpstr>
      <vt:lpstr>Antro Choanal polyp</vt:lpstr>
      <vt:lpstr>Nasal polypi</vt:lpstr>
      <vt:lpstr>Other names </vt:lpstr>
      <vt:lpstr>Atrophic Rhinitis </vt:lpstr>
      <vt:lpstr>Triad of Atrophic Rhinitis</vt:lpstr>
      <vt:lpstr>Atrophic Rhinitis </vt:lpstr>
      <vt:lpstr>Classification </vt:lpstr>
      <vt:lpstr>Radiographic findings </vt:lpstr>
      <vt:lpstr>Atrophic Rhinitis </vt:lpstr>
      <vt:lpstr>Medical Therapies</vt:lpstr>
      <vt:lpstr>Nasal Irrigation</vt:lpstr>
      <vt:lpstr> anti-evaporation compounds</vt:lpstr>
      <vt:lpstr>Systemic or oral therapies</vt:lpstr>
      <vt:lpstr>Treatment</vt:lpstr>
      <vt:lpstr>Surgical Therapies</vt:lpstr>
      <vt:lpstr>Nasal Vestibulitis</vt:lpstr>
      <vt:lpstr>Slide 42</vt:lpstr>
      <vt:lpstr>Furunculasis of nasal vestibulae</vt:lpstr>
      <vt:lpstr>Denervation Procedures </vt:lpstr>
      <vt:lpstr>Nasal closure operations</vt:lpstr>
      <vt:lpstr>Volume reduction procedures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names</dc:title>
  <dc:creator>Doc</dc:creator>
  <cp:lastModifiedBy>class2</cp:lastModifiedBy>
  <cp:revision>111</cp:revision>
  <dcterms:created xsi:type="dcterms:W3CDTF">2009-04-27T08:19:58Z</dcterms:created>
  <dcterms:modified xsi:type="dcterms:W3CDTF">2007-05-24T11:19:54Z</dcterms:modified>
</cp:coreProperties>
</file>