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83" r:id="rId8"/>
    <p:sldId id="318" r:id="rId9"/>
    <p:sldId id="316" r:id="rId10"/>
    <p:sldId id="319" r:id="rId11"/>
    <p:sldId id="315" r:id="rId12"/>
    <p:sldId id="265" r:id="rId13"/>
    <p:sldId id="266" r:id="rId14"/>
    <p:sldId id="267" r:id="rId15"/>
    <p:sldId id="306" r:id="rId16"/>
    <p:sldId id="307" r:id="rId17"/>
    <p:sldId id="308" r:id="rId18"/>
    <p:sldId id="309" r:id="rId19"/>
    <p:sldId id="269" r:id="rId20"/>
    <p:sldId id="270" r:id="rId21"/>
    <p:sldId id="271" r:id="rId22"/>
    <p:sldId id="282" r:id="rId23"/>
    <p:sldId id="310" r:id="rId24"/>
    <p:sldId id="278" r:id="rId25"/>
    <p:sldId id="279" r:id="rId26"/>
    <p:sldId id="311" r:id="rId27"/>
    <p:sldId id="31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300" r:id="rId40"/>
    <p:sldId id="301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6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1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24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5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77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5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5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4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5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6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8EB-B927-2349-94A8-D840F1924B5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7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sa/url?sa=i&amp;rct=j&amp;q=&amp;esrc=s&amp;source=images&amp;cd=&amp;cad=rja&amp;uact=8&amp;ved=0CAcQjRxqFQoTCIm4s7yFwMcCFcNaGgodbb4I9A&amp;url=http://wiley-vch.e-bookshelf.de/products/reading-epub/product-id/668846/title/ABC+of+Ear,+Nose+and+Throat.html?lang=dt&amp;ei=5SzaVcmxDsO1ae38oqAP&amp;psig=AFQjCNFLo64s8duzV7pJ1pddFAn7HcWJmQ&amp;ust=1440447938389292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>
                <a:solidFill>
                  <a:srgbClr val="7030A0"/>
                </a:solidFill>
                <a:latin typeface="Arial" charset="0"/>
              </a:rPr>
              <a:t>( Ear I )</a:t>
            </a:r>
            <a:r>
              <a:rPr lang="en-US" sz="4900" dirty="0" smtClean="0">
                <a:latin typeface="Arial" charset="0"/>
              </a:rPr>
              <a:t/>
            </a:r>
            <a:br>
              <a:rPr lang="en-US" sz="49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Anatomy and Physiology of the ear</a:t>
            </a:r>
            <a:endParaRPr lang="ar-SA" sz="3600" dirty="0">
              <a:latin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Dr.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Farid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Alzhrani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Assistant 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professor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Consultant of  Otolaryngology, head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and neck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surgery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King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Abdulaziz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University Hospital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The </a:t>
            </a:r>
            <a:r>
              <a:rPr lang="de-DE" dirty="0" err="1" smtClean="0"/>
              <a:t>Tympanic</a:t>
            </a:r>
            <a:r>
              <a:rPr lang="de-DE" dirty="0" smtClean="0"/>
              <a:t> </a:t>
            </a:r>
            <a:r>
              <a:rPr lang="de-DE" dirty="0" err="1" smtClean="0"/>
              <a:t>membrane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:</a:t>
            </a:r>
          </a:p>
          <a:p>
            <a:pPr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epithelial</a:t>
            </a:r>
            <a:r>
              <a:rPr lang="de-DE" dirty="0" smtClean="0"/>
              <a:t> (</a:t>
            </a:r>
            <a:r>
              <a:rPr lang="de-DE" dirty="0" err="1" smtClean="0"/>
              <a:t>ectodermal</a:t>
            </a:r>
            <a:r>
              <a:rPr lang="de-DE" dirty="0" smtClean="0"/>
              <a:t>)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lamina</a:t>
            </a:r>
            <a:r>
              <a:rPr lang="de-DE" dirty="0" smtClean="0"/>
              <a:t> </a:t>
            </a:r>
            <a:r>
              <a:rPr lang="de-DE" dirty="0" err="1" smtClean="0"/>
              <a:t>propria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mesodermal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endodermal </a:t>
            </a:r>
            <a:r>
              <a:rPr lang="de-DE" dirty="0" err="1" smtClean="0"/>
              <a:t>origin</a:t>
            </a:r>
            <a:r>
              <a:rPr lang="de-DE" dirty="0" smtClean="0"/>
              <a:t>, </a:t>
            </a:r>
            <a:r>
              <a:rPr lang="de-DE" dirty="0" err="1" smtClean="0"/>
              <a:t>comprising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 </a:t>
            </a:r>
            <a:r>
              <a:rPr lang="de-DE" dirty="0" err="1" smtClean="0"/>
              <a:t>mucosa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normal-eardr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2827"/>
            <a:ext cx="4038600" cy="3524596"/>
          </a:xfrm>
        </p:spPr>
      </p:pic>
      <p:pic>
        <p:nvPicPr>
          <p:cNvPr id="7" name="Grafik 6" descr="-Cholestea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417638"/>
            <a:ext cx="3563257" cy="2399619"/>
          </a:xfrm>
          <a:prstGeom prst="rect">
            <a:avLst/>
          </a:prstGeom>
        </p:spPr>
      </p:pic>
      <p:pic>
        <p:nvPicPr>
          <p:cNvPr id="8" name="Grafik 7" descr="ear-drom-perfo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91429"/>
            <a:ext cx="3563257" cy="23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solidFill>
                  <a:srgbClr val="FFCC00"/>
                </a:solidFill>
                <a:latin typeface="Arial" charset="0"/>
              </a:rPr>
              <a:t>Middle Ear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B) Middle Ear 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Eustachian (</a:t>
            </a:r>
            <a:r>
              <a:rPr lang="en-US" sz="2800" dirty="0" err="1">
                <a:latin typeface="Arial" charset="0"/>
              </a:rPr>
              <a:t>Pharyngo</a:t>
            </a:r>
            <a:r>
              <a:rPr lang="en-US" sz="2800" dirty="0">
                <a:latin typeface="Arial" charset="0"/>
              </a:rPr>
              <a:t>-tympanic) Tube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Tympanum (Middle Ear Cavity)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Mastoid </a:t>
            </a:r>
            <a:r>
              <a:rPr lang="en-US" sz="2800" dirty="0" err="1">
                <a:latin typeface="Arial" charset="0"/>
              </a:rPr>
              <a:t>Antrum</a:t>
            </a:r>
            <a:r>
              <a:rPr lang="en-US" sz="2800" dirty="0">
                <a:latin typeface="Arial" charset="0"/>
              </a:rPr>
              <a:t> and  Air Cells</a:t>
            </a:r>
          </a:p>
        </p:txBody>
      </p:sp>
      <p:pic>
        <p:nvPicPr>
          <p:cNvPr id="31746" name="Picture 2" descr="http://download.e-bookshelf.de/download/0000/6688/46/L-X-0000668846-0001409245.XHTML/images/c02f009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8255" y="1600200"/>
            <a:ext cx="3948545" cy="428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0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en-US" sz="3100" dirty="0">
              <a:latin typeface="Arial" charset="0"/>
            </a:endParaRPr>
          </a:p>
        </p:txBody>
      </p:sp>
      <p:pic>
        <p:nvPicPr>
          <p:cNvPr id="10" name="Inhaltsplatzhalter 9" descr="anatomy of-eustachian-tub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810000" cy="2185988"/>
          </a:xfrm>
        </p:spPr>
      </p:pic>
      <p:pic>
        <p:nvPicPr>
          <p:cNvPr id="12" name="Inhaltsplatzhalter 11" descr="Eustachian tube and 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876800" y="3938588"/>
            <a:ext cx="3810000" cy="2187575"/>
          </a:xfrm>
        </p:spPr>
      </p:pic>
      <p:sp>
        <p:nvSpPr>
          <p:cNvPr id="7" name="Textfeld 6"/>
          <p:cNvSpPr txBox="1"/>
          <p:nvPr/>
        </p:nvSpPr>
        <p:spPr>
          <a:xfrm>
            <a:off x="595744" y="2202875"/>
            <a:ext cx="403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 Connect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nasopharynx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 Lies </a:t>
            </a:r>
            <a:r>
              <a:rPr lang="de-DE" sz="2800" dirty="0" err="1" smtClean="0"/>
              <a:t>adjacent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ICA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178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arts of-eustachian-tub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11087"/>
            <a:ext cx="8425542" cy="4595764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4" name="Inhaltsplatzhalter 3" descr="physiology-of-eustachian-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00200"/>
            <a:ext cx="8409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eustachian-tube-fu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97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7" name="Inhaltsplatzhalter 6" descr="eustachian-tube (adults and infants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9771"/>
            <a:ext cx="4038600" cy="4180115"/>
          </a:xfrm>
        </p:spPr>
      </p:pic>
      <p:pic>
        <p:nvPicPr>
          <p:cNvPr id="8" name="Inhaltsplatzhalter 7" descr="Eustachian tube (adults and infants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99771"/>
            <a:ext cx="4191000" cy="4180115"/>
          </a:xfrm>
        </p:spPr>
      </p:pic>
      <p:sp>
        <p:nvSpPr>
          <p:cNvPr id="5" name="Ellipse 4"/>
          <p:cNvSpPr/>
          <p:nvPr/>
        </p:nvSpPr>
        <p:spPr>
          <a:xfrm>
            <a:off x="3541489" y="2931887"/>
            <a:ext cx="794657" cy="1248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6" name="Inhaltsplatzhalter 5" descr="boundaries of Middle ear cav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6" y="1417638"/>
            <a:ext cx="8229600" cy="5024726"/>
          </a:xfrm>
        </p:spPr>
      </p:pic>
    </p:spTree>
    <p:extLst>
      <p:ext uri="{BB962C8B-B14F-4D97-AF65-F5344CB8AC3E}">
        <p14:creationId xmlns="" xmlns:p14="http://schemas.microsoft.com/office/powerpoint/2010/main" val="3605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pic>
        <p:nvPicPr>
          <p:cNvPr id="5" name="Inhaltsplatzhalter 4" descr="parts of the 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748631"/>
            <a:ext cx="5080000" cy="4229100"/>
          </a:xfrm>
        </p:spPr>
      </p:pic>
    </p:spTree>
    <p:extLst>
      <p:ext uri="{BB962C8B-B14F-4D97-AF65-F5344CB8AC3E}">
        <p14:creationId xmlns="" xmlns:p14="http://schemas.microsoft.com/office/powerpoint/2010/main" val="3749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11" name="Inhaltsplatzhalter 10" descr="contents of middle 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24726"/>
          </a:xfrm>
        </p:spPr>
      </p:pic>
    </p:spTree>
    <p:extLst>
      <p:ext uri="{BB962C8B-B14F-4D97-AF65-F5344CB8AC3E}">
        <p14:creationId xmlns="" xmlns:p14="http://schemas.microsoft.com/office/powerpoint/2010/main" val="3710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5400" dirty="0" smtClean="0">
                <a:latin typeface="Arial" charset="0"/>
              </a:rPr>
              <a:t/>
            </a:r>
            <a:br>
              <a:rPr lang="en-US" sz="54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7" name="Inhaltsplatzhalter 6" descr="parts of middle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0946" y="1843314"/>
            <a:ext cx="4781798" cy="4151086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>
          <a:xfrm>
            <a:off x="270164" y="3144983"/>
            <a:ext cx="3830781" cy="154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three</a:t>
            </a:r>
            <a:r>
              <a:rPr lang="de-DE" sz="2800" dirty="0" smtClean="0"/>
              <a:t> </a:t>
            </a:r>
            <a:r>
              <a:rPr lang="de-DE" sz="2800" dirty="0" err="1" smtClean="0"/>
              <a:t>parts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1716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charset="0"/>
              </a:rPr>
              <a:t>LINING OF THE MIDDLE EAR :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en-US" sz="3000" dirty="0" smtClean="0">
                <a:latin typeface="Arial" charset="0"/>
              </a:rPr>
              <a:t>Mucous </a:t>
            </a:r>
            <a:r>
              <a:rPr lang="en-US" sz="3000" dirty="0">
                <a:latin typeface="Arial" charset="0"/>
              </a:rPr>
              <a:t>membrane </a:t>
            </a:r>
            <a:r>
              <a:rPr lang="en-US" sz="3000" dirty="0" smtClean="0">
                <a:latin typeface="Arial" charset="0"/>
              </a:rPr>
              <a:t>of the middle ear space consists of 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stratified </a:t>
            </a:r>
            <a:r>
              <a:rPr lang="en-US" sz="3000" b="1" dirty="0" err="1" smtClean="0">
                <a:solidFill>
                  <a:srgbClr val="FF0000"/>
                </a:solidFill>
                <a:latin typeface="Arial" charset="0"/>
              </a:rPr>
              <a:t>cuboidal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epithelium</a:t>
            </a:r>
            <a:r>
              <a:rPr lang="en-US" sz="3000" dirty="0" smtClean="0">
                <a:latin typeface="Arial" charset="0"/>
              </a:rPr>
              <a:t>, which changes to </a:t>
            </a:r>
            <a:r>
              <a:rPr lang="en-US" sz="3000" dirty="0" err="1" smtClean="0">
                <a:latin typeface="Arial" charset="0"/>
              </a:rPr>
              <a:t>pseudostratified</a:t>
            </a:r>
            <a:r>
              <a:rPr lang="en-US" sz="3000" dirty="0" smtClean="0">
                <a:latin typeface="Arial" charset="0"/>
              </a:rPr>
              <a:t> ciliated epithelium around the mouth of the </a:t>
            </a:r>
            <a:r>
              <a:rPr lang="en-US" sz="3000" dirty="0" err="1" smtClean="0">
                <a:latin typeface="Arial" charset="0"/>
              </a:rPr>
              <a:t>eustachian</a:t>
            </a:r>
            <a:r>
              <a:rPr lang="en-US" sz="3000" dirty="0" smtClean="0">
                <a:latin typeface="Arial" charset="0"/>
              </a:rPr>
              <a:t> tube.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12060" y="1600200"/>
            <a:ext cx="4038600" cy="45259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u="sng" dirty="0" err="1" smtClean="0">
                <a:solidFill>
                  <a:srgbClr val="FF0000"/>
                </a:solidFill>
              </a:rPr>
              <a:t>Sensory</a:t>
            </a:r>
            <a:r>
              <a:rPr lang="de-DE" sz="2800" u="sng" dirty="0" smtClean="0">
                <a:solidFill>
                  <a:srgbClr val="FF0000"/>
                </a:solidFill>
              </a:rPr>
              <a:t> 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mucosa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Tympanic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glossopharyngeal</a:t>
            </a:r>
            <a:r>
              <a:rPr lang="de-DE" sz="2800" dirty="0" smtClean="0"/>
              <a:t> nerve.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Auriculotemporal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10314" y="1596576"/>
            <a:ext cx="4459514" cy="45295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solidFill>
                  <a:srgbClr val="FF0000"/>
                </a:solidFill>
              </a:rPr>
              <a:t>Motor </a:t>
            </a:r>
            <a:r>
              <a:rPr lang="de-DE" sz="2800" u="sng" dirty="0" smtClean="0">
                <a:solidFill>
                  <a:srgbClr val="FF0000"/>
                </a:solidFill>
              </a:rPr>
              <a:t>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muscles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endParaRPr lang="de-DE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800" dirty="0" err="1" smtClean="0"/>
              <a:t>Stapedius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stapedial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facial</a:t>
            </a:r>
            <a:r>
              <a:rPr lang="de-DE" sz="2800" dirty="0" smtClean="0"/>
              <a:t> nerve.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Tensor </a:t>
            </a:r>
            <a:r>
              <a:rPr lang="de-DE" sz="2800" dirty="0" err="1" smtClean="0"/>
              <a:t>tympani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mandibular </a:t>
            </a:r>
            <a:r>
              <a:rPr lang="de-DE" sz="2800" dirty="0" err="1" smtClean="0"/>
              <a:t>division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2412984"/>
            <a:ext cx="4038600" cy="26960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Air-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containing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mastoid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Mastoid air ce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0111"/>
            <a:ext cx="4038600" cy="3686140"/>
          </a:xfrm>
        </p:spPr>
      </p:pic>
    </p:spTree>
    <p:extLst>
      <p:ext uri="{BB962C8B-B14F-4D97-AF65-F5344CB8AC3E}">
        <p14:creationId xmlns="" xmlns:p14="http://schemas.microsoft.com/office/powerpoint/2010/main" val="2271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030" y="1567552"/>
            <a:ext cx="8258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sixth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twelfth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tubal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prerequisite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biologically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latin typeface="Arial" charset="0"/>
              </a:rPr>
              <a:t>Middle Ear Cleft</a:t>
            </a:r>
            <a:endParaRPr lang="en-US" dirty="0"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C) Inner Ear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34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Labyrinth.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Bony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Membranous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 </a:t>
            </a:r>
          </a:p>
          <a:p>
            <a:pPr marL="514350" indent="-514350"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2.  Internal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Canal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Inhaltsplatzhalter 5" descr="parts of Inner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028" y="2032000"/>
            <a:ext cx="3693883" cy="339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393383"/>
            <a:ext cx="4572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71550" lvl="1" indent="-514350" algn="l" rtl="0">
              <a:lnSpc>
                <a:spcPct val="1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Its parts :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Vestibule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semicircular canals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Picture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73943"/>
            <a:ext cx="4033837" cy="3361645"/>
          </a:xfrm>
          <a:noFill/>
        </p:spPr>
      </p:pic>
    </p:spTree>
    <p:extLst>
      <p:ext uri="{BB962C8B-B14F-4D97-AF65-F5344CB8AC3E}">
        <p14:creationId xmlns="" xmlns:p14="http://schemas.microsoft.com/office/powerpoint/2010/main" val="42539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7" y="1600200"/>
            <a:ext cx="419576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Its contents :</a:t>
            </a: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Perilymph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Membranous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labyrinth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4" name="Picture 4" descr="Picture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912938"/>
            <a:ext cx="4033837" cy="3900487"/>
          </a:xfrm>
          <a:noFill/>
        </p:spPr>
      </p:pic>
    </p:spTree>
    <p:extLst>
      <p:ext uri="{BB962C8B-B14F-4D97-AF65-F5344CB8AC3E}">
        <p14:creationId xmlns="" xmlns:p14="http://schemas.microsoft.com/office/powerpoint/2010/main" val="1199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A) External Ear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757987" cy="4525962"/>
          </a:xfrm>
          <a:noFill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Auricle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4438" y="3860800"/>
            <a:ext cx="280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External Canal</a:t>
            </a:r>
          </a:p>
        </p:txBody>
      </p:sp>
    </p:spTree>
    <p:extLst>
      <p:ext uri="{BB962C8B-B14F-4D97-AF65-F5344CB8AC3E}">
        <p14:creationId xmlns="" xmlns:p14="http://schemas.microsoft.com/office/powerpoint/2010/main" val="18897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1948536"/>
            <a:ext cx="4038600" cy="401502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parts :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Cochlear duct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Saccule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utricle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Membranous semicircular ducts</a:t>
            </a:r>
          </a:p>
        </p:txBody>
      </p:sp>
      <p:pic>
        <p:nvPicPr>
          <p:cNvPr id="60418" name="Picture 4" descr="membranouslabyrin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1142"/>
            <a:ext cx="4038600" cy="3504079"/>
          </a:xfrm>
          <a:noFill/>
        </p:spPr>
      </p:pic>
    </p:spTree>
    <p:extLst>
      <p:ext uri="{BB962C8B-B14F-4D97-AF65-F5344CB8AC3E}">
        <p14:creationId xmlns="" xmlns:p14="http://schemas.microsoft.com/office/powerpoint/2010/main" val="4129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Its contents :</a:t>
            </a:r>
            <a:endParaRPr lang="en-US" sz="2800" dirty="0" smtClean="0"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Endolymph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Sensory epithelium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Cochlea</a:t>
            </a:r>
            <a:r>
              <a:rPr lang="en-US" sz="1800" dirty="0">
                <a:latin typeface="Arial" charset="0"/>
                <a:cs typeface="Arial" charset="0"/>
              </a:rPr>
              <a:t>: 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organ of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Corti</a:t>
            </a:r>
            <a:endParaRPr lang="en-US" sz="1800" i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Utricle &amp; </a:t>
            </a:r>
            <a:r>
              <a:rPr lang="en-US" sz="1800" b="1" dirty="0" err="1">
                <a:latin typeface="Arial" charset="0"/>
                <a:cs typeface="Arial" charset="0"/>
              </a:rPr>
              <a:t>saccule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 maculae</a:t>
            </a:r>
            <a:endParaRPr lang="en-US" sz="1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Semicircular canals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cristae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2772" name="Picture 4" descr="mso151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3114" y="1905000"/>
            <a:ext cx="2825750" cy="2144486"/>
          </a:xfrm>
          <a:noFill/>
        </p:spPr>
      </p:pic>
      <p:pic>
        <p:nvPicPr>
          <p:cNvPr id="5" name="Picture 6" descr="Pictur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17" y="4359728"/>
            <a:ext cx="396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1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sz="4000" dirty="0" smtClean="0">
                <a:latin typeface="Arial" charset="0"/>
              </a:rPr>
              <a:t>Inner 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Cochleovetibular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 </a:t>
            </a:r>
          </a:p>
        </p:txBody>
      </p:sp>
      <p:pic>
        <p:nvPicPr>
          <p:cNvPr id="7" name="Inhaltsplatzhalter 6" descr="Internal auditory ca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1600200"/>
            <a:ext cx="3619500" cy="3377406"/>
          </a:xfrm>
        </p:spPr>
      </p:pic>
    </p:spTree>
    <p:extLst>
      <p:ext uri="{BB962C8B-B14F-4D97-AF65-F5344CB8AC3E}">
        <p14:creationId xmlns="" xmlns:p14="http://schemas.microsoft.com/office/powerpoint/2010/main" val="334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IAC rela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1" y="1707134"/>
            <a:ext cx="6995885" cy="4592070"/>
          </a:xfrm>
        </p:spPr>
      </p:pic>
    </p:spTree>
    <p:extLst>
      <p:ext uri="{BB962C8B-B14F-4D97-AF65-F5344CB8AC3E}">
        <p14:creationId xmlns="" xmlns:p14="http://schemas.microsoft.com/office/powerpoint/2010/main" val="1119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Cochlear ne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88" y="1600200"/>
            <a:ext cx="4068024" cy="4525963"/>
          </a:xfrm>
        </p:spPr>
      </p:pic>
      <p:sp>
        <p:nvSpPr>
          <p:cNvPr id="7" name="Textfeld 6"/>
          <p:cNvSpPr txBox="1"/>
          <p:nvPr/>
        </p:nvSpPr>
        <p:spPr>
          <a:xfrm>
            <a:off x="1734450" y="6140677"/>
            <a:ext cx="572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CENTRAL CONNECTIONS OF COCHLEAR NERVE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51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30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PHYSIOLOGY OF THE EAR</a:t>
            </a:r>
          </a:p>
        </p:txBody>
      </p:sp>
    </p:spTree>
    <p:extLst>
      <p:ext uri="{BB962C8B-B14F-4D97-AF65-F5344CB8AC3E}">
        <p14:creationId xmlns="" xmlns:p14="http://schemas.microsoft.com/office/powerpoint/2010/main" val="38813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EXTERNAL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Protection of the middle 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Curvature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>
                <a:latin typeface="Arial" charset="0"/>
                <a:cs typeface="Arial" charset="0"/>
              </a:rPr>
              <a:t>Cerumen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Auditory functions: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Sound conduction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Increase sound pressure by the resonance function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718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FUNCTIONS OF THE EUSTACHIAN TUBE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16238" y="5805488"/>
            <a:ext cx="2755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Ventilation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7340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Protection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5805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Drainage</a:t>
            </a:r>
          </a:p>
        </p:txBody>
      </p:sp>
      <p:pic>
        <p:nvPicPr>
          <p:cNvPr id="40967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9" y="1898909"/>
            <a:ext cx="28606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65" y="1901629"/>
            <a:ext cx="30210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" y="1891184"/>
            <a:ext cx="274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3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MIDDLE 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4978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latin typeface="Arial" charset="0"/>
              </a:rPr>
              <a:t>Conduction of sound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Protection to the inner ear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stapedial</a:t>
            </a:r>
            <a:r>
              <a:rPr lang="en-US" dirty="0" smtClean="0">
                <a:latin typeface="Arial" charset="0"/>
                <a:cs typeface="Arial" charset="0"/>
              </a:rPr>
              <a:t> reflex</a:t>
            </a:r>
          </a:p>
          <a:p>
            <a:pPr lvl="1" eaLnBrk="1" hangingPunct="1">
              <a:lnSpc>
                <a:spcPct val="13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5060" name="Picture 4" descr="Pictur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075543"/>
            <a:ext cx="3708400" cy="2809875"/>
          </a:xfrm>
          <a:noFill/>
        </p:spPr>
      </p:pic>
    </p:spTree>
    <p:extLst>
      <p:ext uri="{BB962C8B-B14F-4D97-AF65-F5344CB8AC3E}">
        <p14:creationId xmlns="" xmlns:p14="http://schemas.microsoft.com/office/powerpoint/2010/main" val="1858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INNER  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469574"/>
            <a:ext cx="5406572" cy="451758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Hearing Function: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cs typeface="Arial" charset="0"/>
              </a:rPr>
              <a:t>Transduction of sound to action </a:t>
            </a:r>
            <a:r>
              <a:rPr lang="en-US" dirty="0" smtClean="0">
                <a:latin typeface="Arial" charset="0"/>
                <a:cs typeface="Arial" charset="0"/>
              </a:rPr>
              <a:t>potentials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Vestibular Function: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Participate in maintaining body balance 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Auricle:</a:t>
            </a:r>
            <a:endParaRPr lang="en-US" sz="3600" dirty="0">
              <a:latin typeface="Arial" charset="0"/>
            </a:endParaRPr>
          </a:p>
        </p:txBody>
      </p:sp>
      <p:pic>
        <p:nvPicPr>
          <p:cNvPr id="5" name="Inhaltsplatzhalter 4" descr="parts of the aur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4" y="1417638"/>
            <a:ext cx="5195455" cy="4858471"/>
          </a:xfrm>
        </p:spPr>
      </p:pic>
    </p:spTree>
    <p:extLst>
      <p:ext uri="{BB962C8B-B14F-4D97-AF65-F5344CB8AC3E}">
        <p14:creationId xmlns="" xmlns:p14="http://schemas.microsoft.com/office/powerpoint/2010/main" val="893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Hearing Function:</a:t>
            </a:r>
            <a:endParaRPr lang="en-US" dirty="0">
              <a:latin typeface="Arial" charset="0"/>
            </a:endParaRPr>
          </a:p>
        </p:txBody>
      </p:sp>
      <p:pic>
        <p:nvPicPr>
          <p:cNvPr id="75779" name="Picture 4" descr="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00200"/>
            <a:ext cx="7197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8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0622" y="3106057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Inhaltsplatzhalter 9" descr="Ear-Can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7" y="1537848"/>
            <a:ext cx="6622473" cy="4613564"/>
          </a:xfrm>
        </p:spPr>
      </p:pic>
    </p:spTree>
    <p:extLst>
      <p:ext uri="{BB962C8B-B14F-4D97-AF65-F5344CB8AC3E}">
        <p14:creationId xmlns="" xmlns:p14="http://schemas.microsoft.com/office/powerpoint/2010/main" val="11927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216068" name="Picture 4" descr="pull%20back%20pi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4" y="2806964"/>
            <a:ext cx="2857500" cy="1876425"/>
          </a:xfrm>
          <a:noFill/>
        </p:spPr>
      </p:pic>
      <p:pic>
        <p:nvPicPr>
          <p:cNvPr id="8" name="Inhaltsplatzhalter 7" descr="Bone-vs_-Cartilage E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29" y="1898072"/>
            <a:ext cx="4488873" cy="3934691"/>
          </a:xfrm>
        </p:spPr>
      </p:pic>
    </p:spTree>
    <p:extLst>
      <p:ext uri="{BB962C8B-B14F-4D97-AF65-F5344CB8AC3E}">
        <p14:creationId xmlns="" xmlns:p14="http://schemas.microsoft.com/office/powerpoint/2010/main" val="3805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Nerve Supply of External Ear </a:t>
            </a:r>
            <a:endParaRPr lang="en-US" sz="36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Cervical </a:t>
            </a:r>
            <a:r>
              <a:rPr lang="en-US" sz="2800" dirty="0">
                <a:latin typeface="Arial" charset="0"/>
              </a:rPr>
              <a:t>II &amp; III ( </a:t>
            </a:r>
            <a:r>
              <a:rPr lang="en-US" sz="2800" dirty="0" smtClean="0">
                <a:latin typeface="Arial" charset="0"/>
              </a:rPr>
              <a:t>greater </a:t>
            </a:r>
            <a:r>
              <a:rPr lang="en-US" sz="2800" dirty="0">
                <a:latin typeface="Arial" charset="0"/>
              </a:rPr>
              <a:t>auricular and </a:t>
            </a:r>
            <a:r>
              <a:rPr lang="en-US" sz="2800" dirty="0" smtClean="0">
                <a:latin typeface="Arial" charset="0"/>
              </a:rPr>
              <a:t>lesser </a:t>
            </a:r>
            <a:r>
              <a:rPr lang="en-US" sz="2800" dirty="0">
                <a:latin typeface="Arial" charset="0"/>
              </a:rPr>
              <a:t>occipital)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V  cranial nerve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err="1" smtClean="0">
                <a:latin typeface="Arial" charset="0"/>
              </a:rPr>
              <a:t>auriculotemporal</a:t>
            </a:r>
            <a:r>
              <a:rPr lang="en-US" sz="2800" dirty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X </a:t>
            </a:r>
            <a:r>
              <a:rPr lang="en-US" sz="2800" dirty="0">
                <a:latin typeface="Arial" charset="0"/>
              </a:rPr>
              <a:t>cranial nerve </a:t>
            </a:r>
            <a:r>
              <a:rPr lang="en-US" sz="2800" dirty="0" smtClean="0">
                <a:latin typeface="Arial" charset="0"/>
              </a:rPr>
              <a:t>(auricular </a:t>
            </a:r>
            <a:r>
              <a:rPr lang="en-US" sz="2800" dirty="0">
                <a:latin typeface="Arial" charset="0"/>
              </a:rPr>
              <a:t>or Arnold’s)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Fibres</a:t>
            </a:r>
            <a:r>
              <a:rPr lang="en-US" sz="2800" dirty="0" smtClean="0">
                <a:latin typeface="Arial" charset="0"/>
              </a:rPr>
              <a:t> from </a:t>
            </a:r>
            <a:r>
              <a:rPr lang="en-US" sz="2800" dirty="0">
                <a:latin typeface="Arial" charset="0"/>
              </a:rPr>
              <a:t>VII cranial nerve</a:t>
            </a:r>
          </a:p>
        </p:txBody>
      </p:sp>
      <p:pic>
        <p:nvPicPr>
          <p:cNvPr id="5" name="Inhaltsplatzhalter 4" descr="nerve supply of the Aur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742" y="1658256"/>
            <a:ext cx="3868057" cy="4072731"/>
          </a:xfrm>
        </p:spPr>
      </p:pic>
    </p:spTree>
    <p:extLst>
      <p:ext uri="{BB962C8B-B14F-4D97-AF65-F5344CB8AC3E}">
        <p14:creationId xmlns="" xmlns:p14="http://schemas.microsoft.com/office/powerpoint/2010/main" val="37111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auditory</a:t>
            </a:r>
            <a:r>
              <a:rPr lang="de-DE" dirty="0" smtClean="0"/>
              <a:t> </a:t>
            </a:r>
            <a:r>
              <a:rPr lang="de-DE" dirty="0" err="1" smtClean="0"/>
              <a:t>canal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Parts 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Tensa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Flaccida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membra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172" y="1417638"/>
            <a:ext cx="8229600" cy="5229905"/>
          </a:xfrm>
        </p:spPr>
      </p:pic>
      <p:sp>
        <p:nvSpPr>
          <p:cNvPr id="6" name="Ellipse 5"/>
          <p:cNvSpPr/>
          <p:nvPr/>
        </p:nvSpPr>
        <p:spPr>
          <a:xfrm>
            <a:off x="5892800" y="1640114"/>
            <a:ext cx="15965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47545" y="2960913"/>
            <a:ext cx="1494972" cy="624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Bildschirmpräsentation (4:3)</PresentationFormat>
  <Paragraphs>139</Paragraphs>
  <Slides>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 Theme</vt:lpstr>
      <vt:lpstr>( Ear I ) Anatomy and Physiology of the ear</vt:lpstr>
      <vt:lpstr>ANATOMY OF THE EAR</vt:lpstr>
      <vt:lpstr>A) External Ear</vt:lpstr>
      <vt:lpstr>The Auricle:</vt:lpstr>
      <vt:lpstr>The External Auditory Canal :</vt:lpstr>
      <vt:lpstr>The External Auditory Canal :</vt:lpstr>
      <vt:lpstr>Nerve Supply of External Ear </vt:lpstr>
      <vt:lpstr>TYMPANIC MEMBRANE</vt:lpstr>
      <vt:lpstr>TYMPANIC MEMBRANE</vt:lpstr>
      <vt:lpstr>TYMPANIC MEMBRANE</vt:lpstr>
      <vt:lpstr>TYMPANIC MEMBRANE</vt:lpstr>
      <vt:lpstr>ANATOMY OF THE EAR</vt:lpstr>
      <vt:lpstr>B) Middle Ear 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Tympanic cavity (Middle ear cavity)</vt:lpstr>
      <vt:lpstr>Middle Ear Tympanic cavity (Middle ear cavity)</vt:lpstr>
      <vt:lpstr>Middle Ear Tympanic cavity (Middle ear cavity)</vt:lpstr>
      <vt:lpstr>Middle Ear  Tympanic cavity (Middle ear cavity)</vt:lpstr>
      <vt:lpstr>Middle Ear  Tympanic cavity (Middle ear cavity)</vt:lpstr>
      <vt:lpstr>Middle Ear  Mastoid antrum and air cells</vt:lpstr>
      <vt:lpstr>Middle Ear  Mastoid antrum and air cells</vt:lpstr>
      <vt:lpstr>ANATOMY OF THE EAR</vt:lpstr>
      <vt:lpstr>C) Inner Ear</vt:lpstr>
      <vt:lpstr>Inner Ear Bony Labyrinth</vt:lpstr>
      <vt:lpstr>Inner Ear Bony Labyrinth</vt:lpstr>
      <vt:lpstr>Inner Ear  Membranous Labyrinth</vt:lpstr>
      <vt:lpstr>Inner Ear Membranous Labyrinth</vt:lpstr>
      <vt:lpstr>Inner Ear Internal Auditory Canal</vt:lpstr>
      <vt:lpstr>Inner Ear Internal Auditory Canal</vt:lpstr>
      <vt:lpstr>Inner Ear Internal Auditory Canal</vt:lpstr>
      <vt:lpstr>PHYSIOLOGY OF THE EAR</vt:lpstr>
      <vt:lpstr>FUNCIONS OF THE EXTERNAL EAR</vt:lpstr>
      <vt:lpstr>FUNCTIONS OF THE EUSTACHIAN TUBE</vt:lpstr>
      <vt:lpstr>FUNCIONS OF THE MIDDLE EAR</vt:lpstr>
      <vt:lpstr>FUNCIONS OF THE INNER  EAR</vt:lpstr>
      <vt:lpstr>Hearing Function:</vt:lpstr>
      <vt:lpstr>Folie 41</vt:lpstr>
    </vt:vector>
  </TitlesOfParts>
  <Company>AFQ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Alzhrani</cp:lastModifiedBy>
  <cp:revision>71</cp:revision>
  <dcterms:created xsi:type="dcterms:W3CDTF">2015-08-18T19:46:35Z</dcterms:created>
  <dcterms:modified xsi:type="dcterms:W3CDTF">2015-12-28T21:38:09Z</dcterms:modified>
</cp:coreProperties>
</file>