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86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FF07E-D7DD-4CA4-8E46-AEE4E74577F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B6639-485B-4E3A-B72E-55241506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C370106-306D-4E14-AACF-41A0A708448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1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6763F3-C278-4B1B-B988-70054C3E336D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1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7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7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2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7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9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1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C823-C7CB-488C-969E-A529A16C8A6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9BB51-81CB-4421-B5EC-8FED2D52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alsanosi\Documents\Desktop\2011%20November\vedio%20\all%20my%20vedio%20update%2026-6-2011\My%20video\severly%20retracted%20tympanic%20membrane.wmv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620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    </a:t>
            </a:r>
            <a:r>
              <a:rPr lang="en-US" sz="5400" b="1">
                <a:ea typeface="+mj-ea"/>
              </a:rPr>
              <a:t>Chronic otitis media</a:t>
            </a:r>
            <a:r>
              <a:rPr lang="en-US">
                <a:ea typeface="+mj-ea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95600"/>
            <a:ext cx="8610600" cy="26670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b="1"/>
              <a:t>Prof. Abdulrahman Alsanosi</a:t>
            </a:r>
            <a:endParaRPr lang="en-US" altLang="en-US" sz="2800" b="1" baseline="30000"/>
          </a:p>
          <a:p>
            <a:endParaRPr lang="en-US" altLang="en-US" sz="2800" b="1" baseline="30000"/>
          </a:p>
          <a:p>
            <a:r>
              <a:rPr lang="en-US" altLang="en-US" sz="2800" b="1" baseline="30000"/>
              <a:t>  Program Director, KSU Fellowship in ORL &amp; Oto-Neurotology</a:t>
            </a:r>
          </a:p>
          <a:p>
            <a:r>
              <a:rPr lang="en-US" altLang="en-US" sz="2800" b="1" baseline="30000"/>
              <a:t>   Department of Otolaryngology ,Head and Neck surgery </a:t>
            </a:r>
          </a:p>
          <a:p>
            <a:r>
              <a:rPr lang="en-US" altLang="en-US" sz="2800" b="1" baseline="30000"/>
              <a:t>   King Abdulaziz University Hospital  </a:t>
            </a:r>
          </a:p>
          <a:p>
            <a:r>
              <a:rPr lang="en-US" altLang="en-US" sz="2800" b="1" baseline="30000"/>
              <a:t>   King Saud University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438400" y="762000"/>
            <a:ext cx="4038600" cy="5794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nl-BE" sz="1600" b="1" dirty="0">
                <a:solidFill>
                  <a:srgbClr val="A50021"/>
                </a:solidFill>
                <a:latin typeface="Times New Roman" charset="0"/>
                <a:ea typeface="ＭＳ Ｐゴシック" charset="0"/>
              </a:rPr>
              <a:t>        </a:t>
            </a:r>
            <a:r>
              <a:rPr lang="nl-BE" sz="32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Acute Otitis Media</a:t>
            </a:r>
            <a:endParaRPr lang="nl-NL" sz="3200" b="1" dirty="0">
              <a:solidFill>
                <a:srgbClr val="FFFF66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1295400" cy="34607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nl-BE" sz="1600" b="1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Resolution</a:t>
            </a:r>
            <a:endParaRPr lang="nl-NL" sz="1600" b="1">
              <a:solidFill>
                <a:srgbClr val="FFFF66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267200" y="2286000"/>
            <a:ext cx="2209800" cy="5302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Acute Perforation</a:t>
            </a:r>
            <a:b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</a:br>
            <a: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+</a:t>
            </a:r>
            <a:b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</a:br>
            <a: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Otitis Media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943600" y="4419600"/>
            <a:ext cx="2514600" cy="482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Chronic suppurtive otitis media </a:t>
            </a:r>
            <a:endParaRPr lang="nl-NL" sz="1600" b="1" dirty="0">
              <a:solidFill>
                <a:srgbClr val="FFFF66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467600" y="6096000"/>
            <a:ext cx="1295400" cy="336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Safe</a:t>
            </a:r>
            <a:r>
              <a:rPr lang="nl-BE" sz="1600" b="1" u="sng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 </a:t>
            </a:r>
            <a:endParaRPr lang="nl-NL" sz="1600" b="1" u="sng" dirty="0">
              <a:solidFill>
                <a:srgbClr val="FFFF66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286000" y="4114800"/>
            <a:ext cx="1371600" cy="6064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Resolution</a:t>
            </a:r>
            <a:b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</a:br>
            <a: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+</a:t>
            </a:r>
            <a:b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</a:br>
            <a:r>
              <a:rPr lang="nl-BE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</a:rPr>
              <a:t>Healing</a:t>
            </a:r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1828800" y="1295400"/>
            <a:ext cx="2514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3581400" y="1295400"/>
            <a:ext cx="74295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4267200" y="1295400"/>
            <a:ext cx="1219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3581400" y="2743200"/>
            <a:ext cx="1524000" cy="139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>
            <a:off x="6477000" y="4876800"/>
            <a:ext cx="609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105400" y="2743200"/>
            <a:ext cx="16002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H="1">
            <a:off x="2266950" y="3781425"/>
            <a:ext cx="112395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A50021"/>
                </a:solidFill>
                <a:round/>
                <a:headEnd/>
                <a:tailEnd type="triangl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3390900" y="3781425"/>
            <a:ext cx="1066800" cy="590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A50021"/>
                </a:solidFill>
                <a:round/>
                <a:headEnd/>
                <a:tailEnd type="triangl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5753100" y="3981450"/>
            <a:ext cx="533400" cy="361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A50021"/>
                </a:solidFill>
                <a:round/>
                <a:headEnd/>
                <a:tailEnd type="triangl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6038850" y="4819650"/>
            <a:ext cx="53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A50021"/>
                </a:solidFill>
                <a:round/>
                <a:headEnd type="triangle" w="lg" len="sm"/>
                <a:tailEnd type="triangle" w="lg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7086600" y="4876800"/>
            <a:ext cx="762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24384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rgbClr val="0000FF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2514600" y="2209800"/>
            <a:ext cx="1371600" cy="701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Persistent effusion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5410200" y="6019800"/>
            <a:ext cx="10668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Unsafe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2362200" y="1828800"/>
            <a:ext cx="1600200" cy="1447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>
            <a:off x="5562600" y="4038600"/>
            <a:ext cx="3048000" cy="1219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7" name="Oval 41"/>
          <p:cNvSpPr>
            <a:spLocks noChangeArrowheads="1"/>
          </p:cNvSpPr>
          <p:nvPr/>
        </p:nvSpPr>
        <p:spPr bwMode="auto">
          <a:xfrm>
            <a:off x="5257800" y="5867400"/>
            <a:ext cx="1371600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>
            <a:off x="7315200" y="5867400"/>
            <a:ext cx="1600200" cy="762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1" grpId="0" animBg="1"/>
      <p:bldP spid="39948" grpId="0" animBg="1"/>
      <p:bldP spid="39949" grpId="0" animBg="1"/>
      <p:bldP spid="39952" grpId="0" animBg="1"/>
      <p:bldP spid="39971" grpId="0" animBg="1"/>
      <p:bldP spid="399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Otitis media with effusion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0000FF"/>
                </a:solidFill>
                <a:ea typeface="+mn-ea"/>
              </a:rPr>
              <a:t>Estimates of residual effusion: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70% @ 2 </a:t>
            </a:r>
            <a:r>
              <a:rPr lang="en-US" dirty="0" err="1">
                <a:ea typeface="+mn-ea"/>
              </a:rPr>
              <a:t>wks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</a:rPr>
              <a:t>40% @ 4 </a:t>
            </a:r>
            <a:r>
              <a:rPr lang="en-US" dirty="0" err="1">
                <a:ea typeface="+mn-ea"/>
              </a:rPr>
              <a:t>wks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</a:rPr>
              <a:t>20% @ 8 </a:t>
            </a:r>
            <a:r>
              <a:rPr lang="en-US" dirty="0" err="1">
                <a:ea typeface="+mn-ea"/>
              </a:rPr>
              <a:t>wks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</a:rPr>
              <a:t>10% @ 12 </a:t>
            </a:r>
            <a:r>
              <a:rPr lang="en-US" dirty="0" err="1">
                <a:ea typeface="+mn-ea"/>
              </a:rPr>
              <a:t>wks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43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rgbClr val="0000FF"/>
                </a:solidFill>
                <a:ea typeface="+mj-ea"/>
              </a:rPr>
              <a:t>Diagnosis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History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Clinical Examination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Tuning fork tests</a:t>
            </a:r>
          </a:p>
          <a:p>
            <a:pPr eaLnBrk="1" hangingPunct="1">
              <a:defRPr/>
            </a:pPr>
            <a:r>
              <a:rPr lang="en-US" dirty="0" err="1">
                <a:ea typeface="+mn-ea"/>
              </a:rPr>
              <a:t>Audiological</a:t>
            </a:r>
            <a:r>
              <a:rPr lang="en-US" dirty="0">
                <a:ea typeface="+mn-ea"/>
              </a:rPr>
              <a:t> assessment </a:t>
            </a:r>
          </a:p>
        </p:txBody>
      </p:sp>
    </p:spTree>
    <p:extLst>
      <p:ext uri="{BB962C8B-B14F-4D97-AF65-F5344CB8AC3E}">
        <p14:creationId xmlns:p14="http://schemas.microsoft.com/office/powerpoint/2010/main" val="16630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Diagnosis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Tuning fork test ( </a:t>
            </a:r>
            <a:r>
              <a:rPr lang="en-US" dirty="0">
                <a:solidFill>
                  <a:srgbClr val="0000FF"/>
                </a:solidFill>
                <a:ea typeface="+mn-ea"/>
              </a:rPr>
              <a:t>Weber and </a:t>
            </a:r>
            <a:r>
              <a:rPr lang="en-US" dirty="0" err="1">
                <a:solidFill>
                  <a:srgbClr val="0000FF"/>
                </a:solidFill>
                <a:ea typeface="+mn-ea"/>
              </a:rPr>
              <a:t>Renine</a:t>
            </a:r>
            <a:r>
              <a:rPr lang="en-US" dirty="0">
                <a:solidFill>
                  <a:srgbClr val="0000FF"/>
                </a:solidFill>
                <a:ea typeface="+mn-ea"/>
              </a:rPr>
              <a:t> test</a:t>
            </a:r>
            <a:r>
              <a:rPr lang="en-US" dirty="0">
                <a:ea typeface="+mn-ea"/>
              </a:rPr>
              <a:t>)</a:t>
            </a:r>
          </a:p>
          <a:p>
            <a:pPr eaLnBrk="1" hangingPunct="1">
              <a:defRPr/>
            </a:pPr>
            <a:r>
              <a:rPr lang="en-US" dirty="0" err="1">
                <a:ea typeface="+mn-ea"/>
              </a:rPr>
              <a:t>Audiological</a:t>
            </a:r>
            <a:r>
              <a:rPr lang="en-US" dirty="0">
                <a:ea typeface="+mn-ea"/>
              </a:rPr>
              <a:t> assessment: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b="1" dirty="0">
                <a:solidFill>
                  <a:srgbClr val="0000FF"/>
                </a:solidFill>
                <a:ea typeface="+mn-ea"/>
              </a:rPr>
              <a:t>1. </a:t>
            </a:r>
            <a:r>
              <a:rPr lang="en-US" b="1" dirty="0" err="1">
                <a:solidFill>
                  <a:srgbClr val="0000FF"/>
                </a:solidFill>
                <a:ea typeface="+mn-ea"/>
              </a:rPr>
              <a:t>Tympanmetry</a:t>
            </a:r>
            <a:r>
              <a:rPr lang="en-US" b="1" dirty="0">
                <a:solidFill>
                  <a:srgbClr val="0000FF"/>
                </a:solidFill>
                <a:ea typeface="+mn-ea"/>
              </a:rPr>
              <a:t> </a:t>
            </a:r>
          </a:p>
        </p:txBody>
      </p:sp>
      <p:pic>
        <p:nvPicPr>
          <p:cNvPr id="26627" name="Picture 4" descr="aud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BD"/>
              </a:clrFrom>
              <a:clrTo>
                <a:srgbClr val="FBFBBD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810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Diagnosis</a:t>
            </a:r>
            <a:r>
              <a:rPr lang="en-US" dirty="0">
                <a:ea typeface="+mj-ea"/>
              </a:rPr>
              <a:t> </a:t>
            </a:r>
          </a:p>
        </p:txBody>
      </p:sp>
      <p:pic>
        <p:nvPicPr>
          <p:cNvPr id="94212" name="Picture 4" descr="Pictur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0" t="16667"/>
          <a:stretch>
            <a:fillRect/>
          </a:stretch>
        </p:blipFill>
        <p:spPr>
          <a:xfrm>
            <a:off x="4800600" y="2895600"/>
            <a:ext cx="3741738" cy="343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510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latin typeface="Arial" charset="0"/>
                <a:ea typeface="ＭＳ Ｐゴシック" charset="0"/>
              </a:rPr>
              <a:t>Audiological</a:t>
            </a:r>
            <a:r>
              <a:rPr lang="en-US" sz="2800" b="1" dirty="0">
                <a:latin typeface="Arial" charset="0"/>
                <a:ea typeface="ＭＳ Ｐゴシック" charset="0"/>
              </a:rPr>
              <a:t> assessment: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B-Pure tone audiogram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0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Management of otitis media with effusion </a:t>
            </a:r>
          </a:p>
        </p:txBody>
      </p:sp>
    </p:spTree>
    <p:extLst>
      <p:ext uri="{BB962C8B-B14F-4D97-AF65-F5344CB8AC3E}">
        <p14:creationId xmlns:p14="http://schemas.microsoft.com/office/powerpoint/2010/main" val="252962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59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Goudy Old Style" charset="0"/>
                <a:ea typeface="+mj-ea"/>
              </a:rPr>
              <a:t>Medical Treatment of OME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Goudy Old Style" panose="02020502050305020303" pitchFamily="18" charset="0"/>
              </a:rPr>
              <a:t>Observation – many European countries wait 6-9 months prior to placement of ear tubes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Goudy Old Style" panose="02020502050305020303" pitchFamily="18" charset="0"/>
              </a:rPr>
              <a:t>Antibiotics</a:t>
            </a:r>
          </a:p>
          <a:p>
            <a:pPr lvl="1" eaLnBrk="1" hangingPunct="1"/>
            <a:r>
              <a:rPr lang="en-US" altLang="en-US" sz="2400">
                <a:latin typeface="Goudy Old Style" panose="02020502050305020303" pitchFamily="18" charset="0"/>
                <a:ea typeface="Arial" panose="020B0604020202020204" pitchFamily="34" charset="0"/>
              </a:rPr>
              <a:t>Meta-analysis shows beneficial short-term resolution of OME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Goudy Old Style" panose="02020502050305020303" pitchFamily="18" charset="0"/>
              </a:rPr>
              <a:t>Audiogram at 3 months with persistent effusion to determine impact on hearing</a:t>
            </a:r>
          </a:p>
        </p:txBody>
      </p:sp>
    </p:spTree>
    <p:extLst>
      <p:ext uri="{BB962C8B-B14F-4D97-AF65-F5344CB8AC3E}">
        <p14:creationId xmlns:p14="http://schemas.microsoft.com/office/powerpoint/2010/main" val="370808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463"/>
            <a:ext cx="8305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1"/>
                </a:solidFill>
                <a:latin typeface="Goudy Old Style" charset="0"/>
                <a:ea typeface="+mj-ea"/>
              </a:rPr>
              <a:t>Surgical treatment </a:t>
            </a:r>
            <a:br>
              <a:rPr lang="en-US" sz="5400" dirty="0">
                <a:solidFill>
                  <a:schemeClr val="tx1"/>
                </a:solidFill>
                <a:latin typeface="Goudy Old Style" charset="0"/>
                <a:ea typeface="+mj-ea"/>
              </a:rPr>
            </a:br>
            <a:r>
              <a:rPr lang="en-US" sz="3600" b="1" dirty="0" err="1">
                <a:solidFill>
                  <a:schemeClr val="tx1"/>
                </a:solidFill>
                <a:latin typeface="Goudy Old Style" charset="0"/>
                <a:ea typeface="+mj-ea"/>
              </a:rPr>
              <a:t>Tympanostomy</a:t>
            </a:r>
            <a:r>
              <a:rPr lang="en-US" sz="3600" b="1" dirty="0">
                <a:solidFill>
                  <a:schemeClr val="tx1"/>
                </a:solidFill>
                <a:latin typeface="Goudy Old Style" charset="0"/>
                <a:ea typeface="+mj-ea"/>
              </a:rPr>
              <a:t> Tubes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+mn-ea"/>
              </a:rPr>
              <a:t>chronic OME &gt;3mos with hearing loss and/or speech delay is an indication for </a:t>
            </a:r>
            <a:r>
              <a:rPr lang="en-US" sz="2400" dirty="0" err="1">
                <a:latin typeface="Goudy Old Style" charset="0"/>
                <a:ea typeface="+mn-ea"/>
              </a:rPr>
              <a:t>tympanostomy</a:t>
            </a:r>
            <a:r>
              <a:rPr lang="en-US" sz="2400" dirty="0">
                <a:latin typeface="Goudy Old Style" charset="0"/>
                <a:ea typeface="+mn-ea"/>
              </a:rPr>
              <a:t> tube placement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+mn-ea"/>
              </a:rPr>
              <a:t>Bypass Eustachian tube to ventilate middle ear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Goudy Old Style" charset="0"/>
              <a:ea typeface="+mn-ea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733800" cy="322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9" name="Picture 5" descr="Picture16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74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Goudy Old Style" charset="0"/>
                <a:ea typeface="+mj-ea"/>
              </a:rPr>
              <a:t>Adhesive otitis media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Lack of middle ear ventilation results in negative pressure within the tympanic cavity</a:t>
            </a:r>
          </a:p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The ear drum retracts onto structures within the middle ear</a:t>
            </a:r>
          </a:p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The result of long standing Eustachian tube dysfunction</a:t>
            </a:r>
          </a:p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The drum loses structural integrity and becomes flaccid</a:t>
            </a:r>
          </a:p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Contact between the drum and the incus or stapes can cause bone erosion at the IS joint</a:t>
            </a:r>
          </a:p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Can sometimes be treated with </a:t>
            </a:r>
            <a:r>
              <a:rPr lang="en-US" sz="2800" dirty="0" err="1">
                <a:latin typeface="Goudy Old Style" charset="0"/>
                <a:ea typeface="+mn-ea"/>
              </a:rPr>
              <a:t>tympanostomy</a:t>
            </a:r>
            <a:r>
              <a:rPr lang="en-US" sz="2800" dirty="0">
                <a:latin typeface="Goudy Old Style" charset="0"/>
                <a:ea typeface="+mn-ea"/>
              </a:rPr>
              <a:t> tubes</a:t>
            </a:r>
          </a:p>
        </p:txBody>
      </p:sp>
    </p:spTree>
    <p:extLst>
      <p:ext uri="{BB962C8B-B14F-4D97-AF65-F5344CB8AC3E}">
        <p14:creationId xmlns:p14="http://schemas.microsoft.com/office/powerpoint/2010/main" val="286030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Goudy Old Style" charset="0"/>
                <a:ea typeface="+mj-ea"/>
              </a:rPr>
              <a:t>Middle Ear Atelectasis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14400"/>
            <a:ext cx="8915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Goudy Old Style" panose="02020502050305020303" pitchFamily="18" charset="0"/>
              </a:rPr>
              <a:t>The result of long standing Eustachian tube dysfunction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Goudy Old Style" panose="02020502050305020303" pitchFamily="18" charset="0"/>
              </a:rPr>
              <a:t>The drum loses structural integrity and becomes flaccid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Goudy Old Style" panose="02020502050305020303" pitchFamily="18" charset="0"/>
              </a:rPr>
              <a:t>Contact between the drum and the incus or stapes can cause bone erosion at the IS joint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Goudy Old Style" panose="02020502050305020303" pitchFamily="18" charset="0"/>
              </a:rPr>
              <a:t>Can sometimes be treated with tympanostomy tubes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771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verly%20retracted%20tympanic%20membrane.wmv" descr="/Users/alsanosi/Documents/Desktop/2011 November/vedio /all my vedio update 26-6-2011/My video/severly retracted tympanic membrane.wmv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3906" grpId="0"/>
      <p:bldP spid="123906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Definition and classifications</a:t>
            </a:r>
          </a:p>
          <a:p>
            <a:pPr>
              <a:defRPr/>
            </a:pPr>
            <a:r>
              <a:rPr lang="en-US" dirty="0">
                <a:ea typeface="+mn-ea"/>
              </a:rPr>
              <a:t>Otitis media with effusion</a:t>
            </a:r>
          </a:p>
          <a:p>
            <a:pPr>
              <a:defRPr/>
            </a:pPr>
            <a:r>
              <a:rPr lang="en-US" b="1" dirty="0">
                <a:latin typeface="Goudy Old Style" charset="0"/>
                <a:ea typeface="+mn-ea"/>
              </a:rPr>
              <a:t>Adhesive otitis media </a:t>
            </a:r>
          </a:p>
          <a:p>
            <a:pPr>
              <a:defRPr/>
            </a:pPr>
            <a:r>
              <a:rPr lang="en-US" b="1" dirty="0">
                <a:latin typeface="Goudy Old Style" charset="0"/>
                <a:ea typeface="+mn-ea"/>
              </a:rPr>
              <a:t>Chronic </a:t>
            </a:r>
            <a:r>
              <a:rPr lang="en-US" b="1" dirty="0" err="1">
                <a:latin typeface="Goudy Old Style" charset="0"/>
                <a:ea typeface="+mn-ea"/>
              </a:rPr>
              <a:t>suppurative</a:t>
            </a:r>
            <a:r>
              <a:rPr lang="en-US" b="1" dirty="0">
                <a:latin typeface="Goudy Old Style" charset="0"/>
                <a:ea typeface="+mn-ea"/>
              </a:rPr>
              <a:t> otitis media </a:t>
            </a:r>
            <a:r>
              <a:rPr lang="en-US" dirty="0">
                <a:ea typeface="+mn-ea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a typeface="+mn-ea"/>
              </a:rPr>
              <a:t> 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65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Goudy Old Style" charset="0"/>
                <a:ea typeface="+mj-ea"/>
              </a:rPr>
              <a:t>Chronic </a:t>
            </a:r>
            <a:r>
              <a:rPr lang="en-US" sz="4000" dirty="0" err="1">
                <a:latin typeface="Goudy Old Style" charset="0"/>
                <a:ea typeface="+mj-ea"/>
              </a:rPr>
              <a:t>suppurative</a:t>
            </a:r>
            <a:r>
              <a:rPr lang="en-US" sz="4000" dirty="0">
                <a:latin typeface="Goudy Old Style" charset="0"/>
                <a:ea typeface="+mj-ea"/>
              </a:rPr>
              <a:t> otitis media with and without </a:t>
            </a:r>
            <a:r>
              <a:rPr lang="en-US" sz="4000" dirty="0" err="1">
                <a:latin typeface="Goudy Old Style" charset="0"/>
                <a:ea typeface="+mj-ea"/>
              </a:rPr>
              <a:t>cholesteatoma</a:t>
            </a:r>
            <a:endParaRPr lang="en-US" sz="4000" dirty="0">
              <a:latin typeface="Goudy Old Style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259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Goudy Old Style" charset="0"/>
                <a:ea typeface="+mj-ea"/>
              </a:rPr>
              <a:t>Chronic </a:t>
            </a:r>
            <a:r>
              <a:rPr lang="en-US" b="1" dirty="0" err="1">
                <a:latin typeface="Goudy Old Style" charset="0"/>
                <a:ea typeface="+mj-ea"/>
              </a:rPr>
              <a:t>suppurative</a:t>
            </a:r>
            <a:r>
              <a:rPr lang="en-US" b="1" dirty="0">
                <a:latin typeface="Goudy Old Style" charset="0"/>
                <a:ea typeface="+mj-ea"/>
              </a:rPr>
              <a:t> otitis media </a:t>
            </a:r>
            <a:endParaRPr lang="en-US" b="1" dirty="0">
              <a:ea typeface="+mj-ea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0000FF"/>
                </a:solidFill>
                <a:ea typeface="+mn-ea"/>
              </a:rPr>
              <a:t>3D :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 </a:t>
            </a:r>
            <a:r>
              <a:rPr lang="en-US" b="1" dirty="0">
                <a:solidFill>
                  <a:srgbClr val="0000FF"/>
                </a:solidFill>
                <a:ea typeface="+mn-ea"/>
              </a:rPr>
              <a:t>Duration</a:t>
            </a:r>
            <a:r>
              <a:rPr lang="en-US" b="1" dirty="0">
                <a:ea typeface="+mn-ea"/>
              </a:rPr>
              <a:t> </a:t>
            </a:r>
            <a:r>
              <a:rPr lang="en-US" dirty="0">
                <a:ea typeface="+mn-ea"/>
              </a:rPr>
              <a:t>&gt; 3 months despite treatment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 </a:t>
            </a:r>
            <a:r>
              <a:rPr lang="en-US" b="1" dirty="0">
                <a:solidFill>
                  <a:srgbClr val="0000FF"/>
                </a:solidFill>
                <a:ea typeface="+mn-ea"/>
              </a:rPr>
              <a:t>Discharge</a:t>
            </a:r>
            <a:r>
              <a:rPr lang="en-US" b="1" dirty="0">
                <a:ea typeface="+mn-ea"/>
              </a:rPr>
              <a:t> </a:t>
            </a:r>
            <a:r>
              <a:rPr lang="en-US" dirty="0" err="1">
                <a:ea typeface="+mn-ea"/>
              </a:rPr>
              <a:t>mucopurulent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otorrhea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</a:rPr>
              <a:t> </a:t>
            </a:r>
            <a:r>
              <a:rPr lang="en-US" b="1" dirty="0">
                <a:solidFill>
                  <a:srgbClr val="0000FF"/>
                </a:solidFill>
                <a:ea typeface="+mn-ea"/>
              </a:rPr>
              <a:t>Deafness</a:t>
            </a:r>
            <a:r>
              <a:rPr lang="en-US" b="1" dirty="0">
                <a:ea typeface="+mn-ea"/>
              </a:rPr>
              <a:t>  </a:t>
            </a:r>
            <a:r>
              <a:rPr lang="en-US" dirty="0">
                <a:ea typeface="+mn-ea"/>
              </a:rPr>
              <a:t>Perforation /</a:t>
            </a:r>
            <a:r>
              <a:rPr lang="en-US" dirty="0" err="1">
                <a:ea typeface="+mn-ea"/>
              </a:rPr>
              <a:t>Ossicular</a:t>
            </a:r>
            <a:r>
              <a:rPr lang="en-US" dirty="0">
                <a:ea typeface="+mn-ea"/>
              </a:rPr>
              <a:t> chains</a:t>
            </a:r>
          </a:p>
        </p:txBody>
      </p:sp>
    </p:spTree>
    <p:extLst>
      <p:ext uri="{BB962C8B-B14F-4D97-AF65-F5344CB8AC3E}">
        <p14:creationId xmlns:p14="http://schemas.microsoft.com/office/powerpoint/2010/main" val="16307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</a:rPr>
              <a:t>Pathogenesis</a:t>
            </a:r>
            <a:br>
              <a:rPr lang="en-US" sz="4000" b="1" dirty="0">
                <a:ea typeface="+mj-ea"/>
              </a:rPr>
            </a:br>
            <a:endParaRPr lang="en-US" sz="4000" b="1" dirty="0">
              <a:ea typeface="+mj-ea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ET dysfunction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Poor aeration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 Mucosal edema and ulceration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Capillary proliferation</a:t>
            </a:r>
          </a:p>
          <a:p>
            <a:pPr eaLnBrk="1" hangingPunct="1">
              <a:defRPr/>
            </a:pPr>
            <a:r>
              <a:rPr lang="en-US" dirty="0" err="1">
                <a:ea typeface="+mn-ea"/>
              </a:rPr>
              <a:t>Osteitis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27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>
                <a:ea typeface="+mj-ea"/>
              </a:rPr>
              <a:t>Etiology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Goudy Old Style" charset="0"/>
                <a:ea typeface="+mn-ea"/>
              </a:rPr>
              <a:t>Pseudomonas </a:t>
            </a:r>
            <a:r>
              <a:rPr lang="en-US" dirty="0" err="1">
                <a:solidFill>
                  <a:srgbClr val="0000FF"/>
                </a:solidFill>
                <a:latin typeface="Goudy Old Style" charset="0"/>
                <a:ea typeface="+mn-ea"/>
              </a:rPr>
              <a:t>aeruginosa</a:t>
            </a:r>
            <a:endParaRPr lang="en-US" dirty="0">
              <a:solidFill>
                <a:srgbClr val="0000FF"/>
              </a:solidFill>
              <a:latin typeface="Goudy Old Style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Goudy Old Style" charset="0"/>
                <a:ea typeface="+mn-ea"/>
              </a:rPr>
              <a:t>Staphylococcus </a:t>
            </a:r>
            <a:r>
              <a:rPr lang="en-US" dirty="0" err="1">
                <a:solidFill>
                  <a:srgbClr val="0000FF"/>
                </a:solidFill>
                <a:latin typeface="Goudy Old Style" charset="0"/>
                <a:ea typeface="+mn-ea"/>
              </a:rPr>
              <a:t>aureus</a:t>
            </a:r>
            <a:endParaRPr lang="en-US" dirty="0">
              <a:solidFill>
                <a:srgbClr val="0000FF"/>
              </a:solidFill>
              <a:latin typeface="Goudy Old Style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Goudy Old Style" charset="0"/>
                <a:ea typeface="+mn-ea"/>
              </a:rPr>
              <a:t>Proteus species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latin typeface="Goudy Old Style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35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Classification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7315200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a typeface="+mn-ea"/>
              </a:rPr>
              <a:t>  </a:t>
            </a:r>
            <a:r>
              <a:rPr lang="en-US" b="1" dirty="0">
                <a:solidFill>
                  <a:srgbClr val="000000"/>
                </a:solidFill>
                <a:ea typeface="+mn-ea"/>
              </a:rPr>
              <a:t>Chronic </a:t>
            </a:r>
            <a:r>
              <a:rPr lang="en-US" b="1" dirty="0" err="1">
                <a:solidFill>
                  <a:srgbClr val="000000"/>
                </a:solidFill>
                <a:ea typeface="+mn-ea"/>
              </a:rPr>
              <a:t>suppurative</a:t>
            </a:r>
            <a:r>
              <a:rPr lang="en-US" b="1" dirty="0">
                <a:solidFill>
                  <a:srgbClr val="000000"/>
                </a:solidFill>
                <a:ea typeface="+mn-ea"/>
              </a:rPr>
              <a:t> otitis  media</a:t>
            </a:r>
          </a:p>
          <a:p>
            <a:pPr eaLnBrk="1" hangingPunct="1">
              <a:buFontTx/>
              <a:buNone/>
              <a:defRPr/>
            </a:pPr>
            <a:endParaRPr lang="en-US" dirty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+mn-ea"/>
              </a:rPr>
              <a:t>                      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2514600" y="2438400"/>
            <a:ext cx="20574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572000" y="2438400"/>
            <a:ext cx="1981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676400" y="5181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943600" y="5257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990600" y="4267200"/>
            <a:ext cx="3048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Tubo</a:t>
            </a:r>
            <a:r>
              <a:rPr lang="en-US" sz="2000" b="1" dirty="0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-tympanic type (safe</a:t>
            </a:r>
            <a:r>
              <a:rPr lang="en-US" sz="1600" b="1" dirty="0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953000" y="4267200"/>
            <a:ext cx="3048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Attico</a:t>
            </a:r>
            <a:r>
              <a:rPr lang="en-US" sz="2000" b="1" dirty="0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- </a:t>
            </a:r>
            <a:r>
              <a:rPr lang="en-US" sz="2000" b="1" dirty="0" err="1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antral</a:t>
            </a:r>
            <a:r>
              <a:rPr lang="en-US" sz="2000" b="1" dirty="0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 (un safe)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4648200" y="3810000"/>
            <a:ext cx="35814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685800" y="3886200"/>
            <a:ext cx="35814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0000FF"/>
                </a:solidFill>
                <a:ea typeface="+mj-ea"/>
              </a:rPr>
              <a:t>Chronic </a:t>
            </a:r>
            <a:r>
              <a:rPr lang="en-US" sz="4000" dirty="0" err="1">
                <a:solidFill>
                  <a:srgbClr val="0000FF"/>
                </a:solidFill>
                <a:ea typeface="+mj-ea"/>
              </a:rPr>
              <a:t>suppurative</a:t>
            </a:r>
            <a:r>
              <a:rPr lang="en-US" sz="4000" dirty="0">
                <a:solidFill>
                  <a:srgbClr val="0000FF"/>
                </a:solidFill>
                <a:ea typeface="+mj-ea"/>
              </a:rPr>
              <a:t> otitis  media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A-</a:t>
            </a:r>
            <a:r>
              <a:rPr lang="en-US" dirty="0" err="1">
                <a:solidFill>
                  <a:srgbClr val="0000FF"/>
                </a:solidFill>
                <a:ea typeface="+mn-ea"/>
              </a:rPr>
              <a:t>Tubotympanic</a:t>
            </a:r>
            <a:r>
              <a:rPr lang="en-US" dirty="0">
                <a:solidFill>
                  <a:srgbClr val="0000FF"/>
                </a:solidFill>
                <a:ea typeface="+mn-ea"/>
              </a:rPr>
              <a:t> type (Safe)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Simple perforation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Intermittent non offensive non bloody ear discharge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On examination (central perforation )</a:t>
            </a: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+mn-ea"/>
              </a:rPr>
              <a:t> 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8" name="Picture 6" descr="Untitled-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51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0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0000FF"/>
                </a:solidFill>
                <a:ea typeface="+mj-ea"/>
              </a:rPr>
              <a:t>Chronic </a:t>
            </a:r>
            <a:r>
              <a:rPr lang="en-US" sz="4000" dirty="0" err="1">
                <a:solidFill>
                  <a:srgbClr val="0000FF"/>
                </a:solidFill>
                <a:ea typeface="+mj-ea"/>
              </a:rPr>
              <a:t>suppurative</a:t>
            </a:r>
            <a:r>
              <a:rPr lang="en-US" sz="4000" dirty="0">
                <a:solidFill>
                  <a:srgbClr val="0000FF"/>
                </a:solidFill>
                <a:ea typeface="+mj-ea"/>
              </a:rPr>
              <a:t> otitis  media</a:t>
            </a:r>
          </a:p>
        </p:txBody>
      </p:sp>
      <p:pic>
        <p:nvPicPr>
          <p:cNvPr id="31754" name="Picture 10" descr="slide0015_image01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657600"/>
            <a:ext cx="33528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85800" y="1219200"/>
            <a:ext cx="73152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B-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Attico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antral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(unsafe)</a:t>
            </a:r>
            <a:endParaRPr lang="en-US" sz="2800" b="1" dirty="0">
              <a:solidFill>
                <a:srgbClr val="0000FF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Chronic ,Scanty, offensive and bloody ear discharge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On examination marginal perforation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You may see 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cholesteatoma</a:t>
            </a:r>
            <a:r>
              <a:rPr lang="en-US" sz="2400" dirty="0">
                <a:solidFill>
                  <a:srgbClr val="A5002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A5002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A5002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FF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3559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0000FF"/>
                </a:solidFill>
                <a:latin typeface="Goudy Old Style" charset="0"/>
                <a:ea typeface="+mj-ea"/>
              </a:rPr>
              <a:t>Cholesteatoma</a:t>
            </a:r>
            <a:endParaRPr lang="en-US" sz="3600" dirty="0">
              <a:solidFill>
                <a:srgbClr val="0000FF"/>
              </a:solidFill>
              <a:latin typeface="Goudy Old Style" charset="0"/>
              <a:ea typeface="+mj-ea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Goudy Old Style" charset="0"/>
                <a:ea typeface="+mn-ea"/>
              </a:rPr>
              <a:t>Cholesteatomas</a:t>
            </a:r>
            <a:r>
              <a:rPr lang="en-US" dirty="0">
                <a:latin typeface="Goudy Old Style" charset="0"/>
                <a:ea typeface="+mn-ea"/>
              </a:rPr>
              <a:t> are epidermal inclusion cysts of the middle ear and/or mastoid with a squamous epithelial lining</a:t>
            </a:r>
          </a:p>
          <a:p>
            <a:pPr eaLnBrk="1" hangingPunct="1">
              <a:defRPr/>
            </a:pPr>
            <a:endParaRPr lang="en-US" dirty="0">
              <a:latin typeface="Goudy Old Style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Goudy Old Style" charset="0"/>
                <a:ea typeface="+mn-ea"/>
              </a:rPr>
              <a:t>Contain </a:t>
            </a:r>
            <a:r>
              <a:rPr lang="en-US" sz="3600" dirty="0">
                <a:latin typeface="Goudy Old Style" charset="0"/>
                <a:ea typeface="+mn-ea"/>
              </a:rPr>
              <a:t>keratin</a:t>
            </a:r>
            <a:r>
              <a:rPr lang="en-US" dirty="0">
                <a:latin typeface="Goudy Old Style" charset="0"/>
                <a:ea typeface="+mn-ea"/>
              </a:rPr>
              <a:t> and desquamated epithelium</a:t>
            </a:r>
          </a:p>
        </p:txBody>
      </p:sp>
    </p:spTree>
    <p:extLst>
      <p:ext uri="{BB962C8B-B14F-4D97-AF65-F5344CB8AC3E}">
        <p14:creationId xmlns:p14="http://schemas.microsoft.com/office/powerpoint/2010/main" val="22752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Goudy Old Style" charset="0"/>
                <a:ea typeface="+mj-ea"/>
              </a:rPr>
              <a:t>Cholesteatoma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Goudy Old Style" charset="0"/>
                <a:ea typeface="+mn-ea"/>
              </a:rPr>
              <a:t>Can be </a:t>
            </a:r>
            <a:r>
              <a:rPr lang="en-US" dirty="0">
                <a:solidFill>
                  <a:srgbClr val="0000FF"/>
                </a:solidFill>
                <a:latin typeface="Goudy Old Style" charset="0"/>
                <a:ea typeface="+mn-ea"/>
              </a:rPr>
              <a:t>congenital</a:t>
            </a:r>
            <a:r>
              <a:rPr lang="en-US" dirty="0">
                <a:latin typeface="Goudy Old Style" charset="0"/>
                <a:ea typeface="+mn-ea"/>
              </a:rPr>
              <a:t> or </a:t>
            </a:r>
            <a:r>
              <a:rPr lang="en-US" dirty="0">
                <a:solidFill>
                  <a:srgbClr val="0000FF"/>
                </a:solidFill>
                <a:latin typeface="Goudy Old Style" charset="0"/>
                <a:ea typeface="+mn-ea"/>
              </a:rPr>
              <a:t>acquired</a:t>
            </a:r>
          </a:p>
        </p:txBody>
      </p:sp>
      <p:pic>
        <p:nvPicPr>
          <p:cNvPr id="131076" name="Picture 4" descr="congen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685800" y="28194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slide0015_image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2667000" y="2057400"/>
            <a:ext cx="3810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>
            <a:off x="5181600" y="2057400"/>
            <a:ext cx="7620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Pathogenesis of </a:t>
            </a:r>
            <a:r>
              <a:rPr lang="en-US" dirty="0" err="1">
                <a:ea typeface="+mj-ea"/>
              </a:rPr>
              <a:t>cholesteatoma</a:t>
            </a:r>
            <a:r>
              <a:rPr lang="en-US" dirty="0">
                <a:ea typeface="+mj-ea"/>
              </a:rPr>
              <a:t>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latin typeface="Goudy Old Style" charset="0"/>
                <a:ea typeface="+mn-ea"/>
              </a:rPr>
              <a:t>Natural history is progressive growth with erosion of surrounding bone due: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Goudy Old Style" charset="0"/>
                <a:ea typeface="+mn-ea"/>
              </a:rPr>
              <a:t>Pressure effects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Goudy Old Style" charset="0"/>
                <a:ea typeface="+mn-ea"/>
              </a:rPr>
              <a:t>Osteoclast activation</a:t>
            </a:r>
          </a:p>
        </p:txBody>
      </p:sp>
    </p:spTree>
    <p:extLst>
      <p:ext uri="{BB962C8B-B14F-4D97-AF65-F5344CB8AC3E}">
        <p14:creationId xmlns:p14="http://schemas.microsoft.com/office/powerpoint/2010/main" val="19251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M19854-122-f001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91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4" name="Freeform 14"/>
          <p:cNvSpPr>
            <a:spLocks/>
          </p:cNvSpPr>
          <p:nvPr/>
        </p:nvSpPr>
        <p:spPr bwMode="auto">
          <a:xfrm>
            <a:off x="6324600" y="2209800"/>
            <a:ext cx="330200" cy="469900"/>
          </a:xfrm>
          <a:custGeom>
            <a:avLst/>
            <a:gdLst>
              <a:gd name="T0" fmla="*/ 165100 w 208"/>
              <a:gd name="T1" fmla="*/ 12700 h 296"/>
              <a:gd name="T2" fmla="*/ 88900 w 208"/>
              <a:gd name="T3" fmla="*/ 12700 h 296"/>
              <a:gd name="T4" fmla="*/ 12700 w 208"/>
              <a:gd name="T5" fmla="*/ 88900 h 296"/>
              <a:gd name="T6" fmla="*/ 12700 w 208"/>
              <a:gd name="T7" fmla="*/ 241300 h 296"/>
              <a:gd name="T8" fmla="*/ 88900 w 208"/>
              <a:gd name="T9" fmla="*/ 317500 h 296"/>
              <a:gd name="T10" fmla="*/ 241300 w 208"/>
              <a:gd name="T11" fmla="*/ 469900 h 296"/>
              <a:gd name="T12" fmla="*/ 317500 w 208"/>
              <a:gd name="T13" fmla="*/ 317500 h 296"/>
              <a:gd name="T14" fmla="*/ 317500 w 208"/>
              <a:gd name="T15" fmla="*/ 165100 h 296"/>
              <a:gd name="T16" fmla="*/ 241300 w 208"/>
              <a:gd name="T17" fmla="*/ 88900 h 296"/>
              <a:gd name="T18" fmla="*/ 165100 w 208"/>
              <a:gd name="T19" fmla="*/ 12700 h 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8" h="296">
                <a:moveTo>
                  <a:pt x="104" y="8"/>
                </a:moveTo>
                <a:cubicBezTo>
                  <a:pt x="88" y="0"/>
                  <a:pt x="72" y="0"/>
                  <a:pt x="56" y="8"/>
                </a:cubicBezTo>
                <a:cubicBezTo>
                  <a:pt x="40" y="16"/>
                  <a:pt x="16" y="32"/>
                  <a:pt x="8" y="56"/>
                </a:cubicBezTo>
                <a:cubicBezTo>
                  <a:pt x="0" y="80"/>
                  <a:pt x="0" y="128"/>
                  <a:pt x="8" y="152"/>
                </a:cubicBezTo>
                <a:cubicBezTo>
                  <a:pt x="16" y="176"/>
                  <a:pt x="32" y="176"/>
                  <a:pt x="56" y="200"/>
                </a:cubicBezTo>
                <a:cubicBezTo>
                  <a:pt x="80" y="224"/>
                  <a:pt x="128" y="296"/>
                  <a:pt x="152" y="296"/>
                </a:cubicBezTo>
                <a:cubicBezTo>
                  <a:pt x="176" y="296"/>
                  <a:pt x="192" y="232"/>
                  <a:pt x="200" y="200"/>
                </a:cubicBezTo>
                <a:cubicBezTo>
                  <a:pt x="208" y="168"/>
                  <a:pt x="208" y="128"/>
                  <a:pt x="200" y="104"/>
                </a:cubicBezTo>
                <a:cubicBezTo>
                  <a:pt x="192" y="80"/>
                  <a:pt x="168" y="72"/>
                  <a:pt x="152" y="56"/>
                </a:cubicBezTo>
                <a:cubicBezTo>
                  <a:pt x="136" y="40"/>
                  <a:pt x="120" y="16"/>
                  <a:pt x="104" y="8"/>
                </a:cubicBez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6" name="Freeform 16"/>
          <p:cNvSpPr>
            <a:spLocks/>
          </p:cNvSpPr>
          <p:nvPr/>
        </p:nvSpPr>
        <p:spPr bwMode="auto">
          <a:xfrm>
            <a:off x="5715000" y="2133600"/>
            <a:ext cx="800100" cy="889000"/>
          </a:xfrm>
          <a:custGeom>
            <a:avLst/>
            <a:gdLst>
              <a:gd name="T0" fmla="*/ 317500 w 504"/>
              <a:gd name="T1" fmla="*/ 101600 h 560"/>
              <a:gd name="T2" fmla="*/ 88900 w 504"/>
              <a:gd name="T3" fmla="*/ 25400 h 560"/>
              <a:gd name="T4" fmla="*/ 12700 w 504"/>
              <a:gd name="T5" fmla="*/ 254000 h 560"/>
              <a:gd name="T6" fmla="*/ 12700 w 504"/>
              <a:gd name="T7" fmla="*/ 482600 h 560"/>
              <a:gd name="T8" fmla="*/ 88900 w 504"/>
              <a:gd name="T9" fmla="*/ 711200 h 560"/>
              <a:gd name="T10" fmla="*/ 393700 w 504"/>
              <a:gd name="T11" fmla="*/ 863600 h 560"/>
              <a:gd name="T12" fmla="*/ 698500 w 504"/>
              <a:gd name="T13" fmla="*/ 863600 h 560"/>
              <a:gd name="T14" fmla="*/ 774700 w 504"/>
              <a:gd name="T15" fmla="*/ 711200 h 560"/>
              <a:gd name="T16" fmla="*/ 774700 w 504"/>
              <a:gd name="T17" fmla="*/ 635000 h 560"/>
              <a:gd name="T18" fmla="*/ 622300 w 504"/>
              <a:gd name="T19" fmla="*/ 482600 h 560"/>
              <a:gd name="T20" fmla="*/ 546100 w 504"/>
              <a:gd name="T21" fmla="*/ 254000 h 560"/>
              <a:gd name="T22" fmla="*/ 546100 w 504"/>
              <a:gd name="T23" fmla="*/ 101600 h 560"/>
              <a:gd name="T24" fmla="*/ 241300 w 504"/>
              <a:gd name="T25" fmla="*/ 25400 h 560"/>
              <a:gd name="T26" fmla="*/ 88900 w 504"/>
              <a:gd name="T27" fmla="*/ 25400 h 560"/>
              <a:gd name="T28" fmla="*/ 165100 w 504"/>
              <a:gd name="T29" fmla="*/ 25400 h 5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4" h="560">
                <a:moveTo>
                  <a:pt x="200" y="64"/>
                </a:moveTo>
                <a:cubicBezTo>
                  <a:pt x="144" y="32"/>
                  <a:pt x="88" y="0"/>
                  <a:pt x="56" y="16"/>
                </a:cubicBezTo>
                <a:cubicBezTo>
                  <a:pt x="24" y="32"/>
                  <a:pt x="16" y="112"/>
                  <a:pt x="8" y="160"/>
                </a:cubicBezTo>
                <a:cubicBezTo>
                  <a:pt x="0" y="208"/>
                  <a:pt x="0" y="256"/>
                  <a:pt x="8" y="304"/>
                </a:cubicBezTo>
                <a:cubicBezTo>
                  <a:pt x="16" y="352"/>
                  <a:pt x="16" y="408"/>
                  <a:pt x="56" y="448"/>
                </a:cubicBezTo>
                <a:cubicBezTo>
                  <a:pt x="96" y="488"/>
                  <a:pt x="184" y="528"/>
                  <a:pt x="248" y="544"/>
                </a:cubicBezTo>
                <a:cubicBezTo>
                  <a:pt x="312" y="560"/>
                  <a:pt x="400" y="560"/>
                  <a:pt x="440" y="544"/>
                </a:cubicBezTo>
                <a:cubicBezTo>
                  <a:pt x="480" y="528"/>
                  <a:pt x="480" y="472"/>
                  <a:pt x="488" y="448"/>
                </a:cubicBezTo>
                <a:cubicBezTo>
                  <a:pt x="496" y="424"/>
                  <a:pt x="504" y="424"/>
                  <a:pt x="488" y="400"/>
                </a:cubicBezTo>
                <a:cubicBezTo>
                  <a:pt x="472" y="376"/>
                  <a:pt x="416" y="344"/>
                  <a:pt x="392" y="304"/>
                </a:cubicBezTo>
                <a:cubicBezTo>
                  <a:pt x="368" y="264"/>
                  <a:pt x="352" y="200"/>
                  <a:pt x="344" y="160"/>
                </a:cubicBezTo>
                <a:cubicBezTo>
                  <a:pt x="336" y="120"/>
                  <a:pt x="376" y="88"/>
                  <a:pt x="344" y="64"/>
                </a:cubicBezTo>
                <a:cubicBezTo>
                  <a:pt x="312" y="40"/>
                  <a:pt x="200" y="24"/>
                  <a:pt x="152" y="16"/>
                </a:cubicBezTo>
                <a:cubicBezTo>
                  <a:pt x="104" y="8"/>
                  <a:pt x="64" y="16"/>
                  <a:pt x="56" y="16"/>
                </a:cubicBezTo>
                <a:cubicBezTo>
                  <a:pt x="48" y="16"/>
                  <a:pt x="76" y="16"/>
                  <a:pt x="104" y="16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304800" y="2057400"/>
            <a:ext cx="85344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Goudy Old Style" charset="0"/>
                <a:ea typeface="ＭＳ Ｐゴシック" charset="0"/>
              </a:rPr>
              <a:t>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Goudy Old Style" charset="0"/>
                <a:ea typeface="ＭＳ Ｐゴシック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Anatomy </a:t>
            </a:r>
          </a:p>
        </p:txBody>
      </p:sp>
      <p:pic>
        <p:nvPicPr>
          <p:cNvPr id="7" name="Picture 24" descr="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0386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ossicles%20TM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267200" cy="256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ossic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962400" cy="2459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Diagnosis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History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Examination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err="1">
                <a:solidFill>
                  <a:srgbClr val="0000FF"/>
                </a:solidFill>
                <a:ea typeface="+mn-ea"/>
              </a:rPr>
              <a:t>Otoscopic</a:t>
            </a:r>
            <a:r>
              <a:rPr lang="en-US" dirty="0">
                <a:solidFill>
                  <a:srgbClr val="0000FF"/>
                </a:solidFill>
                <a:ea typeface="+mn-ea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Microscopic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Tuning fork test</a:t>
            </a:r>
            <a:r>
              <a:rPr lang="en-US" dirty="0">
                <a:ea typeface="+mn-ea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Investigation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err="1">
                <a:solidFill>
                  <a:srgbClr val="0000FF"/>
                </a:solidFill>
                <a:ea typeface="+mn-ea"/>
              </a:rPr>
              <a:t>Audiological</a:t>
            </a:r>
            <a:r>
              <a:rPr lang="en-US" dirty="0">
                <a:solidFill>
                  <a:srgbClr val="0000FF"/>
                </a:solidFill>
                <a:ea typeface="+mn-ea"/>
              </a:rPr>
              <a:t> assessment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Radiological assessment</a:t>
            </a:r>
            <a:r>
              <a:rPr lang="en-US" dirty="0">
                <a:ea typeface="+mn-e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423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Goudy Old Style" charset="0"/>
                <a:ea typeface="+mj-ea"/>
              </a:rPr>
              <a:t>Cholesteatoma Imaging</a:t>
            </a:r>
          </a:p>
        </p:txBody>
      </p:sp>
      <p:pic>
        <p:nvPicPr>
          <p:cNvPr id="47106" name="Picture 3" descr="mcgill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9436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4" descr="mcgill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32500"/>
          <a:stretch>
            <a:fillRect/>
          </a:stretch>
        </p:blipFill>
        <p:spPr bwMode="auto">
          <a:xfrm>
            <a:off x="1524000" y="4402138"/>
            <a:ext cx="5943600" cy="189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Line 5"/>
          <p:cNvSpPr>
            <a:spLocks noChangeShapeType="1"/>
          </p:cNvSpPr>
          <p:nvPr/>
        </p:nvSpPr>
        <p:spPr bwMode="auto">
          <a:xfrm flipH="1" flipV="1">
            <a:off x="6477000" y="2362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H="1" flipV="1">
            <a:off x="6324600" y="49530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40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ea typeface="+mj-ea"/>
              </a:rPr>
              <a:t>Treatment</a:t>
            </a:r>
            <a:r>
              <a:rPr lang="en-US">
                <a:ea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59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Goudy Old Style" charset="0"/>
                <a:ea typeface="+mj-ea"/>
              </a:rPr>
              <a:t>Chronic </a:t>
            </a:r>
            <a:r>
              <a:rPr lang="en-US" sz="4000" dirty="0" err="1">
                <a:latin typeface="Goudy Old Style" charset="0"/>
                <a:ea typeface="+mj-ea"/>
              </a:rPr>
              <a:t>suppurative</a:t>
            </a:r>
            <a:r>
              <a:rPr lang="en-US" sz="4000" dirty="0">
                <a:latin typeface="Goudy Old Style" charset="0"/>
                <a:ea typeface="+mj-ea"/>
              </a:rPr>
              <a:t> otitis media </a:t>
            </a:r>
            <a:r>
              <a:rPr lang="en-US" sz="4000" b="1" dirty="0">
                <a:solidFill>
                  <a:srgbClr val="0000FF"/>
                </a:solidFill>
                <a:latin typeface="Goudy Old Style" charset="0"/>
                <a:ea typeface="+mj-ea"/>
              </a:rPr>
              <a:t>without</a:t>
            </a:r>
            <a:r>
              <a:rPr lang="en-US" sz="4000" dirty="0">
                <a:latin typeface="Goudy Old Style" charset="0"/>
                <a:ea typeface="+mj-ea"/>
              </a:rPr>
              <a:t> </a:t>
            </a:r>
            <a:r>
              <a:rPr lang="en-US" sz="4000" dirty="0" err="1">
                <a:latin typeface="Goudy Old Style" charset="0"/>
                <a:ea typeface="+mj-ea"/>
              </a:rPr>
              <a:t>cholesteatoma</a:t>
            </a:r>
            <a:r>
              <a:rPr lang="en-US" sz="4000" dirty="0">
                <a:latin typeface="Goudy Old Style" charset="0"/>
                <a:ea typeface="+mj-ea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Goudy Old Style" charset="0"/>
                <a:ea typeface="+mj-ea"/>
              </a:rPr>
              <a:t>( safe )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63" y="2514600"/>
            <a:ext cx="89154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>
                <a:latin typeface="Goudy Old Style" panose="02020502050305020303" pitchFamily="18" charset="0"/>
              </a:rPr>
              <a:t>                </a:t>
            </a:r>
          </a:p>
          <a:p>
            <a:pPr eaLnBrk="1" hangingPunct="1">
              <a:buFontTx/>
              <a:buNone/>
            </a:pPr>
            <a:r>
              <a:rPr lang="en-US" altLang="en-US" sz="4000">
                <a:latin typeface="Goudy Old Style" panose="02020502050305020303" pitchFamily="18" charset="0"/>
              </a:rPr>
              <a:t>A — Ototopical antibiotics</a:t>
            </a:r>
          </a:p>
          <a:p>
            <a:pPr eaLnBrk="1" hangingPunct="1">
              <a:buFontTx/>
              <a:buNone/>
            </a:pPr>
            <a:r>
              <a:rPr lang="en-US" altLang="en-US" sz="4000">
                <a:latin typeface="Goudy Old Style" panose="02020502050305020303" pitchFamily="18" charset="0"/>
              </a:rPr>
              <a:t>B — Surgical repair of the TM perforation</a:t>
            </a:r>
            <a:endParaRPr lang="en-US" altLang="en-US" sz="4800" b="1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  <p:bldP spid="139267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b="1">
                <a:latin typeface="Goudy Old Style" panose="02020502050305020303" pitchFamily="18" charset="0"/>
              </a:rPr>
              <a:t>A— Ototopical Medications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4000" b="1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00FF"/>
                </a:solidFill>
                <a:latin typeface="Goudy Old Style" panose="02020502050305020303" pitchFamily="18" charset="0"/>
              </a:rPr>
              <a:t>Antibiotic only otic drops</a:t>
            </a:r>
            <a:r>
              <a:rPr lang="en-US" altLang="en-US" sz="2800">
                <a:latin typeface="Goudy Old Style" panose="02020502050305020303" pitchFamily="18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Goudy Old Style" panose="02020502050305020303" pitchFamily="18" charset="0"/>
              </a:rPr>
              <a:t>		</a:t>
            </a:r>
            <a:r>
              <a:rPr lang="en-US" altLang="en-US">
                <a:latin typeface="Goudy Old Style" panose="02020502050305020303" pitchFamily="18" charset="0"/>
              </a:rPr>
              <a:t>Floxin (</a:t>
            </a:r>
            <a:r>
              <a:rPr lang="en-US" altLang="en-US" i="1">
                <a:latin typeface="Goudy Old Style" panose="02020502050305020303" pitchFamily="18" charset="0"/>
              </a:rPr>
              <a:t>ofloxacin</a:t>
            </a:r>
            <a:r>
              <a:rPr lang="en-US" altLang="en-US">
                <a:latin typeface="Goudy Old Style" panose="02020502050305020303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00FF"/>
                </a:solidFill>
                <a:latin typeface="Goudy Old Style" panose="02020502050305020303" pitchFamily="18" charset="0"/>
              </a:rPr>
              <a:t>Antibiotic with steroid otic drops</a:t>
            </a:r>
            <a:r>
              <a:rPr lang="en-US" altLang="en-US" sz="2800">
                <a:latin typeface="Goudy Old Style" panose="02020502050305020303" pitchFamily="18" charset="0"/>
              </a:rPr>
              <a:t>       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Goudy Old Style" panose="02020502050305020303" pitchFamily="18" charset="0"/>
              </a:rPr>
              <a:t>		</a:t>
            </a:r>
            <a:r>
              <a:rPr lang="en-US" altLang="en-US">
                <a:latin typeface="Goudy Old Style" panose="02020502050305020303" pitchFamily="18" charset="0"/>
              </a:rPr>
              <a:t>Ciprodex (</a:t>
            </a:r>
            <a:r>
              <a:rPr lang="en-US" altLang="en-US" i="1">
                <a:latin typeface="Goudy Old Style" panose="02020502050305020303" pitchFamily="18" charset="0"/>
              </a:rPr>
              <a:t>ciprofloxin and dexamethasone</a:t>
            </a:r>
            <a:r>
              <a:rPr lang="en-US" altLang="en-US">
                <a:latin typeface="Goudy Old Style" panose="02020502050305020303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Goudy Old Style" panose="02020502050305020303" pitchFamily="18" charset="0"/>
              </a:rPr>
              <a:t>         	Cipro HC (</a:t>
            </a:r>
            <a:r>
              <a:rPr lang="en-US" altLang="en-US" sz="2800" i="1">
                <a:latin typeface="Goudy Old Style" panose="02020502050305020303" pitchFamily="18" charset="0"/>
              </a:rPr>
              <a:t>ciprofloxin and hydrocortisone</a:t>
            </a:r>
            <a:r>
              <a:rPr lang="en-US" altLang="en-US" sz="2800">
                <a:latin typeface="Goudy Old Style" panose="02020502050305020303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Goudy Old Style" panose="02020502050305020303" pitchFamily="18" charset="0"/>
              </a:rPr>
              <a:t>		</a:t>
            </a:r>
            <a:endParaRPr lang="en-US" altLang="en-US" sz="2800" i="1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US" altLang="en-US" sz="4000" b="1">
                <a:solidFill>
                  <a:schemeClr val="tx1"/>
                </a:solidFill>
                <a:latin typeface="Goudy Old Style" panose="02020502050305020303" pitchFamily="18" charset="0"/>
              </a:rPr>
            </a:br>
            <a:br>
              <a:rPr lang="en-US" altLang="en-US" sz="4000" b="1">
                <a:solidFill>
                  <a:schemeClr val="tx1"/>
                </a:solidFill>
                <a:latin typeface="Goudy Old Style" panose="02020502050305020303" pitchFamily="18" charset="0"/>
              </a:rPr>
            </a:br>
            <a:r>
              <a:rPr lang="en-US" altLang="en-US" sz="4000" b="1">
                <a:solidFill>
                  <a:schemeClr val="tx1"/>
                </a:solidFill>
                <a:latin typeface="Goudy Old Style" panose="02020502050305020303" pitchFamily="18" charset="0"/>
              </a:rPr>
              <a:t> </a:t>
            </a:r>
            <a:r>
              <a:rPr lang="en-US" altLang="en-US" sz="3200" b="1">
                <a:solidFill>
                  <a:schemeClr val="tx1"/>
                </a:solidFill>
                <a:latin typeface="Goudy Old Style" panose="02020502050305020303" pitchFamily="18" charset="0"/>
              </a:rPr>
              <a:t>B — Surgical repair of the TM perforation</a:t>
            </a:r>
            <a:endParaRPr lang="en-US" altLang="en-US" sz="2400" b="1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Goudy Old Style" charset="0"/>
                <a:ea typeface="+mn-ea"/>
              </a:rPr>
              <a:t>Myringplasty</a:t>
            </a:r>
            <a:r>
              <a:rPr lang="en-US" b="1" dirty="0">
                <a:solidFill>
                  <a:srgbClr val="0000FF"/>
                </a:solidFill>
                <a:latin typeface="Goudy Old Style" charset="0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b="1" dirty="0" err="1">
                <a:solidFill>
                  <a:srgbClr val="0000FF"/>
                </a:solidFill>
                <a:latin typeface="Goudy Old Style" charset="0"/>
                <a:ea typeface="+mn-ea"/>
              </a:rPr>
              <a:t>Tympanoplasty</a:t>
            </a:r>
            <a:endParaRPr lang="en-US" b="1" dirty="0">
              <a:solidFill>
                <a:srgbClr val="0000FF"/>
              </a:solidFill>
              <a:latin typeface="Goudy Old Style" charset="0"/>
              <a:ea typeface="+mn-ea"/>
            </a:endParaRPr>
          </a:p>
        </p:txBody>
      </p:sp>
      <p:pic>
        <p:nvPicPr>
          <p:cNvPr id="141316" name="Picture 4" descr="Schematic showing the unrepaired eardrum perf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2286000" cy="165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7" name="Picture 5" descr="The eardrum lifted and graft slid undern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29200"/>
            <a:ext cx="1676400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 descr="Postauricular inc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182086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9" name="Picture 7" descr="Eardrum graft packed in pl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2057400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0" name="Picture 8" descr="20050204-eardrum-performation-margi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6000" r="24567" b="10001"/>
          <a:stretch>
            <a:fillRect/>
          </a:stretch>
        </p:blipFill>
        <p:spPr bwMode="auto">
          <a:xfrm>
            <a:off x="2447925" y="2819400"/>
            <a:ext cx="180816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tx1"/>
                </a:solidFill>
                <a:latin typeface="Goudy Old Style" panose="02020502050305020303" pitchFamily="18" charset="0"/>
              </a:rPr>
              <a:t>C — Ossicular Chain Reconstruction</a:t>
            </a:r>
          </a:p>
        </p:txBody>
      </p:sp>
      <p:pic>
        <p:nvPicPr>
          <p:cNvPr id="142339" name="Picture 3" descr="incst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1"/>
          <a:stretch>
            <a:fillRect/>
          </a:stretch>
        </p:blipFill>
        <p:spPr bwMode="auto">
          <a:xfrm>
            <a:off x="5257800" y="2590800"/>
            <a:ext cx="32781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 descr="incus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9"/>
          <a:stretch>
            <a:fillRect/>
          </a:stretch>
        </p:blipFill>
        <p:spPr bwMode="auto">
          <a:xfrm>
            <a:off x="609600" y="2590800"/>
            <a:ext cx="33623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Goudy Old Style" charset="0"/>
                <a:ea typeface="+mj-ea"/>
              </a:rPr>
              <a:t>Chronic </a:t>
            </a:r>
            <a:r>
              <a:rPr lang="en-US" sz="4000" dirty="0" err="1">
                <a:latin typeface="Goudy Old Style" charset="0"/>
                <a:ea typeface="+mj-ea"/>
              </a:rPr>
              <a:t>suppurative</a:t>
            </a:r>
            <a:r>
              <a:rPr lang="en-US" sz="4000" dirty="0">
                <a:latin typeface="Goudy Old Style" charset="0"/>
                <a:ea typeface="+mj-ea"/>
              </a:rPr>
              <a:t> otitis media </a:t>
            </a:r>
            <a:r>
              <a:rPr lang="en-US" sz="4000" b="1" dirty="0">
                <a:solidFill>
                  <a:srgbClr val="0000FF"/>
                </a:solidFill>
                <a:latin typeface="Goudy Old Style" charset="0"/>
                <a:ea typeface="+mj-ea"/>
              </a:rPr>
              <a:t>with</a:t>
            </a:r>
            <a:r>
              <a:rPr lang="en-US" sz="4000" dirty="0">
                <a:latin typeface="Goudy Old Style" charset="0"/>
                <a:ea typeface="+mj-ea"/>
              </a:rPr>
              <a:t> </a:t>
            </a:r>
            <a:r>
              <a:rPr lang="en-US" sz="4000" dirty="0" err="1">
                <a:latin typeface="Goudy Old Style" charset="0"/>
                <a:ea typeface="+mj-ea"/>
              </a:rPr>
              <a:t>cholesteatoma</a:t>
            </a:r>
            <a:r>
              <a:rPr lang="en-US" sz="4000" dirty="0">
                <a:latin typeface="Goudy Old Style" charset="0"/>
                <a:ea typeface="+mj-ea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Goudy Old Style" charset="0"/>
                <a:ea typeface="+mj-ea"/>
              </a:rPr>
              <a:t>(Unsafe)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352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latin typeface="Goudy Old Style" charset="0"/>
              <a:ea typeface="+mn-ea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>
                <a:latin typeface="Goudy Old Style" charset="0"/>
                <a:ea typeface="+mn-ea"/>
              </a:rPr>
              <a:t>                                               </a:t>
            </a:r>
            <a:r>
              <a:rPr lang="en-US" sz="8800" b="1" dirty="0">
                <a:latin typeface="Goudy Old Style" charset="0"/>
                <a:ea typeface="+mn-ea"/>
              </a:rPr>
              <a:t>          </a:t>
            </a:r>
            <a:r>
              <a:rPr lang="en-US" sz="8800" b="1" dirty="0">
                <a:solidFill>
                  <a:srgbClr val="0000FF"/>
                </a:solidFill>
                <a:latin typeface="Goudy Old Style" charset="0"/>
                <a:ea typeface="+mn-ea"/>
              </a:rPr>
              <a:t>Surgery </a:t>
            </a:r>
          </a:p>
        </p:txBody>
      </p:sp>
    </p:spTree>
    <p:extLst>
      <p:ext uri="{BB962C8B-B14F-4D97-AF65-F5344CB8AC3E}">
        <p14:creationId xmlns:p14="http://schemas.microsoft.com/office/powerpoint/2010/main" val="18560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3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ea typeface="+mj-ea"/>
              </a:rPr>
              <a:t>Cholesteatoma Surgery</a:t>
            </a:r>
            <a:br>
              <a:rPr lang="en-US" sz="4000" b="1">
                <a:ea typeface="+mj-ea"/>
              </a:rPr>
            </a:br>
            <a:endParaRPr lang="en-US" sz="4000">
              <a:ea typeface="+mj-ea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z="4400" b="1" dirty="0">
              <a:solidFill>
                <a:srgbClr val="0000FF"/>
              </a:solidFill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US" sz="4400" b="1" dirty="0">
              <a:solidFill>
                <a:srgbClr val="0000FF"/>
              </a:solidFill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sz="4400" b="1" dirty="0" err="1">
                <a:solidFill>
                  <a:srgbClr val="0000FF"/>
                </a:solidFill>
                <a:ea typeface="+mn-ea"/>
              </a:rPr>
              <a:t>Mastoidectomy</a:t>
            </a:r>
            <a:r>
              <a:rPr lang="en-US" sz="4400" b="1" dirty="0">
                <a:solidFill>
                  <a:srgbClr val="0000FF"/>
                </a:solidFill>
                <a:ea typeface="+mn-ea"/>
              </a:rPr>
              <a:t> </a:t>
            </a:r>
            <a:endParaRPr lang="en-US" sz="4400" dirty="0">
              <a:ea typeface="+mn-ea"/>
            </a:endParaRP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6632" y="943768"/>
            <a:ext cx="24384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819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od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334" r="19167" b="3334"/>
          <a:stretch>
            <a:fillRect/>
          </a:stretch>
        </p:blipFill>
        <p:spPr bwMode="auto">
          <a:xfrm>
            <a:off x="2057400" y="21336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4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a typeface="+mj-ea"/>
              </a:rPr>
              <a:t>Otitis media</a:t>
            </a:r>
            <a:br>
              <a:rPr lang="en-US" sz="4000" dirty="0">
                <a:ea typeface="+mj-ea"/>
              </a:rPr>
            </a:br>
            <a:br>
              <a:rPr lang="en-US" sz="4000" dirty="0">
                <a:ea typeface="+mj-ea"/>
              </a:rPr>
            </a:br>
            <a:endParaRPr lang="en-US" sz="4000" dirty="0">
              <a:ea typeface="+mj-ea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rgbClr val="0000FF"/>
                </a:solidFill>
                <a:ea typeface="+mn-ea"/>
              </a:rPr>
              <a:t>Definition: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Inflammation of the middle ear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May also involve inflammation of mastoid</a:t>
            </a:r>
          </a:p>
        </p:txBody>
      </p:sp>
    </p:spTree>
    <p:extLst>
      <p:ext uri="{BB962C8B-B14F-4D97-AF65-F5344CB8AC3E}">
        <p14:creationId xmlns:p14="http://schemas.microsoft.com/office/powerpoint/2010/main" val="37103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24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Thank you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315200" cy="44196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+mn-ea"/>
            </a:endParaRPr>
          </a:p>
          <a:p>
            <a:pPr eaLnBrk="1" hangingPunct="1">
              <a:defRPr/>
            </a:pPr>
            <a:endParaRPr lang="en-US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>
                <a:ea typeface="+mn-ea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4855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Classifications 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Chronic Non Suppurative Otitis Media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– </a:t>
            </a:r>
            <a:r>
              <a:rPr lang="en-US" altLang="en-US" sz="2800">
                <a:solidFill>
                  <a:srgbClr val="0000FF"/>
                </a:solidFill>
              </a:rPr>
              <a:t>Otitis media with effusion </a:t>
            </a:r>
            <a:r>
              <a:rPr lang="ja-JP" altLang="en-US" sz="2800">
                <a:solidFill>
                  <a:srgbClr val="0000FF"/>
                </a:solidFill>
              </a:rPr>
              <a:t>“</a:t>
            </a:r>
            <a:r>
              <a:rPr lang="en-US" altLang="ja-JP" sz="2800">
                <a:solidFill>
                  <a:srgbClr val="0000FF"/>
                </a:solidFill>
              </a:rPr>
              <a:t>OME</a:t>
            </a:r>
            <a:r>
              <a:rPr lang="ja-JP" altLang="en-US" sz="2800">
                <a:solidFill>
                  <a:srgbClr val="0000FF"/>
                </a:solidFill>
              </a:rPr>
              <a:t>”</a:t>
            </a:r>
            <a:endParaRPr lang="en-US" altLang="ja-JP" sz="280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–  Adhesive otitis media</a:t>
            </a:r>
          </a:p>
          <a:p>
            <a:pPr eaLnBrk="1" hangingPunct="1"/>
            <a:r>
              <a:rPr lang="en-US" altLang="en-US" sz="2800" b="1"/>
              <a:t>Chronic Suppurative Otitis Media </a:t>
            </a:r>
            <a:r>
              <a:rPr lang="ja-JP" altLang="en-US" sz="2800" b="1"/>
              <a:t>“</a:t>
            </a:r>
            <a:r>
              <a:rPr lang="en-US" altLang="ja-JP" sz="2800" b="1"/>
              <a:t>CSOM</a:t>
            </a:r>
            <a:r>
              <a:rPr lang="ja-JP" altLang="en-US" sz="2800" b="1"/>
              <a:t>”</a:t>
            </a:r>
            <a:endParaRPr lang="en-US" altLang="ja-JP" sz="2800" b="1"/>
          </a:p>
          <a:p>
            <a:pPr eaLnBrk="1" hangingPunct="1">
              <a:buFontTx/>
              <a:buNone/>
            </a:pPr>
            <a:r>
              <a:rPr lang="en-US" altLang="en-US" sz="2800"/>
              <a:t>– </a:t>
            </a:r>
            <a:r>
              <a:rPr lang="en-US" altLang="en-US" sz="2800">
                <a:solidFill>
                  <a:srgbClr val="0000FF"/>
                </a:solidFill>
              </a:rPr>
              <a:t>Tubotympanic (Safe)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– Atticoantral (Unsafe)</a:t>
            </a:r>
          </a:p>
        </p:txBody>
      </p:sp>
    </p:spTree>
    <p:extLst>
      <p:ext uri="{BB962C8B-B14F-4D97-AF65-F5344CB8AC3E}">
        <p14:creationId xmlns:p14="http://schemas.microsoft.com/office/powerpoint/2010/main" val="29509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A50021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0000FF"/>
                </a:solidFill>
                <a:ea typeface="+mj-ea"/>
              </a:rPr>
              <a:t>The pathogenesis of OME</a:t>
            </a:r>
            <a:endParaRPr lang="en-US" b="1" dirty="0">
              <a:solidFill>
                <a:srgbClr val="0000FF"/>
              </a:solidFill>
              <a:ea typeface="+mj-ea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14588"/>
            <a:ext cx="7315200" cy="4419600"/>
          </a:xfrm>
        </p:spPr>
        <p:txBody>
          <a:bodyPr/>
          <a:lstStyle/>
          <a:p>
            <a:pPr eaLnBrk="1" hangingPunct="1">
              <a:defRPr/>
            </a:pPr>
            <a:r>
              <a:rPr lang="nl-BE" sz="4000" dirty="0">
                <a:ea typeface="+mn-ea"/>
              </a:rPr>
              <a:t>Multifactorial </a:t>
            </a:r>
          </a:p>
          <a:p>
            <a:pPr eaLnBrk="1" hangingPunct="1">
              <a:defRPr/>
            </a:pPr>
            <a:r>
              <a:rPr lang="nl-BE" sz="4000" dirty="0">
                <a:ea typeface="+mn-ea"/>
              </a:rPr>
              <a:t>Eustachian tube dysfunction</a:t>
            </a:r>
          </a:p>
          <a:p>
            <a:pPr eaLnBrk="1" hangingPunct="1">
              <a:defRPr/>
            </a:pPr>
            <a:r>
              <a:rPr lang="nl-BE" sz="4000" dirty="0">
                <a:ea typeface="+mn-ea"/>
              </a:rPr>
              <a:t>Bacterial and virus infectio</a:t>
            </a: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rgbClr val="A5002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43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latin typeface="Goudy Old Style" charset="0"/>
                <a:ea typeface="+mj-ea"/>
              </a:rPr>
              <a:t>Otitis Media with Effusion</a:t>
            </a:r>
            <a:br>
              <a:rPr lang="en-US" sz="3200" b="1" dirty="0">
                <a:latin typeface="Goudy Old Style" charset="0"/>
                <a:ea typeface="+mj-ea"/>
              </a:rPr>
            </a:br>
            <a:r>
              <a:rPr lang="en-US" sz="3200" dirty="0">
                <a:latin typeface="Goudy Old Style" charset="0"/>
                <a:ea typeface="+mj-ea"/>
              </a:rPr>
              <a:t>(Chronic non-</a:t>
            </a:r>
            <a:r>
              <a:rPr lang="en-US" sz="3200" dirty="0" err="1">
                <a:latin typeface="Goudy Old Style" charset="0"/>
                <a:ea typeface="+mj-ea"/>
              </a:rPr>
              <a:t>suppurative</a:t>
            </a:r>
            <a:r>
              <a:rPr lang="en-US" sz="3200" dirty="0">
                <a:latin typeface="Goudy Old Style" charset="0"/>
                <a:ea typeface="+mj-ea"/>
              </a:rPr>
              <a:t> Otitis Media)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Middle ear filled with serous or </a:t>
            </a:r>
            <a:r>
              <a:rPr lang="en-US" sz="2800" dirty="0" err="1">
                <a:latin typeface="Goudy Old Style" charset="0"/>
                <a:ea typeface="+mn-ea"/>
              </a:rPr>
              <a:t>mucoid</a:t>
            </a:r>
            <a:r>
              <a:rPr lang="en-US" sz="2800" dirty="0">
                <a:latin typeface="Goudy Old Style" charset="0"/>
                <a:ea typeface="+mn-ea"/>
              </a:rPr>
              <a:t> fluid</a:t>
            </a:r>
          </a:p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No purulence</a:t>
            </a:r>
          </a:p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Often present after acute otitis media is treated appropriately with antibiotics</a:t>
            </a:r>
          </a:p>
          <a:p>
            <a:pPr eaLnBrk="1" hangingPunct="1">
              <a:defRPr/>
            </a:pPr>
            <a:r>
              <a:rPr lang="en-US" sz="2800" dirty="0">
                <a:latin typeface="Goudy Old Style" charset="0"/>
                <a:ea typeface="+mn-ea"/>
              </a:rPr>
              <a:t>Most will clear within 3 months</a:t>
            </a:r>
          </a:p>
        </p:txBody>
      </p:sp>
      <p:pic>
        <p:nvPicPr>
          <p:cNvPr id="114692" name="Picture 4" descr="Serous_ottitis_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4"/>
          <a:stretch>
            <a:fillRect/>
          </a:stretch>
        </p:blipFill>
        <p:spPr bwMode="auto">
          <a:xfrm>
            <a:off x="4643438" y="4419600"/>
            <a:ext cx="2076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thin watery yellow middle ear fluid (4201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>
            <a:fillRect/>
          </a:stretch>
        </p:blipFill>
        <p:spPr bwMode="auto">
          <a:xfrm>
            <a:off x="2438400" y="4419600"/>
            <a:ext cx="2074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200" dirty="0">
                <a:ea typeface="+mj-ea"/>
              </a:rPr>
            </a:br>
            <a:r>
              <a:rPr lang="en-US" b="1" dirty="0">
                <a:ea typeface="+mj-ea"/>
              </a:rPr>
              <a:t>Otitis media with effusion</a:t>
            </a:r>
            <a:r>
              <a:rPr lang="en-US" dirty="0">
                <a:ea typeface="+mj-ea"/>
              </a:rPr>
              <a:t>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Previously thought sterile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30-50% grow in culture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over 75% PCR +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Usual organisms</a:t>
            </a:r>
          </a:p>
          <a:p>
            <a:pPr eaLnBrk="1" hangingPunct="1">
              <a:defRPr/>
            </a:pPr>
            <a:endParaRPr lang="en-US" dirty="0">
              <a:solidFill>
                <a:srgbClr val="0000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09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</a:rPr>
              <a:t>Otitis media with effusion  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ea typeface="+mn-ea"/>
              </a:rPr>
              <a:t> </a:t>
            </a:r>
            <a:r>
              <a:rPr lang="en-US" sz="3600" b="1" dirty="0">
                <a:ea typeface="+mn-ea"/>
              </a:rPr>
              <a:t>Etiology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ea typeface="+mn-ea"/>
              </a:rPr>
              <a:t> </a:t>
            </a:r>
            <a:r>
              <a:rPr lang="en-US" b="1" dirty="0">
                <a:solidFill>
                  <a:srgbClr val="0000FF"/>
                </a:solidFill>
                <a:ea typeface="+mn-ea"/>
              </a:rPr>
              <a:t>Bacteria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b="1" dirty="0">
              <a:solidFill>
                <a:srgbClr val="0000FF"/>
              </a:solidFill>
              <a:ea typeface="+mn-ea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>
                <a:ea typeface="+mn-ea"/>
              </a:rPr>
              <a:t> Strep </a:t>
            </a:r>
            <a:r>
              <a:rPr lang="en-US" sz="2000" b="1" dirty="0" err="1">
                <a:ea typeface="+mn-ea"/>
              </a:rPr>
              <a:t>pnuemonia</a:t>
            </a:r>
            <a:endParaRPr lang="en-US" sz="2000" b="1" dirty="0">
              <a:ea typeface="+mn-ea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>
                <a:ea typeface="+mn-ea"/>
              </a:rPr>
              <a:t> Moraxella cat.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>
                <a:ea typeface="+mn-ea"/>
              </a:rPr>
              <a:t> </a:t>
            </a:r>
            <a:r>
              <a:rPr lang="en-US" sz="2000" b="1" dirty="0" err="1">
                <a:ea typeface="+mn-ea"/>
              </a:rPr>
              <a:t>Haemophilus</a:t>
            </a:r>
            <a:r>
              <a:rPr lang="en-US" sz="2000" b="1" dirty="0">
                <a:ea typeface="+mn-ea"/>
              </a:rPr>
              <a:t> </a:t>
            </a:r>
            <a:r>
              <a:rPr lang="en-US" sz="2000" b="1" dirty="0" err="1">
                <a:ea typeface="+mn-ea"/>
              </a:rPr>
              <a:t>influ</a:t>
            </a:r>
            <a:r>
              <a:rPr lang="en-US" sz="2000" b="1" dirty="0">
                <a:ea typeface="+mn-ea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>
              <a:ea typeface="+mn-ea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rgbClr val="0000FF"/>
                </a:solidFill>
                <a:ea typeface="+mn-ea"/>
              </a:rPr>
              <a:t>Virus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>
                <a:ea typeface="+mn-ea"/>
              </a:rPr>
              <a:t>RSV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>
                <a:ea typeface="+mn-ea"/>
              </a:rPr>
              <a:t>Rhinovirus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 err="1">
                <a:ea typeface="+mn-ea"/>
              </a:rPr>
              <a:t>Parainfluenza</a:t>
            </a:r>
            <a:r>
              <a:rPr lang="en-US" sz="2000" dirty="0">
                <a:ea typeface="+mn-ea"/>
              </a:rPr>
              <a:t> virus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>
                <a:ea typeface="+mn-ea"/>
              </a:rPr>
              <a:t>Influenza virus</a:t>
            </a:r>
          </a:p>
          <a:p>
            <a:pPr marL="1600200" lvl="2" indent="-457200"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marL="1600200" lvl="2" indent="-457200"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69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Igorb\My Documents\Clients\Paul Fagan\GP Discharging\Untitled-44.jpg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659</Words>
  <Application>Microsoft Office PowerPoint</Application>
  <PresentationFormat>On-screen Show (4:3)</PresentationFormat>
  <Paragraphs>194</Paragraphs>
  <Slides>40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Calibri Light</vt:lpstr>
      <vt:lpstr>Goudy Old Style</vt:lpstr>
      <vt:lpstr>Times New Roman</vt:lpstr>
      <vt:lpstr>游ゴシック</vt:lpstr>
      <vt:lpstr>Office Theme</vt:lpstr>
      <vt:lpstr>    Chronic otitis media </vt:lpstr>
      <vt:lpstr>Objectives </vt:lpstr>
      <vt:lpstr>Anatomy </vt:lpstr>
      <vt:lpstr>Otitis media  </vt:lpstr>
      <vt:lpstr>Classifications </vt:lpstr>
      <vt:lpstr>The pathogenesis of OME</vt:lpstr>
      <vt:lpstr>Otitis Media with Effusion (Chronic non-suppurative Otitis Media)</vt:lpstr>
      <vt:lpstr> Otitis media with effusion   </vt:lpstr>
      <vt:lpstr>Otitis media with effusion  </vt:lpstr>
      <vt:lpstr>PowerPoint Presentation</vt:lpstr>
      <vt:lpstr>Otitis media with effusion </vt:lpstr>
      <vt:lpstr>Diagnosis</vt:lpstr>
      <vt:lpstr>Diagnosis </vt:lpstr>
      <vt:lpstr>Diagnosis </vt:lpstr>
      <vt:lpstr>Management of otitis media with effusion </vt:lpstr>
      <vt:lpstr>Medical Treatment of OME</vt:lpstr>
      <vt:lpstr>Surgical treatment  Tympanostomy Tubes</vt:lpstr>
      <vt:lpstr>Adhesive otitis media </vt:lpstr>
      <vt:lpstr>Middle Ear Atelectasis</vt:lpstr>
      <vt:lpstr>Chronic suppurative otitis media with and without cholesteatoma</vt:lpstr>
      <vt:lpstr>Chronic suppurative otitis media </vt:lpstr>
      <vt:lpstr>Pathogenesis </vt:lpstr>
      <vt:lpstr>Etiology </vt:lpstr>
      <vt:lpstr>Classification </vt:lpstr>
      <vt:lpstr>Chronic suppurative otitis  media</vt:lpstr>
      <vt:lpstr>Chronic suppurative otitis  media</vt:lpstr>
      <vt:lpstr>Cholesteatoma</vt:lpstr>
      <vt:lpstr>Cholesteatoma</vt:lpstr>
      <vt:lpstr>Pathogenesis of cholesteatoma </vt:lpstr>
      <vt:lpstr>Diagnosis</vt:lpstr>
      <vt:lpstr>Cholesteatoma Imaging</vt:lpstr>
      <vt:lpstr>Treatment </vt:lpstr>
      <vt:lpstr>Chronic suppurative otitis media without cholesteatoma ( safe )</vt:lpstr>
      <vt:lpstr>PowerPoint Presentation</vt:lpstr>
      <vt:lpstr>   B — Surgical repair of the TM perforation</vt:lpstr>
      <vt:lpstr>C — Ossicular Chain Reconstruction</vt:lpstr>
      <vt:lpstr>Chronic suppurative otitis media with cholesteatoma (Unsafe)</vt:lpstr>
      <vt:lpstr>Cholesteatoma Surgery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Chronic otitis media </dc:title>
  <dc:creator>Othman Abid</dc:creator>
  <cp:lastModifiedBy>Othman Abid</cp:lastModifiedBy>
  <cp:revision>1</cp:revision>
  <dcterms:created xsi:type="dcterms:W3CDTF">2016-09-21T23:02:49Z</dcterms:created>
  <dcterms:modified xsi:type="dcterms:W3CDTF">2016-09-21T23:03:26Z</dcterms:modified>
</cp:coreProperties>
</file>