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19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40A2-B316-4737-AE51-4B0AC909A7FC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D146-EAE6-4B63-B7CC-E360776F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58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40A2-B316-4737-AE51-4B0AC909A7FC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D146-EAE6-4B63-B7CC-E360776F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56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40A2-B316-4737-AE51-4B0AC909A7FC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D146-EAE6-4B63-B7CC-E360776F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59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40A2-B316-4737-AE51-4B0AC909A7FC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D146-EAE6-4B63-B7CC-E360776F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71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40A2-B316-4737-AE51-4B0AC909A7FC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D146-EAE6-4B63-B7CC-E360776F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14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40A2-B316-4737-AE51-4B0AC909A7FC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D146-EAE6-4B63-B7CC-E360776F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78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40A2-B316-4737-AE51-4B0AC909A7FC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D146-EAE6-4B63-B7CC-E360776F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8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40A2-B316-4737-AE51-4B0AC909A7FC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D146-EAE6-4B63-B7CC-E360776F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43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40A2-B316-4737-AE51-4B0AC909A7FC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D146-EAE6-4B63-B7CC-E360776F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4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40A2-B316-4737-AE51-4B0AC909A7FC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D146-EAE6-4B63-B7CC-E360776F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75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40A2-B316-4737-AE51-4B0AC909A7FC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D146-EAE6-4B63-B7CC-E360776F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54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C40A2-B316-4737-AE51-4B0AC909A7FC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2D146-EAE6-4B63-B7CC-E360776F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5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/Users/alsanosi/Desktop/anatomy-of-ear.gif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gateway.tx.ovid.com/gw2/ovidweb.cgi?View+Image=00000938-200508000-00008|FF4&amp;S=LIMKFPEMDFDDHACJNCJLOBPJDPPPAA00&amp;WebLinkReturn=Full+Text=L|S.sh.47.61|0|00000938-200508000-00008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714375" y="1285875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The complications of acute and chronic otitis media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3068638"/>
            <a:ext cx="7848600" cy="2860675"/>
          </a:xfrm>
        </p:spPr>
        <p:txBody>
          <a:bodyPr>
            <a:normAutofit/>
          </a:bodyPr>
          <a:lstStyle/>
          <a:p>
            <a:r>
              <a:rPr lang="en-US" altLang="en-US" b="1">
                <a:solidFill>
                  <a:schemeClr val="tx1"/>
                </a:solidFill>
              </a:rPr>
              <a:t>Prof. Abdulrahman Alsanosi</a:t>
            </a:r>
            <a:endParaRPr lang="en-US" altLang="en-US" b="1" baseline="30000">
              <a:solidFill>
                <a:schemeClr val="tx1"/>
              </a:solidFill>
            </a:endParaRPr>
          </a:p>
          <a:p>
            <a:endParaRPr lang="en-US" altLang="en-US" b="1" baseline="30000">
              <a:solidFill>
                <a:schemeClr val="tx1"/>
              </a:solidFill>
            </a:endParaRPr>
          </a:p>
          <a:p>
            <a:r>
              <a:rPr lang="en-US" altLang="en-US" b="1" baseline="30000">
                <a:solidFill>
                  <a:schemeClr val="tx1"/>
                </a:solidFill>
              </a:rPr>
              <a:t>  Program Director, KSU Fellowship in ORL &amp; Oto-Neurotology</a:t>
            </a:r>
          </a:p>
          <a:p>
            <a:r>
              <a:rPr lang="en-US" altLang="en-US" b="1" baseline="30000">
                <a:solidFill>
                  <a:schemeClr val="tx1"/>
                </a:solidFill>
              </a:rPr>
              <a:t>   Department of Otolaryngology ,Head and Neck surgery </a:t>
            </a:r>
          </a:p>
          <a:p>
            <a:r>
              <a:rPr lang="en-US" altLang="en-US" b="1" baseline="30000">
                <a:solidFill>
                  <a:schemeClr val="tx1"/>
                </a:solidFill>
              </a:rPr>
              <a:t>   King Abdulaziz University Hospital  </a:t>
            </a:r>
          </a:p>
          <a:p>
            <a:r>
              <a:rPr lang="en-US" altLang="en-US" b="1" baseline="30000">
                <a:solidFill>
                  <a:schemeClr val="tx1"/>
                </a:solidFill>
              </a:rPr>
              <a:t>   King Saud University</a:t>
            </a:r>
          </a:p>
          <a:p>
            <a:pPr eaLnBrk="1" hangingPunct="1">
              <a:lnSpc>
                <a:spcPct val="90000"/>
              </a:lnSpc>
            </a:pPr>
            <a:endParaRPr lang="en-US" altLang="en-US">
              <a:solidFill>
                <a:srgbClr val="0000FF"/>
              </a:solidFill>
            </a:endParaRPr>
          </a:p>
          <a:p>
            <a:pPr eaLnBrk="1" hangingPunct="1"/>
            <a:endParaRPr lang="en-US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262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500063" y="0"/>
            <a:ext cx="75438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Extradural abscess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70563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/>
              <a:t>Diagnosis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– </a:t>
            </a:r>
            <a:r>
              <a:rPr lang="en-US" altLang="en-US" sz="2800"/>
              <a:t>CT scans reveal the abscess as well as the middle ear pathology.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/>
              <a:t>Treatment: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/>
              <a:t>– Mastoidectomy and drainage of the abscess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3929063"/>
            <a:ext cx="2643187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1071563"/>
            <a:ext cx="2643187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38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  <p:bldP spid="2765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>
                <a:solidFill>
                  <a:srgbClr val="0000FF"/>
                </a:solidFill>
                <a:ea typeface="ＭＳ Ｐゴシック" charset="0"/>
              </a:rPr>
              <a:t>Subdural Abscess</a:t>
            </a:r>
            <a:endParaRPr lang="en-US" dirty="0">
              <a:solidFill>
                <a:srgbClr val="0000FF"/>
              </a:solidFill>
              <a:ea typeface="+mj-ea"/>
              <a:cs typeface="+mj-cs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 b="1"/>
              <a:t>Definition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/>
              <a:t>– Collection of pus between the dura and the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/>
              <a:t>arachnoid.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/>
              <a:t>– It</a:t>
            </a:r>
            <a:r>
              <a:rPr lang="ja-JP" altLang="en-US" sz="2400"/>
              <a:t>’</a:t>
            </a:r>
            <a:r>
              <a:rPr lang="en-US" altLang="ja-JP" sz="2400"/>
              <a:t>s a rare pathology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/>
              <a:t> </a:t>
            </a:r>
            <a:r>
              <a:rPr lang="en-US" altLang="en-US" sz="2400" b="1"/>
              <a:t>Clinical picture: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/>
              <a:t>– Headache without signs of meningeal irritation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/>
              <a:t>– Convulsions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/>
              <a:t>– Focal neurological deficit (paralysis, loss of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/>
              <a:t>sensation, visual field defects)</a:t>
            </a:r>
          </a:p>
        </p:txBody>
      </p:sp>
    </p:spTree>
    <p:extLst>
      <p:ext uri="{BB962C8B-B14F-4D97-AF65-F5344CB8AC3E}">
        <p14:creationId xmlns:p14="http://schemas.microsoft.com/office/powerpoint/2010/main" val="409914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67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>
                <a:solidFill>
                  <a:srgbClr val="0000FF"/>
                </a:solidFill>
                <a:ea typeface="ＭＳ Ｐゴシック" charset="0"/>
              </a:rPr>
              <a:t>Subdural Abscess</a:t>
            </a:r>
            <a:endParaRPr lang="en-US" dirty="0">
              <a:solidFill>
                <a:srgbClr val="0000FF"/>
              </a:solidFill>
              <a:ea typeface="+mj-ea"/>
              <a:cs typeface="+mj-cs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/>
              <a:t>Investigations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/>
              <a:t>– CT scan, MRI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/>
              <a:t>Treatment: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/>
              <a:t>– Drainage (neurosurgeons)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/>
              <a:t>– Systemic antibiotics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/>
              <a:t>– Mastoidectomy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1357313"/>
            <a:ext cx="3452813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29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69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>
                <a:solidFill>
                  <a:srgbClr val="0000FF"/>
                </a:solidFill>
                <a:ea typeface="ＭＳ Ｐゴシック" charset="0"/>
              </a:rPr>
              <a:t>Meningitis</a:t>
            </a:r>
            <a:br>
              <a:rPr lang="en-US" b="1" i="1" dirty="0">
                <a:solidFill>
                  <a:srgbClr val="0000FF"/>
                </a:solidFill>
                <a:ea typeface="ＭＳ Ｐゴシック" charset="0"/>
              </a:rPr>
            </a:br>
            <a:endParaRPr lang="en-US" dirty="0">
              <a:solidFill>
                <a:srgbClr val="0000FF"/>
              </a:solidFill>
              <a:ea typeface="+mj-ea"/>
              <a:cs typeface="+mj-cs"/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500" b="1"/>
              <a:t>Definition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500"/>
              <a:t>– Inflammation of meninges  (pia &amp; arachinoid)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500" b="1"/>
              <a:t>Pathology: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500"/>
              <a:t>– Occurs during acute exacerbation of chronic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500"/>
              <a:t>unsafe middle ear infection.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500"/>
          </a:p>
        </p:txBody>
      </p:sp>
    </p:spTree>
    <p:extLst>
      <p:ext uri="{BB962C8B-B14F-4D97-AF65-F5344CB8AC3E}">
        <p14:creationId xmlns:p14="http://schemas.microsoft.com/office/powerpoint/2010/main" val="383534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2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300" b="1" i="1" dirty="0">
                <a:solidFill>
                  <a:srgbClr val="0000FF"/>
                </a:solidFill>
                <a:ea typeface="ＭＳ Ｐゴシック" charset="0"/>
              </a:rPr>
              <a:t>Meningitis</a:t>
            </a:r>
            <a:br>
              <a:rPr lang="en-US" sz="5300" b="1" i="1" dirty="0">
                <a:solidFill>
                  <a:srgbClr val="0000FF"/>
                </a:solidFill>
                <a:ea typeface="ＭＳ Ｐゴシック" charset="0"/>
              </a:rPr>
            </a:br>
            <a:endParaRPr lang="en-US" dirty="0">
              <a:solidFill>
                <a:srgbClr val="0000FF"/>
              </a:solidFill>
              <a:ea typeface="+mj-ea"/>
              <a:cs typeface="+mj-cs"/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b="1" i="1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b="1"/>
              <a:t>Clinical picture: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/>
              <a:t>– </a:t>
            </a:r>
            <a:r>
              <a:rPr lang="en-US" altLang="en-US" b="1"/>
              <a:t>General symptoms and signs: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/>
              <a:t>• high fever, restlessness, irritability,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/>
              <a:t>• photophobia, and delirium.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/>
              <a:t>– </a:t>
            </a:r>
            <a:r>
              <a:rPr lang="en-US" altLang="en-US" b="1"/>
              <a:t>Signs of meningeal irritation?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84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74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Meningitis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700" b="1"/>
              <a:t>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700" b="1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400" b="1"/>
              <a:t>Diagnosis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– Lumbar puncture is diagnostic: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40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400"/>
              <a:t> </a:t>
            </a:r>
            <a:r>
              <a:rPr lang="en-US" altLang="en-US" sz="2400" b="1"/>
              <a:t>Treatment: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400"/>
              <a:t>– Treatment of the complication itself and control of ear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400"/>
              <a:t>infection: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400"/>
              <a:t>• Specific antibiotics.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400"/>
              <a:t>• Antipyretics and supportive measures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400"/>
              <a:t>• Mastoidectomy to control the ear infection.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7" b="5263"/>
          <a:stretch>
            <a:fillRect/>
          </a:stretch>
        </p:blipFill>
        <p:spPr bwMode="auto">
          <a:xfrm>
            <a:off x="6500813" y="1785938"/>
            <a:ext cx="21431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79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  <p:bldP spid="3379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>
                <a:solidFill>
                  <a:srgbClr val="0000FF"/>
                </a:solidFill>
                <a:ea typeface="ＭＳ Ｐゴシック" charset="0"/>
              </a:rPr>
              <a:t>Venous Sinus Thrombosis</a:t>
            </a:r>
            <a:endParaRPr lang="en-US" b="1" dirty="0">
              <a:solidFill>
                <a:srgbClr val="0000FF"/>
              </a:solidFill>
              <a:ea typeface="+mj-ea"/>
              <a:cs typeface="+mj-cs"/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/>
              <a:t>Definition</a:t>
            </a:r>
          </a:p>
          <a:p>
            <a:pPr eaLnBrk="1" hangingPunct="1"/>
            <a:r>
              <a:rPr lang="en-US" altLang="en-US"/>
              <a:t>Thrombophlebitis of the  venous sinus.</a:t>
            </a:r>
          </a:p>
          <a:p>
            <a:pPr eaLnBrk="1" hangingPunct="1"/>
            <a:r>
              <a:rPr lang="en-US" altLang="en-US" b="1"/>
              <a:t>Etiology:</a:t>
            </a:r>
          </a:p>
          <a:p>
            <a:pPr eaLnBrk="1" hangingPunct="1"/>
            <a:r>
              <a:rPr lang="en-US" altLang="en-US"/>
              <a:t>It usually develops secondary to direct extension</a:t>
            </a:r>
          </a:p>
        </p:txBody>
      </p:sp>
    </p:spTree>
    <p:extLst>
      <p:ext uri="{BB962C8B-B14F-4D97-AF65-F5344CB8AC3E}">
        <p14:creationId xmlns:p14="http://schemas.microsoft.com/office/powerpoint/2010/main" val="30996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81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altLang="en-US" b="1" i="1"/>
            </a:br>
            <a:r>
              <a:rPr lang="en-US" altLang="en-US" b="1" i="1">
                <a:solidFill>
                  <a:srgbClr val="0000FF"/>
                </a:solidFill>
              </a:rPr>
              <a:t>Venous Sinus Thrombosis</a:t>
            </a:r>
            <a:endParaRPr lang="en-US" altLang="en-US">
              <a:solidFill>
                <a:srgbClr val="0000FF"/>
              </a:solidFill>
            </a:endParaRP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714625"/>
            <a:ext cx="2143125" cy="1743075"/>
          </a:xfrm>
          <a:noFill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714625"/>
            <a:ext cx="2214562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714625"/>
            <a:ext cx="22860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2571750" y="3286125"/>
            <a:ext cx="785813" cy="500063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786438" y="3286125"/>
            <a:ext cx="785812" cy="500063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22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-28575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i="1" dirty="0">
                <a:solidFill>
                  <a:srgbClr val="0000FF"/>
                </a:solidFill>
                <a:ea typeface="ＭＳ Ｐゴシック" charset="0"/>
              </a:rPr>
              <a:t>Venous Sinus Thrombosis</a:t>
            </a:r>
            <a:endParaRPr lang="en-US" sz="4000" dirty="0">
              <a:solidFill>
                <a:srgbClr val="0000FF"/>
              </a:solidFill>
              <a:ea typeface="ＭＳ Ｐゴシック" charset="0"/>
              <a:cs typeface="+mj-cs"/>
            </a:endParaRP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3600" b="1"/>
              <a:t>Clinical picture: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200" b="1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/>
              <a:t>– </a:t>
            </a:r>
            <a:r>
              <a:rPr lang="en-US" altLang="en-US" sz="2800" b="1"/>
              <a:t>Signs of blood invasion: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800"/>
              <a:t>• (spiking) fever with rigors and chills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800"/>
              <a:t>• persistent fever (septicemia).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800"/>
              <a:t>– Positive </a:t>
            </a:r>
            <a:r>
              <a:rPr lang="en-US" altLang="en-US" sz="2800" b="1"/>
              <a:t>Greissinger</a:t>
            </a:r>
            <a:r>
              <a:rPr lang="ja-JP" altLang="en-US" sz="2800" b="1"/>
              <a:t>’</a:t>
            </a:r>
            <a:r>
              <a:rPr lang="en-US" altLang="ja-JP" sz="2800" b="1"/>
              <a:t>s sign which is edema and </a:t>
            </a:r>
            <a:r>
              <a:rPr lang="en-US" altLang="ja-JP" sz="2800"/>
              <a:t>tenderness over the area of the mastoid emissary Vein.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headache, vomiting, and papilledema(increase intracranial pressure )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200"/>
          </a:p>
        </p:txBody>
      </p:sp>
    </p:spTree>
    <p:extLst>
      <p:ext uri="{BB962C8B-B14F-4D97-AF65-F5344CB8AC3E}">
        <p14:creationId xmlns:p14="http://schemas.microsoft.com/office/powerpoint/2010/main" val="368074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86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>
                <a:solidFill>
                  <a:srgbClr val="0000FF"/>
                </a:solidFill>
                <a:ea typeface="ＭＳ Ｐゴシック" charset="0"/>
              </a:rPr>
              <a:t>Venous Sinus Thrombosis</a:t>
            </a:r>
            <a:endParaRPr lang="en-US" dirty="0">
              <a:solidFill>
                <a:srgbClr val="0000FF"/>
              </a:solidFill>
              <a:ea typeface="+mj-ea"/>
              <a:cs typeface="+mj-cs"/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/>
              <a:t>Diagnosis</a:t>
            </a:r>
          </a:p>
          <a:p>
            <a:pPr eaLnBrk="1" hangingPunct="1"/>
            <a:r>
              <a:rPr lang="en-US" altLang="en-US"/>
              <a:t>– CT scan with contrast</a:t>
            </a:r>
          </a:p>
          <a:p>
            <a:pPr eaLnBrk="1" hangingPunct="1"/>
            <a:r>
              <a:rPr lang="en-US" altLang="en-US"/>
              <a:t>– MRI, MRA, MRV</a:t>
            </a:r>
          </a:p>
          <a:p>
            <a:pPr eaLnBrk="1" hangingPunct="1"/>
            <a:r>
              <a:rPr lang="en-US" altLang="en-US"/>
              <a:t>– Angiography, venography</a:t>
            </a:r>
          </a:p>
          <a:p>
            <a:pPr eaLnBrk="1" hangingPunct="1"/>
            <a:r>
              <a:rPr lang="en-US" altLang="en-US"/>
              <a:t>– Blood cultures is positive during the febrile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      phase.</a:t>
            </a:r>
          </a:p>
        </p:txBody>
      </p:sp>
    </p:spTree>
    <p:extLst>
      <p:ext uri="{BB962C8B-B14F-4D97-AF65-F5344CB8AC3E}">
        <p14:creationId xmlns:p14="http://schemas.microsoft.com/office/powerpoint/2010/main" val="339729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9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FF"/>
                </a:solidFill>
              </a:rPr>
              <a:t>Objectives 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predisposing factors for  complications </a:t>
            </a:r>
          </a:p>
          <a:p>
            <a:r>
              <a:rPr lang="en-US" altLang="en-US"/>
              <a:t> The pathways for spreading the infections beyond the ear?</a:t>
            </a:r>
          </a:p>
          <a:p>
            <a:r>
              <a:rPr lang="en-US" altLang="en-US"/>
              <a:t>To know the classifications of complications </a:t>
            </a:r>
          </a:p>
          <a:p>
            <a:r>
              <a:rPr lang="en-US" altLang="en-US"/>
              <a:t>To know presentations ,clinical findings ,investigations and management of each complication   </a:t>
            </a:r>
          </a:p>
          <a:p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85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1433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-127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altLang="en-US" sz="3600" b="1" i="1">
                <a:solidFill>
                  <a:srgbClr val="0000FF"/>
                </a:solidFill>
              </a:rPr>
            </a:br>
            <a:br>
              <a:rPr lang="en-US" altLang="en-US" sz="3600" b="1" i="1">
                <a:solidFill>
                  <a:srgbClr val="0000FF"/>
                </a:solidFill>
              </a:rPr>
            </a:br>
            <a:r>
              <a:rPr lang="en-US" altLang="en-US" sz="3600" b="1" i="1">
                <a:solidFill>
                  <a:srgbClr val="0000FF"/>
                </a:solidFill>
              </a:rPr>
              <a:t>Venous Sinus Thrombosis</a:t>
            </a:r>
            <a:endParaRPr lang="en-US" altLang="en-US" sz="3600">
              <a:solidFill>
                <a:srgbClr val="0000FF"/>
              </a:solidFill>
            </a:endParaRP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/>
              <a:t>Treatment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– Medical: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• Antibiotics and supportive treatment.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• Anticoagulants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– Surgical: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• Mastoidectomy with exposure of the affected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sinus and the intra-sinus abscess is drained.</a:t>
            </a:r>
          </a:p>
        </p:txBody>
      </p:sp>
    </p:spTree>
    <p:extLst>
      <p:ext uri="{BB962C8B-B14F-4D97-AF65-F5344CB8AC3E}">
        <p14:creationId xmlns:p14="http://schemas.microsoft.com/office/powerpoint/2010/main" val="229580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93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i="1" dirty="0">
                <a:solidFill>
                  <a:srgbClr val="0000FF"/>
                </a:solidFill>
                <a:ea typeface="ＭＳ Ｐゴシック" charset="0"/>
              </a:rPr>
              <a:t>Brain Abscess</a:t>
            </a:r>
            <a:endParaRPr lang="en-US" sz="4000" dirty="0">
              <a:solidFill>
                <a:srgbClr val="0000FF"/>
              </a:solidFill>
              <a:ea typeface="ＭＳ Ｐゴシック" charset="0"/>
              <a:cs typeface="+mj-cs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488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600" b="1"/>
              <a:t>Definition</a:t>
            </a:r>
          </a:p>
          <a:p>
            <a:pPr eaLnBrk="1" hangingPunct="1"/>
            <a:r>
              <a:rPr lang="en-US" altLang="en-US" sz="2600"/>
              <a:t>– Localized suppuration in the brain substance.</a:t>
            </a:r>
          </a:p>
          <a:p>
            <a:pPr eaLnBrk="1" hangingPunct="1"/>
            <a:r>
              <a:rPr lang="en-US" altLang="en-US" sz="2600"/>
              <a:t>– It is most lethal complication of suppurative otitis media </a:t>
            </a:r>
          </a:p>
          <a:p>
            <a:pPr eaLnBrk="1" hangingPunct="1"/>
            <a:r>
              <a:rPr lang="en-US" altLang="en-US" sz="2600" b="1"/>
              <a:t>Incidence:</a:t>
            </a:r>
          </a:p>
          <a:p>
            <a:pPr eaLnBrk="1" hangingPunct="1"/>
            <a:r>
              <a:rPr lang="en-US" altLang="en-US" sz="2600"/>
              <a:t>– 50% is Otogenic brain abscess</a:t>
            </a:r>
          </a:p>
        </p:txBody>
      </p:sp>
    </p:spTree>
    <p:extLst>
      <p:ext uri="{BB962C8B-B14F-4D97-AF65-F5344CB8AC3E}">
        <p14:creationId xmlns:p14="http://schemas.microsoft.com/office/powerpoint/2010/main" val="380678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96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>
                <a:solidFill>
                  <a:srgbClr val="0000FF"/>
                </a:solidFill>
                <a:ea typeface="ＭＳ Ｐゴシック" charset="0"/>
              </a:rPr>
              <a:t>Brain Abscess</a:t>
            </a:r>
            <a:br>
              <a:rPr lang="en-US" b="1" i="1" dirty="0">
                <a:solidFill>
                  <a:srgbClr val="0000FF"/>
                </a:solidFill>
                <a:ea typeface="ＭＳ Ｐゴシック" charset="0"/>
              </a:rPr>
            </a:br>
            <a:endParaRPr lang="en-US" dirty="0">
              <a:solidFill>
                <a:srgbClr val="0000FF"/>
              </a:solidFill>
              <a:ea typeface="+mj-ea"/>
              <a:cs typeface="+mj-cs"/>
            </a:endParaRP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/>
              <a:t>Pathology</a:t>
            </a:r>
          </a:p>
          <a:p>
            <a:pPr eaLnBrk="1" hangingPunct="1"/>
            <a:r>
              <a:rPr lang="en-US" altLang="en-US"/>
              <a:t>– Site:  Temporal lobe or • Less frequently, in the cerebellum. (more dangerous)</a:t>
            </a:r>
          </a:p>
        </p:txBody>
      </p:sp>
    </p:spTree>
    <p:extLst>
      <p:ext uri="{BB962C8B-B14F-4D97-AF65-F5344CB8AC3E}">
        <p14:creationId xmlns:p14="http://schemas.microsoft.com/office/powerpoint/2010/main" val="290758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98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>
                <a:solidFill>
                  <a:srgbClr val="0000FF"/>
                </a:solidFill>
                <a:ea typeface="ＭＳ Ｐゴシック" charset="0"/>
              </a:rPr>
              <a:t>Brain Abscess</a:t>
            </a:r>
            <a:br>
              <a:rPr lang="en-US" b="1" i="1" dirty="0">
                <a:solidFill>
                  <a:srgbClr val="0000FF"/>
                </a:solidFill>
                <a:ea typeface="ＭＳ Ｐゴシック" charset="0"/>
              </a:rPr>
            </a:br>
            <a:endParaRPr lang="en-US" dirty="0">
              <a:solidFill>
                <a:srgbClr val="0000FF"/>
              </a:solidFill>
              <a:ea typeface="+mj-ea"/>
              <a:cs typeface="+mj-cs"/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i="1"/>
              <a:t>Brain Abscess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/>
              <a:t>Diagnosis</a:t>
            </a:r>
          </a:p>
          <a:p>
            <a:pPr eaLnBrk="1" hangingPunct="1"/>
            <a:r>
              <a:rPr lang="en-US" altLang="en-US"/>
              <a:t>– CT scans.</a:t>
            </a:r>
          </a:p>
          <a:p>
            <a:pPr eaLnBrk="1" hangingPunct="1"/>
            <a:r>
              <a:rPr lang="en-US" altLang="en-US"/>
              <a:t>– MRI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429000"/>
            <a:ext cx="36004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81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01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b="1" i="1" dirty="0">
                <a:solidFill>
                  <a:srgbClr val="0000FF"/>
                </a:solidFill>
                <a:ea typeface="ＭＳ Ｐゴシック" charset="0"/>
              </a:rPr>
              <a:t>Brain Abscess</a:t>
            </a:r>
            <a:br>
              <a:rPr lang="en-US" sz="3200" b="1" i="1" dirty="0">
                <a:solidFill>
                  <a:srgbClr val="0000FF"/>
                </a:solidFill>
                <a:ea typeface="ＭＳ Ｐゴシック" charset="0"/>
              </a:rPr>
            </a:br>
            <a:endParaRPr lang="en-US" dirty="0">
              <a:solidFill>
                <a:srgbClr val="0000FF"/>
              </a:solidFill>
              <a:ea typeface="ＭＳ Ｐゴシック" charset="0"/>
              <a:cs typeface="+mj-cs"/>
            </a:endParaRP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3000"/>
              <a:t> </a:t>
            </a:r>
            <a:r>
              <a:rPr lang="en-US" altLang="en-US" sz="4000" b="1" i="1"/>
              <a:t>Brain Abscess</a:t>
            </a:r>
            <a:endParaRPr lang="en-US" altLang="en-US" sz="3000" b="1" i="1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800" b="1"/>
              <a:t>Treatment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3000" b="1"/>
              <a:t>Medical: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3000"/>
              <a:t>• Systemic antibiotics.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3000"/>
              <a:t>• Measure to decrease intracranial pressure.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3000"/>
              <a:t>– </a:t>
            </a:r>
            <a:r>
              <a:rPr lang="en-US" altLang="en-US" sz="3000" b="1"/>
              <a:t>Surgical: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3000"/>
              <a:t>• Neurosurgical drainage of the abscess 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3000"/>
              <a:t>•  mastoidectomy operation after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3000"/>
              <a:t>subsidence of the acute stage.</a:t>
            </a:r>
          </a:p>
        </p:txBody>
      </p:sp>
    </p:spTree>
    <p:extLst>
      <p:ext uri="{BB962C8B-B14F-4D97-AF65-F5344CB8AC3E}">
        <p14:creationId xmlns:p14="http://schemas.microsoft.com/office/powerpoint/2010/main" val="171384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03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0000FF"/>
                </a:solidFill>
              </a:rPr>
              <a:t>Intratemporal  complications</a:t>
            </a:r>
            <a:br>
              <a:rPr lang="en-US" altLang="en-US" b="1">
                <a:solidFill>
                  <a:srgbClr val="0000FF"/>
                </a:solidFill>
              </a:rPr>
            </a:br>
            <a:endParaRPr lang="en-US" altLang="en-US"/>
          </a:p>
        </p:txBody>
      </p:sp>
      <p:pic>
        <p:nvPicPr>
          <p:cNvPr id="37890" name="anatomy-of-ear.gif" descr="/Users/alsanosi/Desktop/anatomy-of-ear.gif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3" b="19215"/>
          <a:stretch>
            <a:fillRect/>
          </a:stretch>
        </p:blipFill>
        <p:spPr>
          <a:xfrm>
            <a:off x="457200" y="1412875"/>
            <a:ext cx="8229600" cy="4292600"/>
          </a:xfrm>
        </p:spPr>
      </p:pic>
    </p:spTree>
    <p:extLst>
      <p:ext uri="{BB962C8B-B14F-4D97-AF65-F5344CB8AC3E}">
        <p14:creationId xmlns:p14="http://schemas.microsoft.com/office/powerpoint/2010/main" val="2149840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0000FF"/>
                </a:solidFill>
              </a:rPr>
              <a:t>Intratemporal  complications</a:t>
            </a:r>
            <a:br>
              <a:rPr lang="en-US" altLang="en-US" b="1">
                <a:solidFill>
                  <a:srgbClr val="0000FF"/>
                </a:solidFill>
              </a:rPr>
            </a:b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Labybrinthitis </a:t>
            </a:r>
          </a:p>
          <a:p>
            <a:r>
              <a:rPr lang="en-US" altLang="en-US"/>
              <a:t>Ossicular fixation or erosions </a:t>
            </a:r>
          </a:p>
          <a:p>
            <a:r>
              <a:rPr lang="en-US" altLang="en-US"/>
              <a:t>Labyrithine fistula </a:t>
            </a:r>
          </a:p>
          <a:p>
            <a:r>
              <a:rPr lang="en-US" altLang="en-US"/>
              <a:t>Facial nerve paralysis</a:t>
            </a:r>
          </a:p>
          <a:p>
            <a:r>
              <a:rPr lang="en-US" altLang="en-US"/>
              <a:t>Mastoiditis /mastoid abscess </a:t>
            </a:r>
          </a:p>
        </p:txBody>
      </p:sp>
    </p:spTree>
    <p:extLst>
      <p:ext uri="{BB962C8B-B14F-4D97-AF65-F5344CB8AC3E}">
        <p14:creationId xmlns:p14="http://schemas.microsoft.com/office/powerpoint/2010/main" val="255388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Labyrinthine fistula </a:t>
            </a:r>
            <a:br>
              <a:rPr lang="en-US" altLang="en-US" b="1"/>
            </a:br>
            <a:endParaRPr lang="en-US" altLang="en-US"/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rabicPeriod"/>
              <a:defRPr/>
            </a:pPr>
            <a:r>
              <a:rPr lang="en-US" b="1" dirty="0">
                <a:ea typeface="ＭＳ Ｐゴシック" charset="0"/>
              </a:rPr>
              <a:t>Labyrinthine fistula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b="1" dirty="0">
                <a:solidFill>
                  <a:srgbClr val="0000FF"/>
                </a:solidFill>
                <a:ea typeface="ＭＳ Ｐゴシック" charset="0"/>
              </a:rPr>
              <a:t>Definition: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ＭＳ Ｐゴシック" charset="0"/>
              </a:rPr>
              <a:t>communication between middle and inner ear</a:t>
            </a:r>
          </a:p>
          <a:p>
            <a:pPr marL="0" indent="0">
              <a:buFont typeface="Arial" charset="0"/>
              <a:buNone/>
              <a:defRPr/>
            </a:pPr>
            <a:r>
              <a:rPr lang="en-US" b="1" dirty="0" err="1">
                <a:solidFill>
                  <a:srgbClr val="0000FF"/>
                </a:solidFill>
                <a:ea typeface="ＭＳ Ｐゴシック" charset="0"/>
              </a:rPr>
              <a:t>Atiology</a:t>
            </a:r>
            <a:r>
              <a:rPr lang="en-US" b="1" dirty="0">
                <a:solidFill>
                  <a:srgbClr val="0000FF"/>
                </a:solidFill>
                <a:ea typeface="ＭＳ Ｐゴシック" charset="0"/>
              </a:rPr>
              <a:t> : 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ＭＳ Ｐゴシック" charset="0"/>
              </a:rPr>
              <a:t>It is caused by erosion of boney labyrinth due </a:t>
            </a:r>
            <a:r>
              <a:rPr lang="en-US" dirty="0" err="1">
                <a:ea typeface="ＭＳ Ｐゴシック" charset="0"/>
              </a:rPr>
              <a:t>cholesteatoma</a:t>
            </a:r>
            <a:r>
              <a:rPr lang="en-US" dirty="0">
                <a:ea typeface="ＭＳ Ｐゴシック" charset="0"/>
              </a:rPr>
              <a:t> </a:t>
            </a:r>
          </a:p>
          <a:p>
            <a:pPr>
              <a:buFont typeface="Arial" charset="0"/>
              <a:buNone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Arial" charset="0"/>
              <a:buNone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Arial" charset="0"/>
              <a:buNone/>
              <a:defRPr/>
            </a:pP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6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" grpId="0"/>
      <p:bldP spid="4710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Labyrinthine fistula </a:t>
            </a:r>
            <a:br>
              <a:rPr lang="en-US" altLang="en-US" b="1"/>
            </a:br>
            <a:endParaRPr lang="en-US" altLang="en-US"/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en-US" b="1" dirty="0">
              <a:ea typeface="ＭＳ Ｐゴシック" charset="0"/>
            </a:endParaRPr>
          </a:p>
          <a:p>
            <a:pPr>
              <a:buFont typeface="Arial" charset="0"/>
              <a:buNone/>
              <a:defRPr/>
            </a:pPr>
            <a:r>
              <a:rPr lang="en-US" b="1" dirty="0">
                <a:solidFill>
                  <a:srgbClr val="0000FF"/>
                </a:solidFill>
                <a:ea typeface="ＭＳ Ｐゴシック" charset="0"/>
              </a:rPr>
              <a:t>Clinical picture :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ＭＳ Ｐゴシック" charset="0"/>
              </a:rPr>
              <a:t>Hearing loss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>
                <a:ea typeface="ＭＳ Ｐゴシック" charset="0"/>
              </a:rPr>
              <a:t>Attack  of vertigo mostly during straining ,sneezing and lifting heavy object 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>
                <a:ea typeface="ＭＳ Ｐゴシック" charset="0"/>
              </a:rPr>
              <a:t>Positive fistula test </a:t>
            </a:r>
          </a:p>
          <a:p>
            <a:pPr>
              <a:buFont typeface="Arial" charset="0"/>
              <a:buNone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61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" grpId="0"/>
      <p:bldP spid="48130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Labyrinthine fistula</a:t>
            </a:r>
            <a:endParaRPr lang="en-US" altLang="en-US"/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00FF"/>
                </a:solidFill>
              </a:rPr>
              <a:t>Diagnosis: </a:t>
            </a:r>
          </a:p>
          <a:p>
            <a:r>
              <a:rPr lang="en-US" altLang="en-US"/>
              <a:t>High index of suspicion</a:t>
            </a:r>
          </a:p>
          <a:p>
            <a:r>
              <a:rPr lang="en-US" altLang="en-US"/>
              <a:t>longstanding disease</a:t>
            </a:r>
          </a:p>
          <a:p>
            <a:r>
              <a:rPr lang="en-US" altLang="en-US"/>
              <a:t> fistula test </a:t>
            </a:r>
          </a:p>
          <a:p>
            <a:r>
              <a:rPr lang="en-US" altLang="en-US"/>
              <a:t>Ct scan of temporal bone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00FF"/>
                </a:solidFill>
              </a:rPr>
              <a:t>Treatment :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Mastoidectomy    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endParaRPr lang="en-US" altLang="en-US"/>
          </a:p>
        </p:txBody>
      </p:sp>
      <p:pic>
        <p:nvPicPr>
          <p:cNvPr id="48131" name="Picture 3" descr="fist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286125"/>
            <a:ext cx="2879725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81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" grpId="0"/>
      <p:bldP spid="4813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Predisposing factors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250825" y="1268413"/>
            <a:ext cx="8472488" cy="4525962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n-US" b="1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600"/>
              <a:t>• </a:t>
            </a:r>
            <a:r>
              <a:rPr lang="en-US" altLang="en-US" sz="2800" b="1"/>
              <a:t>Virulent organisms.</a:t>
            </a:r>
          </a:p>
          <a:p>
            <a:pPr eaLnBrk="1" hangingPunct="1"/>
            <a:r>
              <a:rPr lang="en-US" altLang="en-US" sz="2800" b="1"/>
              <a:t>Chronicity of disease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b="1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b="1"/>
              <a:t>•</a:t>
            </a:r>
            <a:r>
              <a:rPr lang="en-US" altLang="en-US" sz="2800" b="1"/>
              <a:t>Presence of  Cholesteatoma and bone erosion.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800" b="1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/>
              <a:t>• Obstruction of natural drainage e.g. by a polyp.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800" b="1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/>
              <a:t>• Low resistance of the patient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b="1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b="1"/>
          </a:p>
        </p:txBody>
      </p:sp>
    </p:spTree>
    <p:extLst>
      <p:ext uri="{BB962C8B-B14F-4D97-AF65-F5344CB8AC3E}">
        <p14:creationId xmlns:p14="http://schemas.microsoft.com/office/powerpoint/2010/main" val="97211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1638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Facial nerve paralysis</a:t>
            </a:r>
            <a:r>
              <a:rPr lang="en-US" altLang="en-US"/>
              <a:t> 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Congenital or acquired dehiscence of nerve canal </a:t>
            </a:r>
          </a:p>
          <a:p>
            <a:r>
              <a:rPr lang="en-US" altLang="en-US"/>
              <a:t>It is possibly a result of the inflammatory response within the fallopian canal to the  acute or chronic otitis media </a:t>
            </a:r>
          </a:p>
          <a:p>
            <a:r>
              <a:rPr lang="en-US" altLang="en-US"/>
              <a:t>Tympanic segment is the most commom site to be involved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79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3" grpId="0"/>
      <p:bldP spid="4915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Facial nerve paralysis </a:t>
            </a:r>
            <a:br>
              <a:rPr lang="en-US" altLang="en-US" b="1"/>
            </a:br>
            <a:endParaRPr lang="en-US" altLang="en-US"/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b="1">
                <a:solidFill>
                  <a:srgbClr val="0000FF"/>
                </a:solidFill>
              </a:rPr>
              <a:t>Diagnosis</a:t>
            </a:r>
            <a:r>
              <a:rPr lang="en-US" altLang="en-US"/>
              <a:t> </a:t>
            </a:r>
          </a:p>
          <a:p>
            <a:r>
              <a:rPr lang="en-US" altLang="en-US"/>
              <a:t>Clinical </a:t>
            </a:r>
          </a:p>
          <a:p>
            <a:r>
              <a:rPr lang="en-US" altLang="en-US"/>
              <a:t>May occur in acute or chronic ottis media</a:t>
            </a:r>
          </a:p>
          <a:p>
            <a:r>
              <a:rPr lang="en-US" altLang="en-US"/>
              <a:t>Ct scan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 </a:t>
            </a:r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69794" y="3683794"/>
            <a:ext cx="3432175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38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7" grpId="0"/>
      <p:bldP spid="5017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Facial nerve paralysis </a:t>
            </a:r>
            <a:br>
              <a:rPr lang="en-US" altLang="en-US" b="1"/>
            </a:br>
            <a:endParaRPr lang="en-US" altLang="en-US"/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Treatment</a:t>
            </a:r>
            <a:r>
              <a:rPr lang="en-US" altLang="en-US" b="1">
                <a:solidFill>
                  <a:srgbClr val="0000FF"/>
                </a:solidFill>
              </a:rPr>
              <a:t> :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b="1"/>
              <a:t>-</a:t>
            </a:r>
            <a:r>
              <a:rPr lang="en-US" altLang="en-US" sz="2800"/>
              <a:t>Acute otitis media and acute  mastoiditis  (cortical mastoidectomy +ventilation tube)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/>
              <a:t>- chronic otitis media with cholestetoma ( mastoidecomy ± facial nerve decompresion ) </a:t>
            </a:r>
            <a:endParaRPr lang="en-US" altLang="en-US"/>
          </a:p>
          <a:p>
            <a:pPr>
              <a:buFont typeface="Arial" panose="020B0604020202020204" pitchFamily="34" charset="0"/>
              <a:buNone/>
            </a:pPr>
            <a:endParaRPr lang="en-US" altLang="en-US" b="1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20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1" grpId="0"/>
      <p:bldP spid="5120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 MASTOIDITIS</a:t>
            </a:r>
            <a:endParaRPr lang="en-US" altLang="en-US"/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b="1" dirty="0">
                <a:solidFill>
                  <a:srgbClr val="0000FF"/>
                </a:solidFill>
                <a:ea typeface="ＭＳ Ｐゴシック" charset="0"/>
              </a:rPr>
              <a:t>Definition: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ea typeface="ＭＳ Ｐゴシック" charset="0"/>
              </a:rPr>
              <a:t> It is the inflammation of mucosal lining of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dirty="0">
                <a:ea typeface="ＭＳ Ｐゴシック" charset="0"/>
              </a:rPr>
              <a:t>     </a:t>
            </a:r>
            <a:r>
              <a:rPr lang="en-US" dirty="0" err="1">
                <a:ea typeface="ＭＳ Ｐゴシック" charset="0"/>
              </a:rPr>
              <a:t>antrum</a:t>
            </a:r>
            <a:r>
              <a:rPr lang="en-US" dirty="0">
                <a:ea typeface="ＭＳ Ｐゴシック" charset="0"/>
              </a:rPr>
              <a:t> and mastoid air cells system.</a:t>
            </a:r>
          </a:p>
        </p:txBody>
      </p:sp>
    </p:spTree>
    <p:extLst>
      <p:ext uri="{BB962C8B-B14F-4D97-AF65-F5344CB8AC3E}">
        <p14:creationId xmlns:p14="http://schemas.microsoft.com/office/powerpoint/2010/main" val="356833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  <p:bldP spid="53250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Acute Mastoiditis </a:t>
            </a:r>
            <a:br>
              <a:rPr lang="en-US" altLang="en-US" b="1"/>
            </a:br>
            <a:endParaRPr lang="en-US" altLang="en-US"/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Pathology</a:t>
            </a:r>
            <a:endParaRPr lang="en-US" altLang="en-US">
              <a:solidFill>
                <a:srgbClr val="0000FF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• Production of pus under tension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• Hyperaemic decalcification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• Osteoclastic resorption of bony walls</a:t>
            </a:r>
          </a:p>
        </p:txBody>
      </p:sp>
    </p:spTree>
    <p:extLst>
      <p:ext uri="{BB962C8B-B14F-4D97-AF65-F5344CB8AC3E}">
        <p14:creationId xmlns:p14="http://schemas.microsoft.com/office/powerpoint/2010/main" val="428059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9" grpId="0"/>
      <p:bldP spid="53250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4200" b="1" dirty="0">
                <a:solidFill>
                  <a:srgbClr val="0000FF"/>
                </a:solidFill>
                <a:ea typeface="+mn-ea"/>
                <a:cs typeface="+mn-cs"/>
              </a:rPr>
              <a:t>Symptoms: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Earache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Fever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Ear discharge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4700" b="1" dirty="0">
                <a:solidFill>
                  <a:srgbClr val="0000FF"/>
                </a:solidFill>
                <a:ea typeface="+mn-ea"/>
                <a:cs typeface="+mn-cs"/>
              </a:rPr>
              <a:t>Signs: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Mastoid tenderness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Sagging of </a:t>
            </a:r>
            <a:r>
              <a:rPr lang="en-US" dirty="0" err="1">
                <a:ea typeface="+mn-ea"/>
                <a:cs typeface="+mn-cs"/>
              </a:rPr>
              <a:t>posterosuperior</a:t>
            </a: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err="1">
                <a:ea typeface="+mn-ea"/>
                <a:cs typeface="+mn-cs"/>
              </a:rPr>
              <a:t>meatal</a:t>
            </a:r>
            <a:r>
              <a:rPr lang="en-US" dirty="0">
                <a:ea typeface="+mn-ea"/>
                <a:cs typeface="+mn-cs"/>
              </a:rPr>
              <a:t> wall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TM perforation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Swelling over mastoid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Hearing loss</a:t>
            </a:r>
          </a:p>
        </p:txBody>
      </p:sp>
      <p:pic>
        <p:nvPicPr>
          <p:cNvPr id="542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22219" y="1321594"/>
            <a:ext cx="2714625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224338"/>
            <a:ext cx="2357438" cy="2633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63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Mastoid abscess 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4000" b="1">
                <a:solidFill>
                  <a:srgbClr val="0000FF"/>
                </a:solidFill>
              </a:rPr>
              <a:t>Investigation :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/>
              <a:t>• CT scan temporal bones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/>
              <a:t>• Ear swab for culture and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/>
              <a:t>           sensitiveity </a:t>
            </a:r>
          </a:p>
        </p:txBody>
      </p:sp>
      <p:pic>
        <p:nvPicPr>
          <p:cNvPr id="55299" name="Picture 6" descr="Graphic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43125"/>
            <a:ext cx="3170238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15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7" grpId="0"/>
      <p:bldP spid="55298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TREATMENT</a:t>
            </a:r>
            <a:br>
              <a:rPr lang="en-US" altLang="en-US" b="1"/>
            </a:br>
            <a:endParaRPr lang="en-US" altLang="en-US"/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 </a:t>
            </a:r>
            <a:r>
              <a:rPr lang="en-US" altLang="en-US" b="1">
                <a:solidFill>
                  <a:srgbClr val="0000FF"/>
                </a:solidFill>
              </a:rPr>
              <a:t>Medical treatment: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− Hospitalize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− Antibiotics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− Analgesics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solidFill>
                  <a:srgbClr val="0000FF"/>
                </a:solidFill>
              </a:rPr>
              <a:t>Surgical treatment: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−Myringotomy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− Cortical mastoidectomy</a:t>
            </a:r>
          </a:p>
        </p:txBody>
      </p:sp>
    </p:spTree>
    <p:extLst>
      <p:ext uri="{BB962C8B-B14F-4D97-AF65-F5344CB8AC3E}">
        <p14:creationId xmlns:p14="http://schemas.microsoft.com/office/powerpoint/2010/main" val="291611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1" grpId="0"/>
      <p:bldP spid="5632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FF"/>
                </a:solidFill>
              </a:rPr>
              <a:t>Extracranial complications 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Extension of infection to the neck</a:t>
            </a:r>
          </a:p>
          <a:p>
            <a:r>
              <a:rPr lang="en-US" altLang="en-US"/>
              <a:t>Bezold abscess ( extension of infection from mastoid to SCM) 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92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5" grpId="0"/>
      <p:bldP spid="5734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endParaRPr lang="en-US" altLang="en-US"/>
          </a:p>
          <a:p>
            <a:pPr algn="ctr" eaLnBrk="1" hangingPunct="1"/>
            <a:endParaRPr lang="en-US" altLang="en-US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800" b="1"/>
              <a:t>Thanks </a:t>
            </a:r>
          </a:p>
          <a:p>
            <a:pPr algn="ctr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245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Pathways of infection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13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• </a:t>
            </a:r>
            <a:r>
              <a:rPr lang="en-US" altLang="en-US" sz="2600"/>
              <a:t> extension of infection is by bone erosion due to a cholesteatoma.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600"/>
              <a:t>• Vascular extension (retrograde thrombophlebitis).</a:t>
            </a:r>
          </a:p>
          <a:p>
            <a:pPr eaLnBrk="1" hangingPunct="1"/>
            <a:r>
              <a:rPr lang="en-US" altLang="en-US" sz="2400"/>
              <a:t>Congenital dehiscence </a:t>
            </a:r>
          </a:p>
          <a:p>
            <a:pPr eaLnBrk="1" hangingPunct="1"/>
            <a:r>
              <a:rPr lang="en-US" altLang="en-US" sz="2400"/>
              <a:t>fracture lines</a:t>
            </a:r>
          </a:p>
          <a:p>
            <a:pPr eaLnBrk="1" hangingPunct="1"/>
            <a:r>
              <a:rPr lang="en-US" altLang="en-US" sz="2400"/>
              <a:t> Round or oval  window membrane to  the labyrinth</a:t>
            </a:r>
          </a:p>
          <a:p>
            <a:pPr eaLnBrk="1" hangingPunct="1"/>
            <a:r>
              <a:rPr lang="en-US" altLang="en-US" sz="2400"/>
              <a:t>Dehiscence  due to previous surgery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6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6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251277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1843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Classification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n-US" b="1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• </a:t>
            </a:r>
            <a:r>
              <a:rPr lang="en-US" altLang="en-US" b="1"/>
              <a:t>Intra-cranial complications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• </a:t>
            </a:r>
            <a:r>
              <a:rPr lang="en-US" altLang="en-US" b="1"/>
              <a:t>Intratemporal  complications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• </a:t>
            </a:r>
            <a:r>
              <a:rPr lang="en-US" altLang="en-US" b="1"/>
              <a:t>Extra-cranial complications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516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0000FF"/>
                </a:solidFill>
              </a:rPr>
              <a:t>Intra-cranial complications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i="1"/>
              <a:t>Extradural Abscess</a:t>
            </a:r>
          </a:p>
          <a:p>
            <a:r>
              <a:rPr lang="en-US" altLang="en-US" b="1" i="1"/>
              <a:t>Subdural Abscess</a:t>
            </a:r>
          </a:p>
          <a:p>
            <a:r>
              <a:rPr lang="en-US" altLang="en-US" b="1" i="1"/>
              <a:t>Meningitis</a:t>
            </a:r>
          </a:p>
          <a:p>
            <a:r>
              <a:rPr lang="en-US" altLang="en-US" b="1" i="1"/>
              <a:t>Venous Sinus Thrombosis</a:t>
            </a:r>
          </a:p>
          <a:p>
            <a:r>
              <a:rPr lang="en-US" altLang="en-US" b="1" i="1"/>
              <a:t>Brain Abscess</a:t>
            </a:r>
          </a:p>
          <a:p>
            <a:endParaRPr lang="en-US" altLang="en-US" b="1" i="1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96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What are the natural barriers between brain and temporal bone ?</a:t>
            </a:r>
            <a:br>
              <a:rPr lang="en-US" altLang="en-US" sz="3600" b="1">
                <a:solidFill>
                  <a:srgbClr val="0000FF"/>
                </a:solidFill>
              </a:rPr>
            </a:br>
            <a:endParaRPr lang="en-US" altLang="en-US" sz="3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Bone </a:t>
            </a:r>
          </a:p>
          <a:p>
            <a:r>
              <a:rPr lang="en-US" altLang="en-US"/>
              <a:t>Meninges </a:t>
            </a:r>
          </a:p>
        </p:txBody>
      </p:sp>
    </p:spTree>
    <p:extLst>
      <p:ext uri="{BB962C8B-B14F-4D97-AF65-F5344CB8AC3E}">
        <p14:creationId xmlns:p14="http://schemas.microsoft.com/office/powerpoint/2010/main" val="361123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i="1">
                <a:solidFill>
                  <a:srgbClr val="0000FF"/>
                </a:solidFill>
              </a:rPr>
              <a:t>Extradural Abscess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en-US" b="1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ea typeface="ＭＳ Ｐゴシック" charset="0"/>
              </a:rPr>
              <a:t> Collection of pus against the </a:t>
            </a:r>
            <a:r>
              <a:rPr lang="en-US" dirty="0" err="1">
                <a:ea typeface="ＭＳ Ｐゴシック" charset="0"/>
              </a:rPr>
              <a:t>dura</a:t>
            </a:r>
            <a:r>
              <a:rPr lang="en-US" dirty="0">
                <a:ea typeface="ＭＳ Ｐゴシック" charset="0"/>
              </a:rPr>
              <a:t> 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ea typeface="ＭＳ Ｐゴシック" charset="0"/>
              </a:rPr>
              <a:t>middle or posterior cranial fossa.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ea typeface="ＭＳ Ｐゴシック" charset="0"/>
              </a:rPr>
              <a:t>Extradural abscess is the commonest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dirty="0">
                <a:ea typeface="ＭＳ Ｐゴシック" charset="0"/>
              </a:rPr>
              <a:t>    intracranial complication of otitis media</a:t>
            </a:r>
          </a:p>
        </p:txBody>
      </p:sp>
    </p:spTree>
    <p:extLst>
      <p:ext uri="{BB962C8B-B14F-4D97-AF65-F5344CB8AC3E}">
        <p14:creationId xmlns:p14="http://schemas.microsoft.com/office/powerpoint/2010/main" val="270999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2457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Extradural abscess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500" b="1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500" b="1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200" b="1"/>
              <a:t>Clinical Picture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200"/>
              <a:t>– Persistent headache on the side of otitis media.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20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200"/>
              <a:t>– Pulsating discharge.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20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200"/>
              <a:t>– Fever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20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200"/>
              <a:t>– Asymptomatic (discovered during surgery)</a:t>
            </a:r>
          </a:p>
        </p:txBody>
      </p:sp>
    </p:spTree>
    <p:extLst>
      <p:ext uri="{BB962C8B-B14F-4D97-AF65-F5344CB8AC3E}">
        <p14:creationId xmlns:p14="http://schemas.microsoft.com/office/powerpoint/2010/main" val="117188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  <p:bldP spid="2662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930</Words>
  <Application>Microsoft Office PowerPoint</Application>
  <PresentationFormat>On-screen Show (4:3)</PresentationFormat>
  <Paragraphs>249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MS PGothic</vt:lpstr>
      <vt:lpstr>Arial</vt:lpstr>
      <vt:lpstr>Calibri</vt:lpstr>
      <vt:lpstr>Calibri Light</vt:lpstr>
      <vt:lpstr>游ゴシック</vt:lpstr>
      <vt:lpstr>Office Theme</vt:lpstr>
      <vt:lpstr>The complications of acute and chronic otitis media</vt:lpstr>
      <vt:lpstr>Objectives </vt:lpstr>
      <vt:lpstr>Predisposing factors</vt:lpstr>
      <vt:lpstr>Pathways of infection</vt:lpstr>
      <vt:lpstr>Classification</vt:lpstr>
      <vt:lpstr>Intra-cranial complications</vt:lpstr>
      <vt:lpstr>What are the natural barriers between brain and temporal bone ? </vt:lpstr>
      <vt:lpstr>Extradural Abscess</vt:lpstr>
      <vt:lpstr>Extradural abscess</vt:lpstr>
      <vt:lpstr>Extradural abscess</vt:lpstr>
      <vt:lpstr>Subdural Abscess</vt:lpstr>
      <vt:lpstr>Subdural Abscess</vt:lpstr>
      <vt:lpstr>Meningitis </vt:lpstr>
      <vt:lpstr>Meningitis </vt:lpstr>
      <vt:lpstr>Meningitis</vt:lpstr>
      <vt:lpstr>Venous Sinus Thrombosis</vt:lpstr>
      <vt:lpstr> Venous Sinus Thrombosis</vt:lpstr>
      <vt:lpstr>Venous Sinus Thrombosis</vt:lpstr>
      <vt:lpstr>Venous Sinus Thrombosis</vt:lpstr>
      <vt:lpstr>  Venous Sinus Thrombosis</vt:lpstr>
      <vt:lpstr>Brain Abscess</vt:lpstr>
      <vt:lpstr>Brain Abscess </vt:lpstr>
      <vt:lpstr>Brain Abscess </vt:lpstr>
      <vt:lpstr>Brain Abscess </vt:lpstr>
      <vt:lpstr>Intratemporal  complications </vt:lpstr>
      <vt:lpstr>Intratemporal  complications </vt:lpstr>
      <vt:lpstr>Labyrinthine fistula  </vt:lpstr>
      <vt:lpstr>Labyrinthine fistula  </vt:lpstr>
      <vt:lpstr>Labyrinthine fistula</vt:lpstr>
      <vt:lpstr>Facial nerve paralysis </vt:lpstr>
      <vt:lpstr>Facial nerve paralysis  </vt:lpstr>
      <vt:lpstr>Facial nerve paralysis  </vt:lpstr>
      <vt:lpstr> MASTOIDITIS</vt:lpstr>
      <vt:lpstr>Acute Mastoiditis  </vt:lpstr>
      <vt:lpstr>PowerPoint Presentation</vt:lpstr>
      <vt:lpstr>Mastoid abscess </vt:lpstr>
      <vt:lpstr>TREATMENT </vt:lpstr>
      <vt:lpstr>Extracranial complications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Othman Abid</dc:creator>
  <cp:lastModifiedBy>Othman Abid</cp:lastModifiedBy>
  <cp:revision>2</cp:revision>
  <dcterms:created xsi:type="dcterms:W3CDTF">2016-09-21T23:00:38Z</dcterms:created>
  <dcterms:modified xsi:type="dcterms:W3CDTF">2016-09-21T23:01:45Z</dcterms:modified>
</cp:coreProperties>
</file>