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7" r:id="rId2"/>
    <p:sldId id="258" r:id="rId3"/>
    <p:sldId id="259" r:id="rId4"/>
    <p:sldId id="260" r:id="rId5"/>
    <p:sldId id="263" r:id="rId6"/>
    <p:sldId id="262" r:id="rId7"/>
    <p:sldId id="283" r:id="rId8"/>
    <p:sldId id="318" r:id="rId9"/>
    <p:sldId id="316" r:id="rId10"/>
    <p:sldId id="319" r:id="rId11"/>
    <p:sldId id="315" r:id="rId12"/>
    <p:sldId id="265" r:id="rId13"/>
    <p:sldId id="266" r:id="rId14"/>
    <p:sldId id="267" r:id="rId15"/>
    <p:sldId id="306" r:id="rId16"/>
    <p:sldId id="307" r:id="rId17"/>
    <p:sldId id="308" r:id="rId18"/>
    <p:sldId id="309" r:id="rId19"/>
    <p:sldId id="269" r:id="rId20"/>
    <p:sldId id="270" r:id="rId21"/>
    <p:sldId id="271" r:id="rId22"/>
    <p:sldId id="282" r:id="rId23"/>
    <p:sldId id="310" r:id="rId24"/>
    <p:sldId id="278" r:id="rId25"/>
    <p:sldId id="279" r:id="rId26"/>
    <p:sldId id="311" r:id="rId27"/>
    <p:sldId id="312" r:id="rId28"/>
    <p:sldId id="284" r:id="rId29"/>
    <p:sldId id="285" r:id="rId30"/>
    <p:sldId id="286" r:id="rId31"/>
    <p:sldId id="287" r:id="rId32"/>
    <p:sldId id="289" r:id="rId33"/>
    <p:sldId id="290" r:id="rId34"/>
    <p:sldId id="291" r:id="rId35"/>
    <p:sldId id="294" r:id="rId36"/>
    <p:sldId id="295" r:id="rId37"/>
    <p:sldId id="296" r:id="rId38"/>
    <p:sldId id="297" r:id="rId39"/>
    <p:sldId id="300" r:id="rId40"/>
    <p:sldId id="301" r:id="rId41"/>
    <p:sldId id="313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 snapToGrid="0" snapToObjects="1">
      <p:cViewPr>
        <p:scale>
          <a:sx n="66" d="100"/>
          <a:sy n="66" d="100"/>
        </p:scale>
        <p:origin x="-1494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8B46F7A-8D67-5347-8858-798C8472B52F}" type="datetimeFigureOut">
              <a:rPr lang="ar-SA" smtClean="0"/>
              <a:t>16 جمادى الثانية، 1438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413DB65-3022-3645-BAD4-620355F8B9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1404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94ED729-ABE5-214C-905E-1C8FF0564682}" type="datetimeFigureOut">
              <a:rPr lang="ar-SA" smtClean="0"/>
              <a:t>16 جمادى الثانية، 1438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96A5CDB-9CCA-3348-9116-56484EB86D8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89923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8EB-B927-2349-94A8-D840F1924B5A}" type="datetimeFigureOut">
              <a:rPr lang="en-US" smtClean="0"/>
              <a:pPr/>
              <a:t>3/14/17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EF7D-CAAF-ED4E-B6B7-44CEC2B2B0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01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8EB-B927-2349-94A8-D840F1924B5A}" type="datetimeFigureOut">
              <a:rPr lang="en-US" smtClean="0"/>
              <a:pPr/>
              <a:t>3/14/17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EF7D-CAAF-ED4E-B6B7-44CEC2B2B0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24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8EB-B927-2349-94A8-D840F1924B5A}" type="datetimeFigureOut">
              <a:rPr lang="en-US" smtClean="0"/>
              <a:pPr/>
              <a:t>3/14/17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EF7D-CAAF-ED4E-B6B7-44CEC2B2B0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44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2E08E-ED33-3340-ABB1-52EECD53F47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557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557A1-2C14-6A49-AF32-B457408DD2B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7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2D6DE-A1BD-564C-BDBB-2828810D3D8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531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8EB-B927-2349-94A8-D840F1924B5A}" type="datetimeFigureOut">
              <a:rPr lang="en-US" smtClean="0"/>
              <a:pPr/>
              <a:t>3/14/17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EF7D-CAAF-ED4E-B6B7-44CEC2B2B0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96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8EB-B927-2349-94A8-D840F1924B5A}" type="datetimeFigureOut">
              <a:rPr lang="en-US" smtClean="0"/>
              <a:pPr/>
              <a:t>3/14/17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EF7D-CAAF-ED4E-B6B7-44CEC2B2B0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555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8EB-B927-2349-94A8-D840F1924B5A}" type="datetimeFigureOut">
              <a:rPr lang="en-US" smtClean="0"/>
              <a:pPr/>
              <a:t>3/14/17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EF7D-CAAF-ED4E-B6B7-44CEC2B2B0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4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8EB-B927-2349-94A8-D840F1924B5A}" type="datetimeFigureOut">
              <a:rPr lang="en-US" smtClean="0"/>
              <a:pPr/>
              <a:t>3/14/17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EF7D-CAAF-ED4E-B6B7-44CEC2B2B0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52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8EB-B927-2349-94A8-D840F1924B5A}" type="datetimeFigureOut">
              <a:rPr lang="en-US" smtClean="0"/>
              <a:pPr/>
              <a:t>3/14/17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EF7D-CAAF-ED4E-B6B7-44CEC2B2B0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37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8EB-B927-2349-94A8-D840F1924B5A}" type="datetimeFigureOut">
              <a:rPr lang="en-US" smtClean="0"/>
              <a:pPr/>
              <a:t>3/14/17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EF7D-CAAF-ED4E-B6B7-44CEC2B2B0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5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8EB-B927-2349-94A8-D840F1924B5A}" type="datetimeFigureOut">
              <a:rPr lang="en-US" smtClean="0"/>
              <a:pPr/>
              <a:t>3/14/17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EF7D-CAAF-ED4E-B6B7-44CEC2B2B0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05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8EB-B927-2349-94A8-D840F1924B5A}" type="datetimeFigureOut">
              <a:rPr lang="en-US" smtClean="0"/>
              <a:pPr/>
              <a:t>3/14/17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EF7D-CAAF-ED4E-B6B7-44CEC2B2B0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10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5B8EB-B927-2349-94A8-D840F1924B5A}" type="datetimeFigureOut">
              <a:rPr lang="en-US" smtClean="0"/>
              <a:pPr/>
              <a:t>3/14/17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6EF7D-CAAF-ED4E-B6B7-44CEC2B2B0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55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www.google.com.sa/url?sa=i&amp;rct=j&amp;q=&amp;esrc=s&amp;source=images&amp;cd=&amp;cad=rja&amp;uact=8&amp;ved=0CAcQjRxqFQoTCIm4s7yFwMcCFcNaGgodbb4I9A&amp;url=http://wiley-vch.e-bookshelf.de/products/reading-epub/product-id/668846/title/ABC+of+Ear,+Nose+and+Throat.html?lang=dt&amp;ei=5SzaVcmxDsO1ae38oqAP&amp;psig=AFQjCNFLo64s8duzV7pJ1pddFAn7HcWJmQ&amp;ust=1440447938389292" TargetMode="External"/><Relationship Id="rId3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png"/><Relationship Id="rId3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gi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981075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900" dirty="0" smtClean="0">
                <a:solidFill>
                  <a:srgbClr val="7030A0"/>
                </a:solidFill>
                <a:latin typeface="Arial" charset="0"/>
              </a:rPr>
              <a:t>( Ear I )</a:t>
            </a:r>
            <a:r>
              <a:rPr lang="en-US" sz="4900" dirty="0" smtClean="0">
                <a:latin typeface="Arial" charset="0"/>
              </a:rPr>
              <a:t/>
            </a:r>
            <a:br>
              <a:rPr lang="en-US" sz="4900" dirty="0" smtClean="0">
                <a:latin typeface="Arial" charset="0"/>
              </a:rPr>
            </a:br>
            <a:r>
              <a:rPr lang="en-US" sz="3600" dirty="0" smtClean="0">
                <a:latin typeface="Arial" charset="0"/>
              </a:rPr>
              <a:t>Anatomy and Physiology of the ear</a:t>
            </a:r>
            <a:endParaRPr lang="ar-SA" sz="3600" dirty="0">
              <a:latin typeface="Arial" charset="0"/>
            </a:endParaRP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997200"/>
            <a:ext cx="9144000" cy="218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rgbClr val="C00000"/>
                </a:solidFill>
                <a:latin typeface="Arial" charset="0"/>
              </a:rPr>
              <a:t>Dr. </a:t>
            </a:r>
            <a:r>
              <a:rPr lang="en-US" b="1" dirty="0" err="1" smtClean="0">
                <a:solidFill>
                  <a:srgbClr val="C00000"/>
                </a:solidFill>
                <a:latin typeface="Arial" charset="0"/>
              </a:rPr>
              <a:t>Farid</a:t>
            </a:r>
            <a:r>
              <a:rPr lang="en-US" b="1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Arial" charset="0"/>
              </a:rPr>
              <a:t>Alzhrani</a:t>
            </a:r>
            <a:r>
              <a:rPr lang="en-US" b="1" dirty="0">
                <a:solidFill>
                  <a:srgbClr val="C00000"/>
                </a:solidFill>
                <a:latin typeface="Arial" charset="0"/>
              </a:rPr>
              <a:t/>
            </a:r>
            <a:br>
              <a:rPr lang="en-US" b="1" dirty="0">
                <a:solidFill>
                  <a:srgbClr val="C00000"/>
                </a:solidFill>
                <a:latin typeface="Arial" charset="0"/>
              </a:rPr>
            </a:br>
            <a:r>
              <a:rPr lang="en-US" sz="2400" dirty="0" smtClean="0">
                <a:solidFill>
                  <a:srgbClr val="C00000"/>
                </a:solidFill>
                <a:latin typeface="Arial" charset="0"/>
              </a:rPr>
              <a:t>Assistant  </a:t>
            </a:r>
            <a:r>
              <a:rPr lang="en-US" sz="2400" dirty="0">
                <a:solidFill>
                  <a:srgbClr val="C00000"/>
                </a:solidFill>
                <a:latin typeface="Arial" charset="0"/>
              </a:rPr>
              <a:t>professor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Arial" charset="0"/>
              </a:rPr>
              <a:t>Consultant of  Otolaryngology, head </a:t>
            </a:r>
            <a:r>
              <a:rPr lang="en-US" sz="2400" dirty="0">
                <a:solidFill>
                  <a:srgbClr val="C00000"/>
                </a:solidFill>
                <a:latin typeface="Arial" charset="0"/>
              </a:rPr>
              <a:t>and neck </a:t>
            </a:r>
            <a:r>
              <a:rPr lang="en-US" sz="2400" dirty="0" smtClean="0">
                <a:solidFill>
                  <a:srgbClr val="C00000"/>
                </a:solidFill>
                <a:latin typeface="Arial" charset="0"/>
              </a:rPr>
              <a:t>surgery</a:t>
            </a:r>
            <a:endParaRPr lang="en-US" sz="2400" dirty="0">
              <a:solidFill>
                <a:srgbClr val="C000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C00000"/>
                </a:solidFill>
                <a:latin typeface="Arial" charset="0"/>
              </a:rPr>
              <a:t> King </a:t>
            </a:r>
            <a:r>
              <a:rPr lang="en-US" sz="2400" dirty="0" err="1">
                <a:solidFill>
                  <a:srgbClr val="C00000"/>
                </a:solidFill>
                <a:latin typeface="Arial" charset="0"/>
              </a:rPr>
              <a:t>Abdulaziz</a:t>
            </a:r>
            <a:r>
              <a:rPr lang="en-US" sz="2400" dirty="0">
                <a:solidFill>
                  <a:srgbClr val="C00000"/>
                </a:solidFill>
                <a:latin typeface="Arial" charset="0"/>
              </a:rPr>
              <a:t> University Hospital</a:t>
            </a: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8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FF0000"/>
                </a:solidFill>
              </a:rPr>
              <a:t>TYMPANIC MEMBRANE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The </a:t>
            </a:r>
            <a:r>
              <a:rPr lang="de-DE" dirty="0" err="1" smtClean="0"/>
              <a:t>Tympanic</a:t>
            </a:r>
            <a:r>
              <a:rPr lang="de-DE" dirty="0" smtClean="0"/>
              <a:t> </a:t>
            </a:r>
            <a:r>
              <a:rPr lang="de-DE" dirty="0" err="1" smtClean="0"/>
              <a:t>membrane</a:t>
            </a:r>
            <a:r>
              <a:rPr lang="de-DE" dirty="0" smtClean="0"/>
              <a:t> </a:t>
            </a:r>
            <a:r>
              <a:rPr lang="de-DE" dirty="0" err="1" smtClean="0"/>
              <a:t>consist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three</a:t>
            </a:r>
            <a:r>
              <a:rPr lang="de-DE" dirty="0" smtClean="0"/>
              <a:t> </a:t>
            </a:r>
            <a:r>
              <a:rPr lang="de-DE" dirty="0" err="1" smtClean="0"/>
              <a:t>layers</a:t>
            </a:r>
            <a:r>
              <a:rPr lang="de-DE" dirty="0" smtClean="0"/>
              <a:t>:</a:t>
            </a:r>
          </a:p>
          <a:p>
            <a:pPr>
              <a:buNone/>
            </a:pPr>
            <a:endParaRPr lang="de-DE" dirty="0" smtClean="0"/>
          </a:p>
          <a:p>
            <a:pPr marL="514350" indent="-514350">
              <a:buFont typeface="+mj-lt"/>
              <a:buAutoNum type="arabicPeriod"/>
            </a:pPr>
            <a:r>
              <a:rPr lang="de-DE" dirty="0" err="1" smtClean="0"/>
              <a:t>Outer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r>
              <a:rPr lang="de-DE" dirty="0" smtClean="0"/>
              <a:t>,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epithelial</a:t>
            </a:r>
            <a:r>
              <a:rPr lang="de-DE" dirty="0" smtClean="0"/>
              <a:t> (</a:t>
            </a:r>
            <a:r>
              <a:rPr lang="de-DE" dirty="0" err="1" smtClean="0"/>
              <a:t>ectodermal</a:t>
            </a:r>
            <a:r>
              <a:rPr lang="de-DE" dirty="0" smtClean="0"/>
              <a:t>) </a:t>
            </a:r>
            <a:r>
              <a:rPr lang="de-DE" dirty="0" err="1" smtClean="0"/>
              <a:t>origin</a:t>
            </a:r>
            <a:r>
              <a:rPr lang="de-DE" dirty="0" smtClean="0"/>
              <a:t>,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The </a:t>
            </a:r>
            <a:r>
              <a:rPr lang="de-DE" dirty="0" err="1" smtClean="0"/>
              <a:t>middle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lamina</a:t>
            </a:r>
            <a:r>
              <a:rPr lang="de-DE" dirty="0" smtClean="0"/>
              <a:t> </a:t>
            </a:r>
            <a:r>
              <a:rPr lang="de-DE" dirty="0" err="1" smtClean="0"/>
              <a:t>propria</a:t>
            </a:r>
            <a:r>
              <a:rPr lang="de-DE" dirty="0" smtClean="0"/>
              <a:t>,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mesodermal</a:t>
            </a:r>
            <a:r>
              <a:rPr lang="de-DE" dirty="0" smtClean="0"/>
              <a:t> </a:t>
            </a:r>
            <a:r>
              <a:rPr lang="de-DE" dirty="0" err="1" smtClean="0"/>
              <a:t>origin</a:t>
            </a:r>
            <a:r>
              <a:rPr lang="de-DE" dirty="0" smtClean="0"/>
              <a:t>,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The </a:t>
            </a:r>
            <a:r>
              <a:rPr lang="de-DE" dirty="0" err="1" smtClean="0"/>
              <a:t>inner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r>
              <a:rPr lang="de-DE" dirty="0" smtClean="0"/>
              <a:t>, </a:t>
            </a:r>
            <a:r>
              <a:rPr lang="de-DE" dirty="0" err="1" smtClean="0"/>
              <a:t>of</a:t>
            </a:r>
            <a:r>
              <a:rPr lang="de-DE" dirty="0" smtClean="0"/>
              <a:t> endodermal </a:t>
            </a:r>
            <a:r>
              <a:rPr lang="de-DE" dirty="0" err="1" smtClean="0"/>
              <a:t>origin</a:t>
            </a:r>
            <a:r>
              <a:rPr lang="de-DE" dirty="0" smtClean="0"/>
              <a:t>, </a:t>
            </a:r>
            <a:r>
              <a:rPr lang="de-DE" dirty="0" err="1" smtClean="0"/>
              <a:t>comprising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middle</a:t>
            </a:r>
            <a:r>
              <a:rPr lang="de-DE" dirty="0" smtClean="0"/>
              <a:t> </a:t>
            </a:r>
            <a:r>
              <a:rPr lang="de-DE" dirty="0" err="1" smtClean="0"/>
              <a:t>ear</a:t>
            </a:r>
            <a:r>
              <a:rPr lang="de-DE" dirty="0" smtClean="0"/>
              <a:t> </a:t>
            </a:r>
            <a:r>
              <a:rPr lang="de-DE" dirty="0" err="1" smtClean="0"/>
              <a:t>mucosa</a:t>
            </a:r>
            <a:r>
              <a:rPr lang="de-DE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de-DE" dirty="0" smtClean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FF0000"/>
                </a:solidFill>
              </a:rPr>
              <a:t>TYMPANIC MEMBRANE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5" name="Inhaltsplatzhalter 4" descr="normal-eardrum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042827"/>
            <a:ext cx="4038600" cy="3524596"/>
          </a:xfrm>
        </p:spPr>
      </p:pic>
      <p:pic>
        <p:nvPicPr>
          <p:cNvPr id="7" name="Grafik 6" descr="-Cholesteatom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99" y="1417638"/>
            <a:ext cx="3563257" cy="2399619"/>
          </a:xfrm>
          <a:prstGeom prst="rect">
            <a:avLst/>
          </a:prstGeom>
        </p:spPr>
      </p:pic>
      <p:pic>
        <p:nvPicPr>
          <p:cNvPr id="8" name="Grafik 7" descr="ear-drom-perforati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3991429"/>
            <a:ext cx="3563257" cy="2361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>
                <a:latin typeface="Arial" charset="0"/>
              </a:rPr>
              <a:t>ANATOMY OF THE EAR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 eaLnBrk="1" hangingPunct="1">
              <a:lnSpc>
                <a:spcPct val="220000"/>
              </a:lnSpc>
              <a:buFont typeface="+mj-lt"/>
              <a:buAutoNum type="alphaLcParenR"/>
            </a:pPr>
            <a:r>
              <a:rPr lang="en-US" dirty="0">
                <a:latin typeface="Arial" charset="0"/>
              </a:rPr>
              <a:t>External </a:t>
            </a:r>
            <a:r>
              <a:rPr lang="en-US" dirty="0" smtClean="0">
                <a:latin typeface="Arial" charset="0"/>
              </a:rPr>
              <a:t>Ear</a:t>
            </a:r>
          </a:p>
          <a:p>
            <a:pPr marL="514350" indent="-514350" eaLnBrk="1" hangingPunct="1">
              <a:lnSpc>
                <a:spcPct val="220000"/>
              </a:lnSpc>
              <a:buFont typeface="+mj-lt"/>
              <a:buAutoNum type="alphaLcParenR"/>
            </a:pPr>
            <a:r>
              <a:rPr lang="en-US" dirty="0" smtClean="0">
                <a:solidFill>
                  <a:srgbClr val="FFCC00"/>
                </a:solidFill>
                <a:latin typeface="Arial" charset="0"/>
              </a:rPr>
              <a:t>Middle Ear </a:t>
            </a:r>
            <a:endParaRPr lang="en-US" dirty="0">
              <a:solidFill>
                <a:schemeClr val="tx2"/>
              </a:solidFill>
              <a:latin typeface="Arial" charset="0"/>
            </a:endParaRPr>
          </a:p>
          <a:p>
            <a:pPr marL="514350" indent="-514350" eaLnBrk="1" hangingPunct="1">
              <a:lnSpc>
                <a:spcPct val="220000"/>
              </a:lnSpc>
              <a:buFont typeface="+mj-lt"/>
              <a:buAutoNum type="alphaLcParenR"/>
            </a:pPr>
            <a:r>
              <a:rPr lang="en-US" dirty="0">
                <a:latin typeface="Arial" charset="0"/>
              </a:rPr>
              <a:t>Inner Ear</a:t>
            </a:r>
          </a:p>
        </p:txBody>
      </p:sp>
    </p:spTree>
    <p:extLst>
      <p:ext uri="{BB962C8B-B14F-4D97-AF65-F5344CB8AC3E}">
        <p14:creationId xmlns:p14="http://schemas.microsoft.com/office/powerpoint/2010/main" val="51308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solidFill>
                  <a:srgbClr val="FF0000"/>
                </a:solidFill>
                <a:latin typeface="Arial" charset="0"/>
              </a:rPr>
              <a:t>B) Middle Ear </a:t>
            </a:r>
            <a:endParaRPr lang="en-US" sz="36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pPr marL="514350" indent="-514350" eaLnBrk="1" hangingPunct="1">
              <a:lnSpc>
                <a:spcPct val="140000"/>
              </a:lnSpc>
              <a:buFont typeface="+mj-lt"/>
              <a:buAutoNum type="arabicPeriod"/>
            </a:pPr>
            <a:r>
              <a:rPr lang="en-US" sz="2800" dirty="0">
                <a:latin typeface="Arial" charset="0"/>
              </a:rPr>
              <a:t>Eustachian (</a:t>
            </a:r>
            <a:r>
              <a:rPr lang="en-US" sz="2800" dirty="0" err="1">
                <a:latin typeface="Arial" charset="0"/>
              </a:rPr>
              <a:t>Pharyngo</a:t>
            </a:r>
            <a:r>
              <a:rPr lang="en-US" sz="2800" dirty="0">
                <a:latin typeface="Arial" charset="0"/>
              </a:rPr>
              <a:t>-tympanic) Tube</a:t>
            </a:r>
          </a:p>
          <a:p>
            <a:pPr marL="514350" indent="-514350" eaLnBrk="1" hangingPunct="1">
              <a:lnSpc>
                <a:spcPct val="140000"/>
              </a:lnSpc>
              <a:buFont typeface="+mj-lt"/>
              <a:buAutoNum type="arabicPeriod"/>
            </a:pPr>
            <a:r>
              <a:rPr lang="en-US" sz="2800" dirty="0">
                <a:latin typeface="Arial" charset="0"/>
              </a:rPr>
              <a:t>Tympanum (Middle Ear Cavity)</a:t>
            </a:r>
          </a:p>
          <a:p>
            <a:pPr marL="514350" indent="-514350" eaLnBrk="1" hangingPunct="1">
              <a:lnSpc>
                <a:spcPct val="140000"/>
              </a:lnSpc>
              <a:buFont typeface="+mj-lt"/>
              <a:buAutoNum type="arabicPeriod"/>
            </a:pPr>
            <a:r>
              <a:rPr lang="en-US" sz="2800" dirty="0">
                <a:latin typeface="Arial" charset="0"/>
              </a:rPr>
              <a:t>Mastoid </a:t>
            </a:r>
            <a:r>
              <a:rPr lang="en-US" sz="2800" dirty="0" err="1">
                <a:latin typeface="Arial" charset="0"/>
              </a:rPr>
              <a:t>Antrum</a:t>
            </a:r>
            <a:r>
              <a:rPr lang="en-US" sz="2800" dirty="0">
                <a:latin typeface="Arial" charset="0"/>
              </a:rPr>
              <a:t> and  Air Cells</a:t>
            </a:r>
          </a:p>
        </p:txBody>
      </p:sp>
      <p:pic>
        <p:nvPicPr>
          <p:cNvPr id="31746" name="Picture 2" descr="http://download.e-bookshelf.de/download/0000/6688/46/L-X-0000668846-0001409245.XHTML/images/c02f009.jpg">
            <a:hlinkClick r:id="rId2"/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38255" y="1600200"/>
            <a:ext cx="3948545" cy="42879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038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bldLvl="2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Arial" charset="0"/>
              </a:rPr>
              <a:t>Middle Ear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sz="3100" dirty="0" smtClean="0">
                <a:solidFill>
                  <a:srgbClr val="FFCC00"/>
                </a:solidFill>
                <a:latin typeface="Arial" charset="0"/>
              </a:rPr>
              <a:t>Eustachian (</a:t>
            </a:r>
            <a:r>
              <a:rPr lang="en-US" sz="3100" dirty="0" err="1" smtClean="0">
                <a:solidFill>
                  <a:srgbClr val="FFCC00"/>
                </a:solidFill>
                <a:latin typeface="Arial" charset="0"/>
              </a:rPr>
              <a:t>Pharyngo</a:t>
            </a:r>
            <a:r>
              <a:rPr lang="en-US" sz="3100" dirty="0" smtClean="0">
                <a:solidFill>
                  <a:srgbClr val="FFCC00"/>
                </a:solidFill>
                <a:latin typeface="Arial" charset="0"/>
              </a:rPr>
              <a:t>-Tympanic) Tube</a:t>
            </a:r>
            <a:endParaRPr lang="en-US" sz="3100" dirty="0">
              <a:latin typeface="Arial" charset="0"/>
            </a:endParaRPr>
          </a:p>
        </p:txBody>
      </p:sp>
      <p:pic>
        <p:nvPicPr>
          <p:cNvPr id="10" name="Inhaltsplatzhalter 9" descr="anatomy of-eustachian-tube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876800" y="1600200"/>
            <a:ext cx="3810000" cy="2185988"/>
          </a:xfrm>
        </p:spPr>
      </p:pic>
      <p:pic>
        <p:nvPicPr>
          <p:cNvPr id="12" name="Inhaltsplatzhalter 11" descr="Eustachian tube and ICA.jpg"/>
          <p:cNvPicPr>
            <a:picLocks noGrp="1" noChangeAspect="1"/>
          </p:cNvPicPr>
          <p:nvPr>
            <p:ph sz="quarter" idx="3"/>
          </p:nvPr>
        </p:nvPicPr>
        <p:blipFill>
          <a:blip r:embed="rId3"/>
          <a:stretch>
            <a:fillRect/>
          </a:stretch>
        </p:blipFill>
        <p:spPr>
          <a:xfrm>
            <a:off x="4876800" y="3938588"/>
            <a:ext cx="3810000" cy="2187575"/>
          </a:xfrm>
        </p:spPr>
      </p:pic>
      <p:sp>
        <p:nvSpPr>
          <p:cNvPr id="7" name="Textfeld 6"/>
          <p:cNvSpPr txBox="1"/>
          <p:nvPr/>
        </p:nvSpPr>
        <p:spPr>
          <a:xfrm>
            <a:off x="595744" y="2202875"/>
            <a:ext cx="403167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800" dirty="0" smtClean="0"/>
              <a:t>  Connect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middle</a:t>
            </a:r>
            <a:r>
              <a:rPr lang="de-DE" sz="2800" dirty="0" smtClean="0"/>
              <a:t> </a:t>
            </a:r>
            <a:r>
              <a:rPr lang="de-DE" sz="2800" dirty="0" err="1" smtClean="0"/>
              <a:t>ear</a:t>
            </a:r>
            <a:r>
              <a:rPr lang="de-DE" sz="2800" dirty="0" smtClean="0"/>
              <a:t> </a:t>
            </a:r>
            <a:r>
              <a:rPr lang="de-DE" sz="2800" dirty="0" err="1" smtClean="0"/>
              <a:t>cavity</a:t>
            </a:r>
            <a:r>
              <a:rPr lang="de-DE" sz="2800" dirty="0" smtClean="0"/>
              <a:t> </a:t>
            </a:r>
            <a:r>
              <a:rPr lang="de-DE" sz="2800" dirty="0" err="1" smtClean="0"/>
              <a:t>with</a:t>
            </a:r>
            <a:r>
              <a:rPr lang="de-DE" sz="2800" dirty="0" smtClean="0"/>
              <a:t> </a:t>
            </a:r>
            <a:r>
              <a:rPr lang="de-DE" sz="2800" dirty="0" err="1" smtClean="0"/>
              <a:t>nasopharynx</a:t>
            </a:r>
            <a:r>
              <a:rPr lang="de-DE" sz="2800" dirty="0" smtClean="0"/>
              <a:t>.</a:t>
            </a:r>
          </a:p>
          <a:p>
            <a:endParaRPr lang="de-DE" sz="2800" dirty="0" smtClean="0"/>
          </a:p>
          <a:p>
            <a:endParaRPr lang="de-DE" sz="2800" dirty="0" smtClean="0"/>
          </a:p>
          <a:p>
            <a:endParaRPr lang="de-DE" sz="2800" dirty="0" smtClean="0"/>
          </a:p>
          <a:p>
            <a:pPr>
              <a:buFont typeface="Arial" pitchFamily="34" charset="0"/>
              <a:buChar char="•"/>
            </a:pPr>
            <a:endParaRPr lang="de-DE" sz="2800" dirty="0" smtClean="0"/>
          </a:p>
          <a:p>
            <a:pPr>
              <a:buFont typeface="Arial" pitchFamily="34" charset="0"/>
              <a:buChar char="•"/>
            </a:pPr>
            <a:r>
              <a:rPr lang="de-DE" sz="2800" dirty="0" smtClean="0"/>
              <a:t>  Lies </a:t>
            </a:r>
            <a:r>
              <a:rPr lang="de-DE" sz="2800" dirty="0" err="1" smtClean="0"/>
              <a:t>adjacent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ICA</a:t>
            </a:r>
          </a:p>
          <a:p>
            <a:pPr>
              <a:buFont typeface="Arial" pitchFamily="34" charset="0"/>
              <a:buChar char="•"/>
            </a:pPr>
            <a:endParaRPr lang="de-DE" sz="2800" dirty="0" smtClean="0"/>
          </a:p>
        </p:txBody>
      </p:sp>
    </p:spTree>
    <p:extLst>
      <p:ext uri="{BB962C8B-B14F-4D97-AF65-F5344CB8AC3E}">
        <p14:creationId xmlns:p14="http://schemas.microsoft.com/office/powerpoint/2010/main" val="117894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parts of-eustachian-tub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1611087"/>
            <a:ext cx="8425542" cy="4595764"/>
          </a:xfr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Arial" charset="0"/>
              </a:rPr>
              <a:t>Middle Ear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sz="3100" dirty="0" smtClean="0">
                <a:solidFill>
                  <a:srgbClr val="FFCC00"/>
                </a:solidFill>
                <a:latin typeface="Arial" charset="0"/>
              </a:rPr>
              <a:t>Eustachian (</a:t>
            </a:r>
            <a:r>
              <a:rPr lang="en-US" sz="3100" dirty="0" err="1" smtClean="0">
                <a:solidFill>
                  <a:srgbClr val="FFCC00"/>
                </a:solidFill>
                <a:latin typeface="Arial" charset="0"/>
              </a:rPr>
              <a:t>Pharyngo</a:t>
            </a:r>
            <a:r>
              <a:rPr lang="en-US" sz="3100" dirty="0" smtClean="0">
                <a:solidFill>
                  <a:srgbClr val="FFCC00"/>
                </a:solidFill>
                <a:latin typeface="Arial" charset="0"/>
              </a:rPr>
              <a:t>-Tympanic) Tube</a:t>
            </a:r>
            <a:endParaRPr lang="de-DE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Arial" charset="0"/>
              </a:rPr>
              <a:t>Middle Ear</a:t>
            </a:r>
            <a:r>
              <a:rPr lang="en-US" sz="3200" dirty="0" smtClean="0">
                <a:latin typeface="Arial" charset="0"/>
              </a:rPr>
              <a:t/>
            </a:r>
            <a:br>
              <a:rPr lang="en-US" sz="3200" dirty="0" smtClean="0">
                <a:latin typeface="Arial" charset="0"/>
              </a:rPr>
            </a:br>
            <a:r>
              <a:rPr lang="en-US" sz="3100" dirty="0" smtClean="0">
                <a:solidFill>
                  <a:srgbClr val="FFCC00"/>
                </a:solidFill>
                <a:latin typeface="Arial" charset="0"/>
              </a:rPr>
              <a:t>Eustachian (</a:t>
            </a:r>
            <a:r>
              <a:rPr lang="en-US" sz="3100" dirty="0" err="1" smtClean="0">
                <a:solidFill>
                  <a:srgbClr val="FFCC00"/>
                </a:solidFill>
                <a:latin typeface="Arial" charset="0"/>
              </a:rPr>
              <a:t>Pharyngo</a:t>
            </a:r>
            <a:r>
              <a:rPr lang="en-US" sz="3100" dirty="0" smtClean="0">
                <a:solidFill>
                  <a:srgbClr val="FFCC00"/>
                </a:solidFill>
                <a:latin typeface="Arial" charset="0"/>
              </a:rPr>
              <a:t>-Tympanic) Tube</a:t>
            </a:r>
            <a:endParaRPr lang="de-DE" sz="3100" dirty="0"/>
          </a:p>
        </p:txBody>
      </p:sp>
      <p:pic>
        <p:nvPicPr>
          <p:cNvPr id="4" name="Inhaltsplatzhalter 3" descr="physiology-of-eustachian-tub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199" y="1600200"/>
            <a:ext cx="840970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Arial" charset="0"/>
              </a:rPr>
              <a:t>Middle Ear</a:t>
            </a:r>
            <a:r>
              <a:rPr lang="en-US" sz="3200" dirty="0" smtClean="0">
                <a:latin typeface="Arial" charset="0"/>
              </a:rPr>
              <a:t/>
            </a:r>
            <a:br>
              <a:rPr lang="en-US" sz="3200" dirty="0" smtClean="0">
                <a:latin typeface="Arial" charset="0"/>
              </a:rPr>
            </a:br>
            <a:r>
              <a:rPr lang="en-US" sz="3100" dirty="0" smtClean="0">
                <a:solidFill>
                  <a:srgbClr val="FFCC00"/>
                </a:solidFill>
                <a:latin typeface="Arial" charset="0"/>
              </a:rPr>
              <a:t>Eustachian (</a:t>
            </a:r>
            <a:r>
              <a:rPr lang="en-US" sz="3100" dirty="0" err="1" smtClean="0">
                <a:solidFill>
                  <a:srgbClr val="FFCC00"/>
                </a:solidFill>
                <a:latin typeface="Arial" charset="0"/>
              </a:rPr>
              <a:t>Pharyngo</a:t>
            </a:r>
            <a:r>
              <a:rPr lang="en-US" sz="3100" dirty="0" smtClean="0">
                <a:solidFill>
                  <a:srgbClr val="FFCC00"/>
                </a:solidFill>
                <a:latin typeface="Arial" charset="0"/>
              </a:rPr>
              <a:t>-Tympanic) Tube</a:t>
            </a:r>
            <a:endParaRPr lang="de-DE" sz="3100" dirty="0"/>
          </a:p>
        </p:txBody>
      </p:sp>
      <p:pic>
        <p:nvPicPr>
          <p:cNvPr id="5" name="Inhaltsplatzhalter 4" descr="eustachian-tube-functi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17638"/>
            <a:ext cx="8229600" cy="49970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Arial" charset="0"/>
              </a:rPr>
              <a:t>Middle Ear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sz="3100" dirty="0" smtClean="0">
                <a:solidFill>
                  <a:srgbClr val="FFCC00"/>
                </a:solidFill>
                <a:latin typeface="Arial" charset="0"/>
              </a:rPr>
              <a:t>Eustachian (</a:t>
            </a:r>
            <a:r>
              <a:rPr lang="en-US" sz="3100" dirty="0" err="1" smtClean="0">
                <a:solidFill>
                  <a:srgbClr val="FFCC00"/>
                </a:solidFill>
                <a:latin typeface="Arial" charset="0"/>
              </a:rPr>
              <a:t>Pharyngo</a:t>
            </a:r>
            <a:r>
              <a:rPr lang="en-US" sz="3100" dirty="0" smtClean="0">
                <a:solidFill>
                  <a:srgbClr val="FFCC00"/>
                </a:solidFill>
                <a:latin typeface="Arial" charset="0"/>
              </a:rPr>
              <a:t>-Tympanic) Tube</a:t>
            </a:r>
            <a:endParaRPr lang="de-DE" sz="3100" dirty="0"/>
          </a:p>
        </p:txBody>
      </p:sp>
      <p:pic>
        <p:nvPicPr>
          <p:cNvPr id="7" name="Inhaltsplatzhalter 6" descr="eustachian-tube (adults and infants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799771"/>
            <a:ext cx="4038600" cy="4180115"/>
          </a:xfrm>
        </p:spPr>
      </p:pic>
      <p:pic>
        <p:nvPicPr>
          <p:cNvPr id="8" name="Inhaltsplatzhalter 7" descr="Eustachian tube (adults and infants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95800" y="1799771"/>
            <a:ext cx="4191000" cy="4180115"/>
          </a:xfrm>
        </p:spPr>
      </p:pic>
      <p:sp>
        <p:nvSpPr>
          <p:cNvPr id="5" name="Ellipse 4"/>
          <p:cNvSpPr/>
          <p:nvPr/>
        </p:nvSpPr>
        <p:spPr>
          <a:xfrm>
            <a:off x="3541489" y="2931887"/>
            <a:ext cx="794657" cy="12482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Arial" charset="0"/>
              </a:rPr>
              <a:t>Middle Ear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sz="3100" dirty="0" smtClean="0">
                <a:solidFill>
                  <a:srgbClr val="FFCC00"/>
                </a:solidFill>
                <a:latin typeface="Arial" charset="0"/>
              </a:rPr>
              <a:t>Tympanic cavity (Middle ear cavity)</a:t>
            </a:r>
            <a:endParaRPr lang="en-US" sz="3100" dirty="0">
              <a:latin typeface="Arial" charset="0"/>
            </a:endParaRPr>
          </a:p>
        </p:txBody>
      </p:sp>
      <p:pic>
        <p:nvPicPr>
          <p:cNvPr id="6" name="Inhaltsplatzhalter 5" descr="boundaries of Middle ear cavit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056" y="1417638"/>
            <a:ext cx="8229600" cy="5024726"/>
          </a:xfrm>
        </p:spPr>
      </p:pic>
    </p:spTree>
    <p:extLst>
      <p:ext uri="{BB962C8B-B14F-4D97-AF65-F5344CB8AC3E}">
        <p14:creationId xmlns:p14="http://schemas.microsoft.com/office/powerpoint/2010/main" val="360504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>
                <a:latin typeface="Arial" charset="0"/>
              </a:rPr>
              <a:t>ANATOMY OF THE EAR</a:t>
            </a:r>
          </a:p>
        </p:txBody>
      </p:sp>
      <p:pic>
        <p:nvPicPr>
          <p:cNvPr id="5" name="Inhaltsplatzhalter 4" descr="parts of the ear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2000" y="1748631"/>
            <a:ext cx="5080000" cy="4229100"/>
          </a:xfrm>
        </p:spPr>
      </p:pic>
    </p:spTree>
    <p:extLst>
      <p:ext uri="{BB962C8B-B14F-4D97-AF65-F5344CB8AC3E}">
        <p14:creationId xmlns:p14="http://schemas.microsoft.com/office/powerpoint/2010/main" val="374990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Arial" charset="0"/>
              </a:rPr>
              <a:t>Middle Ear</a:t>
            </a:r>
            <a:br>
              <a:rPr lang="en-US" sz="4000" dirty="0" smtClean="0">
                <a:latin typeface="Arial" charset="0"/>
              </a:rPr>
            </a:br>
            <a:r>
              <a:rPr lang="en-US" sz="3100" dirty="0" smtClean="0">
                <a:solidFill>
                  <a:srgbClr val="FFCC00"/>
                </a:solidFill>
                <a:latin typeface="Arial" charset="0"/>
              </a:rPr>
              <a:t>Tympanic cavity (Middle ear cavity)</a:t>
            </a:r>
            <a:endParaRPr lang="en-US" sz="3100" dirty="0">
              <a:latin typeface="Arial" charset="0"/>
            </a:endParaRPr>
          </a:p>
        </p:txBody>
      </p:sp>
      <p:pic>
        <p:nvPicPr>
          <p:cNvPr id="11" name="Inhaltsplatzhalter 10" descr="contents of middle ea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17638"/>
            <a:ext cx="8229600" cy="5024726"/>
          </a:xfrm>
        </p:spPr>
      </p:pic>
    </p:spTree>
    <p:extLst>
      <p:ext uri="{BB962C8B-B14F-4D97-AF65-F5344CB8AC3E}">
        <p14:creationId xmlns:p14="http://schemas.microsoft.com/office/powerpoint/2010/main" val="371043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Arial" charset="0"/>
              </a:rPr>
              <a:t>Middle Ear</a:t>
            </a:r>
            <a:r>
              <a:rPr lang="en-US" sz="5400" dirty="0" smtClean="0">
                <a:latin typeface="Arial" charset="0"/>
              </a:rPr>
              <a:t/>
            </a:r>
            <a:br>
              <a:rPr lang="en-US" sz="5400" dirty="0" smtClean="0">
                <a:latin typeface="Arial" charset="0"/>
              </a:rPr>
            </a:br>
            <a:r>
              <a:rPr lang="en-US" sz="3100" dirty="0" smtClean="0">
                <a:solidFill>
                  <a:srgbClr val="FFCC00"/>
                </a:solidFill>
                <a:latin typeface="Arial" charset="0"/>
              </a:rPr>
              <a:t>Tympanic cavity (Middle ear cavity)</a:t>
            </a:r>
            <a:endParaRPr lang="en-US" sz="3100" dirty="0">
              <a:latin typeface="Arial" charset="0"/>
            </a:endParaRPr>
          </a:p>
        </p:txBody>
      </p:sp>
      <p:pic>
        <p:nvPicPr>
          <p:cNvPr id="7" name="Inhaltsplatzhalter 6" descr="parts of middle ear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00946" y="1843314"/>
            <a:ext cx="4781798" cy="4151086"/>
          </a:xfrm>
        </p:spPr>
      </p:pic>
      <p:sp>
        <p:nvSpPr>
          <p:cNvPr id="6" name="Textplatzhalter 5"/>
          <p:cNvSpPr>
            <a:spLocks noGrp="1"/>
          </p:cNvSpPr>
          <p:nvPr>
            <p:ph type="body" sz="half" idx="1"/>
          </p:nvPr>
        </p:nvSpPr>
        <p:spPr>
          <a:xfrm>
            <a:off x="270164" y="3144983"/>
            <a:ext cx="3830781" cy="15447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sz="2800" dirty="0" err="1" smtClean="0"/>
              <a:t>Middle</a:t>
            </a:r>
            <a:r>
              <a:rPr lang="de-DE" sz="2800" dirty="0" smtClean="0"/>
              <a:t> </a:t>
            </a:r>
            <a:r>
              <a:rPr lang="de-DE" sz="2800" dirty="0" err="1" smtClean="0"/>
              <a:t>ear</a:t>
            </a:r>
            <a:r>
              <a:rPr lang="de-DE" sz="2800" dirty="0" smtClean="0"/>
              <a:t> </a:t>
            </a:r>
            <a:r>
              <a:rPr lang="de-DE" sz="2800" dirty="0" err="1" smtClean="0"/>
              <a:t>cavity</a:t>
            </a:r>
            <a:r>
              <a:rPr lang="de-DE" sz="2800" dirty="0" smtClean="0"/>
              <a:t> </a:t>
            </a:r>
            <a:r>
              <a:rPr lang="de-DE" sz="2800" dirty="0" err="1" smtClean="0"/>
              <a:t>divided</a:t>
            </a:r>
            <a:r>
              <a:rPr lang="de-DE" sz="2800" dirty="0" smtClean="0"/>
              <a:t> </a:t>
            </a:r>
            <a:r>
              <a:rPr lang="de-DE" sz="2800" dirty="0" err="1" smtClean="0"/>
              <a:t>into</a:t>
            </a:r>
            <a:r>
              <a:rPr lang="de-DE" sz="2800" dirty="0" smtClean="0"/>
              <a:t> </a:t>
            </a:r>
            <a:r>
              <a:rPr lang="de-DE" sz="2800" dirty="0" err="1" smtClean="0"/>
              <a:t>three</a:t>
            </a:r>
            <a:r>
              <a:rPr lang="de-DE" sz="2800" dirty="0" smtClean="0"/>
              <a:t> </a:t>
            </a:r>
            <a:r>
              <a:rPr lang="de-DE" sz="2800" dirty="0" err="1" smtClean="0"/>
              <a:t>parts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71616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Arial" charset="0"/>
              </a:rPr>
              <a:t>Middle Ear </a:t>
            </a:r>
            <a:r>
              <a:rPr lang="en-US" sz="7200" dirty="0" smtClean="0">
                <a:latin typeface="Arial" charset="0"/>
              </a:rPr>
              <a:t/>
            </a:r>
            <a:br>
              <a:rPr lang="en-US" sz="7200" dirty="0" smtClean="0">
                <a:latin typeface="Arial" charset="0"/>
              </a:rPr>
            </a:br>
            <a:r>
              <a:rPr lang="en-US" sz="3100" dirty="0" smtClean="0">
                <a:solidFill>
                  <a:srgbClr val="FFCC00"/>
                </a:solidFill>
                <a:latin typeface="Arial" charset="0"/>
              </a:rPr>
              <a:t>Tympanic cavity (Middle ear cavity)</a:t>
            </a:r>
            <a:endParaRPr lang="en-US" sz="3100" dirty="0">
              <a:latin typeface="Arial" charset="0"/>
            </a:endParaRP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en-US" dirty="0" smtClean="0">
                <a:latin typeface="Arial" charset="0"/>
              </a:rPr>
              <a:t>LINING OF THE MIDDLE EAR :</a:t>
            </a:r>
          </a:p>
          <a:p>
            <a:pPr marL="0" indent="0" algn="just" eaLnBrk="1" hangingPunct="1">
              <a:lnSpc>
                <a:spcPct val="160000"/>
              </a:lnSpc>
              <a:buFontTx/>
              <a:buNone/>
            </a:pPr>
            <a:r>
              <a:rPr lang="en-US" sz="3000" dirty="0" smtClean="0">
                <a:latin typeface="Arial" charset="0"/>
              </a:rPr>
              <a:t>Mucous </a:t>
            </a:r>
            <a:r>
              <a:rPr lang="en-US" sz="3000" dirty="0">
                <a:latin typeface="Arial" charset="0"/>
              </a:rPr>
              <a:t>membrane </a:t>
            </a:r>
            <a:r>
              <a:rPr lang="en-US" sz="3000" dirty="0" smtClean="0">
                <a:latin typeface="Arial" charset="0"/>
              </a:rPr>
              <a:t>of the middle ear space consists of </a:t>
            </a:r>
            <a:r>
              <a:rPr lang="en-US" sz="3000" b="1" dirty="0" smtClean="0">
                <a:solidFill>
                  <a:srgbClr val="FF0000"/>
                </a:solidFill>
                <a:latin typeface="Arial" charset="0"/>
              </a:rPr>
              <a:t>stratified </a:t>
            </a:r>
            <a:r>
              <a:rPr lang="en-US" sz="3000" b="1" dirty="0" err="1" smtClean="0">
                <a:solidFill>
                  <a:srgbClr val="FF0000"/>
                </a:solidFill>
                <a:latin typeface="Arial" charset="0"/>
              </a:rPr>
              <a:t>cuboidal</a:t>
            </a:r>
            <a:r>
              <a:rPr lang="en-US" sz="3000" b="1" dirty="0" smtClean="0">
                <a:solidFill>
                  <a:srgbClr val="FF0000"/>
                </a:solidFill>
                <a:latin typeface="Arial" charset="0"/>
              </a:rPr>
              <a:t> epithelium</a:t>
            </a:r>
            <a:r>
              <a:rPr lang="en-US" sz="3000" dirty="0" smtClean="0">
                <a:latin typeface="Arial" charset="0"/>
              </a:rPr>
              <a:t>, which changes to </a:t>
            </a:r>
            <a:r>
              <a:rPr lang="en-US" sz="3000" dirty="0" err="1" smtClean="0">
                <a:latin typeface="Arial" charset="0"/>
              </a:rPr>
              <a:t>pseudostratified</a:t>
            </a:r>
            <a:r>
              <a:rPr lang="en-US" sz="3000" dirty="0" smtClean="0">
                <a:latin typeface="Arial" charset="0"/>
              </a:rPr>
              <a:t> ciliated epithelium around the mouth of the </a:t>
            </a:r>
            <a:r>
              <a:rPr lang="en-US" sz="3000" dirty="0" err="1" smtClean="0">
                <a:latin typeface="Arial" charset="0"/>
              </a:rPr>
              <a:t>eustachian</a:t>
            </a:r>
            <a:r>
              <a:rPr lang="en-US" sz="3000" dirty="0" smtClean="0">
                <a:latin typeface="Arial" charset="0"/>
              </a:rPr>
              <a:t> tube.</a:t>
            </a:r>
            <a:endParaRPr lang="en-US" sz="3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17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Arial" charset="0"/>
              </a:rPr>
              <a:t>Middle Ear </a:t>
            </a:r>
            <a:r>
              <a:rPr lang="en-US" sz="9600" dirty="0" smtClean="0">
                <a:latin typeface="Arial" charset="0"/>
              </a:rPr>
              <a:t/>
            </a:r>
            <a:br>
              <a:rPr lang="en-US" sz="9600" dirty="0" smtClean="0">
                <a:latin typeface="Arial" charset="0"/>
              </a:rPr>
            </a:br>
            <a:r>
              <a:rPr lang="en-US" sz="3100" dirty="0" smtClean="0">
                <a:solidFill>
                  <a:srgbClr val="FFCC00"/>
                </a:solidFill>
                <a:latin typeface="Arial" charset="0"/>
              </a:rPr>
              <a:t>Tympanic cavity (Middle ear cavity)</a:t>
            </a:r>
            <a:endParaRPr lang="de-DE" sz="31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12060" y="1600200"/>
            <a:ext cx="4038600" cy="4525963"/>
          </a:xfrm>
          <a:ln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de-DE" sz="2800" b="1" u="sng" dirty="0" err="1" smtClean="0">
                <a:solidFill>
                  <a:srgbClr val="FF0000"/>
                </a:solidFill>
              </a:rPr>
              <a:t>Sensory</a:t>
            </a:r>
            <a:r>
              <a:rPr lang="de-DE" sz="2800" u="sng" dirty="0" smtClean="0">
                <a:solidFill>
                  <a:srgbClr val="FF0000"/>
                </a:solidFill>
              </a:rPr>
              <a:t> nerve </a:t>
            </a:r>
            <a:r>
              <a:rPr lang="de-DE" sz="2800" u="sng" dirty="0" err="1" smtClean="0">
                <a:solidFill>
                  <a:srgbClr val="FF0000"/>
                </a:solidFill>
              </a:rPr>
              <a:t>supply</a:t>
            </a:r>
            <a:r>
              <a:rPr lang="de-DE" sz="2800" u="sng" dirty="0" smtClean="0">
                <a:solidFill>
                  <a:srgbClr val="FF0000"/>
                </a:solidFill>
              </a:rPr>
              <a:t> </a:t>
            </a:r>
            <a:r>
              <a:rPr lang="de-DE" sz="2800" u="sng" dirty="0" err="1" smtClean="0">
                <a:solidFill>
                  <a:srgbClr val="FF0000"/>
                </a:solidFill>
              </a:rPr>
              <a:t>of</a:t>
            </a:r>
            <a:r>
              <a:rPr lang="de-DE" sz="2800" u="sng" dirty="0" smtClean="0">
                <a:solidFill>
                  <a:srgbClr val="FF0000"/>
                </a:solidFill>
              </a:rPr>
              <a:t> </a:t>
            </a:r>
            <a:r>
              <a:rPr lang="de-DE" sz="2800" u="sng" dirty="0" err="1" smtClean="0">
                <a:solidFill>
                  <a:srgbClr val="FF0000"/>
                </a:solidFill>
              </a:rPr>
              <a:t>the</a:t>
            </a:r>
            <a:r>
              <a:rPr lang="de-DE" sz="2800" u="sng" dirty="0" smtClean="0">
                <a:solidFill>
                  <a:srgbClr val="FF0000"/>
                </a:solidFill>
              </a:rPr>
              <a:t> </a:t>
            </a:r>
            <a:r>
              <a:rPr lang="de-DE" sz="2800" u="sng" dirty="0" err="1" smtClean="0">
                <a:solidFill>
                  <a:srgbClr val="FF0000"/>
                </a:solidFill>
              </a:rPr>
              <a:t>middle</a:t>
            </a:r>
            <a:r>
              <a:rPr lang="de-DE" sz="2800" u="sng" dirty="0" smtClean="0">
                <a:solidFill>
                  <a:srgbClr val="FF0000"/>
                </a:solidFill>
              </a:rPr>
              <a:t> </a:t>
            </a:r>
            <a:r>
              <a:rPr lang="de-DE" sz="2800" u="sng" dirty="0" err="1" smtClean="0">
                <a:solidFill>
                  <a:srgbClr val="FF0000"/>
                </a:solidFill>
              </a:rPr>
              <a:t>ear</a:t>
            </a:r>
            <a:r>
              <a:rPr lang="de-DE" sz="2800" u="sng" dirty="0" smtClean="0">
                <a:solidFill>
                  <a:srgbClr val="FF0000"/>
                </a:solidFill>
              </a:rPr>
              <a:t> </a:t>
            </a:r>
            <a:r>
              <a:rPr lang="de-DE" sz="2800" u="sng" dirty="0" err="1" smtClean="0">
                <a:solidFill>
                  <a:srgbClr val="FF0000"/>
                </a:solidFill>
              </a:rPr>
              <a:t>mucosa</a:t>
            </a:r>
            <a:r>
              <a:rPr lang="de-DE" sz="2800" u="sng" dirty="0" smtClean="0">
                <a:solidFill>
                  <a:srgbClr val="FF0000"/>
                </a:solidFill>
              </a:rPr>
              <a:t> </a:t>
            </a:r>
            <a:r>
              <a:rPr lang="de-DE" sz="2800" dirty="0" smtClean="0">
                <a:solidFill>
                  <a:srgbClr val="FF0000"/>
                </a:solidFill>
              </a:rPr>
              <a:t>:</a:t>
            </a:r>
          </a:p>
          <a:p>
            <a:pPr>
              <a:buNone/>
            </a:pPr>
            <a:endParaRPr lang="de-DE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de-DE" sz="2800" dirty="0" err="1" smtClean="0"/>
              <a:t>Tympanic</a:t>
            </a:r>
            <a:r>
              <a:rPr lang="de-DE" sz="2800" dirty="0" smtClean="0"/>
              <a:t> </a:t>
            </a:r>
            <a:r>
              <a:rPr lang="de-DE" sz="2800" dirty="0" err="1" smtClean="0"/>
              <a:t>branch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glossopharyngeal</a:t>
            </a:r>
            <a:r>
              <a:rPr lang="de-DE" sz="2800" dirty="0" smtClean="0"/>
              <a:t> nerve.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dirty="0" err="1" smtClean="0"/>
              <a:t>Auriculotemporal</a:t>
            </a:r>
            <a:r>
              <a:rPr lang="de-DE" sz="2800" dirty="0" smtClean="0"/>
              <a:t> </a:t>
            </a:r>
            <a:r>
              <a:rPr lang="de-DE" sz="2800" dirty="0" err="1" smtClean="0"/>
              <a:t>branch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trigeminal</a:t>
            </a:r>
            <a:r>
              <a:rPr lang="de-DE" sz="2800" dirty="0" smtClean="0"/>
              <a:t> nerve.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510314" y="1596576"/>
            <a:ext cx="4459514" cy="4529587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800" b="1" u="sng" dirty="0" smtClean="0">
                <a:solidFill>
                  <a:srgbClr val="FF0000"/>
                </a:solidFill>
              </a:rPr>
              <a:t>Motor </a:t>
            </a:r>
            <a:r>
              <a:rPr lang="de-DE" sz="2800" u="sng" dirty="0" smtClean="0">
                <a:solidFill>
                  <a:srgbClr val="FF0000"/>
                </a:solidFill>
              </a:rPr>
              <a:t>nerve </a:t>
            </a:r>
            <a:r>
              <a:rPr lang="de-DE" sz="2800" u="sng" dirty="0" err="1" smtClean="0">
                <a:solidFill>
                  <a:srgbClr val="FF0000"/>
                </a:solidFill>
              </a:rPr>
              <a:t>supply</a:t>
            </a:r>
            <a:r>
              <a:rPr lang="de-DE" sz="2800" u="sng" dirty="0" smtClean="0">
                <a:solidFill>
                  <a:srgbClr val="FF0000"/>
                </a:solidFill>
              </a:rPr>
              <a:t> </a:t>
            </a:r>
            <a:r>
              <a:rPr lang="de-DE" sz="2800" u="sng" dirty="0" err="1" smtClean="0">
                <a:solidFill>
                  <a:srgbClr val="FF0000"/>
                </a:solidFill>
              </a:rPr>
              <a:t>of</a:t>
            </a:r>
            <a:r>
              <a:rPr lang="de-DE" sz="2800" u="sng" dirty="0" smtClean="0">
                <a:solidFill>
                  <a:srgbClr val="FF0000"/>
                </a:solidFill>
              </a:rPr>
              <a:t> </a:t>
            </a:r>
            <a:r>
              <a:rPr lang="de-DE" sz="2800" u="sng" dirty="0" err="1" smtClean="0">
                <a:solidFill>
                  <a:srgbClr val="FF0000"/>
                </a:solidFill>
              </a:rPr>
              <a:t>the</a:t>
            </a:r>
            <a:r>
              <a:rPr lang="de-DE" sz="2800" u="sng" dirty="0" smtClean="0">
                <a:solidFill>
                  <a:srgbClr val="FF0000"/>
                </a:solidFill>
              </a:rPr>
              <a:t> </a:t>
            </a:r>
            <a:r>
              <a:rPr lang="de-DE" sz="2800" u="sng" dirty="0" err="1" smtClean="0">
                <a:solidFill>
                  <a:srgbClr val="FF0000"/>
                </a:solidFill>
              </a:rPr>
              <a:t>middle</a:t>
            </a:r>
            <a:r>
              <a:rPr lang="de-DE" sz="2800" u="sng" dirty="0" smtClean="0">
                <a:solidFill>
                  <a:srgbClr val="FF0000"/>
                </a:solidFill>
              </a:rPr>
              <a:t> </a:t>
            </a:r>
            <a:r>
              <a:rPr lang="de-DE" sz="2800" u="sng" dirty="0" err="1" smtClean="0">
                <a:solidFill>
                  <a:srgbClr val="FF0000"/>
                </a:solidFill>
              </a:rPr>
              <a:t>ear</a:t>
            </a:r>
            <a:r>
              <a:rPr lang="de-DE" sz="2800" u="sng" dirty="0" smtClean="0">
                <a:solidFill>
                  <a:srgbClr val="FF0000"/>
                </a:solidFill>
              </a:rPr>
              <a:t> </a:t>
            </a:r>
            <a:r>
              <a:rPr lang="de-DE" sz="2800" u="sng" dirty="0" err="1" smtClean="0">
                <a:solidFill>
                  <a:srgbClr val="FF0000"/>
                </a:solidFill>
              </a:rPr>
              <a:t>muscles</a:t>
            </a:r>
            <a:r>
              <a:rPr lang="de-DE" sz="2800" u="sng" dirty="0" smtClean="0">
                <a:solidFill>
                  <a:srgbClr val="FF0000"/>
                </a:solidFill>
              </a:rPr>
              <a:t> </a:t>
            </a:r>
            <a:r>
              <a:rPr lang="de-DE" sz="2800" dirty="0" smtClean="0">
                <a:solidFill>
                  <a:srgbClr val="FF0000"/>
                </a:solidFill>
              </a:rPr>
              <a:t>:</a:t>
            </a:r>
          </a:p>
          <a:p>
            <a:endParaRPr lang="de-DE" sz="2800" dirty="0" smtClean="0"/>
          </a:p>
          <a:p>
            <a:pPr marL="342900" indent="-342900">
              <a:buFont typeface="+mj-lt"/>
              <a:buAutoNum type="arabicPeriod"/>
            </a:pPr>
            <a:r>
              <a:rPr lang="de-DE" sz="2800" dirty="0" err="1" smtClean="0"/>
              <a:t>Stapedius</a:t>
            </a:r>
            <a:r>
              <a:rPr lang="de-DE" sz="2800" dirty="0" smtClean="0"/>
              <a:t> </a:t>
            </a:r>
            <a:r>
              <a:rPr lang="de-DE" sz="2800" dirty="0" err="1" smtClean="0"/>
              <a:t>muscle</a:t>
            </a:r>
            <a:r>
              <a:rPr lang="de-DE" sz="2800" dirty="0" smtClean="0"/>
              <a:t> </a:t>
            </a:r>
            <a:r>
              <a:rPr lang="de-DE" sz="2800" dirty="0" err="1" smtClean="0"/>
              <a:t>supplied</a:t>
            </a:r>
            <a:r>
              <a:rPr lang="de-DE" sz="2800" dirty="0" smtClean="0"/>
              <a:t> </a:t>
            </a:r>
            <a:r>
              <a:rPr lang="de-DE" sz="2800" dirty="0" err="1" smtClean="0"/>
              <a:t>by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stapedial</a:t>
            </a:r>
            <a:r>
              <a:rPr lang="de-DE" sz="2800" dirty="0" smtClean="0"/>
              <a:t> </a:t>
            </a:r>
            <a:r>
              <a:rPr lang="de-DE" sz="2800" dirty="0" err="1" smtClean="0"/>
              <a:t>branch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facial</a:t>
            </a:r>
            <a:r>
              <a:rPr lang="de-DE" sz="2800" dirty="0" smtClean="0"/>
              <a:t> nerve.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800" dirty="0" smtClean="0"/>
              <a:t>Tensor </a:t>
            </a:r>
            <a:r>
              <a:rPr lang="de-DE" sz="2800" dirty="0" err="1" smtClean="0"/>
              <a:t>tympani</a:t>
            </a:r>
            <a:r>
              <a:rPr lang="de-DE" sz="2800" dirty="0" smtClean="0"/>
              <a:t> </a:t>
            </a:r>
            <a:r>
              <a:rPr lang="de-DE" sz="2800" dirty="0" err="1" smtClean="0"/>
              <a:t>muscle</a:t>
            </a:r>
            <a:r>
              <a:rPr lang="de-DE" sz="2800" dirty="0" smtClean="0"/>
              <a:t> </a:t>
            </a:r>
            <a:r>
              <a:rPr lang="de-DE" sz="2800" dirty="0" err="1" smtClean="0"/>
              <a:t>supplied</a:t>
            </a:r>
            <a:r>
              <a:rPr lang="de-DE" sz="2800" dirty="0" smtClean="0"/>
              <a:t> </a:t>
            </a:r>
            <a:r>
              <a:rPr lang="de-DE" sz="2800" dirty="0" err="1" smtClean="0"/>
              <a:t>by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mandibular </a:t>
            </a:r>
            <a:r>
              <a:rPr lang="de-DE" sz="2800" dirty="0" err="1" smtClean="0"/>
              <a:t>division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trigeminal</a:t>
            </a:r>
            <a:r>
              <a:rPr lang="de-DE" sz="2800" dirty="0" smtClean="0"/>
              <a:t> nerve.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charset="0"/>
              </a:rPr>
              <a:t>Middle Ear </a:t>
            </a:r>
            <a:r>
              <a:rPr lang="en-US" sz="9600" dirty="0" smtClean="0">
                <a:latin typeface="Arial" charset="0"/>
              </a:rPr>
              <a:t/>
            </a:r>
            <a:br>
              <a:rPr lang="en-US" sz="9600" dirty="0" smtClean="0">
                <a:latin typeface="Arial" charset="0"/>
              </a:rPr>
            </a:br>
            <a:r>
              <a:rPr lang="en-US" sz="2800" dirty="0" smtClean="0">
                <a:solidFill>
                  <a:srgbClr val="FFC000"/>
                </a:solidFill>
                <a:latin typeface="Arial" charset="0"/>
              </a:rPr>
              <a:t>Mastoid </a:t>
            </a:r>
            <a:r>
              <a:rPr lang="en-US" sz="2800" dirty="0" err="1" smtClean="0">
                <a:solidFill>
                  <a:srgbClr val="FFC000"/>
                </a:solidFill>
                <a:latin typeface="Arial" charset="0"/>
              </a:rPr>
              <a:t>antrum</a:t>
            </a:r>
            <a:r>
              <a:rPr lang="en-US" sz="2800" dirty="0" smtClean="0">
                <a:solidFill>
                  <a:srgbClr val="FFC000"/>
                </a:solidFill>
                <a:latin typeface="Arial" charset="0"/>
              </a:rPr>
              <a:t> and air cells</a:t>
            </a:r>
            <a:endParaRPr lang="en-US" sz="3100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1"/>
          </p:nvPr>
        </p:nvSpPr>
        <p:spPr>
          <a:xfrm>
            <a:off x="457200" y="2412984"/>
            <a:ext cx="4038600" cy="2696029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None/>
            </a:pPr>
            <a:r>
              <a:rPr lang="de-DE" sz="2800" dirty="0" smtClean="0">
                <a:latin typeface="Arial" pitchFamily="34" charset="0"/>
                <a:cs typeface="Arial" pitchFamily="34" charset="0"/>
              </a:rPr>
              <a:t>Air-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containing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cells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mastoid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process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continuous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air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middle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ear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. </a:t>
            </a:r>
            <a:endParaRPr lang="de-DE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nhaltsplatzhalter 5" descr="Mastoid air cells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020111"/>
            <a:ext cx="4038600" cy="3686140"/>
          </a:xfrm>
        </p:spPr>
      </p:pic>
    </p:spTree>
    <p:extLst>
      <p:ext uri="{BB962C8B-B14F-4D97-AF65-F5344CB8AC3E}">
        <p14:creationId xmlns:p14="http://schemas.microsoft.com/office/powerpoint/2010/main" val="227106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Arial" charset="0"/>
              </a:rPr>
              <a:t>Middle Ear </a:t>
            </a:r>
            <a:r>
              <a:rPr lang="en-US" sz="15100" dirty="0" smtClean="0">
                <a:latin typeface="Arial" charset="0"/>
              </a:rPr>
              <a:t/>
            </a:r>
            <a:br>
              <a:rPr lang="en-US" sz="15100" dirty="0" smtClean="0">
                <a:latin typeface="Arial" charset="0"/>
              </a:rPr>
            </a:br>
            <a:r>
              <a:rPr lang="en-US" sz="3100" dirty="0" smtClean="0">
                <a:solidFill>
                  <a:srgbClr val="FFC000"/>
                </a:solidFill>
                <a:latin typeface="Arial" charset="0"/>
              </a:rPr>
              <a:t>Mastoid </a:t>
            </a:r>
            <a:r>
              <a:rPr lang="en-US" sz="3100" dirty="0" err="1" smtClean="0">
                <a:solidFill>
                  <a:srgbClr val="FFC000"/>
                </a:solidFill>
                <a:latin typeface="Arial" charset="0"/>
              </a:rPr>
              <a:t>antrum</a:t>
            </a:r>
            <a:r>
              <a:rPr lang="en-US" sz="3100" dirty="0" smtClean="0">
                <a:solidFill>
                  <a:srgbClr val="FFC000"/>
                </a:solidFill>
                <a:latin typeface="Arial" charset="0"/>
              </a:rPr>
              <a:t> and air cells</a:t>
            </a:r>
            <a:endParaRPr lang="en-US" sz="3100" dirty="0">
              <a:latin typeface="Arial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37030" y="1567552"/>
            <a:ext cx="82586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Pneumatization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complete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between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sixth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twelfth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years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life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endParaRPr lang="de-DE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sz="2800" dirty="0" smtClean="0">
                <a:latin typeface="Arial" pitchFamily="34" charset="0"/>
                <a:cs typeface="Arial" pitchFamily="34" charset="0"/>
              </a:rPr>
              <a:t> Normal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tubal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function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prerequisite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biologically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active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healthy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middle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ear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mucosa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thus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normal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process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pneumatization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de-DE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30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>
                <a:latin typeface="Arial" charset="0"/>
              </a:rPr>
              <a:t>ANATOMY OF THE EAR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 eaLnBrk="1" hangingPunct="1">
              <a:lnSpc>
                <a:spcPct val="220000"/>
              </a:lnSpc>
              <a:buFont typeface="+mj-lt"/>
              <a:buAutoNum type="alphaLcParenR"/>
            </a:pPr>
            <a:r>
              <a:rPr lang="en-US" dirty="0">
                <a:latin typeface="Arial" charset="0"/>
              </a:rPr>
              <a:t>External </a:t>
            </a:r>
            <a:r>
              <a:rPr lang="en-US" dirty="0" smtClean="0">
                <a:latin typeface="Arial" charset="0"/>
              </a:rPr>
              <a:t>Ear</a:t>
            </a:r>
          </a:p>
          <a:p>
            <a:pPr marL="514350" indent="-514350" eaLnBrk="1" hangingPunct="1">
              <a:lnSpc>
                <a:spcPct val="220000"/>
              </a:lnSpc>
              <a:buFont typeface="+mj-lt"/>
              <a:buAutoNum type="alphaLcParenR"/>
            </a:pPr>
            <a:r>
              <a:rPr lang="en-US" dirty="0" smtClean="0">
                <a:latin typeface="Arial" charset="0"/>
              </a:rPr>
              <a:t>Middle Ear Cleft</a:t>
            </a:r>
            <a:endParaRPr lang="en-US" dirty="0">
              <a:latin typeface="Arial" charset="0"/>
            </a:endParaRPr>
          </a:p>
          <a:p>
            <a:pPr marL="514350" indent="-514350" eaLnBrk="1" hangingPunct="1">
              <a:lnSpc>
                <a:spcPct val="220000"/>
              </a:lnSpc>
              <a:buFont typeface="+mj-lt"/>
              <a:buAutoNum type="alphaLcParenR"/>
            </a:pPr>
            <a:r>
              <a:rPr lang="en-US" dirty="0">
                <a:solidFill>
                  <a:srgbClr val="FFC000"/>
                </a:solidFill>
                <a:latin typeface="Arial" charset="0"/>
              </a:rPr>
              <a:t>Inner Ear</a:t>
            </a:r>
          </a:p>
        </p:txBody>
      </p:sp>
    </p:spTree>
    <p:extLst>
      <p:ext uri="{BB962C8B-B14F-4D97-AF65-F5344CB8AC3E}">
        <p14:creationId xmlns:p14="http://schemas.microsoft.com/office/powerpoint/2010/main" val="51308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C) Inner Ear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43411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Consists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:</a:t>
            </a:r>
          </a:p>
          <a:p>
            <a:pPr>
              <a:buNone/>
            </a:pPr>
            <a:endParaRPr lang="de-DE" sz="28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de-DE" sz="2800" dirty="0" smtClean="0">
                <a:latin typeface="Arial" pitchFamily="34" charset="0"/>
                <a:cs typeface="Arial" pitchFamily="34" charset="0"/>
              </a:rPr>
              <a:t>Labyrinth.</a:t>
            </a:r>
          </a:p>
          <a:p>
            <a:pPr marL="514350" indent="-514350"/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Bony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Labyrinth</a:t>
            </a:r>
          </a:p>
          <a:p>
            <a:pPr marL="514350" indent="-514350"/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Membranous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Labyrinth </a:t>
            </a:r>
          </a:p>
          <a:p>
            <a:pPr marL="514350" indent="-514350">
              <a:buNone/>
            </a:pPr>
            <a:endParaRPr lang="de-DE" sz="28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r>
              <a:rPr lang="de-DE" sz="2800" dirty="0" smtClean="0">
                <a:latin typeface="Arial" pitchFamily="34" charset="0"/>
                <a:cs typeface="Arial" pitchFamily="34" charset="0"/>
              </a:rPr>
              <a:t>2.  Internal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Auditory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Canal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6" name="Inhaltsplatzhalter 5" descr="parts of Inner ear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09028" y="2032000"/>
            <a:ext cx="3693883" cy="33921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>
                <a:latin typeface="Arial" charset="0"/>
              </a:rPr>
              <a:t>Inner Ear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Arial" charset="0"/>
              </a:rPr>
            </a:br>
            <a:r>
              <a:rPr lang="en-US" sz="3100" dirty="0" smtClean="0">
                <a:solidFill>
                  <a:srgbClr val="FFC000"/>
                </a:solidFill>
                <a:latin typeface="Arial" charset="0"/>
              </a:rPr>
              <a:t>Bony Labyrinth</a:t>
            </a:r>
            <a:endParaRPr lang="en-US" sz="3100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50825" y="1393383"/>
            <a:ext cx="4572000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971550" lvl="1" indent="-514350" algn="l" rtl="0">
              <a:lnSpc>
                <a:spcPct val="190000"/>
              </a:lnSpc>
              <a:buFont typeface="Wingdings" pitchFamily="2" charset="2"/>
              <a:buChar char="v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Its parts :</a:t>
            </a:r>
          </a:p>
          <a:p>
            <a:pPr marL="971550" lvl="1" indent="-514350" algn="l" rtl="0">
              <a:lnSpc>
                <a:spcPct val="19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Bony </a:t>
            </a:r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Cochlea</a:t>
            </a:r>
          </a:p>
          <a:p>
            <a:pPr marL="971550" lvl="1" indent="-514350" algn="l" rtl="0">
              <a:lnSpc>
                <a:spcPct val="19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Vestibule</a:t>
            </a:r>
          </a:p>
          <a:p>
            <a:pPr marL="971550" lvl="1" indent="-514350" algn="l" rtl="0">
              <a:lnSpc>
                <a:spcPct val="19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Bony semicircular canals</a:t>
            </a:r>
            <a:endParaRPr lang="en-US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01" name="Picture 5" descr="Picture2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1973943"/>
            <a:ext cx="4033837" cy="3361645"/>
          </a:xfrm>
          <a:noFill/>
        </p:spPr>
      </p:pic>
    </p:spTree>
    <p:extLst>
      <p:ext uri="{BB962C8B-B14F-4D97-AF65-F5344CB8AC3E}">
        <p14:creationId xmlns:p14="http://schemas.microsoft.com/office/powerpoint/2010/main" val="425396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Arial" charset="0"/>
              </a:rPr>
              <a:t>Inner Ear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Arial" charset="0"/>
              </a:rPr>
            </a:br>
            <a:r>
              <a:rPr lang="en-US" sz="3100" dirty="0" smtClean="0">
                <a:solidFill>
                  <a:srgbClr val="FFC000"/>
                </a:solidFill>
                <a:latin typeface="Arial" charset="0"/>
              </a:rPr>
              <a:t>Bony Labyrinth</a:t>
            </a:r>
            <a:endParaRPr lang="en-US" sz="3100" dirty="0">
              <a:latin typeface="Arial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3657" y="1600200"/>
            <a:ext cx="4195763" cy="4525963"/>
          </a:xfrm>
        </p:spPr>
        <p:txBody>
          <a:bodyPr>
            <a:noAutofit/>
          </a:bodyPr>
          <a:lstStyle/>
          <a:p>
            <a:pPr eaLnBrk="1" hangingPunct="1">
              <a:lnSpc>
                <a:spcPct val="180000"/>
              </a:lnSpc>
              <a:buFont typeface="Wingdings" pitchFamily="2" charset="2"/>
              <a:buChar char="v"/>
            </a:pPr>
            <a:r>
              <a:rPr lang="en-US" sz="2800" dirty="0" smtClean="0">
                <a:latin typeface="Arial" charset="0"/>
              </a:rPr>
              <a:t> Its contents :</a:t>
            </a:r>
          </a:p>
          <a:p>
            <a:pPr marL="457200" indent="-457200" eaLnBrk="1" hangingPunct="1">
              <a:lnSpc>
                <a:spcPct val="180000"/>
              </a:lnSpc>
              <a:buFont typeface="+mj-lt"/>
              <a:buAutoNum type="arabicPeriod"/>
            </a:pPr>
            <a:r>
              <a:rPr lang="en-US" sz="2800" dirty="0" err="1" smtClean="0">
                <a:solidFill>
                  <a:schemeClr val="tx2"/>
                </a:solidFill>
                <a:latin typeface="Arial" charset="0"/>
              </a:rPr>
              <a:t>Perilymph</a:t>
            </a:r>
            <a:endParaRPr lang="en-US" sz="2800" dirty="0">
              <a:solidFill>
                <a:schemeClr val="tx2"/>
              </a:solidFill>
              <a:latin typeface="Arial" charset="0"/>
            </a:endParaRPr>
          </a:p>
          <a:p>
            <a:pPr marL="457200" indent="-457200" eaLnBrk="1" hangingPunct="1">
              <a:lnSpc>
                <a:spcPct val="18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  <a:latin typeface="Arial" charset="0"/>
              </a:rPr>
              <a:t>Membranous </a:t>
            </a:r>
            <a:r>
              <a:rPr lang="en-US" sz="2800" dirty="0" smtClean="0">
                <a:solidFill>
                  <a:schemeClr val="tx2"/>
                </a:solidFill>
                <a:latin typeface="Arial" charset="0"/>
              </a:rPr>
              <a:t>labyrinth</a:t>
            </a:r>
            <a:endParaRPr lang="en-US" sz="2800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30724" name="Picture 4" descr="Picture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52963" y="1912938"/>
            <a:ext cx="4033837" cy="3900487"/>
          </a:xfrm>
          <a:noFill/>
        </p:spPr>
      </p:pic>
    </p:spTree>
    <p:extLst>
      <p:ext uri="{BB962C8B-B14F-4D97-AF65-F5344CB8AC3E}">
        <p14:creationId xmlns:p14="http://schemas.microsoft.com/office/powerpoint/2010/main" val="119963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solidFill>
                  <a:srgbClr val="FF0000"/>
                </a:solidFill>
                <a:latin typeface="Arial" charset="0"/>
              </a:rPr>
              <a:t>A) External Ear</a:t>
            </a:r>
            <a:endParaRPr lang="en-US" sz="360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6149" name="Picture 5" descr="Picture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773238"/>
            <a:ext cx="6757987" cy="4525962"/>
          </a:xfrm>
          <a:noFill/>
        </p:spPr>
      </p:pic>
      <p:sp>
        <p:nvSpPr>
          <p:cNvPr id="32771" name="Text Box 6"/>
          <p:cNvSpPr txBox="1">
            <a:spLocks noChangeArrowheads="1"/>
          </p:cNvSpPr>
          <p:nvPr/>
        </p:nvSpPr>
        <p:spPr bwMode="auto">
          <a:xfrm>
            <a:off x="684213" y="3573463"/>
            <a:ext cx="2016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611188" y="2852738"/>
            <a:ext cx="18002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</a:rPr>
              <a:t>Auricle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484438" y="3860800"/>
            <a:ext cx="2806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</a:rPr>
              <a:t>External Canal</a:t>
            </a:r>
          </a:p>
        </p:txBody>
      </p:sp>
    </p:spTree>
    <p:extLst>
      <p:ext uri="{BB962C8B-B14F-4D97-AF65-F5344CB8AC3E}">
        <p14:creationId xmlns:p14="http://schemas.microsoft.com/office/powerpoint/2010/main" val="188973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Arial" charset="0"/>
              </a:rPr>
              <a:t>Inner Ear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Arial" charset="0"/>
              </a:rPr>
            </a:br>
            <a:r>
              <a:rPr lang="en-US" sz="3100" dirty="0" smtClean="0">
                <a:solidFill>
                  <a:srgbClr val="FFC000"/>
                </a:solidFill>
                <a:latin typeface="Arial" charset="0"/>
              </a:rPr>
              <a:t> Membranous Labyrinth</a:t>
            </a:r>
            <a:endParaRPr lang="en-US" sz="3100" dirty="0">
              <a:latin typeface="Arial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1"/>
          </p:nvPr>
        </p:nvSpPr>
        <p:spPr>
          <a:xfrm>
            <a:off x="457200" y="1948536"/>
            <a:ext cx="4038600" cy="4015021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v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Its parts :</a:t>
            </a:r>
          </a:p>
          <a:p>
            <a:pPr lvl="1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Cochlear duct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Saccule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and utricle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Membranous semicircular ducts</a:t>
            </a:r>
          </a:p>
        </p:txBody>
      </p:sp>
      <p:pic>
        <p:nvPicPr>
          <p:cNvPr id="60418" name="Picture 4" descr="membranouslabyrinth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11142"/>
            <a:ext cx="4038600" cy="3504079"/>
          </a:xfrm>
          <a:noFill/>
        </p:spPr>
      </p:pic>
    </p:spTree>
    <p:extLst>
      <p:ext uri="{BB962C8B-B14F-4D97-AF65-F5344CB8AC3E}">
        <p14:creationId xmlns:p14="http://schemas.microsoft.com/office/powerpoint/2010/main" val="41294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Arial" charset="0"/>
              </a:rPr>
              <a:t>Inner Ear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Arial" charset="0"/>
              </a:rPr>
            </a:br>
            <a:r>
              <a:rPr lang="en-US" sz="3100" dirty="0" smtClean="0">
                <a:solidFill>
                  <a:srgbClr val="FFC000"/>
                </a:solidFill>
                <a:latin typeface="Arial" charset="0"/>
              </a:rPr>
              <a:t>Membranous Labyrinth</a:t>
            </a:r>
            <a:endParaRPr lang="en-US" sz="3100" dirty="0">
              <a:latin typeface="Arial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  <a:buFont typeface="Wingdings" pitchFamily="2" charset="2"/>
              <a:buChar char="v"/>
            </a:pPr>
            <a:r>
              <a:rPr lang="en-US" sz="2800" dirty="0" smtClean="0">
                <a:latin typeface="Arial" charset="0"/>
              </a:rPr>
              <a:t> </a:t>
            </a:r>
            <a:r>
              <a:rPr lang="en-US" sz="3000" dirty="0" smtClean="0">
                <a:latin typeface="Arial" charset="0"/>
              </a:rPr>
              <a:t>Its contents :</a:t>
            </a:r>
            <a:endParaRPr lang="en-US" sz="2800" dirty="0" smtClean="0">
              <a:latin typeface="Arial" charset="0"/>
            </a:endParaRPr>
          </a:p>
          <a:p>
            <a:pPr marL="514350" indent="-514350" eaLnBrk="1" hangingPunct="1">
              <a:lnSpc>
                <a:spcPct val="160000"/>
              </a:lnSpc>
              <a:buFont typeface="+mj-lt"/>
              <a:buAutoNum type="arabicPeriod"/>
            </a:pPr>
            <a:r>
              <a:rPr lang="en-US" sz="2800" dirty="0" err="1" smtClean="0">
                <a:solidFill>
                  <a:schemeClr val="tx2"/>
                </a:solidFill>
                <a:latin typeface="Arial" charset="0"/>
              </a:rPr>
              <a:t>Endolymph</a:t>
            </a:r>
            <a:endParaRPr lang="en-US" sz="2800" dirty="0">
              <a:solidFill>
                <a:schemeClr val="tx2"/>
              </a:solidFill>
              <a:latin typeface="Arial" charset="0"/>
            </a:endParaRPr>
          </a:p>
          <a:p>
            <a:pPr marL="514350" indent="-514350" eaLnBrk="1" hangingPunct="1">
              <a:lnSpc>
                <a:spcPct val="16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  <a:latin typeface="Arial" charset="0"/>
              </a:rPr>
              <a:t>Sensory epithelium</a:t>
            </a:r>
          </a:p>
          <a:p>
            <a:pPr lvl="1" eaLnBrk="1" hangingPunct="1">
              <a:lnSpc>
                <a:spcPct val="200000"/>
              </a:lnSpc>
            </a:pPr>
            <a:r>
              <a:rPr lang="en-US" sz="1800" b="1" dirty="0">
                <a:latin typeface="Arial" charset="0"/>
                <a:cs typeface="Arial" charset="0"/>
              </a:rPr>
              <a:t>Cochlea</a:t>
            </a:r>
            <a:r>
              <a:rPr lang="en-US" sz="1800" dirty="0">
                <a:latin typeface="Arial" charset="0"/>
                <a:cs typeface="Arial" charset="0"/>
              </a:rPr>
              <a:t>: </a:t>
            </a:r>
            <a:r>
              <a:rPr lang="en-US" sz="1800" i="1" dirty="0">
                <a:solidFill>
                  <a:schemeClr val="hlink"/>
                </a:solidFill>
                <a:latin typeface="Arial" charset="0"/>
                <a:cs typeface="Arial" charset="0"/>
              </a:rPr>
              <a:t>organ of </a:t>
            </a:r>
            <a:r>
              <a:rPr lang="en-US" sz="1800" i="1" dirty="0" err="1">
                <a:solidFill>
                  <a:schemeClr val="hlink"/>
                </a:solidFill>
                <a:latin typeface="Arial" charset="0"/>
                <a:cs typeface="Arial" charset="0"/>
              </a:rPr>
              <a:t>Corti</a:t>
            </a:r>
            <a:endParaRPr lang="en-US" sz="1800" i="1" dirty="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200000"/>
              </a:lnSpc>
            </a:pPr>
            <a:r>
              <a:rPr lang="en-US" sz="1800" b="1" dirty="0">
                <a:latin typeface="Arial" charset="0"/>
                <a:cs typeface="Arial" charset="0"/>
              </a:rPr>
              <a:t>Utricle &amp; </a:t>
            </a:r>
            <a:r>
              <a:rPr lang="en-US" sz="1800" b="1" dirty="0" err="1">
                <a:latin typeface="Arial" charset="0"/>
                <a:cs typeface="Arial" charset="0"/>
              </a:rPr>
              <a:t>saccule</a:t>
            </a:r>
            <a:r>
              <a:rPr lang="en-US" sz="1800" dirty="0">
                <a:latin typeface="Arial" charset="0"/>
                <a:cs typeface="Arial" charset="0"/>
              </a:rPr>
              <a:t>:</a:t>
            </a:r>
            <a:r>
              <a:rPr lang="en-US" sz="1800" i="1" dirty="0">
                <a:solidFill>
                  <a:schemeClr val="hlink"/>
                </a:solidFill>
                <a:latin typeface="Arial" charset="0"/>
                <a:cs typeface="Arial" charset="0"/>
              </a:rPr>
              <a:t> maculae</a:t>
            </a:r>
            <a:endParaRPr lang="en-US" sz="1800" dirty="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200000"/>
              </a:lnSpc>
            </a:pPr>
            <a:r>
              <a:rPr lang="en-US" sz="1800" b="1" dirty="0">
                <a:latin typeface="Arial" charset="0"/>
                <a:cs typeface="Arial" charset="0"/>
              </a:rPr>
              <a:t>Semicircular canals</a:t>
            </a:r>
            <a:r>
              <a:rPr lang="en-US" sz="1800" dirty="0">
                <a:latin typeface="Arial" charset="0"/>
                <a:cs typeface="Arial" charset="0"/>
              </a:rPr>
              <a:t>:</a:t>
            </a:r>
            <a:r>
              <a:rPr lang="en-US" sz="1800" dirty="0">
                <a:solidFill>
                  <a:srgbClr val="FFCC00"/>
                </a:solidFill>
                <a:latin typeface="Arial" charset="0"/>
                <a:cs typeface="Arial" charset="0"/>
              </a:rPr>
              <a:t> </a:t>
            </a:r>
            <a:r>
              <a:rPr lang="en-US" sz="1800" i="1" dirty="0" err="1">
                <a:solidFill>
                  <a:schemeClr val="hlink"/>
                </a:solidFill>
                <a:latin typeface="Arial" charset="0"/>
                <a:cs typeface="Arial" charset="0"/>
              </a:rPr>
              <a:t>cristae</a:t>
            </a:r>
            <a:endParaRPr lang="en-US" sz="2400" dirty="0">
              <a:latin typeface="Arial" charset="0"/>
              <a:cs typeface="Arial" charset="0"/>
            </a:endParaRPr>
          </a:p>
        </p:txBody>
      </p:sp>
      <p:pic>
        <p:nvPicPr>
          <p:cNvPr id="32772" name="Picture 4" descr="mso1514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23114" y="1905000"/>
            <a:ext cx="2825750" cy="2144486"/>
          </a:xfrm>
          <a:noFill/>
        </p:spPr>
      </p:pic>
      <p:pic>
        <p:nvPicPr>
          <p:cNvPr id="5" name="Picture 6" descr="Picture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417" y="4359728"/>
            <a:ext cx="3960812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174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14350" indent="-514350"/>
            <a:r>
              <a:rPr lang="en-US" sz="4000" dirty="0" smtClean="0">
                <a:latin typeface="Arial" charset="0"/>
              </a:rPr>
              <a:t>Inner Ear</a:t>
            </a:r>
            <a:r>
              <a:rPr lang="en-US" sz="4000" dirty="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Arial" charset="0"/>
              </a:rPr>
            </a:br>
            <a:r>
              <a:rPr lang="de-DE" sz="31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Internal </a:t>
            </a:r>
            <a:r>
              <a:rPr lang="de-DE" sz="31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Auditory</a:t>
            </a:r>
            <a:r>
              <a:rPr lang="de-DE" sz="31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1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Canal</a:t>
            </a:r>
            <a:endParaRPr lang="de-DE" sz="31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None/>
            </a:pPr>
            <a:r>
              <a:rPr lang="de-DE" dirty="0" err="1" smtClean="0">
                <a:latin typeface="Arial" pitchFamily="34" charset="0"/>
                <a:cs typeface="Arial" pitchFamily="34" charset="0"/>
              </a:rPr>
              <a:t>Contains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Cochleovetibular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nerve</a:t>
            </a:r>
          </a:p>
          <a:p>
            <a:endParaRPr lang="de-DE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Facial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nerve </a:t>
            </a:r>
          </a:p>
        </p:txBody>
      </p:sp>
      <p:pic>
        <p:nvPicPr>
          <p:cNvPr id="7" name="Inhaltsplatzhalter 6" descr="Internal auditory canal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57750" y="1600200"/>
            <a:ext cx="3619500" cy="3377406"/>
          </a:xfrm>
        </p:spPr>
      </p:pic>
    </p:spTree>
    <p:extLst>
      <p:ext uri="{BB962C8B-B14F-4D97-AF65-F5344CB8AC3E}">
        <p14:creationId xmlns:p14="http://schemas.microsoft.com/office/powerpoint/2010/main" val="334514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Arial" charset="0"/>
              </a:rPr>
              <a:t>Inner Ear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Arial" charset="0"/>
              </a:rPr>
            </a:br>
            <a:r>
              <a:rPr lang="de-DE" sz="31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Internal </a:t>
            </a:r>
            <a:r>
              <a:rPr lang="de-DE" sz="31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Auditory</a:t>
            </a:r>
            <a:r>
              <a:rPr lang="de-DE" sz="31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1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Canal</a:t>
            </a:r>
            <a:endParaRPr lang="en-US" sz="3100" dirty="0">
              <a:latin typeface="Arial" charset="0"/>
            </a:endParaRPr>
          </a:p>
        </p:txBody>
      </p:sp>
      <p:pic>
        <p:nvPicPr>
          <p:cNvPr id="5" name="Inhaltsplatzhalter 4" descr="IAC relations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7601" y="1707134"/>
            <a:ext cx="6995885" cy="4592070"/>
          </a:xfrm>
        </p:spPr>
      </p:pic>
    </p:spTree>
    <p:extLst>
      <p:ext uri="{BB962C8B-B14F-4D97-AF65-F5344CB8AC3E}">
        <p14:creationId xmlns:p14="http://schemas.microsoft.com/office/powerpoint/2010/main" val="111998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Arial" charset="0"/>
              </a:rPr>
              <a:t>Inner Ear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Arial" charset="0"/>
              </a:rPr>
            </a:br>
            <a:r>
              <a:rPr lang="de-DE" sz="31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Internal </a:t>
            </a:r>
            <a:r>
              <a:rPr lang="de-DE" sz="31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Auditory</a:t>
            </a:r>
            <a:r>
              <a:rPr lang="de-DE" sz="31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1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Canal</a:t>
            </a:r>
            <a:endParaRPr lang="en-US" sz="3100" dirty="0">
              <a:latin typeface="Arial" charset="0"/>
            </a:endParaRPr>
          </a:p>
        </p:txBody>
      </p:sp>
      <p:pic>
        <p:nvPicPr>
          <p:cNvPr id="5" name="Inhaltsplatzhalter 4" descr="Cochlear nerv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7988" y="1600200"/>
            <a:ext cx="4068024" cy="4525963"/>
          </a:xfrm>
        </p:spPr>
      </p:pic>
      <p:sp>
        <p:nvSpPr>
          <p:cNvPr id="7" name="Textfeld 6"/>
          <p:cNvSpPr txBox="1"/>
          <p:nvPr/>
        </p:nvSpPr>
        <p:spPr>
          <a:xfrm>
            <a:off x="1734450" y="6140677"/>
            <a:ext cx="572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</a:rPr>
              <a:t>CENTRAL CONNECTIONS OF COCHLEAR NERVE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195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23018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PHYSIOLOGY OF THE EAR</a:t>
            </a:r>
          </a:p>
        </p:txBody>
      </p:sp>
    </p:spTree>
    <p:extLst>
      <p:ext uri="{BB962C8B-B14F-4D97-AF65-F5344CB8AC3E}">
        <p14:creationId xmlns:p14="http://schemas.microsoft.com/office/powerpoint/2010/main" val="388136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>
                <a:solidFill>
                  <a:srgbClr val="FF0000"/>
                </a:solidFill>
                <a:latin typeface="Arial" charset="0"/>
              </a:rPr>
              <a:t>FUNCIONS OF THE EXTERNAL EAR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dirty="0">
                <a:latin typeface="Arial" charset="0"/>
              </a:rPr>
              <a:t>Protection of the middle ear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>
                <a:latin typeface="Arial" charset="0"/>
                <a:cs typeface="Arial" charset="0"/>
              </a:rPr>
              <a:t>Curvature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 err="1">
                <a:latin typeface="Arial" charset="0"/>
                <a:cs typeface="Arial" charset="0"/>
              </a:rPr>
              <a:t>Cerumen</a:t>
            </a:r>
            <a:endParaRPr lang="en-US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dirty="0">
                <a:latin typeface="Arial" charset="0"/>
              </a:rPr>
              <a:t>Auditory functions: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>
                <a:latin typeface="Arial" charset="0"/>
                <a:cs typeface="Arial" charset="0"/>
              </a:rPr>
              <a:t>Sound conduction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>
                <a:latin typeface="Arial" charset="0"/>
                <a:cs typeface="Arial" charset="0"/>
              </a:rPr>
              <a:t>Increase sound pressure by the resonance function</a:t>
            </a:r>
          </a:p>
        </p:txBody>
      </p:sp>
    </p:spTree>
    <p:extLst>
      <p:ext uri="{BB962C8B-B14F-4D97-AF65-F5344CB8AC3E}">
        <p14:creationId xmlns:p14="http://schemas.microsoft.com/office/powerpoint/2010/main" val="297183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bldLvl="3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600" dirty="0">
                <a:solidFill>
                  <a:srgbClr val="FF0000"/>
                </a:solidFill>
                <a:latin typeface="Arial" charset="0"/>
              </a:rPr>
              <a:t>FUNCTIONS OF THE EUSTACHIAN TUBE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2916238" y="5805488"/>
            <a:ext cx="2755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Ventilation</a:t>
            </a:r>
            <a:endParaRPr lang="en-US" sz="3200" b="1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0" y="5734050"/>
            <a:ext cx="2514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en-US" sz="3200">
                <a:latin typeface="Times New Roman" charset="0"/>
                <a:cs typeface="Times New Roman" charset="0"/>
              </a:rPr>
              <a:t>Protection</a:t>
            </a:r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6156325" y="5805488"/>
            <a:ext cx="2133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en-US" sz="3200">
                <a:latin typeface="Times New Roman" charset="0"/>
                <a:cs typeface="Times New Roman" charset="0"/>
              </a:rPr>
              <a:t>Drainage</a:t>
            </a:r>
          </a:p>
        </p:txBody>
      </p:sp>
      <p:pic>
        <p:nvPicPr>
          <p:cNvPr id="40967" name="Picture 7" descr="Pictur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089" y="1898909"/>
            <a:ext cx="2860675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8" descr="Pictur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665" y="1901629"/>
            <a:ext cx="3021013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9" descr="Pictur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19" y="1891184"/>
            <a:ext cx="2743200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348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  <p:bldP spid="40965" grpId="0"/>
      <p:bldP spid="4096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>
                <a:solidFill>
                  <a:srgbClr val="FF0000"/>
                </a:solidFill>
                <a:latin typeface="Arial" charset="0"/>
              </a:rPr>
              <a:t>FUNCIONS OF THE MIDDLE EAR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600200"/>
            <a:ext cx="49784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dirty="0">
                <a:latin typeface="Arial" charset="0"/>
              </a:rPr>
              <a:t>Conduction of sound</a:t>
            </a:r>
          </a:p>
          <a:p>
            <a:pPr>
              <a:lnSpc>
                <a:spcPct val="130000"/>
              </a:lnSpc>
            </a:pPr>
            <a:endParaRPr lang="en-US" dirty="0" smtClean="0">
              <a:latin typeface="Arial" charset="0"/>
            </a:endParaRPr>
          </a:p>
          <a:p>
            <a:pPr>
              <a:lnSpc>
                <a:spcPct val="130000"/>
              </a:lnSpc>
            </a:pPr>
            <a:r>
              <a:rPr lang="en-US" dirty="0" smtClean="0">
                <a:latin typeface="Arial" charset="0"/>
              </a:rPr>
              <a:t>Protection to the inner ear</a:t>
            </a:r>
          </a:p>
          <a:p>
            <a:pPr lvl="1">
              <a:lnSpc>
                <a:spcPct val="130000"/>
              </a:lnSpc>
            </a:pPr>
            <a:r>
              <a:rPr lang="en-US" dirty="0" err="1" smtClean="0">
                <a:latin typeface="Arial" charset="0"/>
                <a:cs typeface="Arial" charset="0"/>
              </a:rPr>
              <a:t>stapedial</a:t>
            </a:r>
            <a:r>
              <a:rPr lang="en-US" dirty="0" smtClean="0">
                <a:latin typeface="Arial" charset="0"/>
                <a:cs typeface="Arial" charset="0"/>
              </a:rPr>
              <a:t> reflex</a:t>
            </a:r>
          </a:p>
          <a:p>
            <a:pPr lvl="1" eaLnBrk="1" hangingPunct="1">
              <a:lnSpc>
                <a:spcPct val="130000"/>
              </a:lnSpc>
            </a:pPr>
            <a:endParaRPr lang="en-US" dirty="0" smtClean="0">
              <a:latin typeface="Arial" charset="0"/>
              <a:cs typeface="Arial" charset="0"/>
            </a:endParaRPr>
          </a:p>
        </p:txBody>
      </p:sp>
      <p:pic>
        <p:nvPicPr>
          <p:cNvPr id="45060" name="Picture 4" descr="Picture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2075543"/>
            <a:ext cx="3708400" cy="2809875"/>
          </a:xfrm>
          <a:noFill/>
        </p:spPr>
      </p:pic>
    </p:spTree>
    <p:extLst>
      <p:ext uri="{BB962C8B-B14F-4D97-AF65-F5344CB8AC3E}">
        <p14:creationId xmlns:p14="http://schemas.microsoft.com/office/powerpoint/2010/main" val="185802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>
                <a:solidFill>
                  <a:srgbClr val="FF0000"/>
                </a:solidFill>
                <a:latin typeface="Arial" charset="0"/>
              </a:rPr>
              <a:t>FUNCIONS OF THE INNER  EAR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199" y="1469574"/>
            <a:ext cx="5406572" cy="4517585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dirty="0">
                <a:solidFill>
                  <a:schemeClr val="tx2"/>
                </a:solidFill>
                <a:latin typeface="Arial" charset="0"/>
              </a:rPr>
              <a:t>Hearing Function:</a:t>
            </a:r>
          </a:p>
          <a:p>
            <a:pPr lvl="1" eaLnBrk="1" hangingPunct="1">
              <a:lnSpc>
                <a:spcPct val="120000"/>
              </a:lnSpc>
            </a:pPr>
            <a:r>
              <a:rPr lang="en-US" dirty="0">
                <a:latin typeface="Arial" charset="0"/>
                <a:cs typeface="Arial" charset="0"/>
              </a:rPr>
              <a:t>Transduction of sound to action </a:t>
            </a:r>
            <a:r>
              <a:rPr lang="en-US" dirty="0" smtClean="0">
                <a:latin typeface="Arial" charset="0"/>
                <a:cs typeface="Arial" charset="0"/>
              </a:rPr>
              <a:t>potentials</a:t>
            </a:r>
          </a:p>
          <a:p>
            <a:pPr lvl="1" eaLnBrk="1" hangingPunct="1">
              <a:lnSpc>
                <a:spcPct val="120000"/>
              </a:lnSpc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Vestibular Function:</a:t>
            </a:r>
          </a:p>
          <a:p>
            <a:pPr lvl="1">
              <a:spcBef>
                <a:spcPct val="50000"/>
              </a:spcBef>
              <a:buFontTx/>
              <a:buChar char="–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Participate in maintaining body balance </a:t>
            </a:r>
          </a:p>
          <a:p>
            <a:pPr lvl="1" eaLnBrk="1" hangingPunct="1">
              <a:lnSpc>
                <a:spcPct val="120000"/>
              </a:lnSpc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74755" name="Text Box 4"/>
          <p:cNvSpPr txBox="1">
            <a:spLocks noChangeArrowheads="1"/>
          </p:cNvSpPr>
          <p:nvPr/>
        </p:nvSpPr>
        <p:spPr bwMode="auto">
          <a:xfrm>
            <a:off x="990600" y="3657600"/>
            <a:ext cx="655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rtl="0">
              <a:spcBef>
                <a:spcPct val="50000"/>
              </a:spcBef>
            </a:pPr>
            <a:endParaRPr lang="en-US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37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sz="3600" dirty="0" smtClean="0">
                <a:latin typeface="Arial" charset="0"/>
              </a:rPr>
              <a:t>The Auricle:</a:t>
            </a:r>
            <a:endParaRPr lang="en-US" sz="3600" dirty="0">
              <a:latin typeface="Arial" charset="0"/>
            </a:endParaRPr>
          </a:p>
        </p:txBody>
      </p:sp>
      <p:pic>
        <p:nvPicPr>
          <p:cNvPr id="5" name="Inhaltsplatzhalter 4" descr="parts of the auricl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7344" y="1417638"/>
            <a:ext cx="5195455" cy="4858471"/>
          </a:xfrm>
        </p:spPr>
      </p:pic>
    </p:spTree>
    <p:extLst>
      <p:ext uri="{BB962C8B-B14F-4D97-AF65-F5344CB8AC3E}">
        <p14:creationId xmlns:p14="http://schemas.microsoft.com/office/powerpoint/2010/main" val="89344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</a:rPr>
              <a:t>Hearing Function:</a:t>
            </a:r>
            <a:endParaRPr lang="en-US" dirty="0">
              <a:latin typeface="Arial" charset="0"/>
            </a:endParaRPr>
          </a:p>
        </p:txBody>
      </p:sp>
      <p:pic>
        <p:nvPicPr>
          <p:cNvPr id="75779" name="Picture 4" descr="hea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1600200"/>
            <a:ext cx="71977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811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670622" y="3106057"/>
            <a:ext cx="375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 err="1" smtClean="0"/>
              <a:t>Thank</a:t>
            </a:r>
            <a:r>
              <a:rPr lang="de-DE" sz="6000" dirty="0" smtClean="0"/>
              <a:t> </a:t>
            </a:r>
            <a:r>
              <a:rPr lang="de-DE" sz="6000" dirty="0" err="1" smtClean="0"/>
              <a:t>you</a:t>
            </a:r>
            <a:endParaRPr lang="de-DE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sz="3600" dirty="0" smtClean="0">
                <a:latin typeface="Arial" charset="0"/>
              </a:rPr>
              <a:t>The External Auditory Canal :</a:t>
            </a:r>
            <a:endParaRPr lang="en-US" sz="3600" dirty="0">
              <a:latin typeface="Arial" charset="0"/>
            </a:endParaRPr>
          </a:p>
        </p:txBody>
      </p:sp>
      <p:pic>
        <p:nvPicPr>
          <p:cNvPr id="10" name="Inhaltsplatzhalter 9" descr="Ear-Canal-Anatom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6917" y="1537848"/>
            <a:ext cx="6622473" cy="4613564"/>
          </a:xfrm>
        </p:spPr>
      </p:pic>
    </p:spTree>
    <p:extLst>
      <p:ext uri="{BB962C8B-B14F-4D97-AF65-F5344CB8AC3E}">
        <p14:creationId xmlns:p14="http://schemas.microsoft.com/office/powerpoint/2010/main" val="119271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Arial" charset="0"/>
              </a:rPr>
              <a:t>The External Auditory Canal :</a:t>
            </a:r>
            <a:endParaRPr lang="en-US" sz="3600" dirty="0">
              <a:latin typeface="Arial" charset="0"/>
            </a:endParaRPr>
          </a:p>
        </p:txBody>
      </p:sp>
      <p:pic>
        <p:nvPicPr>
          <p:cNvPr id="216068" name="Picture 4" descr="pull%20back%20pinn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314" y="2806964"/>
            <a:ext cx="2857500" cy="1876425"/>
          </a:xfrm>
          <a:noFill/>
        </p:spPr>
      </p:pic>
      <p:pic>
        <p:nvPicPr>
          <p:cNvPr id="8" name="Inhaltsplatzhalter 7" descr="Bone-vs_-Cartilage EAC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2729" y="1898072"/>
            <a:ext cx="4488873" cy="3934691"/>
          </a:xfrm>
        </p:spPr>
      </p:pic>
    </p:spTree>
    <p:extLst>
      <p:ext uri="{BB962C8B-B14F-4D97-AF65-F5344CB8AC3E}">
        <p14:creationId xmlns:p14="http://schemas.microsoft.com/office/powerpoint/2010/main" val="380543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latin typeface="Arial" charset="0"/>
              </a:rPr>
              <a:t>Nerve Supply of External Ear </a:t>
            </a:r>
            <a:endParaRPr lang="en-US" sz="3600" dirty="0">
              <a:latin typeface="Arial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120000"/>
              </a:lnSpc>
            </a:pPr>
            <a:r>
              <a:rPr lang="en-US" sz="2800" dirty="0" smtClean="0">
                <a:latin typeface="Arial" charset="0"/>
              </a:rPr>
              <a:t>Cervical </a:t>
            </a:r>
            <a:r>
              <a:rPr lang="en-US" sz="2800" dirty="0">
                <a:latin typeface="Arial" charset="0"/>
              </a:rPr>
              <a:t>II &amp; III ( </a:t>
            </a:r>
            <a:r>
              <a:rPr lang="en-US" sz="2800" dirty="0" smtClean="0">
                <a:latin typeface="Arial" charset="0"/>
              </a:rPr>
              <a:t>greater </a:t>
            </a:r>
            <a:r>
              <a:rPr lang="en-US" sz="2800" dirty="0">
                <a:latin typeface="Arial" charset="0"/>
              </a:rPr>
              <a:t>auricular and </a:t>
            </a:r>
            <a:r>
              <a:rPr lang="en-US" sz="2800" dirty="0" smtClean="0">
                <a:latin typeface="Arial" charset="0"/>
              </a:rPr>
              <a:t>lesser </a:t>
            </a:r>
            <a:r>
              <a:rPr lang="en-US" sz="2800" dirty="0">
                <a:latin typeface="Arial" charset="0"/>
              </a:rPr>
              <a:t>occipital)</a:t>
            </a:r>
          </a:p>
          <a:p>
            <a:pPr eaLnBrk="1" hangingPunct="1">
              <a:lnSpc>
                <a:spcPct val="120000"/>
              </a:lnSpc>
            </a:pPr>
            <a:r>
              <a:rPr lang="en-US" sz="2800" dirty="0">
                <a:latin typeface="Arial" charset="0"/>
              </a:rPr>
              <a:t>V  cranial nerve </a:t>
            </a:r>
            <a:r>
              <a:rPr lang="en-US" sz="2800" dirty="0" smtClean="0">
                <a:latin typeface="Arial" charset="0"/>
              </a:rPr>
              <a:t>(</a:t>
            </a:r>
            <a:r>
              <a:rPr lang="en-US" sz="2800" dirty="0" err="1" smtClean="0">
                <a:latin typeface="Arial" charset="0"/>
              </a:rPr>
              <a:t>auriculotemporal</a:t>
            </a:r>
            <a:r>
              <a:rPr lang="en-US" sz="2800" dirty="0">
                <a:latin typeface="Arial" charset="0"/>
              </a:rPr>
              <a:t>)</a:t>
            </a:r>
          </a:p>
          <a:p>
            <a:pPr eaLnBrk="1" hangingPunct="1">
              <a:lnSpc>
                <a:spcPct val="120000"/>
              </a:lnSpc>
            </a:pPr>
            <a:r>
              <a:rPr lang="en-US" sz="2800" dirty="0" smtClean="0">
                <a:latin typeface="Arial" charset="0"/>
              </a:rPr>
              <a:t>X </a:t>
            </a:r>
            <a:r>
              <a:rPr lang="en-US" sz="2800" dirty="0">
                <a:latin typeface="Arial" charset="0"/>
              </a:rPr>
              <a:t>cranial nerve </a:t>
            </a:r>
            <a:r>
              <a:rPr lang="en-US" sz="2800" dirty="0" smtClean="0">
                <a:latin typeface="Arial" charset="0"/>
              </a:rPr>
              <a:t>(auricular </a:t>
            </a:r>
            <a:r>
              <a:rPr lang="en-US" sz="2800" dirty="0">
                <a:latin typeface="Arial" charset="0"/>
              </a:rPr>
              <a:t>or Arnold’s)</a:t>
            </a:r>
          </a:p>
          <a:p>
            <a:pPr eaLnBrk="1" hangingPunct="1">
              <a:lnSpc>
                <a:spcPct val="120000"/>
              </a:lnSpc>
            </a:pPr>
            <a:r>
              <a:rPr lang="en-US" sz="2800" dirty="0" err="1" smtClean="0">
                <a:latin typeface="Arial" charset="0"/>
              </a:rPr>
              <a:t>Fibres</a:t>
            </a:r>
            <a:r>
              <a:rPr lang="en-US" sz="2800" dirty="0" smtClean="0">
                <a:latin typeface="Arial" charset="0"/>
              </a:rPr>
              <a:t> from </a:t>
            </a:r>
            <a:r>
              <a:rPr lang="en-US" sz="2800" dirty="0">
                <a:latin typeface="Arial" charset="0"/>
              </a:rPr>
              <a:t>VII cranial nerve</a:t>
            </a:r>
          </a:p>
        </p:txBody>
      </p:sp>
      <p:pic>
        <p:nvPicPr>
          <p:cNvPr id="5" name="Inhaltsplatzhalter 4" descr="nerve supply of the Auricl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18742" y="1658256"/>
            <a:ext cx="3868057" cy="4072731"/>
          </a:xfrm>
        </p:spPr>
      </p:pic>
    </p:spTree>
    <p:extLst>
      <p:ext uri="{BB962C8B-B14F-4D97-AF65-F5344CB8AC3E}">
        <p14:creationId xmlns:p14="http://schemas.microsoft.com/office/powerpoint/2010/main" val="371110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FF0000"/>
                </a:solidFill>
              </a:rPr>
              <a:t>TYMPANIC MEMBRANE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forms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partition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external</a:t>
            </a:r>
            <a:r>
              <a:rPr lang="de-DE" dirty="0" smtClean="0"/>
              <a:t> </a:t>
            </a:r>
            <a:r>
              <a:rPr lang="de-DE" dirty="0" err="1" smtClean="0"/>
              <a:t>auditory</a:t>
            </a:r>
            <a:r>
              <a:rPr lang="de-DE" dirty="0" smtClean="0"/>
              <a:t> </a:t>
            </a:r>
            <a:r>
              <a:rPr lang="de-DE" dirty="0" err="1" smtClean="0"/>
              <a:t>canal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middle</a:t>
            </a:r>
            <a:r>
              <a:rPr lang="de-DE" dirty="0" smtClean="0"/>
              <a:t> </a:t>
            </a:r>
            <a:r>
              <a:rPr lang="de-DE" dirty="0" err="1" smtClean="0"/>
              <a:t>ear</a:t>
            </a:r>
            <a:r>
              <a:rPr lang="de-DE" dirty="0" smtClean="0"/>
              <a:t>.</a:t>
            </a:r>
          </a:p>
          <a:p>
            <a:endParaRPr lang="de-DE" dirty="0" smtClean="0"/>
          </a:p>
          <a:p>
            <a:r>
              <a:rPr lang="de-DE" dirty="0" smtClean="0"/>
              <a:t>Parts :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Pars </a:t>
            </a:r>
            <a:r>
              <a:rPr lang="de-DE" dirty="0" err="1" smtClean="0"/>
              <a:t>Tensa</a:t>
            </a:r>
            <a:r>
              <a:rPr lang="de-DE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Pars </a:t>
            </a:r>
            <a:r>
              <a:rPr lang="de-DE" dirty="0" err="1" smtClean="0"/>
              <a:t>Flaccida</a:t>
            </a:r>
            <a:r>
              <a:rPr lang="de-DE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FF0000"/>
                </a:solidFill>
              </a:rPr>
              <a:t>TYMPANIC MEMBRANE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5" name="Inhaltsplatzhalter 4" descr="membrane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8172" y="1417638"/>
            <a:ext cx="8229600" cy="5229905"/>
          </a:xfrm>
        </p:spPr>
      </p:pic>
      <p:sp>
        <p:nvSpPr>
          <p:cNvPr id="6" name="Ellipse 5"/>
          <p:cNvSpPr/>
          <p:nvPr/>
        </p:nvSpPr>
        <p:spPr>
          <a:xfrm>
            <a:off x="5892800" y="1640114"/>
            <a:ext cx="1596572" cy="52251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6647545" y="2960913"/>
            <a:ext cx="1494972" cy="62411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مكتب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مكتب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مكتب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مكتب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مكتب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مكتب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543</Words>
  <Application>Microsoft Macintosh PowerPoint</Application>
  <PresentationFormat>عرض على الشاشة (4:3)‏</PresentationFormat>
  <Paragraphs>139</Paragraphs>
  <Slides>41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41</vt:i4>
      </vt:variant>
    </vt:vector>
  </HeadingPairs>
  <TitlesOfParts>
    <vt:vector size="47" baseType="lpstr">
      <vt:lpstr>Times New Roman</vt:lpstr>
      <vt:lpstr>Wingdings</vt:lpstr>
      <vt:lpstr>Arial</vt:lpstr>
      <vt:lpstr>Calibri</vt:lpstr>
      <vt:lpstr>ＭＳ Ｐゴシック</vt:lpstr>
      <vt:lpstr>Office Theme</vt:lpstr>
      <vt:lpstr>( Ear I ) Anatomy and Physiology of the ear</vt:lpstr>
      <vt:lpstr>ANATOMY OF THE EAR</vt:lpstr>
      <vt:lpstr>A) External Ear</vt:lpstr>
      <vt:lpstr>The Auricle:</vt:lpstr>
      <vt:lpstr>The External Auditory Canal :</vt:lpstr>
      <vt:lpstr>The External Auditory Canal :</vt:lpstr>
      <vt:lpstr>Nerve Supply of External Ear </vt:lpstr>
      <vt:lpstr>TYMPANIC MEMBRANE</vt:lpstr>
      <vt:lpstr>TYMPANIC MEMBRANE</vt:lpstr>
      <vt:lpstr>TYMPANIC MEMBRANE</vt:lpstr>
      <vt:lpstr>TYMPANIC MEMBRANE</vt:lpstr>
      <vt:lpstr>ANATOMY OF THE EAR</vt:lpstr>
      <vt:lpstr>B) Middle Ear </vt:lpstr>
      <vt:lpstr>Middle Ear Eustachian (Pharyngo-Tympanic) Tube</vt:lpstr>
      <vt:lpstr>Middle Ear Eustachian (Pharyngo-Tympanic) Tube</vt:lpstr>
      <vt:lpstr>Middle Ear Eustachian (Pharyngo-Tympanic) Tube</vt:lpstr>
      <vt:lpstr>Middle Ear Eustachian (Pharyngo-Tympanic) Tube</vt:lpstr>
      <vt:lpstr>Middle Ear Eustachian (Pharyngo-Tympanic) Tube</vt:lpstr>
      <vt:lpstr>Middle Ear Tympanic cavity (Middle ear cavity)</vt:lpstr>
      <vt:lpstr>Middle Ear Tympanic cavity (Middle ear cavity)</vt:lpstr>
      <vt:lpstr>Middle Ear Tympanic cavity (Middle ear cavity)</vt:lpstr>
      <vt:lpstr>Middle Ear  Tympanic cavity (Middle ear cavity)</vt:lpstr>
      <vt:lpstr>Middle Ear  Tympanic cavity (Middle ear cavity)</vt:lpstr>
      <vt:lpstr>Middle Ear  Mastoid antrum and air cells</vt:lpstr>
      <vt:lpstr>Middle Ear  Mastoid antrum and air cells</vt:lpstr>
      <vt:lpstr>ANATOMY OF THE EAR</vt:lpstr>
      <vt:lpstr>C) Inner Ear</vt:lpstr>
      <vt:lpstr>Inner Ear Bony Labyrinth</vt:lpstr>
      <vt:lpstr>Inner Ear Bony Labyrinth</vt:lpstr>
      <vt:lpstr>Inner Ear  Membranous Labyrinth</vt:lpstr>
      <vt:lpstr>Inner Ear Membranous Labyrinth</vt:lpstr>
      <vt:lpstr>Inner Ear Internal Auditory Canal</vt:lpstr>
      <vt:lpstr>Inner Ear Internal Auditory Canal</vt:lpstr>
      <vt:lpstr>Inner Ear Internal Auditory Canal</vt:lpstr>
      <vt:lpstr>PHYSIOLOGY OF THE EAR</vt:lpstr>
      <vt:lpstr>FUNCIONS OF THE EXTERNAL EAR</vt:lpstr>
      <vt:lpstr>FUNCTIONS OF THE EUSTACHIAN TUBE</vt:lpstr>
      <vt:lpstr>FUNCIONS OF THE MIDDLE EAR</vt:lpstr>
      <vt:lpstr>FUNCIONS OF THE INNER  EAR</vt:lpstr>
      <vt:lpstr>Hearing Function:</vt:lpstr>
      <vt:lpstr>عرض تقديمي في PowerPoint</vt:lpstr>
    </vt:vector>
  </TitlesOfParts>
  <Company>AFQ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Abdulrahman Alsanosi</dc:creator>
  <cp:lastModifiedBy>Hamad Aldossari</cp:lastModifiedBy>
  <cp:revision>71</cp:revision>
  <dcterms:created xsi:type="dcterms:W3CDTF">2015-08-18T19:46:35Z</dcterms:created>
  <dcterms:modified xsi:type="dcterms:W3CDTF">2017-03-14T13:42:35Z</dcterms:modified>
</cp:coreProperties>
</file>