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7"/>
  </p:notesMasterIdLst>
  <p:sldIdLst>
    <p:sldId id="360" r:id="rId2"/>
    <p:sldId id="472" r:id="rId3"/>
    <p:sldId id="277" r:id="rId4"/>
    <p:sldId id="551" r:id="rId5"/>
    <p:sldId id="552" r:id="rId6"/>
    <p:sldId id="553" r:id="rId7"/>
    <p:sldId id="262" r:id="rId8"/>
    <p:sldId id="264" r:id="rId9"/>
    <p:sldId id="289" r:id="rId10"/>
    <p:sldId id="263" r:id="rId11"/>
    <p:sldId id="557" r:id="rId12"/>
    <p:sldId id="456" r:id="rId13"/>
    <p:sldId id="554" r:id="rId14"/>
    <p:sldId id="558" r:id="rId15"/>
    <p:sldId id="555" r:id="rId16"/>
    <p:sldId id="560" r:id="rId17"/>
    <p:sldId id="561" r:id="rId18"/>
    <p:sldId id="562" r:id="rId19"/>
    <p:sldId id="268" r:id="rId20"/>
    <p:sldId id="467" r:id="rId21"/>
    <p:sldId id="301" r:id="rId22"/>
    <p:sldId id="563" r:id="rId23"/>
    <p:sldId id="564" r:id="rId24"/>
    <p:sldId id="365" r:id="rId25"/>
    <p:sldId id="338" r:id="rId26"/>
    <p:sldId id="565" r:id="rId27"/>
    <p:sldId id="303" r:id="rId28"/>
    <p:sldId id="307" r:id="rId29"/>
    <p:sldId id="337" r:id="rId30"/>
    <p:sldId id="422" r:id="rId31"/>
    <p:sldId id="425" r:id="rId32"/>
    <p:sldId id="572" r:id="rId33"/>
    <p:sldId id="441" r:id="rId34"/>
    <p:sldId id="361" r:id="rId35"/>
    <p:sldId id="426" r:id="rId36"/>
    <p:sldId id="427" r:id="rId37"/>
    <p:sldId id="341" r:id="rId38"/>
    <p:sldId id="573" r:id="rId39"/>
    <p:sldId id="428" r:id="rId40"/>
    <p:sldId id="429" r:id="rId41"/>
    <p:sldId id="430" r:id="rId42"/>
    <p:sldId id="431" r:id="rId43"/>
    <p:sldId id="432" r:id="rId44"/>
    <p:sldId id="470" r:id="rId45"/>
    <p:sldId id="367" r:id="rId46"/>
    <p:sldId id="419" r:id="rId47"/>
    <p:sldId id="416" r:id="rId48"/>
    <p:sldId id="417" r:id="rId49"/>
    <p:sldId id="418" r:id="rId50"/>
    <p:sldId id="373" r:id="rId51"/>
    <p:sldId id="375" r:id="rId52"/>
    <p:sldId id="377" r:id="rId53"/>
    <p:sldId id="568" r:id="rId54"/>
    <p:sldId id="378" r:id="rId55"/>
    <p:sldId id="379" r:id="rId56"/>
    <p:sldId id="380" r:id="rId57"/>
    <p:sldId id="383" r:id="rId58"/>
    <p:sldId id="385" r:id="rId59"/>
    <p:sldId id="386" r:id="rId60"/>
    <p:sldId id="388" r:id="rId61"/>
    <p:sldId id="390" r:id="rId62"/>
    <p:sldId id="391" r:id="rId63"/>
    <p:sldId id="434" r:id="rId64"/>
    <p:sldId id="439" r:id="rId65"/>
    <p:sldId id="392" r:id="rId66"/>
    <p:sldId id="440" r:id="rId67"/>
    <p:sldId id="438" r:id="rId68"/>
    <p:sldId id="393" r:id="rId69"/>
    <p:sldId id="435" r:id="rId70"/>
    <p:sldId id="567" r:id="rId71"/>
    <p:sldId id="397" r:id="rId72"/>
    <p:sldId id="398" r:id="rId73"/>
    <p:sldId id="401" r:id="rId74"/>
    <p:sldId id="402" r:id="rId75"/>
    <p:sldId id="403" r:id="rId76"/>
    <p:sldId id="442" r:id="rId77"/>
    <p:sldId id="443" r:id="rId78"/>
    <p:sldId id="444" r:id="rId79"/>
    <p:sldId id="409" r:id="rId80"/>
    <p:sldId id="448" r:id="rId81"/>
    <p:sldId id="569" r:id="rId82"/>
    <p:sldId id="450" r:id="rId83"/>
    <p:sldId id="570" r:id="rId84"/>
    <p:sldId id="571" r:id="rId85"/>
    <p:sldId id="413" r:id="rId86"/>
    <p:sldId id="550" r:id="rId87"/>
    <p:sldId id="477" r:id="rId88"/>
    <p:sldId id="478" r:id="rId89"/>
    <p:sldId id="479" r:id="rId90"/>
    <p:sldId id="482" r:id="rId91"/>
    <p:sldId id="483" r:id="rId92"/>
    <p:sldId id="484" r:id="rId93"/>
    <p:sldId id="485" r:id="rId94"/>
    <p:sldId id="486" r:id="rId95"/>
    <p:sldId id="487" r:id="rId96"/>
    <p:sldId id="488" r:id="rId97"/>
    <p:sldId id="489" r:id="rId98"/>
    <p:sldId id="490" r:id="rId99"/>
    <p:sldId id="491" r:id="rId100"/>
    <p:sldId id="492" r:id="rId101"/>
    <p:sldId id="493" r:id="rId102"/>
    <p:sldId id="494" r:id="rId103"/>
    <p:sldId id="495" r:id="rId104"/>
    <p:sldId id="496" r:id="rId105"/>
    <p:sldId id="497" r:id="rId106"/>
    <p:sldId id="498" r:id="rId107"/>
    <p:sldId id="574" r:id="rId108"/>
    <p:sldId id="575" r:id="rId109"/>
    <p:sldId id="576" r:id="rId110"/>
    <p:sldId id="577" r:id="rId111"/>
    <p:sldId id="501" r:id="rId112"/>
    <p:sldId id="578" r:id="rId113"/>
    <p:sldId id="504" r:id="rId114"/>
    <p:sldId id="505" r:id="rId115"/>
    <p:sldId id="506" r:id="rId116"/>
    <p:sldId id="509" r:id="rId117"/>
    <p:sldId id="510" r:id="rId118"/>
    <p:sldId id="511" r:id="rId119"/>
    <p:sldId id="512" r:id="rId120"/>
    <p:sldId id="513" r:id="rId121"/>
    <p:sldId id="514" r:id="rId122"/>
    <p:sldId id="515" r:id="rId123"/>
    <p:sldId id="516" r:id="rId124"/>
    <p:sldId id="517" r:id="rId125"/>
    <p:sldId id="518" r:id="rId126"/>
    <p:sldId id="519" r:id="rId127"/>
    <p:sldId id="520" r:id="rId128"/>
    <p:sldId id="521" r:id="rId129"/>
    <p:sldId id="522" r:id="rId130"/>
    <p:sldId id="523" r:id="rId131"/>
    <p:sldId id="524" r:id="rId132"/>
    <p:sldId id="525" r:id="rId133"/>
    <p:sldId id="526" r:id="rId134"/>
    <p:sldId id="527" r:id="rId135"/>
    <p:sldId id="528" r:id="rId136"/>
    <p:sldId id="529" r:id="rId137"/>
    <p:sldId id="530" r:id="rId138"/>
    <p:sldId id="531" r:id="rId139"/>
    <p:sldId id="532" r:id="rId140"/>
    <p:sldId id="533" r:id="rId141"/>
    <p:sldId id="534" r:id="rId142"/>
    <p:sldId id="535" r:id="rId143"/>
    <p:sldId id="536" r:id="rId144"/>
    <p:sldId id="537" r:id="rId145"/>
    <p:sldId id="538" r:id="rId146"/>
    <p:sldId id="539" r:id="rId147"/>
    <p:sldId id="540" r:id="rId148"/>
    <p:sldId id="541" r:id="rId149"/>
    <p:sldId id="542" r:id="rId150"/>
    <p:sldId id="543" r:id="rId151"/>
    <p:sldId id="544" r:id="rId152"/>
    <p:sldId id="545" r:id="rId153"/>
    <p:sldId id="546" r:id="rId154"/>
    <p:sldId id="547" r:id="rId155"/>
    <p:sldId id="548" r:id="rId156"/>
  </p:sldIdLst>
  <p:sldSz cx="9144000" cy="6858000" type="screen4x3"/>
  <p:notesSz cx="6858000" cy="9144000"/>
  <p:defaultTextStyle>
    <a:defPPr>
      <a:defRPr lang="ar-SA"/>
    </a:defPPr>
    <a:lvl1pPr algn="r" rtl="1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560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2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FE93E0-564C-4830-B4A8-F520B73B3C60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43D56E-852C-4ECF-91D7-F5ECC345D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C1C217-0E4E-4F4F-B61D-E1B3D7300B2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787057-419E-48FA-8FA3-DE086808489A}" type="slidenum">
              <a:rPr lang="ar-SA" smtClean="0"/>
              <a:pPr/>
              <a:t>106</a:t>
            </a:fld>
            <a:endParaRPr lang="en-US" smtClean="0">
              <a:ea typeface="Times New Roman (Arabic)" charset="0"/>
              <a:cs typeface="Times New Roman (Arabic)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90F47-D6B2-4B56-9F51-424291A88D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A793D-F9C1-4DA2-ACF1-53B47B313A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176D5-8C0E-4FDE-91ED-86B13A3DCC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CBC00-D04F-4268-91E7-956C1A11CC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1779D-663D-4416-8AB6-E7DC9D55DB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CCDD4-7E2B-4F9A-BFDC-C573ACAD69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8C601-899A-4725-A170-99A0247922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0D1E-642A-4FE3-94C7-9A6C0DAC8C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A709-7D6F-4350-BFED-6F7D37D51F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524A-1CD7-4CF3-80C4-CDA3A9ADD7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DB7CA-CB30-41C1-BCF3-504D668ED7B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F9513-CE6E-494E-96BA-BAD4A08D5D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6158B-3085-438F-B094-4B126F2777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3D10D-7ABB-4C69-98FF-A769D3B0C8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AB42F-5CF2-498D-AF75-BED127E799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21F65-E1DD-4B6C-A66E-BD544E107B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23EB535C-25C8-4871-AE08-94C33A0B1A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7.jpeg"/><Relationship Id="rId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1.jpe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4.jpe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r-SA" smtClean="0"/>
              <a:t>بسم الله الرحمن الرحيم 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Synonyms of otitis media with Effusion (OME)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Secretory otitis media</a:t>
            </a:r>
          </a:p>
          <a:p>
            <a:pPr>
              <a:lnSpc>
                <a:spcPct val="150000"/>
              </a:lnSpc>
            </a:pPr>
            <a:r>
              <a:rPr lang="en-US" smtClean="0"/>
              <a:t>Serous otitis media</a:t>
            </a:r>
          </a:p>
          <a:p>
            <a:pPr>
              <a:lnSpc>
                <a:spcPct val="150000"/>
              </a:lnSpc>
            </a:pPr>
            <a:r>
              <a:rPr lang="en-US" smtClean="0"/>
              <a:t>Excudative (Catarrhal) otitis media</a:t>
            </a:r>
          </a:p>
          <a:p>
            <a:pPr>
              <a:lnSpc>
                <a:spcPct val="150000"/>
              </a:lnSpc>
            </a:pPr>
            <a:r>
              <a:rPr lang="en-US" smtClean="0"/>
              <a:t>Sero-mucinous otitis media </a:t>
            </a:r>
          </a:p>
          <a:p>
            <a:pPr>
              <a:lnSpc>
                <a:spcPct val="150000"/>
              </a:lnSpc>
            </a:pPr>
            <a:r>
              <a:rPr lang="en-US" smtClean="0"/>
              <a:t>Glue 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2843213" y="1022350"/>
          <a:ext cx="3303587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" r:id="rId3" imgW="3365079" imgH="4279365" progId="">
                  <p:embed/>
                </p:oleObj>
              </mc:Choice>
              <mc:Fallback>
                <p:oleObj name="Image" r:id="rId3" imgW="3365079" imgH="4279365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022350"/>
                        <a:ext cx="3303587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 of  mastoid abscess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Picture 3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28813"/>
            <a:ext cx="2714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astoid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857375"/>
            <a:ext cx="29829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1495mastoid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571625"/>
            <a:ext cx="32861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15361536Slid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1857375"/>
            <a:ext cx="4446587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8748712" cy="1143000"/>
          </a:xfrm>
        </p:spPr>
        <p:txBody>
          <a:bodyPr/>
          <a:lstStyle/>
          <a:p>
            <a:r>
              <a:rPr lang="en-US" sz="4000" smtClean="0"/>
              <a:t>DIAGNOSIS OF ACUTE MASTOIDITIS &amp; MASTOID ABSCESS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800" dirty="0" smtClean="0"/>
              <a:t>General constitutional manifestations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/>
              <a:t>Tympanic membrane changes</a:t>
            </a:r>
          </a:p>
          <a:p>
            <a:pPr algn="just">
              <a:lnSpc>
                <a:spcPct val="120000"/>
              </a:lnSpc>
            </a:pPr>
            <a:r>
              <a:rPr lang="en-US" sz="2800" dirty="0" err="1" smtClean="0"/>
              <a:t>Otorrhea</a:t>
            </a:r>
            <a:r>
              <a:rPr lang="en-US" sz="2800" dirty="0" smtClean="0"/>
              <a:t> and reservoir sign </a:t>
            </a:r>
          </a:p>
          <a:p>
            <a:pPr algn="just">
              <a:lnSpc>
                <a:spcPct val="120000"/>
              </a:lnSpc>
            </a:pPr>
            <a:r>
              <a:rPr lang="en-US" sz="2800" dirty="0" err="1" smtClean="0"/>
              <a:t>Retroauricular</a:t>
            </a:r>
            <a:r>
              <a:rPr lang="en-US" sz="2800" dirty="0" smtClean="0"/>
              <a:t> tender </a:t>
            </a:r>
            <a:r>
              <a:rPr lang="en-US" sz="2800" dirty="0" err="1" smtClean="0"/>
              <a:t>ness</a:t>
            </a:r>
            <a:r>
              <a:rPr lang="en-US" sz="2800" dirty="0" smtClean="0"/>
              <a:t> and red </a:t>
            </a:r>
            <a:r>
              <a:rPr lang="en-US" sz="2800" dirty="0" err="1" smtClean="0"/>
              <a:t>ness</a:t>
            </a:r>
            <a:endParaRPr lang="en-US" sz="2800" dirty="0" smtClean="0"/>
          </a:p>
          <a:p>
            <a:pPr algn="just">
              <a:lnSpc>
                <a:spcPct val="120000"/>
              </a:lnSpc>
            </a:pPr>
            <a:r>
              <a:rPr lang="en-US" sz="2800" dirty="0" err="1" smtClean="0"/>
              <a:t>Subperiosteal</a:t>
            </a:r>
            <a:r>
              <a:rPr lang="en-US" sz="2800" dirty="0" smtClean="0"/>
              <a:t> and </a:t>
            </a:r>
            <a:r>
              <a:rPr lang="en-US" sz="2800" dirty="0" err="1" smtClean="0"/>
              <a:t>Bezold’s</a:t>
            </a:r>
            <a:r>
              <a:rPr lang="en-US" sz="2800" dirty="0" smtClean="0"/>
              <a:t> abscess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/>
              <a:t>Imaging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625" y="1571625"/>
            <a:ext cx="3643313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364331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2" name="TextBox 3"/>
          <p:cNvSpPr txBox="1">
            <a:spLocks noChangeArrowheads="1"/>
          </p:cNvSpPr>
          <p:nvPr/>
        </p:nvSpPr>
        <p:spPr bwMode="auto">
          <a:xfrm>
            <a:off x="928688" y="5929313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NORMAL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57813" y="5929313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ACUTE MASTOIDITIS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85875"/>
            <a:ext cx="381635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75"/>
            <a:ext cx="3795712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Box 4"/>
          <p:cNvSpPr txBox="1">
            <a:spLocks noChangeArrowheads="1"/>
          </p:cNvSpPr>
          <p:nvPr/>
        </p:nvSpPr>
        <p:spPr bwMode="auto">
          <a:xfrm>
            <a:off x="1571625" y="5643563"/>
            <a:ext cx="485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MASTOID ABSCESS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Treatment of acute </a:t>
            </a:r>
            <a:r>
              <a:rPr lang="en-US" sz="4000" dirty="0" err="1" smtClean="0"/>
              <a:t>mastoiditis</a:t>
            </a:r>
            <a:endParaRPr lang="en-US" sz="4000" dirty="0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mtClean="0">
                <a:cs typeface="Times New Roman" pitchFamily="18" charset="0"/>
              </a:rPr>
              <a:t>IV antibiotics</a:t>
            </a:r>
          </a:p>
          <a:p>
            <a:pPr algn="just">
              <a:lnSpc>
                <a:spcPct val="140000"/>
              </a:lnSpc>
            </a:pPr>
            <a:r>
              <a:rPr lang="en-US" smtClean="0">
                <a:cs typeface="Times New Roman" pitchFamily="18" charset="0"/>
              </a:rPr>
              <a:t>Cortical mastoidectomy if medical treatment fails or if there are signs of abscess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raditional Arabic" pitchFamily="18" charset="-78"/>
              </a:rPr>
              <a:t>Cortical </a:t>
            </a:r>
            <a:r>
              <a:rPr lang="en-US" dirty="0" err="1" smtClean="0">
                <a:cs typeface="Traditional Arabic" pitchFamily="18" charset="-78"/>
              </a:rPr>
              <a:t>mastoidectomy</a:t>
            </a:r>
            <a:endParaRPr lang="en-US" dirty="0" smtClean="0">
              <a:cs typeface="Traditional Arabic" pitchFamily="18" charset="-7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endParaRPr lang="en-US" sz="2800" smtClean="0">
              <a:ea typeface="Majalla UI"/>
              <a:cs typeface="Majalla UI"/>
            </a:endParaRP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2800" smtClean="0">
                <a:ea typeface="Majalla UI"/>
                <a:cs typeface="Majalla UI"/>
              </a:rPr>
              <a:t>An operation performed to covert the mastoid antrum and air cells into one cavity, without disturbing the existing middle ear content</a:t>
            </a:r>
          </a:p>
        </p:txBody>
      </p:sp>
      <p:pic>
        <p:nvPicPr>
          <p:cNvPr id="6" name="Picture 3" descr="Pictur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412115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aditional Arabic" pitchFamily="18" charset="-78"/>
              </a:rPr>
              <a:t>Aim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ajalla UI"/>
                <a:cs typeface="Majalla UI"/>
              </a:rPr>
              <a:t>Drainage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Indications of cortical mastoidectomy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endParaRPr lang="en-US" smtClean="0">
              <a:cs typeface="Arial" pitchFamily="34" charset="0"/>
            </a:endParaRPr>
          </a:p>
          <a:p>
            <a:r>
              <a:rPr lang="en-US" smtClean="0">
                <a:cs typeface="Arial" pitchFamily="34" charset="0"/>
              </a:rPr>
              <a:t>Acute mastoiditis not responding to medical treatment</a:t>
            </a:r>
          </a:p>
          <a:p>
            <a:pPr>
              <a:lnSpc>
                <a:spcPct val="250000"/>
              </a:lnSpc>
            </a:pPr>
            <a:r>
              <a:rPr lang="en-US" smtClean="0">
                <a:cs typeface="Arial" pitchFamily="34" charset="0"/>
              </a:rPr>
              <a:t>Mastoid abscess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497638" y="838200"/>
          <a:ext cx="2646362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8" name="Image" r:id="rId3" imgW="3365079" imgH="4279365" progId="">
                  <p:embed/>
                </p:oleObj>
              </mc:Choice>
              <mc:Fallback>
                <p:oleObj name="Image" r:id="rId3" imgW="3365079" imgH="4279365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838200"/>
                        <a:ext cx="2646362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0" name="Picture 4" descr="mastoidi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8525" y="4267200"/>
            <a:ext cx="31654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Eustachian tube dysfunction</a:t>
            </a:r>
          </a:p>
          <a:p>
            <a:pPr lvl="1"/>
            <a:r>
              <a:rPr lang="en-US" dirty="0" smtClean="0"/>
              <a:t>Poor muscular function</a:t>
            </a:r>
          </a:p>
        </p:txBody>
      </p:sp>
      <p:pic>
        <p:nvPicPr>
          <p:cNvPr id="12292" name="Picture 2" descr="http://www.outlanderanatomy.com/wp-content/uploads/2015/07/middle-ear-KLS-edi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3232150"/>
            <a:ext cx="3382962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075" y="3276600"/>
            <a:ext cx="5241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cs typeface="Traditional Arabic" pitchFamily="2" charset="-78"/>
              </a:rPr>
              <a:t>Technique of Cortical Mastoidectomy</a:t>
            </a:r>
          </a:p>
        </p:txBody>
      </p:sp>
      <p:pic>
        <p:nvPicPr>
          <p:cNvPr id="49155" name="Picture 3" descr="12151398PIC0004-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  <p:pic>
        <p:nvPicPr>
          <p:cNvPr id="26628" name="Picture 3" descr="12191402PIC0004-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://www.ghorayeb.com/files/Mastoidectomy_Arrowheads_LABELED_626_X_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357313"/>
            <a:ext cx="59626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 descr="Pict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419100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Cranial (</a:t>
            </a:r>
            <a:r>
              <a:rPr lang="en-US" sz="4000" dirty="0" err="1" smtClean="0"/>
              <a:t>intratemporal</a:t>
            </a:r>
            <a:r>
              <a:rPr lang="en-US" sz="4000" dirty="0" smtClean="0"/>
              <a:t>) complications</a:t>
            </a:r>
            <a:endParaRPr lang="en-US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smtClean="0"/>
              <a:t>Acute mastoiditis</a:t>
            </a:r>
          </a:p>
          <a:p>
            <a:pPr>
              <a:lnSpc>
                <a:spcPct val="180000"/>
              </a:lnSpc>
            </a:pPr>
            <a:r>
              <a:rPr lang="en-US" smtClean="0">
                <a:solidFill>
                  <a:schemeClr val="accent1"/>
                </a:solidFill>
              </a:rPr>
              <a:t>Petrositis (apical petrositis)</a:t>
            </a:r>
          </a:p>
          <a:p>
            <a:pPr>
              <a:lnSpc>
                <a:spcPct val="180000"/>
              </a:lnSpc>
            </a:pPr>
            <a:r>
              <a:rPr lang="en-US" smtClean="0"/>
              <a:t>Facial nerve paralysis</a:t>
            </a:r>
          </a:p>
          <a:p>
            <a:pPr>
              <a:lnSpc>
                <a:spcPct val="180000"/>
              </a:lnSpc>
            </a:pPr>
            <a:r>
              <a:rPr lang="en-US" smtClean="0"/>
              <a:t>Labyrinthine fistula and labyrinthitis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Petrositis</a:t>
            </a:r>
            <a:r>
              <a:rPr lang="en-US" sz="4000" dirty="0" smtClean="0"/>
              <a:t> (</a:t>
            </a:r>
            <a:r>
              <a:rPr lang="en-US" sz="4000" dirty="0" err="1" smtClean="0"/>
              <a:t>petrous</a:t>
            </a:r>
            <a:r>
              <a:rPr lang="en-US" sz="4000" dirty="0" smtClean="0"/>
              <a:t> </a:t>
            </a:r>
            <a:r>
              <a:rPr lang="en-US" sz="4000" dirty="0" err="1" smtClean="0"/>
              <a:t>apicitis</a:t>
            </a:r>
            <a:r>
              <a:rPr lang="en-US" sz="4000" dirty="0" smtClean="0"/>
              <a:t>)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9144000" cy="1233488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FontTx/>
              <a:buNone/>
            </a:pPr>
            <a:r>
              <a:rPr lang="en-US" sz="2800" smtClean="0"/>
              <a:t>An extension of infection from the middle ear  into a pneumatized petrous apex.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5065712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</a:t>
            </a:r>
            <a:r>
              <a:rPr lang="en-US" dirty="0" err="1" smtClean="0"/>
              <a:t>petrositis</a:t>
            </a:r>
            <a:endParaRPr 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749800" cy="4114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mtClean="0"/>
              <a:t>Gradenigo’s syndrome</a:t>
            </a:r>
          </a:p>
          <a:p>
            <a:pPr lvl="1">
              <a:lnSpc>
                <a:spcPct val="140000"/>
              </a:lnSpc>
            </a:pPr>
            <a:r>
              <a:rPr lang="en-US" smtClean="0"/>
              <a:t>Otitis media (otorrhea)</a:t>
            </a:r>
          </a:p>
          <a:p>
            <a:pPr lvl="1">
              <a:lnSpc>
                <a:spcPct val="140000"/>
              </a:lnSpc>
            </a:pPr>
            <a:r>
              <a:rPr lang="en-US" smtClean="0"/>
              <a:t>Retro-orbital pain</a:t>
            </a:r>
          </a:p>
          <a:p>
            <a:pPr lvl="1">
              <a:lnSpc>
                <a:spcPct val="140000"/>
              </a:lnSpc>
            </a:pPr>
            <a:r>
              <a:rPr lang="en-US" smtClean="0"/>
              <a:t>Squint (VI cranial nerve palsy)</a:t>
            </a:r>
          </a:p>
          <a:p>
            <a:pPr>
              <a:lnSpc>
                <a:spcPct val="140000"/>
              </a:lnSpc>
            </a:pPr>
            <a:r>
              <a:rPr lang="en-US" smtClean="0"/>
              <a:t>Imaging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23" name="Picture 4" descr="Apical petros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00250"/>
            <a:ext cx="4008438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etros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857375"/>
            <a:ext cx="439261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petrositis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10000"/>
              </a:lnSpc>
            </a:pPr>
            <a:r>
              <a:rPr lang="en-US" smtClean="0"/>
              <a:t>Antibiotics  and myringotomy</a:t>
            </a:r>
          </a:p>
          <a:p>
            <a:pPr>
              <a:lnSpc>
                <a:spcPct val="210000"/>
              </a:lnSpc>
            </a:pPr>
            <a:r>
              <a:rPr lang="en-US" smtClean="0"/>
              <a:t>Surgical drainage if medical treatment fails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Cranial (</a:t>
            </a:r>
            <a:r>
              <a:rPr lang="en-US" sz="4000" dirty="0" err="1" smtClean="0"/>
              <a:t>intratemporal</a:t>
            </a:r>
            <a:r>
              <a:rPr lang="en-US" sz="4000" dirty="0" smtClean="0"/>
              <a:t>) complications</a:t>
            </a:r>
            <a:endParaRPr lang="en-US" dirty="0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smtClean="0"/>
              <a:t>Acute mastoiditis</a:t>
            </a:r>
          </a:p>
          <a:p>
            <a:pPr>
              <a:lnSpc>
                <a:spcPct val="180000"/>
              </a:lnSpc>
            </a:pPr>
            <a:r>
              <a:rPr lang="en-US" smtClean="0"/>
              <a:t>Petrositis</a:t>
            </a:r>
          </a:p>
          <a:p>
            <a:pPr>
              <a:lnSpc>
                <a:spcPct val="180000"/>
              </a:lnSpc>
            </a:pPr>
            <a:r>
              <a:rPr lang="en-US" smtClean="0">
                <a:solidFill>
                  <a:schemeClr val="accent1"/>
                </a:solidFill>
              </a:rPr>
              <a:t>Facial nerve paralysis</a:t>
            </a:r>
            <a:endParaRPr lang="en-US" smtClean="0"/>
          </a:p>
          <a:p>
            <a:pPr>
              <a:lnSpc>
                <a:spcPct val="180000"/>
              </a:lnSpc>
            </a:pPr>
            <a:r>
              <a:rPr lang="en-US" smtClean="0"/>
              <a:t>Labyrinthine fistula and labyrinthitis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Eustachian tube dysfunction</a:t>
            </a:r>
          </a:p>
          <a:p>
            <a:pPr lvl="1"/>
            <a:r>
              <a:rPr lang="en-US" smtClean="0"/>
              <a:t>Poor muscular function</a:t>
            </a:r>
          </a:p>
          <a:p>
            <a:pPr lvl="1"/>
            <a:r>
              <a:rPr lang="en-US" smtClean="0"/>
              <a:t>Adenoids</a:t>
            </a:r>
          </a:p>
        </p:txBody>
      </p:sp>
      <p:pic>
        <p:nvPicPr>
          <p:cNvPr id="13316" name="Picture 4" descr="adeno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10000"/>
            <a:ext cx="3048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paralysis in AOM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40000"/>
              </a:lnSpc>
            </a:pPr>
            <a:r>
              <a:rPr lang="en-US" smtClean="0"/>
              <a:t>Mostly due to pressure on a dehiscent nerve by inflammatory products</a:t>
            </a:r>
          </a:p>
          <a:p>
            <a:pPr algn="just">
              <a:lnSpc>
                <a:spcPct val="140000"/>
              </a:lnSpc>
            </a:pPr>
            <a:r>
              <a:rPr lang="en-US" smtClean="0"/>
              <a:t>Usually is </a:t>
            </a:r>
            <a:r>
              <a:rPr lang="en-US" smtClean="0">
                <a:solidFill>
                  <a:schemeClr val="accent1"/>
                </a:solidFill>
              </a:rPr>
              <a:t>partial</a:t>
            </a:r>
            <a:r>
              <a:rPr lang="en-US" smtClean="0"/>
              <a:t> and sudden in onset</a:t>
            </a:r>
          </a:p>
          <a:p>
            <a:pPr algn="just">
              <a:lnSpc>
                <a:spcPct val="140000"/>
              </a:lnSpc>
            </a:pPr>
            <a:r>
              <a:rPr lang="en-US" smtClean="0"/>
              <a:t>Treatment is by antibiotics and myringotomy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paralysis in CSOM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40000"/>
              </a:lnSpc>
            </a:pPr>
            <a:r>
              <a:rPr lang="en-US" sz="2800" smtClean="0"/>
              <a:t>Usually is due to cholesteatoma </a:t>
            </a:r>
          </a:p>
          <a:p>
            <a:pPr algn="just">
              <a:lnSpc>
                <a:spcPct val="140000"/>
              </a:lnSpc>
            </a:pPr>
            <a:r>
              <a:rPr lang="en-US" sz="2800" smtClean="0"/>
              <a:t>Insidious in onset</a:t>
            </a:r>
          </a:p>
          <a:p>
            <a:pPr algn="just">
              <a:lnSpc>
                <a:spcPct val="140000"/>
              </a:lnSpc>
            </a:pPr>
            <a:r>
              <a:rPr lang="en-US" sz="2800" smtClean="0"/>
              <a:t>May be partial or complete</a:t>
            </a:r>
          </a:p>
          <a:p>
            <a:pPr algn="just">
              <a:lnSpc>
                <a:spcPct val="140000"/>
              </a:lnSpc>
            </a:pPr>
            <a:r>
              <a:rPr lang="en-US" sz="2800" smtClean="0"/>
              <a:t>Treatment is by</a:t>
            </a:r>
            <a:r>
              <a:rPr lang="en-US" sz="2800" smtClean="0">
                <a:solidFill>
                  <a:schemeClr val="accent1"/>
                </a:solidFill>
              </a:rPr>
              <a:t> immediate</a:t>
            </a:r>
            <a:r>
              <a:rPr lang="en-US" sz="2800" smtClean="0"/>
              <a:t> surgical exploration (mastoidectomy and repair) 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Cranial (</a:t>
            </a:r>
            <a:r>
              <a:rPr lang="en-US" sz="4000" dirty="0" err="1" smtClean="0"/>
              <a:t>intratemporal</a:t>
            </a:r>
            <a:r>
              <a:rPr lang="en-US" sz="4000" dirty="0" smtClean="0"/>
              <a:t>) complications</a:t>
            </a:r>
            <a:endParaRPr lang="en-US" dirty="0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smtClean="0"/>
              <a:t>Acute mastoiditis</a:t>
            </a:r>
          </a:p>
          <a:p>
            <a:pPr>
              <a:lnSpc>
                <a:spcPct val="180000"/>
              </a:lnSpc>
            </a:pPr>
            <a:r>
              <a:rPr lang="en-US" smtClean="0"/>
              <a:t>Petrositis (apical apicitis)</a:t>
            </a:r>
            <a:endParaRPr lang="en-US" smtClean="0">
              <a:solidFill>
                <a:schemeClr val="accent1"/>
              </a:solidFill>
            </a:endParaRPr>
          </a:p>
          <a:p>
            <a:pPr>
              <a:lnSpc>
                <a:spcPct val="180000"/>
              </a:lnSpc>
            </a:pPr>
            <a:r>
              <a:rPr lang="en-US" smtClean="0"/>
              <a:t>Facial nerve paralysis</a:t>
            </a:r>
          </a:p>
          <a:p>
            <a:pPr>
              <a:lnSpc>
                <a:spcPct val="180000"/>
              </a:lnSpc>
            </a:pPr>
            <a:r>
              <a:rPr lang="en-US" smtClean="0">
                <a:solidFill>
                  <a:schemeClr val="accent1"/>
                </a:solidFill>
              </a:rPr>
              <a:t>Labyrinthine fistula and labyrinthitis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Pathology of </a:t>
            </a:r>
            <a:r>
              <a:rPr lang="en-US" dirty="0" err="1" smtClean="0"/>
              <a:t>labyrinthitis</a:t>
            </a:r>
            <a:endParaRPr lang="en-US" u="sng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algn="just">
              <a:lnSpc>
                <a:spcPct val="140000"/>
              </a:lnSpc>
              <a:buFont typeface="Times New Roman (Arabic)" charset="0"/>
              <a:buChar char="•"/>
            </a:pPr>
            <a:r>
              <a:rPr lang="en-US" smtClean="0"/>
              <a:t>Labyrinthine fistula</a:t>
            </a:r>
          </a:p>
          <a:p>
            <a:pPr lvl="1" algn="just">
              <a:lnSpc>
                <a:spcPct val="140000"/>
              </a:lnSpc>
              <a:buFont typeface="Times New Roman" pitchFamily="18" charset="0"/>
              <a:buChar char="–"/>
            </a:pPr>
            <a:r>
              <a:rPr lang="en-US" smtClean="0"/>
              <a:t>Erosion of the bony labyrinth usually due to cholesteatoma</a:t>
            </a:r>
          </a:p>
          <a:p>
            <a:pPr lvl="1" algn="just">
              <a:lnSpc>
                <a:spcPct val="140000"/>
              </a:lnSpc>
              <a:buFont typeface="Times New Roman" pitchFamily="18" charset="0"/>
              <a:buChar char="–"/>
            </a:pPr>
            <a:r>
              <a:rPr lang="en-US" smtClean="0"/>
              <a:t>Mostly in the lateral SCC</a:t>
            </a:r>
          </a:p>
          <a:p>
            <a:pPr algn="just">
              <a:lnSpc>
                <a:spcPct val="140000"/>
              </a:lnSpc>
              <a:buFont typeface="Times New Roman (Arabic)" charset="0"/>
              <a:buChar char="•"/>
            </a:pPr>
            <a:r>
              <a:rPr lang="en-US" smtClean="0"/>
              <a:t>Acute labyrinthitis</a:t>
            </a:r>
          </a:p>
        </p:txBody>
      </p:sp>
      <p:pic>
        <p:nvPicPr>
          <p:cNvPr id="4" name="Picture 6" descr="11"/>
          <p:cNvPicPr>
            <a:picLocks noChangeAspect="1" noChangeArrowheads="1"/>
          </p:cNvPicPr>
          <p:nvPr/>
        </p:nvPicPr>
        <p:blipFill>
          <a:blip r:embed="rId2" cstate="print">
            <a:lum bright="24000" contrast="66000"/>
          </a:blip>
          <a:srcRect/>
          <a:stretch>
            <a:fillRect/>
          </a:stretch>
        </p:blipFill>
        <p:spPr bwMode="auto">
          <a:xfrm>
            <a:off x="6227763" y="3573463"/>
            <a:ext cx="26876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 Diagnosis of labyrinthine fistula</a:t>
            </a:r>
            <a:endParaRPr lang="en-US" sz="5400" dirty="0" smtClean="0"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3884613"/>
          </a:xfrm>
          <a:noFill/>
        </p:spPr>
        <p:txBody>
          <a:bodyPr lIns="92075" tIns="46038" rIns="92075" bIns="46038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800" smtClean="0"/>
              <a:t>May be asymptomatic</a:t>
            </a:r>
          </a:p>
          <a:p>
            <a:pPr>
              <a:lnSpc>
                <a:spcPct val="160000"/>
              </a:lnSpc>
            </a:pPr>
            <a:r>
              <a:rPr lang="en-US" sz="2800" smtClean="0"/>
              <a:t>Vertigo </a:t>
            </a:r>
          </a:p>
          <a:p>
            <a:pPr>
              <a:lnSpc>
                <a:spcPct val="160000"/>
              </a:lnSpc>
            </a:pPr>
            <a:r>
              <a:rPr lang="en-US" sz="2800" smtClean="0"/>
              <a:t>SNHL </a:t>
            </a:r>
          </a:p>
          <a:p>
            <a:pPr>
              <a:lnSpc>
                <a:spcPct val="160000"/>
              </a:lnSpc>
            </a:pPr>
            <a:r>
              <a:rPr lang="en-US" sz="2800" smtClean="0"/>
              <a:t>Fistula test</a:t>
            </a:r>
          </a:p>
          <a:p>
            <a:pPr>
              <a:lnSpc>
                <a:spcPct val="160000"/>
              </a:lnSpc>
            </a:pPr>
            <a:r>
              <a:rPr lang="en-US" sz="2800" smtClean="0">
                <a:solidFill>
                  <a:schemeClr val="accent1"/>
                </a:solidFill>
              </a:rPr>
              <a:t>CT scan</a:t>
            </a:r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7173" name="Picture 5" descr="Picture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4427538" y="3068638"/>
            <a:ext cx="4495800" cy="1246187"/>
          </a:xfrm>
          <a:noFill/>
        </p:spPr>
      </p:pic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029200" y="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rtl="0">
              <a:spcBef>
                <a:spcPct val="50000"/>
              </a:spcBef>
            </a:pPr>
            <a:endParaRPr lang="en-US" sz="3200">
              <a:latin typeface="Arial" pitchFamily="34" charset="0"/>
            </a:endParaRPr>
          </a:p>
        </p:txBody>
      </p:sp>
      <p:pic>
        <p:nvPicPr>
          <p:cNvPr id="7175" name="Picture 7" descr="Picture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2349500"/>
            <a:ext cx="3575050" cy="3816350"/>
          </a:xfrm>
          <a:noFill/>
        </p:spPr>
      </p:pic>
      <p:pic>
        <p:nvPicPr>
          <p:cNvPr id="7" name="Picture 5" descr="otoscop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2214563"/>
            <a:ext cx="29908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labyrinthine fistula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Mastoidectomy and surgical repair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Acute Labyrinthitis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4381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Vertigo</a:t>
            </a:r>
          </a:p>
          <a:p>
            <a:pPr>
              <a:lnSpc>
                <a:spcPct val="150000"/>
              </a:lnSpc>
            </a:pPr>
            <a:r>
              <a:rPr lang="en-US" smtClean="0"/>
              <a:t>SNHL</a:t>
            </a:r>
          </a:p>
          <a:p>
            <a:pPr>
              <a:lnSpc>
                <a:spcPct val="150000"/>
              </a:lnSpc>
            </a:pPr>
            <a:r>
              <a:rPr lang="en-US" smtClean="0"/>
              <a:t>Nystagmus</a:t>
            </a:r>
          </a:p>
          <a:p>
            <a:pPr>
              <a:lnSpc>
                <a:spcPct val="150000"/>
              </a:lnSpc>
            </a:pPr>
            <a:r>
              <a:rPr lang="en-US" smtClean="0"/>
              <a:t>Treatment is by antibiotic and myringotomy if due to AOM or by antibiotics and mastoid surgery if due to CSOM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Intracranial complications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981200"/>
            <a:ext cx="600075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mtClean="0"/>
              <a:t>Extradural abscess</a:t>
            </a:r>
          </a:p>
          <a:p>
            <a:pPr>
              <a:lnSpc>
                <a:spcPct val="120000"/>
              </a:lnSpc>
            </a:pPr>
            <a:r>
              <a:rPr lang="en-US" smtClean="0"/>
              <a:t>Lateral sinus thrombophlebitis</a:t>
            </a:r>
          </a:p>
          <a:p>
            <a:pPr>
              <a:lnSpc>
                <a:spcPct val="120000"/>
              </a:lnSpc>
            </a:pPr>
            <a:r>
              <a:rPr lang="en-US" smtClean="0"/>
              <a:t>Subdural empyema</a:t>
            </a:r>
          </a:p>
          <a:p>
            <a:pPr>
              <a:lnSpc>
                <a:spcPct val="120000"/>
              </a:lnSpc>
            </a:pPr>
            <a:r>
              <a:rPr lang="en-US" smtClean="0"/>
              <a:t>Meningitis</a:t>
            </a:r>
          </a:p>
          <a:p>
            <a:pPr>
              <a:lnSpc>
                <a:spcPct val="120000"/>
              </a:lnSpc>
            </a:pPr>
            <a:r>
              <a:rPr lang="en-US" smtClean="0"/>
              <a:t>Brain abscess</a:t>
            </a:r>
          </a:p>
          <a:p>
            <a:pPr>
              <a:lnSpc>
                <a:spcPct val="120000"/>
              </a:lnSpc>
            </a:pPr>
            <a:r>
              <a:rPr lang="en-US" smtClean="0"/>
              <a:t>Otitic hydrocephalus</a:t>
            </a:r>
          </a:p>
        </p:txBody>
      </p:sp>
      <p:pic>
        <p:nvPicPr>
          <p:cNvPr id="143364" name="Picture 5" descr="11"/>
          <p:cNvPicPr>
            <a:picLocks noChangeAspect="1" noChangeArrowheads="1"/>
          </p:cNvPicPr>
          <p:nvPr/>
        </p:nvPicPr>
        <p:blipFill>
          <a:blip r:embed="rId2" cstate="print">
            <a:lum bright="30000" contrast="42000"/>
          </a:blip>
          <a:srcRect/>
          <a:stretch>
            <a:fillRect/>
          </a:stretch>
        </p:blipFill>
        <p:spPr bwMode="auto">
          <a:xfrm>
            <a:off x="5000625" y="3143250"/>
            <a:ext cx="392906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Extradural</a:t>
            </a:r>
            <a:r>
              <a:rPr lang="en-US" dirty="0" smtClean="0"/>
              <a:t> abscess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73538" cy="4114800"/>
          </a:xfrm>
        </p:spPr>
        <p:txBody>
          <a:bodyPr/>
          <a:lstStyle/>
          <a:p>
            <a:pPr algn="just"/>
            <a:r>
              <a:rPr lang="en-US" sz="2800" smtClean="0"/>
              <a:t>Accumulation of pus between dura and bone</a:t>
            </a:r>
          </a:p>
          <a:p>
            <a:pPr algn="just"/>
            <a:r>
              <a:rPr lang="en-US" sz="2800" smtClean="0"/>
              <a:t>Causes headache but may be silent</a:t>
            </a:r>
          </a:p>
          <a:p>
            <a:pPr algn="just"/>
            <a:r>
              <a:rPr lang="en-US" sz="2800" smtClean="0"/>
              <a:t>Diagnosis is confirmed by CT or MRI</a:t>
            </a:r>
          </a:p>
          <a:p>
            <a:pPr algn="just"/>
            <a:r>
              <a:rPr lang="en-US" sz="2800" smtClean="0"/>
              <a:t>Treatment is by drainage </a:t>
            </a:r>
          </a:p>
        </p:txBody>
      </p:sp>
      <p:pic>
        <p:nvPicPr>
          <p:cNvPr id="139268" name="Picture 4" descr="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30000" contrast="42000"/>
          </a:blip>
          <a:srcRect/>
          <a:stretch>
            <a:fillRect/>
          </a:stretch>
        </p:blipFill>
        <p:spPr>
          <a:xfrm>
            <a:off x="5160963" y="2133600"/>
            <a:ext cx="3983037" cy="2717800"/>
          </a:xfrm>
          <a:noFill/>
        </p:spPr>
      </p:pic>
      <p:pic>
        <p:nvPicPr>
          <p:cNvPr id="139272" name="Picture 8" descr="Picture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286000"/>
            <a:ext cx="377983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7164388" y="2349500"/>
            <a:ext cx="360362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5" descr="Epidural absc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7550" y="2438400"/>
            <a:ext cx="334645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4" grpId="0" animBg="1"/>
      <p:bldP spid="139274" grpId="1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Subdural abscess (</a:t>
            </a:r>
            <a:r>
              <a:rPr lang="en-US" dirty="0" err="1" smtClean="0"/>
              <a:t>empyema</a:t>
            </a:r>
            <a:r>
              <a:rPr lang="en-US" dirty="0" smtClean="0"/>
              <a:t>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1200"/>
            <a:ext cx="5113337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smtClean="0"/>
              <a:t>Suppuration  of the subdural space</a:t>
            </a:r>
          </a:p>
          <a:p>
            <a:pPr>
              <a:lnSpc>
                <a:spcPct val="130000"/>
              </a:lnSpc>
            </a:pPr>
            <a:r>
              <a:rPr lang="en-US" sz="2400" smtClean="0"/>
              <a:t>Sever headache, fever, irritative and paralytic focal neurological symptoms</a:t>
            </a:r>
          </a:p>
          <a:p>
            <a:pPr>
              <a:lnSpc>
                <a:spcPct val="130000"/>
              </a:lnSpc>
            </a:pPr>
            <a:r>
              <a:rPr lang="en-US" sz="2400" smtClean="0"/>
              <a:t>CT and MRI</a:t>
            </a:r>
          </a:p>
        </p:txBody>
      </p:sp>
      <p:pic>
        <p:nvPicPr>
          <p:cNvPr id="140292" name="Picture 4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30000" contrast="42000"/>
          </a:blip>
          <a:srcRect/>
          <a:stretch>
            <a:fillRect/>
          </a:stretch>
        </p:blipFill>
        <p:spPr>
          <a:xfrm>
            <a:off x="5334000" y="2133600"/>
            <a:ext cx="3810000" cy="2600325"/>
          </a:xfrm>
          <a:noFill/>
        </p:spPr>
      </p:pic>
      <p:sp>
        <p:nvSpPr>
          <p:cNvPr id="140294" name="AutoShape 6"/>
          <p:cNvSpPr>
            <a:spLocks noChangeArrowheads="1"/>
          </p:cNvSpPr>
          <p:nvPr/>
        </p:nvSpPr>
        <p:spPr bwMode="auto">
          <a:xfrm>
            <a:off x="6372225" y="2492375"/>
            <a:ext cx="287338" cy="360363"/>
          </a:xfrm>
          <a:prstGeom prst="downArrow">
            <a:avLst>
              <a:gd name="adj1" fmla="val 50000"/>
              <a:gd name="adj2" fmla="val 3135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Eustachian tube dysfunction</a:t>
            </a:r>
          </a:p>
          <a:p>
            <a:pPr lvl="1"/>
            <a:r>
              <a:rPr lang="en-US" smtClean="0"/>
              <a:t>Poor muscular function</a:t>
            </a:r>
          </a:p>
          <a:p>
            <a:pPr lvl="1"/>
            <a:r>
              <a:rPr lang="en-US" smtClean="0"/>
              <a:t>Adenoids</a:t>
            </a:r>
          </a:p>
          <a:p>
            <a:pPr lvl="1"/>
            <a:r>
              <a:rPr lang="en-US" smtClean="0"/>
              <a:t>Barotrauma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4" descr="fluid collections empy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636838"/>
            <a:ext cx="29845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5" name="Picture 5" descr="fluid collection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420938"/>
            <a:ext cx="352901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Subdural abscess (</a:t>
            </a:r>
            <a:r>
              <a:rPr lang="en-US" dirty="0" err="1" smtClean="0"/>
              <a:t>empyema</a:t>
            </a:r>
            <a:r>
              <a:rPr lang="en-US" dirty="0" smtClean="0"/>
              <a:t>)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1200"/>
            <a:ext cx="5113337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smtClean="0"/>
              <a:t>Suppuration  of the subdural space</a:t>
            </a:r>
          </a:p>
          <a:p>
            <a:pPr>
              <a:lnSpc>
                <a:spcPct val="130000"/>
              </a:lnSpc>
            </a:pPr>
            <a:r>
              <a:rPr lang="en-US" sz="2400" smtClean="0"/>
              <a:t>May be localized, multiple or diffuse</a:t>
            </a:r>
          </a:p>
          <a:p>
            <a:pPr>
              <a:lnSpc>
                <a:spcPct val="130000"/>
              </a:lnSpc>
            </a:pPr>
            <a:r>
              <a:rPr lang="en-US" sz="2400" smtClean="0"/>
              <a:t>Sever headache, fever, irritative and paralytic focal neurological symptoms</a:t>
            </a:r>
          </a:p>
          <a:p>
            <a:pPr>
              <a:lnSpc>
                <a:spcPct val="130000"/>
              </a:lnSpc>
            </a:pPr>
            <a:r>
              <a:rPr lang="en-US" sz="2400" smtClean="0"/>
              <a:t>CT and MRI</a:t>
            </a:r>
          </a:p>
          <a:p>
            <a:pPr>
              <a:lnSpc>
                <a:spcPct val="130000"/>
              </a:lnSpc>
            </a:pPr>
            <a:r>
              <a:rPr lang="en-US" sz="2400" smtClean="0"/>
              <a:t>Treatment is by neurosurgical drainage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sinus </a:t>
            </a:r>
            <a:r>
              <a:rPr lang="en-US" dirty="0" err="1" smtClean="0"/>
              <a:t>thrombophlebitis</a:t>
            </a:r>
            <a:endParaRPr lang="en-US" dirty="0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mtClean="0"/>
              <a:t>Pathology</a:t>
            </a:r>
          </a:p>
        </p:txBody>
      </p:sp>
      <p:pic>
        <p:nvPicPr>
          <p:cNvPr id="4" name="Picture 2" descr="http://drtbalu.com/images/Lat_sinth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68588"/>
            <a:ext cx="55435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sinus </a:t>
            </a:r>
            <a:r>
              <a:rPr lang="en-US" dirty="0" err="1" smtClean="0"/>
              <a:t>thrombophlebitis</a:t>
            </a:r>
            <a:endParaRPr lang="en-US" dirty="0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800" dirty="0" smtClean="0"/>
              <a:t>Diagnosis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Fever, rigor, and sweating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Headache and neck pain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Tenderness and edema in the neck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Blood culture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CT, MRI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4" descr="sinus throm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928813"/>
            <a:ext cx="361632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yperintense throm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2071688"/>
            <a:ext cx="361632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sinus </a:t>
            </a:r>
            <a:r>
              <a:rPr lang="en-US" dirty="0" err="1" smtClean="0"/>
              <a:t>thrombophlebitis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70000"/>
              </a:lnSpc>
            </a:pPr>
            <a:r>
              <a:rPr lang="en-US" smtClean="0"/>
              <a:t>IV antibiotics and myringotomy if due to AOM </a:t>
            </a:r>
          </a:p>
          <a:p>
            <a:pPr algn="just">
              <a:lnSpc>
                <a:spcPct val="170000"/>
              </a:lnSpc>
            </a:pPr>
            <a:r>
              <a:rPr lang="en-US" smtClean="0"/>
              <a:t>Mastoid surgery if no improvement or if due to CSOM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Intracranial complications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800" smtClean="0"/>
              <a:t>Extradural abscess</a:t>
            </a:r>
          </a:p>
          <a:p>
            <a:pPr>
              <a:lnSpc>
                <a:spcPct val="120000"/>
              </a:lnSpc>
            </a:pPr>
            <a:r>
              <a:rPr lang="en-US" sz="2800" smtClean="0"/>
              <a:t>Lateral sinus thrombophlebitis</a:t>
            </a:r>
          </a:p>
          <a:p>
            <a:pPr>
              <a:lnSpc>
                <a:spcPct val="120000"/>
              </a:lnSpc>
            </a:pPr>
            <a:r>
              <a:rPr lang="en-US" sz="2800" smtClean="0"/>
              <a:t>Subdural empyema</a:t>
            </a:r>
          </a:p>
          <a:p>
            <a:pPr>
              <a:lnSpc>
                <a:spcPct val="120000"/>
              </a:lnSpc>
            </a:pPr>
            <a:r>
              <a:rPr lang="en-US" smtClean="0">
                <a:solidFill>
                  <a:schemeClr val="hlink"/>
                </a:solidFill>
              </a:rPr>
              <a:t>Meningitis</a:t>
            </a:r>
          </a:p>
          <a:p>
            <a:pPr>
              <a:lnSpc>
                <a:spcPct val="120000"/>
              </a:lnSpc>
            </a:pPr>
            <a:r>
              <a:rPr lang="en-US" sz="2800" smtClean="0"/>
              <a:t>Brain abscess</a:t>
            </a:r>
          </a:p>
          <a:p>
            <a:pPr>
              <a:lnSpc>
                <a:spcPct val="120000"/>
              </a:lnSpc>
            </a:pPr>
            <a:r>
              <a:rPr lang="en-US" sz="2800" smtClean="0"/>
              <a:t>Otitic hydrocephalus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Otogenic</a:t>
            </a:r>
            <a:r>
              <a:rPr lang="en-US" dirty="0" smtClean="0"/>
              <a:t> meningitis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Infection of the subarachnoid space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most common intracranial complication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Fever, headache, neck stiffness, </a:t>
            </a:r>
            <a:r>
              <a:rPr lang="en-US" dirty="0" err="1" smtClean="0"/>
              <a:t>phonophobia</a:t>
            </a:r>
            <a:r>
              <a:rPr lang="en-US" dirty="0" smtClean="0"/>
              <a:t>, restlessness  etc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Kernig’s</a:t>
            </a:r>
            <a:r>
              <a:rPr lang="ar-SA" dirty="0" smtClean="0"/>
              <a:t> </a:t>
            </a:r>
            <a:r>
              <a:rPr lang="en-US" dirty="0" smtClean="0"/>
              <a:t> &amp; </a:t>
            </a:r>
            <a:r>
              <a:rPr lang="ar-SA" dirty="0" smtClean="0"/>
              <a:t>  </a:t>
            </a:r>
            <a:r>
              <a:rPr lang="en-US" dirty="0" err="1" smtClean="0"/>
              <a:t>Brudziniski</a:t>
            </a:r>
            <a:r>
              <a:rPr lang="en-US" dirty="0" smtClean="0"/>
              <a:t> signs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1" name="Picture 5" descr="13"/>
          <p:cNvPicPr>
            <a:picLocks noChangeAspect="1" noChangeArrowheads="1"/>
          </p:cNvPicPr>
          <p:nvPr/>
        </p:nvPicPr>
        <p:blipFill>
          <a:blip r:embed="rId2" cstate="print">
            <a:lum bright="18000" contrast="48000"/>
          </a:blip>
          <a:srcRect/>
          <a:stretch>
            <a:fillRect/>
          </a:stretch>
        </p:blipFill>
        <p:spPr bwMode="auto">
          <a:xfrm>
            <a:off x="533400" y="881063"/>
            <a:ext cx="78549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2" name="Picture 6" descr="15"/>
          <p:cNvPicPr>
            <a:picLocks noChangeAspect="1" noChangeArrowheads="1"/>
          </p:cNvPicPr>
          <p:nvPr/>
        </p:nvPicPr>
        <p:blipFill>
          <a:blip r:embed="rId3" cstate="print">
            <a:lum bright="24000" contrast="48000"/>
          </a:blip>
          <a:srcRect/>
          <a:stretch>
            <a:fillRect/>
          </a:stretch>
        </p:blipFill>
        <p:spPr bwMode="auto">
          <a:xfrm>
            <a:off x="395288" y="4217988"/>
            <a:ext cx="81946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Otogenic</a:t>
            </a:r>
            <a:r>
              <a:rPr lang="en-US" dirty="0" smtClean="0"/>
              <a:t> meningitis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Infection of the subarachnoid space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most common intracranial complication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Fever, headache, neck stiffness, </a:t>
            </a:r>
            <a:r>
              <a:rPr lang="en-US" dirty="0" err="1" smtClean="0"/>
              <a:t>phonophobia</a:t>
            </a:r>
            <a:r>
              <a:rPr lang="en-US" dirty="0" smtClean="0"/>
              <a:t>, restlessness  etc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Kernig’s</a:t>
            </a:r>
            <a:r>
              <a:rPr lang="en-US" dirty="0" smtClean="0"/>
              <a:t> &amp; </a:t>
            </a:r>
            <a:r>
              <a:rPr lang="en-US" dirty="0" err="1" smtClean="0"/>
              <a:t>Brudziniski</a:t>
            </a:r>
            <a:r>
              <a:rPr lang="en-US" dirty="0" smtClean="0"/>
              <a:t> signs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Lumber puncture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Otitic Barotrauma</a:t>
            </a:r>
            <a:endParaRPr lang="en-US" smtClean="0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Due to failure of the ET to equalize the middle ear pressure during </a:t>
            </a:r>
            <a:r>
              <a:rPr lang="en-US" sz="2800" dirty="0" smtClean="0">
                <a:solidFill>
                  <a:srgbClr val="FF0000"/>
                </a:solidFill>
              </a:rPr>
              <a:t>descent</a:t>
            </a:r>
            <a:r>
              <a:rPr lang="en-US" sz="2800" dirty="0" smtClean="0"/>
              <a:t> from high altitudes in aircraft or during diving</a:t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657600"/>
            <a:ext cx="5241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smtClean="0"/>
              <a:t>IV antibiotics and myringotomy if due to AOM</a:t>
            </a:r>
          </a:p>
          <a:p>
            <a:pPr>
              <a:lnSpc>
                <a:spcPct val="180000"/>
              </a:lnSpc>
            </a:pPr>
            <a:r>
              <a:rPr lang="en-US" smtClean="0"/>
              <a:t>Mastoid surgery if secondary to CSOM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Intracranial complications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800" smtClean="0"/>
              <a:t>Extradural abscess</a:t>
            </a:r>
          </a:p>
          <a:p>
            <a:pPr>
              <a:lnSpc>
                <a:spcPct val="130000"/>
              </a:lnSpc>
            </a:pPr>
            <a:r>
              <a:rPr lang="en-US" sz="2800" smtClean="0"/>
              <a:t>Lateral sinus thrombophlebitis</a:t>
            </a:r>
          </a:p>
          <a:p>
            <a:pPr>
              <a:lnSpc>
                <a:spcPct val="130000"/>
              </a:lnSpc>
            </a:pPr>
            <a:r>
              <a:rPr lang="en-US" sz="2800" smtClean="0"/>
              <a:t>Subdural empyema</a:t>
            </a:r>
          </a:p>
          <a:p>
            <a:pPr>
              <a:lnSpc>
                <a:spcPct val="130000"/>
              </a:lnSpc>
            </a:pPr>
            <a:r>
              <a:rPr lang="en-US" sz="2800" smtClean="0"/>
              <a:t>Meningitis</a:t>
            </a:r>
          </a:p>
          <a:p>
            <a:pPr>
              <a:lnSpc>
                <a:spcPct val="130000"/>
              </a:lnSpc>
            </a:pPr>
            <a:r>
              <a:rPr lang="en-US" smtClean="0">
                <a:solidFill>
                  <a:schemeClr val="hlink"/>
                </a:solidFill>
              </a:rPr>
              <a:t>Brain abscess</a:t>
            </a:r>
          </a:p>
          <a:p>
            <a:pPr>
              <a:lnSpc>
                <a:spcPct val="130000"/>
              </a:lnSpc>
            </a:pPr>
            <a:r>
              <a:rPr lang="en-US" sz="2800" smtClean="0"/>
              <a:t>Otitic hydrocephalus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Otogenic</a:t>
            </a:r>
            <a:r>
              <a:rPr lang="en-US" dirty="0" smtClean="0"/>
              <a:t> brain abscess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20000"/>
              </a:lnSpc>
            </a:pPr>
            <a:r>
              <a:rPr lang="en-US" smtClean="0"/>
              <a:t>25% of children's and 50% of adult’s brain abscesses are otogenic</a:t>
            </a:r>
          </a:p>
          <a:p>
            <a:pPr>
              <a:lnSpc>
                <a:spcPct val="220000"/>
              </a:lnSpc>
            </a:pPr>
            <a:r>
              <a:rPr lang="en-US" smtClean="0"/>
              <a:t>Mostly in temporal lobe or cerebellum (2:1)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Otogenic</a:t>
            </a:r>
            <a:r>
              <a:rPr lang="en-US" dirty="0" smtClean="0"/>
              <a:t> brain abscess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mtClean="0"/>
              <a:t>Clinical manifestations</a:t>
            </a:r>
          </a:p>
          <a:p>
            <a:pPr algn="just">
              <a:lnSpc>
                <a:spcPct val="90000"/>
              </a:lnSpc>
            </a:pPr>
            <a:r>
              <a:rPr lang="en-US" smtClean="0"/>
              <a:t>General manifestations: fever, lethargy, headache.</a:t>
            </a:r>
          </a:p>
          <a:p>
            <a:pPr algn="just">
              <a:lnSpc>
                <a:spcPct val="90000"/>
              </a:lnSpc>
            </a:pPr>
            <a:r>
              <a:rPr lang="en-US" smtClean="0"/>
              <a:t>Manifestation of raised IC pressure</a:t>
            </a:r>
          </a:p>
          <a:p>
            <a:pPr algn="just">
              <a:lnSpc>
                <a:spcPct val="90000"/>
              </a:lnSpc>
            </a:pPr>
            <a:r>
              <a:rPr lang="en-US" smtClean="0"/>
              <a:t>Focal manifestations</a:t>
            </a:r>
          </a:p>
          <a:p>
            <a:pPr lvl="1" algn="just">
              <a:lnSpc>
                <a:spcPct val="90000"/>
              </a:lnSpc>
            </a:pPr>
            <a:r>
              <a:rPr lang="en-US" smtClean="0"/>
              <a:t>Temporal: Aphasia, hemianopia, paralysis</a:t>
            </a:r>
          </a:p>
          <a:p>
            <a:pPr lvl="1" algn="just">
              <a:lnSpc>
                <a:spcPct val="90000"/>
              </a:lnSpc>
            </a:pPr>
            <a:r>
              <a:rPr lang="en-US" smtClean="0"/>
              <a:t>Cerebellar: ataxia, vertigo, nystagmus, muscle incoordination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Otogenic</a:t>
            </a:r>
            <a:r>
              <a:rPr lang="en-US" dirty="0" smtClean="0"/>
              <a:t> brain abscess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mtClean="0"/>
              <a:t>Diagnosis</a:t>
            </a:r>
          </a:p>
          <a:p>
            <a:pPr>
              <a:lnSpc>
                <a:spcPct val="180000"/>
              </a:lnSpc>
            </a:pPr>
            <a:r>
              <a:rPr lang="en-US" smtClean="0"/>
              <a:t>CT</a:t>
            </a:r>
          </a:p>
          <a:p>
            <a:pPr>
              <a:lnSpc>
                <a:spcPct val="180000"/>
              </a:lnSpc>
            </a:pPr>
            <a:r>
              <a:rPr lang="en-US" smtClean="0"/>
              <a:t>MRI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9" name="Picture 3" descr="Picture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2071688"/>
            <a:ext cx="37401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CT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071688"/>
            <a:ext cx="33972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4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2208213"/>
            <a:ext cx="333375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MRI</a:t>
            </a:r>
          </a:p>
        </p:txBody>
      </p:sp>
      <p:pic>
        <p:nvPicPr>
          <p:cNvPr id="163843" name="Picture 4" descr="Cerebellar_abscess__mastoid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357438"/>
            <a:ext cx="4926012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4" name="Picture 4" descr="Picture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000250"/>
            <a:ext cx="3552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Otogenic</a:t>
            </a:r>
            <a:r>
              <a:rPr lang="en-US" dirty="0" smtClean="0"/>
              <a:t> brain abscess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Treatment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Repeated aspiration or Excision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IV antibiotics and </a:t>
            </a:r>
            <a:r>
              <a:rPr lang="en-US" dirty="0" err="1" smtClean="0"/>
              <a:t>myringotomy</a:t>
            </a:r>
            <a:r>
              <a:rPr lang="en-US" dirty="0" smtClean="0"/>
              <a:t> if due to AOM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Mastoid surgery if due to CSOM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Intracranial complications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/>
              <a:t>Extradural abscess</a:t>
            </a:r>
          </a:p>
          <a:p>
            <a:pPr>
              <a:lnSpc>
                <a:spcPct val="120000"/>
              </a:lnSpc>
            </a:pPr>
            <a:r>
              <a:rPr lang="en-US" smtClean="0"/>
              <a:t>Lateral sinus thrombophlebitis</a:t>
            </a:r>
          </a:p>
          <a:p>
            <a:pPr>
              <a:lnSpc>
                <a:spcPct val="120000"/>
              </a:lnSpc>
            </a:pPr>
            <a:r>
              <a:rPr lang="en-US" smtClean="0"/>
              <a:t>Subdural empyema</a:t>
            </a:r>
          </a:p>
          <a:p>
            <a:pPr>
              <a:lnSpc>
                <a:spcPct val="120000"/>
              </a:lnSpc>
            </a:pPr>
            <a:r>
              <a:rPr lang="en-US" smtClean="0"/>
              <a:t>Meningitis</a:t>
            </a:r>
          </a:p>
          <a:p>
            <a:pPr>
              <a:lnSpc>
                <a:spcPct val="120000"/>
              </a:lnSpc>
            </a:pPr>
            <a:r>
              <a:rPr lang="en-US" smtClean="0"/>
              <a:t>Brain abscess</a:t>
            </a:r>
          </a:p>
          <a:p>
            <a:pPr>
              <a:lnSpc>
                <a:spcPct val="120000"/>
              </a:lnSpc>
            </a:pPr>
            <a:r>
              <a:rPr lang="en-US" smtClean="0">
                <a:solidFill>
                  <a:schemeClr val="hlink"/>
                </a:solidFill>
              </a:rPr>
              <a:t>Otitic hydrocephalus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Eustachian tube dysfunction</a:t>
            </a:r>
          </a:p>
          <a:p>
            <a:pPr lvl="1"/>
            <a:r>
              <a:rPr lang="en-US" dirty="0" smtClean="0"/>
              <a:t>Poor muscular function</a:t>
            </a:r>
          </a:p>
          <a:p>
            <a:pPr lvl="1"/>
            <a:r>
              <a:rPr lang="en-US" dirty="0" smtClean="0"/>
              <a:t>Adenoids</a:t>
            </a:r>
          </a:p>
          <a:p>
            <a:pPr lvl="1"/>
            <a:r>
              <a:rPr lang="en-US" dirty="0" err="1" smtClean="0"/>
              <a:t>Barotrauma</a:t>
            </a:r>
            <a:endParaRPr lang="en-US" dirty="0" smtClean="0"/>
          </a:p>
          <a:p>
            <a:pPr lvl="1"/>
            <a:r>
              <a:rPr lang="en-US" dirty="0" smtClean="0"/>
              <a:t>Others (e.g. nasopharyngeal carcinoma)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Otitic</a:t>
            </a:r>
            <a:r>
              <a:rPr lang="en-US" dirty="0" smtClean="0"/>
              <a:t> hydrocephalus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>
              <a:lnSpc>
                <a:spcPct val="120000"/>
              </a:lnSpc>
            </a:pPr>
            <a:r>
              <a:rPr lang="en-US" sz="2800" dirty="0" smtClean="0"/>
              <a:t>Very rare</a:t>
            </a:r>
          </a:p>
          <a:p>
            <a:pPr marL="288925" indent="-288925">
              <a:lnSpc>
                <a:spcPct val="120000"/>
              </a:lnSpc>
            </a:pPr>
            <a:r>
              <a:rPr lang="en-US" sz="2800" dirty="0" smtClean="0"/>
              <a:t>Intracranial hypertension associated with ear disease. </a:t>
            </a:r>
          </a:p>
          <a:p>
            <a:pPr marL="288925" indent="-288925">
              <a:lnSpc>
                <a:spcPct val="120000"/>
              </a:lnSpc>
            </a:pPr>
            <a:r>
              <a:rPr lang="en-US" sz="2800" dirty="0" smtClean="0"/>
              <a:t>Most often it follows lateral sinus </a:t>
            </a:r>
            <a:r>
              <a:rPr lang="en-US" sz="2800" dirty="0" err="1" smtClean="0"/>
              <a:t>thrombophlebitis</a:t>
            </a:r>
            <a:endParaRPr lang="en-US" sz="2800" dirty="0" smtClean="0"/>
          </a:p>
          <a:p>
            <a:pPr marL="288925" indent="-288925">
              <a:lnSpc>
                <a:spcPct val="120000"/>
              </a:lnSpc>
            </a:pPr>
            <a:r>
              <a:rPr lang="en-US" sz="2800" dirty="0" smtClean="0"/>
              <a:t>Clinically: Manifestations of increased IC pressure</a:t>
            </a:r>
          </a:p>
          <a:p>
            <a:pPr marL="288925" indent="-288925">
              <a:lnSpc>
                <a:spcPct val="120000"/>
              </a:lnSpc>
            </a:pPr>
            <a:r>
              <a:rPr lang="en-US" sz="2800" dirty="0" smtClean="0"/>
              <a:t>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4" descr="Otitic hydrocepha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90600"/>
            <a:ext cx="37798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Otitic</a:t>
            </a:r>
            <a:r>
              <a:rPr lang="en-US" dirty="0" smtClean="0"/>
              <a:t> hydrocephalus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>
              <a:lnSpc>
                <a:spcPct val="120000"/>
              </a:lnSpc>
            </a:pPr>
            <a:r>
              <a:rPr lang="en-US" sz="2800" smtClean="0"/>
              <a:t>Very rare</a:t>
            </a:r>
          </a:p>
          <a:p>
            <a:pPr marL="288925" indent="-288925">
              <a:lnSpc>
                <a:spcPct val="120000"/>
              </a:lnSpc>
            </a:pPr>
            <a:r>
              <a:rPr lang="en-US" sz="2800" smtClean="0"/>
              <a:t>Intracranial hypertension associated with ear disease. It most often follows lateral sinus thrombophlebitis</a:t>
            </a:r>
          </a:p>
          <a:p>
            <a:pPr marL="288925" indent="-288925">
              <a:lnSpc>
                <a:spcPct val="120000"/>
              </a:lnSpc>
            </a:pPr>
            <a:r>
              <a:rPr lang="en-US" sz="2800" smtClean="0"/>
              <a:t>Clinically: Manifestations of increased IC pressure</a:t>
            </a:r>
          </a:p>
          <a:p>
            <a:pPr marL="288925" indent="-288925">
              <a:lnSpc>
                <a:spcPct val="120000"/>
              </a:lnSpc>
            </a:pPr>
            <a:r>
              <a:rPr lang="en-US" sz="2800" smtClean="0"/>
              <a:t>CT</a:t>
            </a:r>
          </a:p>
          <a:p>
            <a:pPr marL="288925" indent="-288925">
              <a:lnSpc>
                <a:spcPct val="120000"/>
              </a:lnSpc>
            </a:pPr>
            <a:r>
              <a:rPr lang="en-US" sz="2800" smtClean="0"/>
              <a:t>Treatment: steroids, diuretics, hyperosmolar dehydrating agents, repeated LP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57188"/>
            <a:ext cx="7772400" cy="1395412"/>
          </a:xfrm>
        </p:spPr>
        <p:txBody>
          <a:bodyPr/>
          <a:lstStyle/>
          <a:p>
            <a:r>
              <a:rPr lang="en-US" sz="3600" smtClean="0"/>
              <a:t>General principles of management of the complications</a:t>
            </a:r>
          </a:p>
        </p:txBody>
      </p:sp>
      <p:sp>
        <p:nvSpPr>
          <p:cNvPr id="192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index of suspicion</a:t>
            </a:r>
          </a:p>
          <a:p>
            <a:r>
              <a:rPr lang="en-US" dirty="0" smtClean="0"/>
              <a:t>May be multiple</a:t>
            </a:r>
          </a:p>
          <a:p>
            <a:r>
              <a:rPr lang="en-US" dirty="0" smtClean="0"/>
              <a:t>CT and MRI are the mainstay investigations</a:t>
            </a:r>
          </a:p>
          <a:p>
            <a:r>
              <a:rPr lang="en-US" dirty="0" smtClean="0"/>
              <a:t>Treatment is by parental antibiotics &amp; surgery for the complication if applicable</a:t>
            </a:r>
          </a:p>
          <a:p>
            <a:r>
              <a:rPr lang="en-US" dirty="0" smtClean="0"/>
              <a:t>Treatment of the ear lesion</a:t>
            </a:r>
          </a:p>
          <a:p>
            <a:pPr lvl="1"/>
            <a:r>
              <a:rPr lang="en-US" dirty="0" err="1" smtClean="0"/>
              <a:t>Myringotomy</a:t>
            </a:r>
            <a:r>
              <a:rPr lang="en-US" dirty="0" smtClean="0"/>
              <a:t> in AOM</a:t>
            </a:r>
          </a:p>
          <a:p>
            <a:pPr lvl="1"/>
            <a:r>
              <a:rPr lang="en-US" dirty="0" err="1" smtClean="0"/>
              <a:t>Mastoidectomy</a:t>
            </a:r>
            <a:r>
              <a:rPr lang="en-US" dirty="0" smtClean="0"/>
              <a:t> in CSOM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OFFICE HOURS</a:t>
            </a:r>
            <a:br>
              <a:rPr lang="en-US" smtClean="0"/>
            </a:br>
            <a:r>
              <a:rPr lang="en-US" smtClean="0"/>
              <a:t>Prof. YOUSRY EL-SAYED</a:t>
            </a:r>
          </a:p>
        </p:txBody>
      </p:sp>
      <p:sp>
        <p:nvSpPr>
          <p:cNvPr id="171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Flat 407 Building 5 King Abdel-Aziz  University Hospital</a:t>
            </a:r>
          </a:p>
          <a:p>
            <a:pPr>
              <a:lnSpc>
                <a:spcPct val="150000"/>
              </a:lnSpc>
            </a:pPr>
            <a:r>
              <a:rPr lang="en-US" smtClean="0"/>
              <a:t>Mondays from 11 am to 1 pm</a:t>
            </a:r>
          </a:p>
          <a:p>
            <a:pPr>
              <a:lnSpc>
                <a:spcPct val="150000"/>
              </a:lnSpc>
            </a:pPr>
            <a:r>
              <a:rPr lang="en-US" smtClean="0"/>
              <a:t>Thursdays  from 11 am to 1 pm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</a:p>
        </p:txBody>
      </p:sp>
      <p:sp>
        <p:nvSpPr>
          <p:cNvPr id="1720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Important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Nasopharygeal carcinoma should be suspected in adults with OME especially if it is unilateral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Eustachian tube dysfunction</a:t>
            </a:r>
          </a:p>
          <a:p>
            <a:pPr lvl="1"/>
            <a:r>
              <a:rPr lang="en-US" smtClean="0"/>
              <a:t>Poor muscular function</a:t>
            </a:r>
          </a:p>
          <a:p>
            <a:pPr lvl="1"/>
            <a:r>
              <a:rPr lang="en-US" smtClean="0"/>
              <a:t>Adenoids</a:t>
            </a:r>
          </a:p>
          <a:p>
            <a:pPr lvl="1"/>
            <a:r>
              <a:rPr lang="en-US" smtClean="0"/>
              <a:t>Barotrauma</a:t>
            </a:r>
          </a:p>
          <a:p>
            <a:pPr lvl="1"/>
            <a:r>
              <a:rPr lang="en-US" smtClean="0"/>
              <a:t>Others (e.g. nasopharyngeal carcinoma)</a:t>
            </a:r>
          </a:p>
          <a:p>
            <a:r>
              <a:rPr lang="en-US" smtClean="0"/>
              <a:t>Infections</a:t>
            </a:r>
          </a:p>
          <a:p>
            <a:pPr lvl="1"/>
            <a:r>
              <a:rPr lang="en-US" smtClean="0"/>
              <a:t>Unresolved AOM</a:t>
            </a:r>
          </a:p>
          <a:p>
            <a:pPr lvl="1"/>
            <a:r>
              <a:rPr lang="en-US" smtClean="0"/>
              <a:t>Adenoiditis and other URTIs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Eustachian tube dysfunction</a:t>
            </a:r>
          </a:p>
          <a:p>
            <a:pPr lvl="1"/>
            <a:r>
              <a:rPr lang="en-US" smtClean="0"/>
              <a:t>Poor muscular function</a:t>
            </a:r>
          </a:p>
          <a:p>
            <a:pPr lvl="1"/>
            <a:r>
              <a:rPr lang="en-US" smtClean="0"/>
              <a:t>Adenoids</a:t>
            </a:r>
          </a:p>
          <a:p>
            <a:pPr lvl="1"/>
            <a:r>
              <a:rPr lang="en-US" smtClean="0"/>
              <a:t>Barotrauma</a:t>
            </a:r>
          </a:p>
          <a:p>
            <a:pPr lvl="1"/>
            <a:r>
              <a:rPr lang="en-US" smtClean="0"/>
              <a:t>Others (e.g. nasopharyngeal carcinoma)</a:t>
            </a:r>
          </a:p>
          <a:p>
            <a:r>
              <a:rPr lang="en-US" smtClean="0"/>
              <a:t>Infections</a:t>
            </a:r>
          </a:p>
          <a:p>
            <a:pPr lvl="1"/>
            <a:r>
              <a:rPr lang="en-US" smtClean="0"/>
              <a:t>Unresolved AOM</a:t>
            </a:r>
          </a:p>
          <a:p>
            <a:pPr lvl="1"/>
            <a:r>
              <a:rPr lang="en-US" smtClean="0"/>
              <a:t>Adenoiditis and other URTIs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Prevalence of OME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smtClean="0"/>
              <a:t>Between 20% and 50% of children do have OME at some time between 2 and 10 years of age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Present  the pathology, clinical presentation and management of </a:t>
            </a:r>
            <a:r>
              <a:rPr lang="en-US" smtClean="0">
                <a:solidFill>
                  <a:srgbClr val="FFFF00"/>
                </a:solidFill>
              </a:rPr>
              <a:t>chronic infection of the middle ear cleft</a:t>
            </a:r>
          </a:p>
          <a:p>
            <a:pPr>
              <a:lnSpc>
                <a:spcPct val="150000"/>
              </a:lnSpc>
            </a:pPr>
            <a:r>
              <a:rPr lang="en-US" smtClean="0"/>
              <a:t>Outline the indications of the common middle ear surgical procedures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factors for OME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Age</a:t>
            </a:r>
          </a:p>
          <a:p>
            <a:pPr>
              <a:lnSpc>
                <a:spcPct val="150000"/>
              </a:lnSpc>
            </a:pPr>
            <a:r>
              <a:rPr lang="en-US" smtClean="0"/>
              <a:t>Season</a:t>
            </a:r>
          </a:p>
          <a:p>
            <a:pPr>
              <a:lnSpc>
                <a:spcPct val="150000"/>
              </a:lnSpc>
            </a:pPr>
            <a:r>
              <a:rPr lang="en-US" smtClean="0"/>
              <a:t>Cleft palate</a:t>
            </a:r>
          </a:p>
          <a:p>
            <a:pPr>
              <a:lnSpc>
                <a:spcPct val="150000"/>
              </a:lnSpc>
            </a:pPr>
            <a:r>
              <a:rPr lang="en-US" smtClean="0"/>
              <a:t>Smoking</a:t>
            </a:r>
          </a:p>
          <a:p>
            <a:pPr>
              <a:lnSpc>
                <a:spcPct val="150000"/>
              </a:lnSpc>
            </a:pPr>
            <a:r>
              <a:rPr lang="en-US" smtClean="0"/>
              <a:t>? Allergy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Symptoms of OME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Hearing impairment</a:t>
            </a:r>
          </a:p>
          <a:p>
            <a:pPr lvl="1"/>
            <a:r>
              <a:rPr lang="en-US" smtClean="0"/>
              <a:t>Is usually the only symptom</a:t>
            </a:r>
          </a:p>
          <a:p>
            <a:pPr>
              <a:lnSpc>
                <a:spcPct val="230000"/>
              </a:lnSpc>
            </a:pPr>
            <a:r>
              <a:rPr lang="en-US" smtClean="0"/>
              <a:t>± Mild Otalgia</a:t>
            </a:r>
          </a:p>
          <a:p>
            <a:pPr>
              <a:lnSpc>
                <a:spcPct val="230000"/>
              </a:lnSpc>
            </a:pPr>
            <a:r>
              <a:rPr lang="en-US" smtClean="0"/>
              <a:t>Other symptoms (Fluid sensation, tinnitus)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Examination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mtClean="0"/>
              <a:t>Otoscopy</a:t>
            </a:r>
          </a:p>
          <a:p>
            <a:pPr>
              <a:lnSpc>
                <a:spcPct val="200000"/>
              </a:lnSpc>
            </a:pPr>
            <a:r>
              <a:rPr lang="en-US" smtClean="0"/>
              <a:t>Tuning fork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Otoscopy</a:t>
            </a:r>
          </a:p>
        </p:txBody>
      </p:sp>
      <p:pic>
        <p:nvPicPr>
          <p:cNvPr id="4" name="Picture 1042" descr="Pictur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31242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21891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49530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NORMAL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600200"/>
            <a:ext cx="22685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icture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038600"/>
            <a:ext cx="3124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Picture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191000"/>
            <a:ext cx="291147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09800"/>
            <a:ext cx="28194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416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 descr="Pictur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417195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Otoscopy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mtClean="0"/>
              <a:t>Tuning fork tests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Rinne’s &amp; Weber’s</a:t>
            </a:r>
          </a:p>
        </p:txBody>
      </p:sp>
      <p:pic>
        <p:nvPicPr>
          <p:cNvPr id="32772" name="Picture 4" descr="tuning%20forks%20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0"/>
            <a:ext cx="288131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Investigations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mtClean="0"/>
              <a:t>Pure tone audiogram (PTA)</a:t>
            </a:r>
          </a:p>
          <a:p>
            <a:pPr>
              <a:lnSpc>
                <a:spcPct val="200000"/>
              </a:lnSpc>
            </a:pPr>
            <a:r>
              <a:rPr lang="en-US" smtClean="0"/>
              <a:t>Tympanometry</a:t>
            </a:r>
          </a:p>
          <a:p>
            <a:pPr>
              <a:lnSpc>
                <a:spcPct val="14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Pict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09800"/>
            <a:ext cx="403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ictur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57375"/>
            <a:ext cx="48768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Tympanometry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/>
              <a:t>CHRONIC OTITIS MEDIA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2192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Type A (Normal)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29718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Type B (OME)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1054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Type C (ET dysfunction ?OME)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42384"/>
          <a:stretch>
            <a:fillRect/>
          </a:stretch>
        </p:blipFill>
        <p:spPr bwMode="auto">
          <a:xfrm>
            <a:off x="5257800" y="2590800"/>
            <a:ext cx="357505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24884"/>
          <a:stretch>
            <a:fillRect/>
          </a:stretch>
        </p:blipFill>
        <p:spPr bwMode="auto">
          <a:xfrm>
            <a:off x="5638800" y="304800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Picture9"/>
          <p:cNvPicPr>
            <a:picLocks noChangeAspect="1" noChangeArrowheads="1"/>
          </p:cNvPicPr>
          <p:nvPr/>
        </p:nvPicPr>
        <p:blipFill>
          <a:blip r:embed="rId4" cstate="print"/>
          <a:srcRect l="4964" t="36900" r="52676" b="35117"/>
          <a:stretch>
            <a:fillRect/>
          </a:stretch>
        </p:blipFill>
        <p:spPr bwMode="auto">
          <a:xfrm>
            <a:off x="5486400" y="4800600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Diagnostic </a:t>
            </a:r>
            <a:r>
              <a:rPr lang="en-US" dirty="0" err="1" smtClean="0">
                <a:cs typeface="Times New Roman" pitchFamily="18" charset="0"/>
              </a:rPr>
              <a:t>Myringotomy</a:t>
            </a: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37891" name="Picture 6" descr="http://rds.yahoo.com/_ylt=A9gnMiblKNhG6t4Adi2jzbkF/SIG=13f6kf12p/EXP=1188657765/**http%3A/www.mercksource.com/ppdocs/us/common/dorlands/dorland/chapters/images/w0146_m_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3926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4025900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Traditional Arabic" pitchFamily="18" charset="-78"/>
              </a:rPr>
              <a:t>Other indications of myringotomy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pPr eaLnBrk="1" hangingPunct="1"/>
            <a:r>
              <a:rPr lang="en-US" smtClean="0">
                <a:ea typeface="Majalla UI"/>
                <a:cs typeface="Majalla UI"/>
              </a:rPr>
              <a:t>AOM with bulging TM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ea typeface="Majalla UI"/>
                <a:cs typeface="Majalla UI"/>
              </a:rPr>
              <a:t>Relieve pain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ea typeface="Majalla UI"/>
                <a:cs typeface="Majalla UI"/>
              </a:rPr>
              <a:t>C &amp; 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ea typeface="Majalla UI"/>
                <a:cs typeface="Majalla UI"/>
              </a:rPr>
              <a:t>To produce a clean cut incision which is more likely to heal spontaneously </a:t>
            </a:r>
          </a:p>
          <a:p>
            <a:pPr eaLnBrk="1" hangingPunct="1"/>
            <a:endParaRPr lang="en-US" smtClean="0">
              <a:ea typeface="Majalla UI"/>
              <a:cs typeface="Majalla UI"/>
            </a:endParaRPr>
          </a:p>
        </p:txBody>
      </p:sp>
      <p:pic>
        <p:nvPicPr>
          <p:cNvPr id="8" name="Picture 2" descr="http://rds.yahoo.com/_ylt=A9gnMijaKdhGWFkBJy6jzbkF/SIG=125ebg5ef/EXP=1188658010/**http%3A/www.rcsullivan.com/www/wyeth-ayerst/2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>
          <a:xfrm>
            <a:off x="6019800" y="4456113"/>
            <a:ext cx="2589213" cy="2401887"/>
          </a:xfr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800"/>
            <a:ext cx="2667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Sequelae of OME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5257800" cy="42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smtClean="0"/>
              <a:t>Spontaneous resolution</a:t>
            </a:r>
          </a:p>
          <a:p>
            <a:pPr lvl="1">
              <a:lnSpc>
                <a:spcPct val="150000"/>
              </a:lnSpc>
            </a:pPr>
            <a:r>
              <a:rPr lang="en-US" sz="2400" smtClean="0"/>
              <a:t>50% resolve within 3 months. Only 5% persists for more than 12 months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Tympanosclerosis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Scarring   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Cholesteatoma</a:t>
            </a:r>
            <a:r>
              <a:rPr lang="en-US" sz="2000" smtClean="0"/>
              <a:t> </a:t>
            </a:r>
          </a:p>
        </p:txBody>
      </p:sp>
      <p:pic>
        <p:nvPicPr>
          <p:cNvPr id="146441" name="Picture 9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42000" contrast="54000"/>
          </a:blip>
          <a:srcRect/>
          <a:stretch>
            <a:fillRect/>
          </a:stretch>
        </p:blipFill>
        <p:spPr>
          <a:xfrm>
            <a:off x="5410200" y="2117725"/>
            <a:ext cx="3733800" cy="2870200"/>
          </a:xfrm>
        </p:spPr>
      </p:pic>
      <p:pic>
        <p:nvPicPr>
          <p:cNvPr id="146446" name="Picture 14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300672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4654"/>
          <p:cNvPicPr>
            <a:picLocks noChangeAspect="1" noChangeArrowheads="1"/>
          </p:cNvPicPr>
          <p:nvPr/>
        </p:nvPicPr>
        <p:blipFill>
          <a:blip r:embed="rId4" cstate="print"/>
          <a:srcRect l="18867" t="5502" r="9435" b="8961"/>
          <a:stretch>
            <a:fillRect/>
          </a:stretch>
        </p:blipFill>
        <p:spPr bwMode="auto">
          <a:xfrm>
            <a:off x="5410200" y="25146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 of the cause if feasible</a:t>
            </a:r>
          </a:p>
          <a:p>
            <a:r>
              <a:rPr lang="en-US" dirty="0" smtClean="0"/>
              <a:t>Observation</a:t>
            </a:r>
          </a:p>
          <a:p>
            <a:r>
              <a:rPr lang="en-US" dirty="0" smtClean="0"/>
              <a:t> ? Medical treatment</a:t>
            </a:r>
          </a:p>
          <a:p>
            <a:pPr lvl="1"/>
            <a:r>
              <a:rPr lang="en-US" dirty="0" smtClean="0"/>
              <a:t>Antibiotics</a:t>
            </a:r>
          </a:p>
          <a:p>
            <a:pPr lvl="1"/>
            <a:r>
              <a:rPr lang="en-US" dirty="0" smtClean="0"/>
              <a:t>Decongestants, ?Auto-inflation</a:t>
            </a:r>
          </a:p>
          <a:p>
            <a:r>
              <a:rPr lang="en-US" dirty="0" smtClean="0"/>
              <a:t>Surgical</a:t>
            </a:r>
          </a:p>
          <a:p>
            <a:pPr lvl="1"/>
            <a:r>
              <a:rPr lang="en-US" dirty="0" smtClean="0"/>
              <a:t>Ventilation tubes (grommets) insertion</a:t>
            </a:r>
          </a:p>
        </p:txBody>
      </p:sp>
      <p:pic>
        <p:nvPicPr>
          <p:cNvPr id="4" name="Picture 2" descr="http://cache.lifehacker.com/assets/images/17/2011/12/96e77b138ebaa4d0dd9e4e66ce6d41f8.jpg"/>
          <p:cNvPicPr>
            <a:picLocks noChangeAspect="1" noChangeArrowheads="1"/>
          </p:cNvPicPr>
          <p:nvPr/>
        </p:nvPicPr>
        <p:blipFill>
          <a:blip r:embed="rId2" cstate="print"/>
          <a:srcRect l="21333" r="14667" b="9926"/>
          <a:stretch>
            <a:fillRect/>
          </a:stretch>
        </p:blipFill>
        <p:spPr bwMode="auto">
          <a:xfrm>
            <a:off x="5715000" y="1828800"/>
            <a:ext cx="31765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mtClean="0"/>
              <a:t>Ventilation tubes insertion</a:t>
            </a:r>
            <a:br>
              <a:rPr lang="en-US" smtClean="0"/>
            </a:br>
            <a:endParaRPr lang="en-US" smtClean="0"/>
          </a:p>
        </p:txBody>
      </p:sp>
      <p:pic>
        <p:nvPicPr>
          <p:cNvPr id="5" name="Picture 4" descr="ear-tube-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2876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95600"/>
            <a:ext cx="3249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Ventilation 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38576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6" descr="DSCN25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Pictur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3" y="1397000"/>
            <a:ext cx="5821362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indication for VT insertion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Repeated attacks of AOM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Traditional Arabic" pitchFamily="18" charset="-78"/>
              </a:rPr>
              <a:t>Complications of Ventilation Tubes</a:t>
            </a:r>
            <a:endParaRPr lang="en-US" sz="4800" smtClean="0">
              <a:cs typeface="Traditional Arabic" pitchFamily="18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Infection</a:t>
            </a:r>
          </a:p>
          <a:p>
            <a:pPr eaLnBrk="1" hangingPunct="1"/>
            <a:endParaRPr lang="en-US" sz="2800" smtClean="0">
              <a:ea typeface="Majalla UI"/>
              <a:cs typeface="Majalla UI"/>
            </a:endParaRPr>
          </a:p>
        </p:txBody>
      </p:sp>
      <p:sp>
        <p:nvSpPr>
          <p:cNvPr id="44036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>
              <a:ea typeface="Majalla UI"/>
              <a:cs typeface="Majalla U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3781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Chronic inflammation of the middle ear cleft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4359"/>
          <a:stretch>
            <a:fillRect/>
          </a:stretch>
        </p:blipFill>
        <p:spPr bwMode="auto">
          <a:xfrm>
            <a:off x="2628900" y="3128963"/>
            <a:ext cx="4229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Traditional Arabic" pitchFamily="2" charset="-78"/>
              </a:rPr>
              <a:t>Complications of Ventilation Tubes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Infection</a:t>
            </a:r>
          </a:p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Blockage</a:t>
            </a:r>
          </a:p>
          <a:p>
            <a:pPr eaLnBrk="1" hangingPunct="1"/>
            <a:endParaRPr lang="en-US" sz="2800" smtClean="0">
              <a:ea typeface="Majalla UI"/>
              <a:cs typeface="Majalla UI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86000"/>
            <a:ext cx="29210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588" y="2209800"/>
            <a:ext cx="27924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Traditional Arabic" pitchFamily="18" charset="-78"/>
              </a:rPr>
              <a:t>Complications of Ventilation Tubes</a:t>
            </a:r>
            <a:endParaRPr lang="en-US" sz="4800" smtClean="0">
              <a:cs typeface="Traditional Arabic" pitchFamily="18" charset="-7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Infection</a:t>
            </a:r>
          </a:p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Blockage</a:t>
            </a:r>
          </a:p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Early extrusion</a:t>
            </a:r>
          </a:p>
          <a:p>
            <a:pPr eaLnBrk="1" hangingPunct="1"/>
            <a:endParaRPr lang="en-US" sz="2800" smtClean="0">
              <a:ea typeface="Majalla UI"/>
              <a:cs typeface="Majalla UI"/>
            </a:endParaRPr>
          </a:p>
        </p:txBody>
      </p:sp>
      <p:pic>
        <p:nvPicPr>
          <p:cNvPr id="2048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>
          <a:xfrm>
            <a:off x="4762500" y="1962150"/>
            <a:ext cx="3810000" cy="3802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Traditional Arabic" pitchFamily="18" charset="-78"/>
              </a:rPr>
              <a:t>Complications of Ventilation Tubes</a:t>
            </a:r>
            <a:endParaRPr lang="en-US" sz="4800" smtClean="0">
              <a:cs typeface="Traditional Arabic" pitchFamily="18" charset="-7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Infection</a:t>
            </a:r>
          </a:p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Blockage</a:t>
            </a:r>
          </a:p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Early extrusion</a:t>
            </a:r>
          </a:p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Tympanosclerosis</a:t>
            </a:r>
          </a:p>
          <a:p>
            <a:pPr eaLnBrk="1" hangingPunct="1"/>
            <a:endParaRPr lang="en-US" sz="2800" smtClean="0">
              <a:ea typeface="Majalla UI"/>
              <a:cs typeface="Majalla UI"/>
            </a:endParaRPr>
          </a:p>
        </p:txBody>
      </p:sp>
      <p:pic>
        <p:nvPicPr>
          <p:cNvPr id="6" name="Content Placeholder 4" descr="Picture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30951" y="2077002"/>
            <a:ext cx="3673098" cy="3572359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Traditional Arabic" pitchFamily="2" charset="-78"/>
              </a:rPr>
              <a:t>Complications of Ventilation Tubes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5181600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Infection</a:t>
            </a:r>
          </a:p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Blockage</a:t>
            </a:r>
          </a:p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Early extrusion</a:t>
            </a:r>
          </a:p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Tympanosclerosis</a:t>
            </a:r>
          </a:p>
          <a:p>
            <a:pPr eaLnBrk="1" hangingPunct="1">
              <a:lnSpc>
                <a:spcPct val="130000"/>
              </a:lnSpc>
            </a:pPr>
            <a:r>
              <a:rPr lang="en-US" sz="3600" smtClean="0">
                <a:ea typeface="Majalla UI"/>
                <a:cs typeface="Majalla UI"/>
              </a:rPr>
              <a:t>Persistent perforation</a:t>
            </a:r>
          </a:p>
          <a:p>
            <a:pPr eaLnBrk="1" hangingPunct="1">
              <a:lnSpc>
                <a:spcPct val="130000"/>
              </a:lnSpc>
            </a:pPr>
            <a:endParaRPr lang="en-US" sz="3600" smtClean="0">
              <a:ea typeface="Majalla UI"/>
              <a:cs typeface="Majalla UI"/>
            </a:endParaRPr>
          </a:p>
          <a:p>
            <a:pPr eaLnBrk="1" hangingPunct="1">
              <a:lnSpc>
                <a:spcPct val="130000"/>
              </a:lnSpc>
            </a:pPr>
            <a:endParaRPr lang="en-US" sz="3600" smtClean="0">
              <a:ea typeface="Majalla UI"/>
              <a:cs typeface="Majalla UI"/>
            </a:endParaRPr>
          </a:p>
          <a:p>
            <a:pPr eaLnBrk="1" hangingPunct="1"/>
            <a:endParaRPr lang="en-US" sz="2800" smtClean="0">
              <a:ea typeface="Majalla UI"/>
              <a:cs typeface="Majalla UI"/>
            </a:endParaRPr>
          </a:p>
        </p:txBody>
      </p:sp>
      <p:pic>
        <p:nvPicPr>
          <p:cNvPr id="6" name="Picture 4" descr="perforation-ear-tube-12022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057400"/>
            <a:ext cx="3095625" cy="3211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Factors affecting treatment choise  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mtClean="0"/>
              <a:t>Age</a:t>
            </a:r>
          </a:p>
          <a:p>
            <a:pPr algn="just"/>
            <a:r>
              <a:rPr lang="en-US" smtClean="0"/>
              <a:t>Duration</a:t>
            </a:r>
          </a:p>
          <a:p>
            <a:pPr algn="just"/>
            <a:r>
              <a:rPr lang="en-US" smtClean="0"/>
              <a:t>Unilateral or bilateral</a:t>
            </a:r>
          </a:p>
          <a:p>
            <a:pPr algn="just"/>
            <a:r>
              <a:rPr lang="en-US" smtClean="0"/>
              <a:t>Degree of hearing impairment</a:t>
            </a:r>
          </a:p>
          <a:p>
            <a:pPr algn="just"/>
            <a:r>
              <a:rPr lang="en-US" smtClean="0"/>
              <a:t>Previous treatment</a:t>
            </a:r>
          </a:p>
          <a:p>
            <a:pPr algn="just"/>
            <a:r>
              <a:rPr lang="en-US" smtClean="0"/>
              <a:t>Tympanic membrane changes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OME is very common in children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Etiology is associated with ET dysfunction and or chronic infection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 adults: nasopharyngeal pathology should be considered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Most cases resolve spontaneously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Conservative treatment is of doubtful value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VT insertion restores hearing in the selected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Classification of Chronic Otitis Media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mtClean="0"/>
              <a:t>Chronic </a:t>
            </a:r>
            <a:r>
              <a:rPr lang="en-US" smtClean="0">
                <a:solidFill>
                  <a:schemeClr val="tx2"/>
                </a:solidFill>
              </a:rPr>
              <a:t>Non Suppurative</a:t>
            </a:r>
            <a:r>
              <a:rPr lang="en-US" smtClean="0"/>
              <a:t> Otitis Media</a:t>
            </a:r>
          </a:p>
          <a:p>
            <a:pPr lvl="1">
              <a:lnSpc>
                <a:spcPct val="130000"/>
              </a:lnSpc>
            </a:pPr>
            <a:r>
              <a:rPr lang="en-US" i="1" smtClean="0"/>
              <a:t>Otitis media with effusion “OME”</a:t>
            </a:r>
          </a:p>
          <a:p>
            <a:pPr lvl="1">
              <a:lnSpc>
                <a:spcPct val="130000"/>
              </a:lnSpc>
            </a:pPr>
            <a:r>
              <a:rPr lang="en-US" i="1" smtClean="0">
                <a:solidFill>
                  <a:schemeClr val="hlink"/>
                </a:solidFill>
              </a:rPr>
              <a:t>Adhesive otitis media</a:t>
            </a:r>
          </a:p>
          <a:p>
            <a:pPr>
              <a:lnSpc>
                <a:spcPct val="130000"/>
              </a:lnSpc>
            </a:pPr>
            <a:r>
              <a:rPr lang="en-US" smtClean="0"/>
              <a:t>Chronic </a:t>
            </a:r>
            <a:r>
              <a:rPr lang="en-US" smtClean="0">
                <a:solidFill>
                  <a:schemeClr val="tx2"/>
                </a:solidFill>
              </a:rPr>
              <a:t>Suppurative</a:t>
            </a:r>
            <a:r>
              <a:rPr lang="en-US" smtClean="0"/>
              <a:t> Otitis Media “CSOM”</a:t>
            </a:r>
          </a:p>
          <a:p>
            <a:pPr lvl="1">
              <a:lnSpc>
                <a:spcPct val="130000"/>
              </a:lnSpc>
            </a:pPr>
            <a:r>
              <a:rPr lang="en-US" i="1" smtClean="0"/>
              <a:t>Tubo-tympanic (Safe)</a:t>
            </a:r>
          </a:p>
          <a:p>
            <a:pPr lvl="1">
              <a:lnSpc>
                <a:spcPct val="130000"/>
              </a:lnSpc>
            </a:pPr>
            <a:r>
              <a:rPr lang="en-US" i="1" smtClean="0"/>
              <a:t>Attico-antral (Unsafe)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Chronic Adhesive Otitis Media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smtClean="0"/>
              <a:t>Formation of adhesion in the middle ear following CSOM or 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Features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mtClean="0"/>
              <a:t>History of CSOM or OME</a:t>
            </a:r>
          </a:p>
          <a:p>
            <a:pPr algn="just">
              <a:lnSpc>
                <a:spcPct val="120000"/>
              </a:lnSpc>
            </a:pPr>
            <a:r>
              <a:rPr lang="en-US" smtClean="0"/>
              <a:t>Deafness is usually the only symptoms</a:t>
            </a:r>
          </a:p>
          <a:p>
            <a:pPr algn="just">
              <a:lnSpc>
                <a:spcPct val="120000"/>
              </a:lnSpc>
            </a:pPr>
            <a:r>
              <a:rPr lang="en-US" smtClean="0"/>
              <a:t>TM shows various structural changes</a:t>
            </a:r>
          </a:p>
        </p:txBody>
      </p:sp>
      <p:pic>
        <p:nvPicPr>
          <p:cNvPr id="207876" name="Picture 4" descr="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1447800"/>
            <a:ext cx="2693988" cy="2646363"/>
          </a:xfrm>
          <a:noFill/>
        </p:spPr>
      </p:pic>
      <p:pic>
        <p:nvPicPr>
          <p:cNvPr id="207879" name="Picture 7" descr="Picture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343400"/>
            <a:ext cx="2362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smtClean="0"/>
              <a:t>Observation</a:t>
            </a:r>
          </a:p>
          <a:p>
            <a:pPr algn="just">
              <a:lnSpc>
                <a:spcPct val="200000"/>
              </a:lnSpc>
            </a:pPr>
            <a:r>
              <a:rPr lang="en-US" smtClean="0"/>
              <a:t>Surgical treatment</a:t>
            </a:r>
          </a:p>
          <a:p>
            <a:pPr algn="just">
              <a:lnSpc>
                <a:spcPct val="200000"/>
              </a:lnSpc>
            </a:pPr>
            <a:r>
              <a:rPr lang="en-US" smtClean="0"/>
              <a:t>Hearing 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Classification of Chronic Otitis Media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mtClean="0"/>
              <a:t>Chronic </a:t>
            </a:r>
            <a:r>
              <a:rPr lang="en-US" smtClean="0">
                <a:solidFill>
                  <a:schemeClr val="tx2"/>
                </a:solidFill>
              </a:rPr>
              <a:t>Non Suppurative</a:t>
            </a:r>
            <a:r>
              <a:rPr lang="en-US" smtClean="0"/>
              <a:t> Otitis Media</a:t>
            </a:r>
          </a:p>
          <a:p>
            <a:pPr lvl="1">
              <a:lnSpc>
                <a:spcPct val="130000"/>
              </a:lnSpc>
            </a:pPr>
            <a:r>
              <a:rPr lang="en-US" smtClean="0"/>
              <a:t>Otitis media with effusion “OME”</a:t>
            </a:r>
          </a:p>
          <a:p>
            <a:pPr lvl="1">
              <a:lnSpc>
                <a:spcPct val="130000"/>
              </a:lnSpc>
            </a:pPr>
            <a:r>
              <a:rPr lang="en-US" smtClean="0"/>
              <a:t>Adhesive otitis media</a:t>
            </a:r>
          </a:p>
          <a:p>
            <a:pPr>
              <a:lnSpc>
                <a:spcPct val="130000"/>
              </a:lnSpc>
            </a:pPr>
            <a:r>
              <a:rPr lang="en-US" smtClean="0"/>
              <a:t>Chronic </a:t>
            </a:r>
            <a:r>
              <a:rPr lang="en-US" smtClean="0">
                <a:solidFill>
                  <a:schemeClr val="tx2"/>
                </a:solidFill>
              </a:rPr>
              <a:t>Suppurative</a:t>
            </a:r>
            <a:r>
              <a:rPr lang="en-US" smtClean="0"/>
              <a:t> Otitis Media “CSOM”</a:t>
            </a:r>
          </a:p>
          <a:p>
            <a:pPr lvl="1">
              <a:lnSpc>
                <a:spcPct val="130000"/>
              </a:lnSpc>
            </a:pPr>
            <a:r>
              <a:rPr lang="en-US" smtClean="0"/>
              <a:t>Tubo-tympanic (Safe)</a:t>
            </a:r>
          </a:p>
          <a:p>
            <a:pPr lvl="1">
              <a:lnSpc>
                <a:spcPct val="130000"/>
              </a:lnSpc>
            </a:pPr>
            <a:r>
              <a:rPr lang="en-US" smtClean="0"/>
              <a:t>Attico-antral (Unsafe)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Classification of Chronic Otitis Media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mtClean="0"/>
              <a:t>Chronic </a:t>
            </a:r>
            <a:r>
              <a:rPr lang="en-US" smtClean="0">
                <a:solidFill>
                  <a:schemeClr val="tx2"/>
                </a:solidFill>
              </a:rPr>
              <a:t>Non Suppurative</a:t>
            </a:r>
            <a:r>
              <a:rPr lang="en-US" smtClean="0"/>
              <a:t> Otitis Media</a:t>
            </a:r>
          </a:p>
          <a:p>
            <a:pPr lvl="1">
              <a:lnSpc>
                <a:spcPct val="130000"/>
              </a:lnSpc>
            </a:pPr>
            <a:r>
              <a:rPr lang="en-US" i="1" smtClean="0"/>
              <a:t>Otitis media with effusion “OME”</a:t>
            </a:r>
          </a:p>
          <a:p>
            <a:pPr lvl="1">
              <a:lnSpc>
                <a:spcPct val="130000"/>
              </a:lnSpc>
            </a:pPr>
            <a:r>
              <a:rPr lang="en-US" i="1" smtClean="0"/>
              <a:t>Adhesive otitis media</a:t>
            </a:r>
          </a:p>
          <a:p>
            <a:pPr>
              <a:lnSpc>
                <a:spcPct val="130000"/>
              </a:lnSpc>
            </a:pPr>
            <a:r>
              <a:rPr lang="en-US" smtClean="0"/>
              <a:t>Chronic </a:t>
            </a:r>
            <a:r>
              <a:rPr lang="en-US" smtClean="0">
                <a:solidFill>
                  <a:schemeClr val="tx2"/>
                </a:solidFill>
              </a:rPr>
              <a:t>Suppurative</a:t>
            </a:r>
            <a:r>
              <a:rPr lang="en-US" smtClean="0"/>
              <a:t> Otitis Media “CSOM”</a:t>
            </a:r>
          </a:p>
          <a:p>
            <a:pPr lvl="1">
              <a:lnSpc>
                <a:spcPct val="130000"/>
              </a:lnSpc>
            </a:pPr>
            <a:r>
              <a:rPr lang="en-US" i="1" smtClean="0"/>
              <a:t>Tubo-tympanic (Safe)</a:t>
            </a:r>
          </a:p>
          <a:p>
            <a:pPr lvl="1">
              <a:lnSpc>
                <a:spcPct val="130000"/>
              </a:lnSpc>
            </a:pPr>
            <a:r>
              <a:rPr lang="en-US" i="1" smtClean="0"/>
              <a:t>Attico-antral (Unsafe)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/>
              <a:t>CHRONIC SUPPURATIVE OTITIS MEDIA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219200" y="5410200"/>
            <a:ext cx="2514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Tubo-tympanic</a:t>
            </a:r>
          </a:p>
          <a:p>
            <a:pPr algn="ctr" rtl="0">
              <a:spcBef>
                <a:spcPct val="50000"/>
              </a:spcBef>
            </a:pPr>
            <a:r>
              <a:rPr lang="en-US" sz="2800"/>
              <a:t>(Safe)</a:t>
            </a:r>
            <a:endParaRPr lang="en-US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Clinico-pathological types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562600" y="5410200"/>
            <a:ext cx="2514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Attico-antral</a:t>
            </a:r>
          </a:p>
          <a:p>
            <a:pPr algn="ctr" rtl="0">
              <a:spcBef>
                <a:spcPct val="50000"/>
              </a:spcBef>
            </a:pPr>
            <a:r>
              <a:rPr lang="en-US" sz="2800"/>
              <a:t>(Unsafe)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406241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06241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371600" y="3505200"/>
            <a:ext cx="762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553200" y="2209800"/>
            <a:ext cx="914400" cy="762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74" grpId="0"/>
      <p:bldP spid="9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690563" y="2057400"/>
          <a:ext cx="8259762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4" name="MS Org Chart" r:id="rId3" imgW="7710055" imgH="3512127" progId="">
                  <p:embed followColorScheme="full"/>
                </p:oleObj>
              </mc:Choice>
              <mc:Fallback>
                <p:oleObj name="MS Org Chart" r:id="rId3" imgW="7710055" imgH="3512127" progId="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2057400"/>
                        <a:ext cx="8259762" cy="375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Purulent or </a:t>
            </a:r>
            <a:r>
              <a:rPr lang="en-US" dirty="0" err="1" smtClean="0"/>
              <a:t>muco</a:t>
            </a:r>
            <a:r>
              <a:rPr lang="en-US" dirty="0" smtClean="0"/>
              <a:t> purulent discharge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TM  perforation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Granulation tissue or  polyps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Fibrosis &amp; </a:t>
            </a:r>
            <a:r>
              <a:rPr lang="en-US" dirty="0" err="1" smtClean="0"/>
              <a:t>tympanosclerosis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Cholesteatoma</a:t>
            </a:r>
            <a:r>
              <a:rPr lang="en-US" dirty="0" smtClean="0"/>
              <a:t> (</a:t>
            </a:r>
            <a:r>
              <a:rPr lang="en-US" dirty="0" err="1" smtClean="0"/>
              <a:t>attico-antral</a:t>
            </a:r>
            <a:r>
              <a:rPr lang="en-US" dirty="0" smtClean="0"/>
              <a:t>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/>
              <a:t>CHOLESTEATOMA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smtClean="0"/>
              <a:t>The presence of a desquamating  stratified squamous epithelium (skin) in the middle ear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429000"/>
            <a:ext cx="41910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of </a:t>
            </a:r>
            <a:r>
              <a:rPr lang="en-US" dirty="0" err="1" smtClean="0"/>
              <a:t>cholesteatoma</a:t>
            </a:r>
            <a:r>
              <a:rPr lang="en-US" dirty="0" smtClean="0"/>
              <a:t>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334000" cy="4114800"/>
          </a:xfrm>
        </p:spPr>
        <p:txBody>
          <a:bodyPr/>
          <a:lstStyle/>
          <a:p>
            <a:pPr>
              <a:lnSpc>
                <a:spcPct val="210000"/>
              </a:lnSpc>
            </a:pPr>
            <a:r>
              <a:rPr lang="en-US" sz="2800" smtClean="0"/>
              <a:t>Implantation (congenital or acquired) </a:t>
            </a:r>
          </a:p>
          <a:p>
            <a:pPr>
              <a:lnSpc>
                <a:spcPct val="210000"/>
              </a:lnSpc>
            </a:pPr>
            <a:r>
              <a:rPr lang="en-US" sz="2800" smtClean="0"/>
              <a:t>Metaplasia</a:t>
            </a:r>
          </a:p>
          <a:p>
            <a:pPr>
              <a:lnSpc>
                <a:spcPct val="210000"/>
              </a:lnSpc>
            </a:pPr>
            <a:r>
              <a:rPr lang="en-US" sz="2800" smtClean="0"/>
              <a:t>Epithelial migration</a:t>
            </a:r>
          </a:p>
        </p:txBody>
      </p:sp>
      <p:pic>
        <p:nvPicPr>
          <p:cNvPr id="166916" name="Picture 4" descr="Pictur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34290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7" name="Picture 5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09800"/>
            <a:ext cx="262731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772400" cy="1143000"/>
          </a:xfrm>
        </p:spPr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Cholesteatoma</a:t>
            </a:r>
            <a:r>
              <a:rPr lang="en-US" dirty="0" smtClean="0"/>
              <a:t> 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981200"/>
            <a:ext cx="8077200" cy="4114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tx2"/>
                </a:solidFill>
              </a:rPr>
              <a:t>Persistence of the  infection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tx2"/>
                </a:solidFill>
              </a:rPr>
              <a:t>Bone erosion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chemeClr val="tx2"/>
                </a:solidFill>
              </a:rPr>
              <a:t>Pressure necrosis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chemeClr val="tx2"/>
                </a:solidFill>
              </a:rPr>
              <a:t>Enzymes</a:t>
            </a:r>
          </a:p>
          <a:p>
            <a:pPr>
              <a:lnSpc>
                <a:spcPct val="200000"/>
              </a:lnSpc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</a:pPr>
            <a:endParaRPr lang="en-US" sz="28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Clinical Features of CSOM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Chronic Non Suppurative Otitis Media</a:t>
            </a:r>
            <a:br>
              <a:rPr lang="en-US" smtClean="0"/>
            </a:br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mtClean="0"/>
              <a:t>Otitis media with effusion “OME”</a:t>
            </a:r>
          </a:p>
          <a:p>
            <a:pPr>
              <a:lnSpc>
                <a:spcPct val="130000"/>
              </a:lnSpc>
            </a:pPr>
            <a:r>
              <a:rPr lang="en-US" smtClean="0"/>
              <a:t>Adhesive otitis media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CSOM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mtClean="0"/>
              <a:t>Otorrhea</a:t>
            </a:r>
          </a:p>
          <a:p>
            <a:pPr lvl="1">
              <a:lnSpc>
                <a:spcPct val="130000"/>
              </a:lnSpc>
            </a:pPr>
            <a:r>
              <a:rPr lang="en-US" smtClean="0"/>
              <a:t>Intermittent, profuse &amp; odorless in TT type</a:t>
            </a:r>
          </a:p>
          <a:p>
            <a:pPr lvl="1">
              <a:lnSpc>
                <a:spcPct val="130000"/>
              </a:lnSpc>
            </a:pPr>
            <a:r>
              <a:rPr lang="en-US" smtClean="0"/>
              <a:t>Persistent, scanty &amp; malodorous in AA type</a:t>
            </a:r>
          </a:p>
          <a:p>
            <a:pPr>
              <a:lnSpc>
                <a:spcPct val="130000"/>
              </a:lnSpc>
            </a:pPr>
            <a:r>
              <a:rPr lang="en-US" smtClean="0"/>
              <a:t>Deafness</a:t>
            </a:r>
          </a:p>
          <a:p>
            <a:pPr>
              <a:lnSpc>
                <a:spcPct val="130000"/>
              </a:lnSpc>
            </a:pPr>
            <a:r>
              <a:rPr lang="en-US" smtClean="0"/>
              <a:t>Tinnitus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smtClean="0"/>
              <a:t>N.B. Any other symptom means complication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Otoscopic</a:t>
            </a:r>
            <a:r>
              <a:rPr lang="en-US" dirty="0" smtClean="0"/>
              <a:t> examination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Discharge</a:t>
            </a:r>
          </a:p>
          <a:p>
            <a:pPr lvl="1"/>
            <a:r>
              <a:rPr lang="en-US" smtClean="0"/>
              <a:t>Present in TT type if active but may be absent</a:t>
            </a:r>
          </a:p>
          <a:p>
            <a:pPr lvl="1"/>
            <a:r>
              <a:rPr lang="en-US" smtClean="0"/>
              <a:t>Usually is present in AA type</a:t>
            </a:r>
          </a:p>
          <a:p>
            <a:r>
              <a:rPr lang="en-US" smtClean="0"/>
              <a:t>Perforation</a:t>
            </a:r>
          </a:p>
          <a:p>
            <a:pPr lvl="1"/>
            <a:r>
              <a:rPr lang="en-US" smtClean="0"/>
              <a:t>Central: in TT type</a:t>
            </a:r>
          </a:p>
          <a:p>
            <a:pPr lvl="1"/>
            <a:r>
              <a:rPr lang="en-US" smtClean="0"/>
              <a:t>Marginal or attic in AA type with cholesteatoma </a:t>
            </a:r>
          </a:p>
          <a:p>
            <a:endParaRPr lang="en-US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3288" y="2209800"/>
            <a:ext cx="3160712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Perforation in TT CSOM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74015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3810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1" name="Picture 5" descr="DSCN2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6" descr="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3808413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37338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Perforation in AA CSOM</a:t>
            </a:r>
          </a:p>
        </p:txBody>
      </p:sp>
      <p:pic>
        <p:nvPicPr>
          <p:cNvPr id="70659" name="Picture 4" descr="Pictur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31242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75" y="1981200"/>
            <a:ext cx="35147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3" y="1676400"/>
            <a:ext cx="3887787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810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810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Otoscopic</a:t>
            </a:r>
            <a:r>
              <a:rPr lang="en-US" dirty="0" smtClean="0"/>
              <a:t> examination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Discharge</a:t>
            </a:r>
          </a:p>
          <a:p>
            <a:pPr lvl="1"/>
            <a:r>
              <a:rPr lang="en-US" smtClean="0"/>
              <a:t>Present in TT type if active but may be absent</a:t>
            </a:r>
          </a:p>
          <a:p>
            <a:pPr lvl="1"/>
            <a:r>
              <a:rPr lang="en-US" smtClean="0"/>
              <a:t>Usually is present in AA type</a:t>
            </a:r>
          </a:p>
          <a:p>
            <a:r>
              <a:rPr lang="en-US" smtClean="0"/>
              <a:t>Perforation</a:t>
            </a:r>
          </a:p>
          <a:p>
            <a:pPr lvl="1"/>
            <a:r>
              <a:rPr lang="en-US" smtClean="0"/>
              <a:t>Central: in TT type</a:t>
            </a:r>
          </a:p>
          <a:p>
            <a:pPr lvl="1"/>
            <a:r>
              <a:rPr lang="en-US" smtClean="0"/>
              <a:t>Marginal or attic in AA type with cholesteatoma</a:t>
            </a:r>
          </a:p>
          <a:p>
            <a:r>
              <a:rPr lang="en-US" smtClean="0"/>
              <a:t>Polyps, granulation tissue, tympanosclerosis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505200" cy="340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ly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30923"/>
            <a:ext cx="2516188" cy="385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/>
              <a:t>OTITIS MEDIA WITH EFFUSION (OME)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810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3800475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5791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Tympanosclerosis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30000"/>
              </a:lnSpc>
            </a:pPr>
            <a:r>
              <a:rPr lang="en-US" dirty="0" err="1" smtClean="0"/>
              <a:t>Audiometry</a:t>
            </a:r>
            <a:endParaRPr lang="en-US" dirty="0" smtClean="0"/>
          </a:p>
          <a:p>
            <a:pPr>
              <a:lnSpc>
                <a:spcPct val="230000"/>
              </a:lnSpc>
            </a:pPr>
            <a:r>
              <a:rPr lang="en-US" dirty="0" smtClean="0"/>
              <a:t>Bacteriology</a:t>
            </a:r>
          </a:p>
          <a:p>
            <a:pPr>
              <a:lnSpc>
                <a:spcPct val="230000"/>
              </a:lnSpc>
            </a:pPr>
            <a:r>
              <a:rPr lang="en-US" dirty="0" smtClean="0"/>
              <a:t>CT (mainly in the AA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 descr="Picture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4288"/>
            <a:ext cx="396240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icture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843338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Treatment of CSOM 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990600" y="3276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5800" y="3276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Active TT type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181600" y="33528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Inactive TT type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181600" y="4800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257800" y="47244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Attico-antral type</a:t>
            </a:r>
          </a:p>
        </p:txBody>
      </p:sp>
      <p:pic>
        <p:nvPicPr>
          <p:cNvPr id="80903" name="Picture 7" descr="Picture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038600"/>
            <a:ext cx="18351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8" descr="Picture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26670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 descr="Picture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57200"/>
            <a:ext cx="3579813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990600" y="3276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0" y="32004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Active TT type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6553200" y="33528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Inactive TT type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181600" y="4800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2743200" y="1905000"/>
            <a:ext cx="3200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Conservative treatment</a:t>
            </a:r>
          </a:p>
          <a:p>
            <a:pPr algn="l" rtl="0">
              <a:spcBef>
                <a:spcPct val="50000"/>
              </a:spcBef>
            </a:pPr>
            <a:endParaRPr lang="en-US"/>
          </a:p>
        </p:txBody>
      </p:sp>
      <p:sp>
        <p:nvSpPr>
          <p:cNvPr id="187399" name="AutoShape 7"/>
          <p:cNvSpPr>
            <a:spLocks noChangeArrowheads="1"/>
          </p:cNvSpPr>
          <p:nvPr/>
        </p:nvSpPr>
        <p:spPr bwMode="auto">
          <a:xfrm>
            <a:off x="3657600" y="2362200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-15875" y="4114800"/>
            <a:ext cx="870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174625" y="4038600"/>
            <a:ext cx="54641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u="sng"/>
              <a:t>Conservative Treatment</a:t>
            </a:r>
          </a:p>
          <a:p>
            <a:pPr algn="l" rtl="0">
              <a:buFontTx/>
              <a:buChar char="•"/>
            </a:pPr>
            <a:r>
              <a:rPr lang="en-US" sz="2800"/>
              <a:t>Treat any predisposing factor</a:t>
            </a:r>
          </a:p>
          <a:p>
            <a:pPr algn="l" rtl="0">
              <a:buFontTx/>
              <a:buChar char="•"/>
            </a:pPr>
            <a:r>
              <a:rPr lang="en-US" sz="2800"/>
              <a:t>Ear toilet</a:t>
            </a:r>
          </a:p>
          <a:p>
            <a:pPr algn="l" rtl="0">
              <a:buFontTx/>
              <a:buChar char="•"/>
            </a:pPr>
            <a:r>
              <a:rPr lang="en-US" sz="2800"/>
              <a:t>Antibiotics</a:t>
            </a:r>
          </a:p>
          <a:p>
            <a:pPr algn="l" rtl="0">
              <a:buFontTx/>
              <a:buChar char="•"/>
            </a:pPr>
            <a:r>
              <a:rPr lang="en-US" sz="2800"/>
              <a:t>Keep the ear dry</a:t>
            </a:r>
          </a:p>
          <a:p>
            <a:pPr algn="l" rtl="0">
              <a:buFontTx/>
              <a:buChar char="•"/>
            </a:pPr>
            <a:r>
              <a:rPr lang="en-US" sz="2800"/>
              <a:t>Removal of polyps and granulations</a:t>
            </a:r>
          </a:p>
        </p:txBody>
      </p:sp>
      <p:sp>
        <p:nvSpPr>
          <p:cNvPr id="187402" name="AutoShape 10"/>
          <p:cNvSpPr>
            <a:spLocks noChangeArrowheads="1"/>
          </p:cNvSpPr>
          <p:nvPr/>
        </p:nvSpPr>
        <p:spPr bwMode="auto">
          <a:xfrm>
            <a:off x="7086600" y="41148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5791200" y="5257800"/>
            <a:ext cx="335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MYRINGOPLASTYOR TYMPANOPLASTY</a:t>
            </a:r>
          </a:p>
        </p:txBody>
      </p:sp>
      <p:pic>
        <p:nvPicPr>
          <p:cNvPr id="187405" name="Picture 13" descr="Picture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618" y="609601"/>
            <a:ext cx="334538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27225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  <p:bldP spid="187396" grpId="0"/>
      <p:bldP spid="187398" grpId="0"/>
      <p:bldP spid="187399" grpId="0" animBg="1"/>
      <p:bldP spid="187402" grpId="0" animBg="1"/>
      <p:bldP spid="18740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u="sng" smtClean="0">
                <a:cs typeface="Arial" pitchFamily="34" charset="0"/>
              </a:rPr>
              <a:t>Myringoplasty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smtClean="0">
                <a:ea typeface="Majalla UI"/>
                <a:cs typeface="Majalla UI"/>
              </a:rPr>
              <a:t>An operation performed to repair the</a:t>
            </a:r>
            <a:r>
              <a:rPr lang="en-US" sz="2800" smtClean="0">
                <a:solidFill>
                  <a:srgbClr val="FF0000"/>
                </a:solidFill>
                <a:ea typeface="Majalla UI"/>
                <a:cs typeface="Majalla UI"/>
              </a:rPr>
              <a:t> </a:t>
            </a:r>
            <a:r>
              <a:rPr lang="en-US" sz="2800" smtClean="0">
                <a:solidFill>
                  <a:srgbClr val="FFFF00"/>
                </a:solidFill>
                <a:ea typeface="Majalla UI"/>
                <a:cs typeface="Majalla UI"/>
              </a:rPr>
              <a:t>tympanic membrane</a:t>
            </a:r>
          </a:p>
          <a:p>
            <a:endParaRPr lang="en-US" smtClean="0"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u="sng" smtClean="0">
                <a:cs typeface="Arial" pitchFamily="34" charset="0"/>
              </a:rPr>
              <a:t>Tympanoplasty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smtClean="0">
                <a:ea typeface="Majalla UI"/>
                <a:cs typeface="Majalla UI"/>
              </a:rPr>
              <a:t>An operation performed to repair the </a:t>
            </a:r>
            <a:r>
              <a:rPr lang="en-US" sz="2800" smtClean="0">
                <a:solidFill>
                  <a:srgbClr val="FFFF00"/>
                </a:solidFill>
                <a:ea typeface="Majalla UI"/>
                <a:cs typeface="Majalla UI"/>
              </a:rPr>
              <a:t>tympanic cavity </a:t>
            </a:r>
            <a:r>
              <a:rPr lang="en-US" sz="2800" smtClean="0">
                <a:ea typeface="Majalla UI"/>
                <a:cs typeface="Majalla UI"/>
              </a:rPr>
              <a:t>(TM and/or the ossicles)</a:t>
            </a:r>
          </a:p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Aims of </a:t>
            </a:r>
            <a:r>
              <a:rPr lang="en-US" dirty="0" err="1" smtClean="0"/>
              <a:t>Tympanoplasty</a:t>
            </a:r>
            <a:r>
              <a:rPr lang="en-US" dirty="0" smtClean="0"/>
              <a:t> and </a:t>
            </a:r>
            <a:r>
              <a:rPr lang="en-US" dirty="0" err="1" smtClean="0"/>
              <a:t>Myringoplasty</a:t>
            </a:r>
            <a:r>
              <a:rPr lang="en-US" dirty="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30000"/>
              </a:lnSpc>
            </a:pPr>
            <a:r>
              <a:rPr lang="en-US" smtClean="0">
                <a:ea typeface="Majalla UI"/>
                <a:cs typeface="Majalla UI"/>
              </a:rPr>
              <a:t>To prevent re-infection</a:t>
            </a:r>
          </a:p>
          <a:p>
            <a:pPr eaLnBrk="1" hangingPunct="1">
              <a:lnSpc>
                <a:spcPct val="230000"/>
              </a:lnSpc>
            </a:pPr>
            <a:r>
              <a:rPr lang="en-US" smtClean="0">
                <a:ea typeface="Majalla UI"/>
                <a:cs typeface="Majalla UI"/>
              </a:rPr>
              <a:t>To improve hearing</a:t>
            </a:r>
          </a:p>
          <a:p>
            <a:pPr eaLnBrk="1" hangingPunct="1">
              <a:lnSpc>
                <a:spcPct val="190000"/>
              </a:lnSpc>
            </a:pPr>
            <a:endParaRPr lang="en-US" smtClean="0">
              <a:ea typeface="Majalla UI"/>
              <a:cs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4343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3987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icture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48075"/>
            <a:ext cx="38862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Picture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1000"/>
            <a:ext cx="2733675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Attico-antral</a:t>
            </a:r>
            <a:r>
              <a:rPr lang="en-US" dirty="0" smtClean="0"/>
              <a:t> CSOM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 smtClean="0"/>
          </a:p>
          <a:p>
            <a:pPr algn="ctr">
              <a:buFontTx/>
              <a:buNone/>
            </a:pPr>
            <a:r>
              <a:rPr lang="en-US" sz="3600" smtClean="0"/>
              <a:t>Removal of cholesteatoma by radical or modified radical mastoidectomy</a:t>
            </a:r>
          </a:p>
          <a:p>
            <a:pPr>
              <a:buFontTx/>
              <a:buNone/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80000"/>
              </a:lnSpc>
              <a:buFontTx/>
              <a:buNone/>
            </a:pPr>
            <a:r>
              <a:rPr lang="en-US" smtClean="0"/>
              <a:t>Presence of non-purulent fluid within the middle ear cleft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Radical &amp; Modified Radical Mastoidectomy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u="sng" smtClean="0">
                <a:ea typeface="Majalla UI"/>
                <a:cs typeface="Majalla UI"/>
              </a:rPr>
              <a:t>Radical</a:t>
            </a:r>
          </a:p>
          <a:p>
            <a:pPr marL="0" indent="0" algn="just" eaLnBrk="1" hangingPunct="1">
              <a:buFontTx/>
              <a:buNone/>
            </a:pPr>
            <a:r>
              <a:rPr lang="en-US" smtClean="0">
                <a:ea typeface="Majalla UI"/>
                <a:cs typeface="Majalla UI"/>
              </a:rPr>
              <a:t>An operation in which the mastoid antrum and middle ear and the external canal are converted into common cavity. The tympanic membrane, malleus and incus are removed </a:t>
            </a:r>
            <a:r>
              <a:rPr lang="en-US" smtClean="0">
                <a:solidFill>
                  <a:srgbClr val="FF0000"/>
                </a:solidFill>
                <a:ea typeface="Majalla UI"/>
                <a:cs typeface="Majalla UI"/>
              </a:rPr>
              <a:t>leaving only the stapes in situ.</a:t>
            </a:r>
            <a:endParaRPr lang="en-US" smtClean="0">
              <a:ea typeface="Majalla UI"/>
              <a:cs typeface="Majalla UI"/>
            </a:endParaRPr>
          </a:p>
        </p:txBody>
      </p:sp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u="sng" smtClean="0">
                <a:ea typeface="Majalla UI"/>
                <a:cs typeface="Majalla UI"/>
              </a:rPr>
              <a:t>Modified Radical</a:t>
            </a:r>
          </a:p>
          <a:p>
            <a:pPr eaLnBrk="1" hangingPunct="1">
              <a:buFontTx/>
              <a:buNone/>
            </a:pPr>
            <a:r>
              <a:rPr lang="en-US" smtClean="0">
                <a:ea typeface="Majalla UI"/>
                <a:cs typeface="Majalla UI"/>
              </a:rPr>
              <a:t>An operation in which the mastoid antrum and middle ear and the external canal are converted into common cavity. </a:t>
            </a:r>
            <a:r>
              <a:rPr lang="en-US" smtClean="0">
                <a:solidFill>
                  <a:srgbClr val="FF0000"/>
                </a:solidFill>
                <a:ea typeface="Majalla UI"/>
                <a:cs typeface="Majalla UI"/>
              </a:rPr>
              <a:t>The tympanic membrane and ossicles remnants are retained</a:t>
            </a:r>
          </a:p>
          <a:p>
            <a:pPr eaLnBrk="1" hangingPunct="1">
              <a:buFontTx/>
              <a:buNone/>
            </a:pPr>
            <a:endParaRPr lang="en-US" u="sng" smtClean="0">
              <a:ea typeface="Majalla UI"/>
              <a:cs typeface="Majalla UI"/>
            </a:endParaRPr>
          </a:p>
        </p:txBody>
      </p:sp>
      <p:cxnSp>
        <p:nvCxnSpPr>
          <p:cNvPr id="94213" name="Straight Connector 5"/>
          <p:cNvCxnSpPr>
            <a:cxnSpLocks noChangeShapeType="1"/>
          </p:cNvCxnSpPr>
          <p:nvPr/>
        </p:nvCxnSpPr>
        <p:spPr bwMode="auto">
          <a:xfrm rot="5400000">
            <a:off x="2248694" y="4456906"/>
            <a:ext cx="4800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Mastoid Cholesteat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209800"/>
            <a:ext cx="41497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2" descr="http://www.entusa.com/Ear_Photos/20041128-mastoidectomy-cholesteatom-b-labe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2989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685800" y="1295400"/>
          <a:ext cx="7715250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3" imgW="3048264" imgH="1577477" progId="PBrush">
                  <p:embed/>
                </p:oleObj>
              </mc:Choice>
              <mc:Fallback>
                <p:oleObj name="Bitmap Image" r:id="rId3" imgW="3048264" imgH="1577477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7715250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 descr="Picture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7275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eatoplas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30178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Aims of radical &amp; modified radical mastoidectomy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smtClean="0">
                <a:ea typeface="Majalla UI"/>
                <a:cs typeface="Majalla UI"/>
              </a:rPr>
              <a:t>Remove cholesteatoma to provide</a:t>
            </a:r>
          </a:p>
          <a:p>
            <a:pPr lvl="1" eaLnBrk="1" hangingPunct="1">
              <a:lnSpc>
                <a:spcPct val="170000"/>
              </a:lnSpc>
            </a:pPr>
            <a:r>
              <a:rPr lang="en-US" smtClean="0">
                <a:ea typeface="Majalla UI"/>
                <a:cs typeface="Majalla UI"/>
              </a:rPr>
              <a:t>Safety</a:t>
            </a:r>
          </a:p>
          <a:p>
            <a:pPr lvl="1" eaLnBrk="1" hangingPunct="1">
              <a:lnSpc>
                <a:spcPct val="170000"/>
              </a:lnSpc>
            </a:pPr>
            <a:r>
              <a:rPr lang="en-US" smtClean="0">
                <a:ea typeface="Majalla UI"/>
                <a:cs typeface="Majalla UI"/>
              </a:rPr>
              <a:t>Dry 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 smtClean="0"/>
              <a:t>In TT type the discharge is usually copious, </a:t>
            </a:r>
            <a:r>
              <a:rPr lang="en-US" sz="2800" b="1" smtClean="0">
                <a:solidFill>
                  <a:srgbClr val="FFFF00"/>
                </a:solidFill>
              </a:rPr>
              <a:t>intermittent</a:t>
            </a:r>
            <a:r>
              <a:rPr lang="en-US" sz="2800" smtClean="0"/>
              <a:t> and odorless. The perforation is central. Treatment is by elective  tympanoplasty to prevent re-infection and improve hearing.</a:t>
            </a:r>
          </a:p>
          <a:p>
            <a:pPr algn="just"/>
            <a:r>
              <a:rPr lang="en-US" sz="2800" smtClean="0"/>
              <a:t>In the AA type the discharge is usually scanty, </a:t>
            </a:r>
            <a:r>
              <a:rPr lang="en-US" sz="2800" b="1" smtClean="0">
                <a:solidFill>
                  <a:srgbClr val="FFFF00"/>
                </a:solidFill>
              </a:rPr>
              <a:t>persistent</a:t>
            </a:r>
            <a:r>
              <a:rPr lang="en-US" sz="2800" smtClean="0"/>
              <a:t> and of bad odor. The perforation is attic or marginal with cholesteatoma. Treatment is by mastoidectomy to provide safety and dry ear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 smtClean="0"/>
              <a:t>COMPLICATIONS OF SUPPURATIVE OTITIS MEDIA</a:t>
            </a:r>
            <a:endParaRPr lang="en-US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The spread  of  infection  beyond the boundaries  of the middle ear cleft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Routes of spread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Direct extension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Usually due to bone erosion by cholesteatoma</a:t>
            </a:r>
          </a:p>
          <a:p>
            <a:pPr>
              <a:lnSpc>
                <a:spcPct val="150000"/>
              </a:lnSpc>
            </a:pPr>
            <a:r>
              <a:rPr lang="en-US" smtClean="0"/>
              <a:t>Thrombophlebitis</a:t>
            </a:r>
          </a:p>
          <a:p>
            <a:pPr>
              <a:lnSpc>
                <a:spcPct val="150000"/>
              </a:lnSpc>
            </a:pPr>
            <a:r>
              <a:rPr lang="en-US" smtClean="0"/>
              <a:t>Normal anatomical pathways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e.g. oval window, round window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 of OME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mtClean="0"/>
              <a:t>Eustachian tube dysfunction </a:t>
            </a:r>
          </a:p>
          <a:p>
            <a:pPr algn="just"/>
            <a:r>
              <a:rPr lang="en-US" smtClean="0"/>
              <a:t>Chronic non suppurative inflammatory changes in the mucosa</a:t>
            </a:r>
          </a:p>
          <a:p>
            <a:pPr algn="just"/>
            <a:r>
              <a:rPr lang="en-US" smtClean="0"/>
              <a:t>Formation of fluid in the middle ear</a:t>
            </a:r>
          </a:p>
          <a:p>
            <a:pPr lvl="1" algn="just"/>
            <a:r>
              <a:rPr lang="en-US" smtClean="0"/>
              <a:t>Transudate</a:t>
            </a:r>
          </a:p>
          <a:p>
            <a:pPr lvl="1" algn="just"/>
            <a:r>
              <a:rPr lang="en-US" smtClean="0"/>
              <a:t>Excudate</a:t>
            </a:r>
          </a:p>
          <a:p>
            <a:pPr lvl="1" algn="just"/>
            <a:r>
              <a:rPr lang="en-US" smtClean="0"/>
              <a:t>Secretion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Complications of </a:t>
            </a:r>
            <a:r>
              <a:rPr lang="en-US" sz="4000" dirty="0" err="1" smtClean="0"/>
              <a:t>suppurative</a:t>
            </a:r>
            <a:r>
              <a:rPr lang="en-US" sz="4000" dirty="0" smtClean="0"/>
              <a:t> </a:t>
            </a:r>
            <a:r>
              <a:rPr lang="en-US" sz="4000" dirty="0" err="1" smtClean="0"/>
              <a:t>otitis</a:t>
            </a:r>
            <a:r>
              <a:rPr lang="en-US" sz="4000" dirty="0" smtClean="0"/>
              <a:t> media</a:t>
            </a:r>
            <a:endParaRPr lang="en-US" dirty="0" smtClean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30000"/>
              </a:lnSpc>
            </a:pPr>
            <a:r>
              <a:rPr lang="en-US" smtClean="0"/>
              <a:t>Extracranial complications</a:t>
            </a:r>
          </a:p>
          <a:p>
            <a:pPr>
              <a:lnSpc>
                <a:spcPct val="230000"/>
              </a:lnSpc>
            </a:pPr>
            <a:r>
              <a:rPr lang="en-US" smtClean="0"/>
              <a:t>Cranial (intra-temporal) complications</a:t>
            </a:r>
          </a:p>
          <a:p>
            <a:pPr>
              <a:lnSpc>
                <a:spcPct val="230000"/>
              </a:lnSpc>
            </a:pPr>
            <a:r>
              <a:rPr lang="en-US" smtClean="0"/>
              <a:t>Intracranial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Extracranial</a:t>
            </a:r>
            <a:r>
              <a:rPr lang="en-US" dirty="0" smtClean="0"/>
              <a:t> complications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20000"/>
              </a:lnSpc>
            </a:pPr>
            <a:r>
              <a:rPr lang="en-US" smtClean="0"/>
              <a:t>Otitis externa</a:t>
            </a:r>
          </a:p>
          <a:p>
            <a:pPr>
              <a:lnSpc>
                <a:spcPct val="220000"/>
              </a:lnSpc>
            </a:pPr>
            <a:r>
              <a:rPr lang="en-US" smtClean="0"/>
              <a:t>Retropharyngeal abscess</a:t>
            </a:r>
          </a:p>
          <a:p>
            <a:pPr>
              <a:lnSpc>
                <a:spcPct val="220000"/>
              </a:lnSpc>
            </a:pPr>
            <a:r>
              <a:rPr lang="en-US" smtClean="0"/>
              <a:t>Septicemia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Cranial (</a:t>
            </a:r>
            <a:r>
              <a:rPr lang="en-US" sz="4000" dirty="0" err="1" smtClean="0"/>
              <a:t>intratemporal</a:t>
            </a:r>
            <a:r>
              <a:rPr lang="en-US" sz="4000" dirty="0" smtClean="0"/>
              <a:t>) complications</a:t>
            </a:r>
            <a:endParaRPr lang="en-US" dirty="0" smtClean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smtClean="0"/>
              <a:t>Acute mastoiditis &amp; mastoid abscess</a:t>
            </a:r>
          </a:p>
          <a:p>
            <a:pPr>
              <a:lnSpc>
                <a:spcPct val="180000"/>
              </a:lnSpc>
            </a:pPr>
            <a:r>
              <a:rPr lang="en-US" smtClean="0"/>
              <a:t>Petrositis</a:t>
            </a:r>
          </a:p>
          <a:p>
            <a:pPr>
              <a:lnSpc>
                <a:spcPct val="180000"/>
              </a:lnSpc>
            </a:pPr>
            <a:r>
              <a:rPr lang="en-US" smtClean="0"/>
              <a:t>Facial nerve paralysis</a:t>
            </a:r>
          </a:p>
          <a:p>
            <a:pPr>
              <a:lnSpc>
                <a:spcPct val="180000"/>
              </a:lnSpc>
            </a:pPr>
            <a:r>
              <a:rPr lang="en-US" smtClean="0"/>
              <a:t>Labyrinthine fistula and labyrinthitis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/>
              <a:t>Acute mastoiditis &amp; mastoid abscess</a:t>
            </a:r>
            <a:br>
              <a:rPr lang="en-US" smtClean="0"/>
            </a:br>
            <a:endParaRPr lang="en-US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Pathology of acute </a:t>
            </a:r>
            <a:r>
              <a:rPr lang="en-US" sz="4000" dirty="0" err="1" smtClean="0"/>
              <a:t>mastoiditis</a:t>
            </a:r>
            <a:endParaRPr lang="en-US" sz="4000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246563" cy="4114800"/>
          </a:xfrm>
        </p:spPr>
        <p:txBody>
          <a:bodyPr/>
          <a:lstStyle/>
          <a:p>
            <a:pPr marL="0" indent="0">
              <a:lnSpc>
                <a:spcPct val="170000"/>
              </a:lnSpc>
              <a:buFontTx/>
              <a:buNone/>
            </a:pPr>
            <a:r>
              <a:rPr lang="en-US" smtClean="0"/>
              <a:t>Involvement of the bone of the mastoid air cells by acute suppurative inflammation </a:t>
            </a:r>
          </a:p>
        </p:txBody>
      </p:sp>
      <p:pic>
        <p:nvPicPr>
          <p:cNvPr id="4" name="Picture 3" descr="Pictur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850" y="2349500"/>
            <a:ext cx="412115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625" y="1571625"/>
            <a:ext cx="3643313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364331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extBox 3"/>
          <p:cNvSpPr txBox="1">
            <a:spLocks noChangeArrowheads="1"/>
          </p:cNvSpPr>
          <p:nvPr/>
        </p:nvSpPr>
        <p:spPr bwMode="auto">
          <a:xfrm>
            <a:off x="928688" y="5929313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NORMAL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57813" y="5929313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ACUTE MASTOIDITIS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of mastoid abscess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Formation of pus </a:t>
            </a:r>
            <a:r>
              <a:rPr lang="en-US" dirty="0" err="1" smtClean="0"/>
              <a:t>subperiosteally</a:t>
            </a:r>
            <a:endParaRPr lang="en-US" dirty="0" smtClean="0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708275"/>
            <a:ext cx="381635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Diagnosis of acute </a:t>
            </a:r>
            <a:r>
              <a:rPr lang="en-US" sz="4000" dirty="0" err="1" smtClean="0"/>
              <a:t>mastoiditis</a:t>
            </a:r>
            <a:endParaRPr lang="en-US" sz="4000" dirty="0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smtClean="0"/>
              <a:t>General constitutional manifestations</a:t>
            </a:r>
          </a:p>
          <a:p>
            <a:pPr algn="just">
              <a:lnSpc>
                <a:spcPct val="120000"/>
              </a:lnSpc>
            </a:pPr>
            <a:r>
              <a:rPr lang="en-US" smtClean="0"/>
              <a:t>Tympanic membrane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 descr="Picture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85813"/>
            <a:ext cx="25908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5" descr="Picture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789363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714375"/>
            <a:ext cx="28590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4" descr="Grade1-190-1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857250"/>
            <a:ext cx="29559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Diagnosis of acute </a:t>
            </a:r>
            <a:r>
              <a:rPr lang="en-US" sz="4000" dirty="0" err="1" smtClean="0"/>
              <a:t>mastoiditis</a:t>
            </a:r>
            <a:endParaRPr lang="en-US" sz="4000" dirty="0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General constitutional manifestations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Tympanic membrane changes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/>
              <a:t>Otorrhea</a:t>
            </a:r>
            <a:r>
              <a:rPr lang="en-US" dirty="0" smtClean="0"/>
              <a:t> and reservoir sign 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/>
              <a:t>Retroauricular</a:t>
            </a:r>
            <a:r>
              <a:rPr lang="en-US" dirty="0" smtClean="0"/>
              <a:t> tenderness and redness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825" y="1143000"/>
            <a:ext cx="3432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2081</Words>
  <Application>Microsoft Office PowerPoint</Application>
  <PresentationFormat>On-screen Show (4:3)</PresentationFormat>
  <Paragraphs>505</Paragraphs>
  <Slides>155</Slides>
  <Notes>2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155</vt:i4>
      </vt:variant>
    </vt:vector>
  </HeadingPairs>
  <TitlesOfParts>
    <vt:vector size="165" baseType="lpstr">
      <vt:lpstr>Arial</vt:lpstr>
      <vt:lpstr>Calibri</vt:lpstr>
      <vt:lpstr>Majalla UI</vt:lpstr>
      <vt:lpstr>Times New Roman</vt:lpstr>
      <vt:lpstr>Times New Roman (Arabic)</vt:lpstr>
      <vt:lpstr>Traditional Arabic</vt:lpstr>
      <vt:lpstr>Default Design</vt:lpstr>
      <vt:lpstr>MS Org Chart</vt:lpstr>
      <vt:lpstr>Bitmap Image</vt:lpstr>
      <vt:lpstr>Image</vt:lpstr>
      <vt:lpstr>بسم الله الرحمن الرحيم </vt:lpstr>
      <vt:lpstr>Objectives</vt:lpstr>
      <vt:lpstr>CHRONIC OTITIS MEDIA</vt:lpstr>
      <vt:lpstr>Definition</vt:lpstr>
      <vt:lpstr>Classification of Chronic Otitis Media</vt:lpstr>
      <vt:lpstr>Chronic Non Suppurative Otitis Media </vt:lpstr>
      <vt:lpstr>OTITIS MEDIA WITH EFFUSION (OME)</vt:lpstr>
      <vt:lpstr>Definition</vt:lpstr>
      <vt:lpstr>Pathology of OME</vt:lpstr>
      <vt:lpstr>Synonyms of otitis media with Effusion (OME) </vt:lpstr>
      <vt:lpstr>Etiology</vt:lpstr>
      <vt:lpstr>Etiology</vt:lpstr>
      <vt:lpstr>Etiology</vt:lpstr>
      <vt:lpstr>Otitic Barotrauma</vt:lpstr>
      <vt:lpstr>ETIOLOGY</vt:lpstr>
      <vt:lpstr>Important </vt:lpstr>
      <vt:lpstr>Etiology</vt:lpstr>
      <vt:lpstr>Etiology</vt:lpstr>
      <vt:lpstr>Prevalence of OME</vt:lpstr>
      <vt:lpstr>Risk factors for OME</vt:lpstr>
      <vt:lpstr>Symptoms of OME</vt:lpstr>
      <vt:lpstr>Examination</vt:lpstr>
      <vt:lpstr>Otoscopy</vt:lpstr>
      <vt:lpstr>PowerPoint Presentation</vt:lpstr>
      <vt:lpstr>Otoscopy</vt:lpstr>
      <vt:lpstr>Tuning fork tests</vt:lpstr>
      <vt:lpstr>Investigations</vt:lpstr>
      <vt:lpstr>PTA</vt:lpstr>
      <vt:lpstr>Tympanometry</vt:lpstr>
      <vt:lpstr>PowerPoint Presentation</vt:lpstr>
      <vt:lpstr>Diagnostic Myringotomy</vt:lpstr>
      <vt:lpstr>Other indications of myringotomy</vt:lpstr>
      <vt:lpstr>Sequelae of OME</vt:lpstr>
      <vt:lpstr>Treatment </vt:lpstr>
      <vt:lpstr>Ventilation tubes insertion </vt:lpstr>
      <vt:lpstr>PowerPoint Presentation</vt:lpstr>
      <vt:lpstr>PowerPoint Presentation</vt:lpstr>
      <vt:lpstr>Other indication for VT insertion</vt:lpstr>
      <vt:lpstr>Complications of Ventilation Tubes</vt:lpstr>
      <vt:lpstr>Complications of Ventilation Tubes</vt:lpstr>
      <vt:lpstr>Complications of Ventilation Tubes</vt:lpstr>
      <vt:lpstr>Complications of Ventilation Tubes</vt:lpstr>
      <vt:lpstr>Complications of Ventilation Tubes</vt:lpstr>
      <vt:lpstr>Factors affecting treatment choise  </vt:lpstr>
      <vt:lpstr>Conclusion</vt:lpstr>
      <vt:lpstr>Classification of Chronic Otitis Media</vt:lpstr>
      <vt:lpstr>Chronic Adhesive Otitis Media</vt:lpstr>
      <vt:lpstr>Clinical Features</vt:lpstr>
      <vt:lpstr>Treatment</vt:lpstr>
      <vt:lpstr>Classification of Chronic Otitis Media</vt:lpstr>
      <vt:lpstr>CHRONIC SUPPURATIVE OTITIS MEDIA</vt:lpstr>
      <vt:lpstr>Clinico-pathological types</vt:lpstr>
      <vt:lpstr>PowerPoint Presentation</vt:lpstr>
      <vt:lpstr>Pathology</vt:lpstr>
      <vt:lpstr>CHOLESTEATOMA </vt:lpstr>
      <vt:lpstr>Definition</vt:lpstr>
      <vt:lpstr>Pathogenesis of cholesteatoma </vt:lpstr>
      <vt:lpstr>Effects of Cholesteatoma </vt:lpstr>
      <vt:lpstr>Clinical Features of CSOM</vt:lpstr>
      <vt:lpstr>Symptoms of CSOM</vt:lpstr>
      <vt:lpstr>Otoscopic examination</vt:lpstr>
      <vt:lpstr>Perforation in TT CSOM</vt:lpstr>
      <vt:lpstr>PowerPoint Presentation</vt:lpstr>
      <vt:lpstr>PowerPoint Presentation</vt:lpstr>
      <vt:lpstr>Perforation in AA CSOM</vt:lpstr>
      <vt:lpstr>PowerPoint Presentation</vt:lpstr>
      <vt:lpstr>PowerPoint Presentation</vt:lpstr>
      <vt:lpstr>Otoscopic examination</vt:lpstr>
      <vt:lpstr>PowerPoint Presentation</vt:lpstr>
      <vt:lpstr>PowerPoint Presentation</vt:lpstr>
      <vt:lpstr>Investigations</vt:lpstr>
      <vt:lpstr>PowerPoint Presentation</vt:lpstr>
      <vt:lpstr>Treatment of CSOM  </vt:lpstr>
      <vt:lpstr>PowerPoint Presentation</vt:lpstr>
      <vt:lpstr>PowerPoint Presentation</vt:lpstr>
      <vt:lpstr>PowerPoint Presentation</vt:lpstr>
      <vt:lpstr>Aims of Tympanoplasty and Myringoplasty </vt:lpstr>
      <vt:lpstr>PowerPoint Presentation</vt:lpstr>
      <vt:lpstr>Treatment of Attico-antral CSOM </vt:lpstr>
      <vt:lpstr>Radical &amp; Modified Radical Mastoidectomy</vt:lpstr>
      <vt:lpstr>PowerPoint Presentation</vt:lpstr>
      <vt:lpstr>PowerPoint Presentation</vt:lpstr>
      <vt:lpstr>PowerPoint Presentation</vt:lpstr>
      <vt:lpstr>Aims of radical &amp; modified radical mastoidectomy</vt:lpstr>
      <vt:lpstr>Conclusion</vt:lpstr>
      <vt:lpstr>PowerPoint Presentation</vt:lpstr>
      <vt:lpstr>COMPLICATIONS OF SUPPURATIVE OTITIS MEDIA</vt:lpstr>
      <vt:lpstr>Definition</vt:lpstr>
      <vt:lpstr>Routes of spread</vt:lpstr>
      <vt:lpstr>Complications of suppurative otitis media</vt:lpstr>
      <vt:lpstr>Extracranial complications</vt:lpstr>
      <vt:lpstr>Cranial (intratemporal) complications</vt:lpstr>
      <vt:lpstr>Acute mastoiditis &amp; mastoid abscess </vt:lpstr>
      <vt:lpstr>Pathology of acute mastoiditis</vt:lpstr>
      <vt:lpstr>PowerPoint Presentation</vt:lpstr>
      <vt:lpstr>Pathology of mastoid abscess</vt:lpstr>
      <vt:lpstr>Diagnosis of acute mastoiditis</vt:lpstr>
      <vt:lpstr>PowerPoint Presentation</vt:lpstr>
      <vt:lpstr>Diagnosis of acute mastoiditis</vt:lpstr>
      <vt:lpstr>PowerPoint Presentation</vt:lpstr>
      <vt:lpstr>Diagnosis of  mastoid abscess</vt:lpstr>
      <vt:lpstr>PowerPoint Presentation</vt:lpstr>
      <vt:lpstr>DIAGNOSIS OF ACUTE MASTOIDITIS &amp; MASTOID ABSCESS</vt:lpstr>
      <vt:lpstr>PowerPoint Presentation</vt:lpstr>
      <vt:lpstr>PowerPoint Presentation</vt:lpstr>
      <vt:lpstr>Treatment of acute mastoiditis</vt:lpstr>
      <vt:lpstr>Cortical mastoidectomy</vt:lpstr>
      <vt:lpstr>Aim</vt:lpstr>
      <vt:lpstr>Indications of cortical mastoidectomy</vt:lpstr>
      <vt:lpstr>Technique of Cortical Mastoidectomy</vt:lpstr>
      <vt:lpstr>PowerPoint Presentation</vt:lpstr>
      <vt:lpstr>PowerPoint Presentation</vt:lpstr>
      <vt:lpstr>Cranial (intratemporal) complications</vt:lpstr>
      <vt:lpstr>Petrositis (petrous apicitis)</vt:lpstr>
      <vt:lpstr>PowerPoint Presentation</vt:lpstr>
      <vt:lpstr>Diagnosis of petrositis</vt:lpstr>
      <vt:lpstr>PowerPoint Presentation</vt:lpstr>
      <vt:lpstr>Treatment of petrositis</vt:lpstr>
      <vt:lpstr>Cranial (intratemporal) complications</vt:lpstr>
      <vt:lpstr>Facial paralysis in AOM</vt:lpstr>
      <vt:lpstr>Facial paralysis in CSOM</vt:lpstr>
      <vt:lpstr>Cranial (intratemporal) complications</vt:lpstr>
      <vt:lpstr>Pathology of labyrinthitis</vt:lpstr>
      <vt:lpstr> Diagnosis of labyrinthine fistula</vt:lpstr>
      <vt:lpstr>Treatment of labyrinthine fistula</vt:lpstr>
      <vt:lpstr>Acute Labyrinthitis</vt:lpstr>
      <vt:lpstr>Intracranial complications</vt:lpstr>
      <vt:lpstr>Extradural abscess</vt:lpstr>
      <vt:lpstr>Subdural abscess (empyema)</vt:lpstr>
      <vt:lpstr>PowerPoint Presentation</vt:lpstr>
      <vt:lpstr>Subdural abscess (empyema)</vt:lpstr>
      <vt:lpstr>Lateral sinus thrombophlebitis</vt:lpstr>
      <vt:lpstr>Lateral sinus thrombophlebitis</vt:lpstr>
      <vt:lpstr>PowerPoint Presentation</vt:lpstr>
      <vt:lpstr>Treatment of sinus thrombophlebitis</vt:lpstr>
      <vt:lpstr>Intracranial complications</vt:lpstr>
      <vt:lpstr>Otogenic meningitis</vt:lpstr>
      <vt:lpstr>PowerPoint Presentation</vt:lpstr>
      <vt:lpstr>Otogenic meningitis</vt:lpstr>
      <vt:lpstr>Treatment</vt:lpstr>
      <vt:lpstr>Intracranial complications</vt:lpstr>
      <vt:lpstr>Otogenic brain abscess</vt:lpstr>
      <vt:lpstr>Otogenic brain abscess</vt:lpstr>
      <vt:lpstr>Otogenic brain abscess</vt:lpstr>
      <vt:lpstr>CT</vt:lpstr>
      <vt:lpstr>PowerPoint Presentation</vt:lpstr>
      <vt:lpstr>MRI</vt:lpstr>
      <vt:lpstr>Otogenic brain abscess</vt:lpstr>
      <vt:lpstr>Intracranial complications</vt:lpstr>
      <vt:lpstr>Otitic hydrocephalus</vt:lpstr>
      <vt:lpstr>PowerPoint Presentation</vt:lpstr>
      <vt:lpstr>Otitic hydrocephalus</vt:lpstr>
      <vt:lpstr>General principles of management of the complications</vt:lpstr>
      <vt:lpstr>OFFICE HOURS Prof. YOUSRY EL-SAYED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****</dc:creator>
  <cp:lastModifiedBy>Hamad Aldossari</cp:lastModifiedBy>
  <cp:revision>147</cp:revision>
  <dcterms:created xsi:type="dcterms:W3CDTF">1999-10-26T09:33:04Z</dcterms:created>
  <dcterms:modified xsi:type="dcterms:W3CDTF">2017-03-07T15:51:10Z</dcterms:modified>
</cp:coreProperties>
</file>