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89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/>
    <p:restoredTop sz="94523"/>
  </p:normalViewPr>
  <p:slideViewPr>
    <p:cSldViewPr snapToGrid="0" snapToObjects="1">
      <p:cViewPr varScale="1">
        <p:scale>
          <a:sx n="73" d="100"/>
          <a:sy n="73" d="100"/>
        </p:scale>
        <p:origin x="200" y="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FCD2-2197-8542-8306-E610673965F1}" type="datetimeFigureOut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44EA-50BD-FB45-A4CF-229C4211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3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FCD2-2197-8542-8306-E610673965F1}" type="datetimeFigureOut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44EA-50BD-FB45-A4CF-229C4211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FCD2-2197-8542-8306-E610673965F1}" type="datetimeFigureOut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44EA-50BD-FB45-A4CF-229C4211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5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FCD2-2197-8542-8306-E610673965F1}" type="datetimeFigureOut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44EA-50BD-FB45-A4CF-229C4211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6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FCD2-2197-8542-8306-E610673965F1}" type="datetimeFigureOut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44EA-50BD-FB45-A4CF-229C4211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6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FCD2-2197-8542-8306-E610673965F1}" type="datetimeFigureOut">
              <a:rPr lang="en-US" smtClean="0"/>
              <a:t>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44EA-50BD-FB45-A4CF-229C4211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2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FCD2-2197-8542-8306-E610673965F1}" type="datetimeFigureOut">
              <a:rPr lang="en-US" smtClean="0"/>
              <a:t>1/11/17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44EA-50BD-FB45-A4CF-229C4211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1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FCD2-2197-8542-8306-E610673965F1}" type="datetimeFigureOut">
              <a:rPr lang="en-US" smtClean="0"/>
              <a:t>1/11/17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44EA-50BD-FB45-A4CF-229C4211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3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FCD2-2197-8542-8306-E610673965F1}" type="datetimeFigureOut">
              <a:rPr lang="en-US" smtClean="0"/>
              <a:t>1/11/17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44EA-50BD-FB45-A4CF-229C4211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1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FCD2-2197-8542-8306-E610673965F1}" type="datetimeFigureOut">
              <a:rPr lang="en-US" smtClean="0"/>
              <a:t>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44EA-50BD-FB45-A4CF-229C4211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8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FCD2-2197-8542-8306-E610673965F1}" type="datetimeFigureOut">
              <a:rPr lang="en-US" smtClean="0"/>
              <a:t>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44EA-50BD-FB45-A4CF-229C4211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92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EFCD2-2197-8542-8306-E610673965F1}" type="datetimeFigureOut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244EA-50BD-FB45-A4CF-229C4211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1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7540"/>
            <a:ext cx="7772400" cy="1470025"/>
          </a:xfrm>
        </p:spPr>
        <p:txBody>
          <a:bodyPr/>
          <a:lstStyle/>
          <a:p>
            <a:r>
              <a:rPr lang="en-US" dirty="0" smtClean="0"/>
              <a:t>Vertigo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80288"/>
            <a:ext cx="7947168" cy="315851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Prof. Abdulrahman Alsanosi</a:t>
            </a:r>
            <a:endParaRPr lang="en-US" sz="3600" b="1" baseline="30000" dirty="0">
              <a:solidFill>
                <a:schemeClr val="tx1"/>
              </a:solidFill>
            </a:endParaRPr>
          </a:p>
          <a:p>
            <a:endParaRPr lang="en-US" sz="3600" b="1" baseline="30000" dirty="0">
              <a:solidFill>
                <a:schemeClr val="tx1"/>
              </a:solidFill>
            </a:endParaRPr>
          </a:p>
          <a:p>
            <a:r>
              <a:rPr lang="en-US" sz="3600" b="1" baseline="30000" dirty="0">
                <a:solidFill>
                  <a:schemeClr val="tx1"/>
                </a:solidFill>
              </a:rPr>
              <a:t>  </a:t>
            </a:r>
            <a:r>
              <a:rPr lang="en-US" b="1" baseline="30000" dirty="0">
                <a:solidFill>
                  <a:schemeClr val="tx1"/>
                </a:solidFill>
              </a:rPr>
              <a:t>Program Director, KSU Fellowship in ORL &amp; </a:t>
            </a:r>
            <a:r>
              <a:rPr lang="en-US" b="1" baseline="30000" dirty="0" err="1">
                <a:solidFill>
                  <a:schemeClr val="tx1"/>
                </a:solidFill>
              </a:rPr>
              <a:t>Oto-Neurotology</a:t>
            </a:r>
            <a:endParaRPr lang="en-US" b="1" baseline="30000" dirty="0">
              <a:solidFill>
                <a:schemeClr val="tx1"/>
              </a:solidFill>
            </a:endParaRPr>
          </a:p>
          <a:p>
            <a:r>
              <a:rPr lang="en-US" b="1" baseline="30000" dirty="0">
                <a:solidFill>
                  <a:schemeClr val="tx1"/>
                </a:solidFill>
              </a:rPr>
              <a:t>   Department of Otolaryngology ,Head and Neck surgery </a:t>
            </a:r>
          </a:p>
          <a:p>
            <a:r>
              <a:rPr lang="en-US" b="1" baseline="30000" dirty="0">
                <a:solidFill>
                  <a:schemeClr val="tx1"/>
                </a:solidFill>
              </a:rPr>
              <a:t>   King </a:t>
            </a:r>
            <a:r>
              <a:rPr lang="en-US" b="1" baseline="30000" dirty="0" err="1">
                <a:solidFill>
                  <a:schemeClr val="tx1"/>
                </a:solidFill>
              </a:rPr>
              <a:t>Abdulaziz</a:t>
            </a:r>
            <a:r>
              <a:rPr lang="en-US" b="1" baseline="30000" dirty="0">
                <a:solidFill>
                  <a:schemeClr val="tx1"/>
                </a:solidFill>
              </a:rPr>
              <a:t> University Hospital  </a:t>
            </a:r>
          </a:p>
          <a:p>
            <a:r>
              <a:rPr lang="en-US" b="1" baseline="30000" dirty="0">
                <a:solidFill>
                  <a:schemeClr val="tx1"/>
                </a:solidFill>
              </a:rPr>
              <a:t>   King Saud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4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Associated auditory symptoms: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Arial" charset="0"/>
              </a:rPr>
              <a:t>-Tinnitus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Arial" charset="0"/>
              </a:rPr>
              <a:t>-Deafness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Arial" charset="0"/>
              </a:rPr>
              <a:t>-</a:t>
            </a:r>
            <a:r>
              <a:rPr lang="en-US" dirty="0" err="1" smtClean="0">
                <a:latin typeface="Arial" charset="0"/>
              </a:rPr>
              <a:t>Funllness</a:t>
            </a:r>
            <a:r>
              <a:rPr lang="en-US" dirty="0" smtClean="0">
                <a:latin typeface="Arial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err="1" smtClean="0">
                <a:solidFill>
                  <a:srgbClr val="0000FF"/>
                </a:solidFill>
                <a:latin typeface="Arial" charset="0"/>
              </a:rPr>
              <a:t>Aggrevating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 and relieving factors: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-</a:t>
            </a:r>
            <a:r>
              <a:rPr lang="en-US" dirty="0" smtClean="0">
                <a:solidFill>
                  <a:srgbClr val="800000"/>
                </a:solidFill>
                <a:latin typeface="Arial" charset="0"/>
              </a:rPr>
              <a:t>Rolling over in bed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800000"/>
                </a:solidFill>
                <a:latin typeface="Arial" charset="0"/>
              </a:rPr>
              <a:t>-Getting up from bed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800000"/>
                </a:solidFill>
                <a:latin typeface="Arial" charset="0"/>
              </a:rPr>
              <a:t>-Looking up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800000"/>
                </a:solidFill>
                <a:latin typeface="Arial" charset="0"/>
              </a:rPr>
              <a:t>-Consume salty food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7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Ear disease or ear surgery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Trauma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Migraine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Ototoxic drug intake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3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2F2B20"/>
                </a:solidFill>
              </a:rPr>
              <a:t>Differential diagnosis</a:t>
            </a:r>
            <a:br>
              <a:rPr lang="en-US" b="1" dirty="0">
                <a:solidFill>
                  <a:srgbClr val="2F2B20"/>
                </a:solidFill>
              </a:rPr>
            </a:br>
            <a:r>
              <a:rPr lang="en-US" b="1" dirty="0">
                <a:solidFill>
                  <a:srgbClr val="2F2B20"/>
                </a:solidFill>
              </a:rPr>
              <a:t/>
            </a:r>
            <a:br>
              <a:rPr lang="en-US" b="1" dirty="0">
                <a:solidFill>
                  <a:srgbClr val="2F2B2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</a:t>
            </a:r>
            <a:r>
              <a:rPr lang="en-US" b="1" dirty="0">
                <a:latin typeface="Times"/>
                <a:cs typeface="Times"/>
              </a:rPr>
              <a:t>)  </a:t>
            </a:r>
            <a:r>
              <a:rPr lang="en-US" b="1" dirty="0">
                <a:solidFill>
                  <a:srgbClr val="2F2B20"/>
                </a:solidFill>
                <a:latin typeface="Times"/>
                <a:cs typeface="Times"/>
              </a:rPr>
              <a:t>peripheral vestibular loss</a:t>
            </a:r>
            <a:br>
              <a:rPr lang="en-US" b="1" dirty="0">
                <a:solidFill>
                  <a:srgbClr val="2F2B20"/>
                </a:solidFill>
                <a:latin typeface="Times"/>
                <a:cs typeface="Times"/>
              </a:rPr>
            </a:br>
            <a:r>
              <a:rPr lang="en-US" b="1" dirty="0">
                <a:solidFill>
                  <a:srgbClr val="0000FF"/>
                </a:solidFill>
                <a:latin typeface="Times"/>
                <a:cs typeface="Times"/>
              </a:rPr>
              <a:t>definition ? </a:t>
            </a:r>
            <a:r>
              <a:rPr lang="en-US" b="1" dirty="0">
                <a:latin typeface="Times"/>
                <a:cs typeface="Times"/>
              </a:rPr>
              <a:t/>
            </a:r>
            <a:br>
              <a:rPr lang="en-US" b="1" dirty="0">
                <a:latin typeface="Times"/>
                <a:cs typeface="Times"/>
              </a:rPr>
            </a:br>
            <a:endParaRPr lang="en-US" b="1" dirty="0" smtClean="0">
              <a:latin typeface="Times"/>
              <a:cs typeface="Times"/>
            </a:endParaRPr>
          </a:p>
          <a:p>
            <a:endParaRPr lang="en-US" b="1" dirty="0">
              <a:latin typeface="Times"/>
              <a:cs typeface="Times"/>
            </a:endParaRPr>
          </a:p>
          <a:p>
            <a:r>
              <a:rPr lang="en-US" b="1" dirty="0" smtClean="0">
                <a:solidFill>
                  <a:srgbClr val="2F2B20"/>
                </a:solidFill>
              </a:rPr>
              <a:t>B)  central vestibular loss </a:t>
            </a:r>
            <a:endParaRPr lang="en-US" b="1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4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What are the causes of peripheral vestibular loss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6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F2B20"/>
                </a:solidFill>
                <a:ea typeface="+mj-ea"/>
                <a:cs typeface="+mj-cs"/>
              </a:rPr>
              <a:t>peripheral vestibular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Vestibular neuritis </a:t>
            </a:r>
          </a:p>
          <a:p>
            <a:r>
              <a:rPr lang="en-US" dirty="0" smtClean="0">
                <a:latin typeface="Arial" charset="0"/>
              </a:rPr>
              <a:t>Benign paroxysmal positional vertigo ( BPPV)</a:t>
            </a:r>
          </a:p>
          <a:p>
            <a:r>
              <a:rPr lang="en-US" dirty="0" err="1" smtClean="0">
                <a:latin typeface="Arial" charset="0"/>
              </a:rPr>
              <a:t>Meneires</a:t>
            </a:r>
            <a:r>
              <a:rPr lang="en-US" dirty="0" smtClean="0">
                <a:latin typeface="Arial" charset="0"/>
              </a:rPr>
              <a:t> disease (</a:t>
            </a:r>
            <a:r>
              <a:rPr lang="en-US" dirty="0" err="1" smtClean="0">
                <a:latin typeface="Arial" charset="0"/>
              </a:rPr>
              <a:t>Endolymphatic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hydrop</a:t>
            </a:r>
            <a:r>
              <a:rPr lang="en-US" dirty="0" smtClean="0">
                <a:latin typeface="Arial" charset="0"/>
              </a:rPr>
              <a:t> )  </a:t>
            </a:r>
            <a:endParaRPr lang="x-none" dirty="0" smtClean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8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F2B20"/>
                </a:solidFill>
                <a:ea typeface="+mj-ea"/>
                <a:cs typeface="+mj-cs"/>
              </a:rPr>
              <a:t>Vestibular neuritis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</a:rPr>
              <a:t>Viral infection of vestibular </a:t>
            </a:r>
            <a:r>
              <a:rPr lang="en-US" dirty="0" smtClean="0">
                <a:solidFill>
                  <a:srgbClr val="A50021"/>
                </a:solidFill>
                <a:latin typeface="Arial" charset="0"/>
              </a:rPr>
              <a:t>organ </a:t>
            </a:r>
          </a:p>
          <a:p>
            <a:r>
              <a:rPr lang="en-US" dirty="0" smtClean="0">
                <a:solidFill>
                  <a:srgbClr val="A50021"/>
                </a:solidFill>
                <a:latin typeface="Arial" charset="0"/>
              </a:rPr>
              <a:t>Affect all ages but rare in </a:t>
            </a:r>
            <a:r>
              <a:rPr lang="en-US" dirty="0" err="1" smtClean="0">
                <a:solidFill>
                  <a:srgbClr val="A50021"/>
                </a:solidFill>
                <a:latin typeface="Arial" charset="0"/>
              </a:rPr>
              <a:t>childern</a:t>
            </a:r>
            <a:endParaRPr lang="en-US" dirty="0" smtClean="0">
              <a:solidFill>
                <a:srgbClr val="A50021"/>
              </a:solidFill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Affected patient presents acutely with spontaneous </a:t>
            </a:r>
            <a:r>
              <a:rPr lang="en-US" dirty="0" err="1" smtClean="0">
                <a:latin typeface="Arial" charset="0"/>
              </a:rPr>
              <a:t>nystagmous</a:t>
            </a:r>
            <a:r>
              <a:rPr lang="en-US" dirty="0" smtClean="0">
                <a:latin typeface="Arial" charset="0"/>
              </a:rPr>
              <a:t> ,vertigo and nausea &amp;vomiting </a:t>
            </a:r>
          </a:p>
          <a:p>
            <a:r>
              <a:rPr lang="en-US" dirty="0" smtClean="0">
                <a:latin typeface="Arial" charset="0"/>
              </a:rPr>
              <a:t>Patient requires only symptomatic treatment </a:t>
            </a:r>
          </a:p>
          <a:p>
            <a:r>
              <a:rPr lang="en-US" dirty="0" smtClean="0">
                <a:latin typeface="Arial" charset="0"/>
              </a:rPr>
              <a:t>It takes 3 weeks to recover from  vestibular neuritis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F2B20"/>
                </a:solidFill>
                <a:latin typeface="Arial" charset="0"/>
              </a:rPr>
              <a:t>BPPV( benign paroxysmal positional vertigo 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bppv-m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37019"/>
            <a:ext cx="472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6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The most common cause of vertigo in patient </a:t>
            </a:r>
            <a:r>
              <a:rPr lang="en-US" dirty="0">
                <a:latin typeface="Times New Roman" charset="0"/>
                <a:cs typeface="Times New Roman" charset="0"/>
              </a:rPr>
              <a:t>&gt; 40 years 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Repeated attacks of vertigo usually of short duration less than a minute .</a:t>
            </a:r>
          </a:p>
          <a:p>
            <a:r>
              <a:rPr lang="en-US" dirty="0">
                <a:latin typeface="Arial" charset="0"/>
              </a:rPr>
              <a:t>Provoked by certain positions (rolling in beds, looking up ,and head rotations)</a:t>
            </a:r>
          </a:p>
          <a:p>
            <a:r>
              <a:rPr lang="en-US" dirty="0">
                <a:latin typeface="Arial" charset="0"/>
              </a:rPr>
              <a:t>Not associated with any hearing impairment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6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rial" charset="0"/>
              </a:rPr>
              <a:t>Diagnosis: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History </a:t>
            </a:r>
          </a:p>
          <a:p>
            <a:r>
              <a:rPr lang="en-US" dirty="0">
                <a:latin typeface="Arial" charset="0"/>
              </a:rPr>
              <a:t>Dix-</a:t>
            </a:r>
            <a:r>
              <a:rPr lang="en-US" dirty="0" err="1">
                <a:latin typeface="Arial" charset="0"/>
              </a:rPr>
              <a:t>Halpike</a:t>
            </a:r>
            <a:r>
              <a:rPr lang="en-US" dirty="0">
                <a:latin typeface="Arial" charset="0"/>
              </a:rPr>
              <a:t> maneuver </a:t>
            </a:r>
            <a:endParaRPr lang="en-US" dirty="0" smtClean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charset="0"/>
              </a:rPr>
              <a:t>Management :</a:t>
            </a:r>
          </a:p>
          <a:p>
            <a:pPr marL="0" indent="0">
              <a:buNone/>
            </a:pPr>
            <a:r>
              <a:rPr lang="en-US" dirty="0" err="1" smtClean="0">
                <a:latin typeface="Arial" charset="0"/>
              </a:rPr>
              <a:t>Epley</a:t>
            </a:r>
            <a:r>
              <a:rPr lang="en-US" dirty="0" smtClean="0">
                <a:latin typeface="Arial" charset="0"/>
              </a:rPr>
              <a:t> maneuver </a:t>
            </a:r>
            <a:endParaRPr lang="en-US" dirty="0">
              <a:latin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Arial" charset="0"/>
              </a:rPr>
              <a:t>To know anatomy of balance organs</a:t>
            </a:r>
          </a:p>
          <a:p>
            <a:r>
              <a:rPr lang="en-US" dirty="0" smtClean="0">
                <a:latin typeface="Arial" charset="0"/>
              </a:rPr>
              <a:t>Physiology of  balance </a:t>
            </a:r>
          </a:p>
          <a:p>
            <a:r>
              <a:rPr lang="en-US" dirty="0" smtClean="0">
                <a:latin typeface="Arial" charset="0"/>
              </a:rPr>
              <a:t>Relevant history in dizzy patients </a:t>
            </a:r>
          </a:p>
          <a:p>
            <a:r>
              <a:rPr lang="en-US" dirty="0" smtClean="0">
                <a:latin typeface="Arial" charset="0"/>
              </a:rPr>
              <a:t>Classification of vertigo </a:t>
            </a:r>
          </a:p>
          <a:p>
            <a:r>
              <a:rPr lang="en-US" dirty="0" smtClean="0">
                <a:latin typeface="Arial" charset="0"/>
              </a:rPr>
              <a:t>Common peripheral causes of vertigo ,clinical features ,investigation and management </a:t>
            </a:r>
          </a:p>
          <a:p>
            <a:r>
              <a:rPr lang="en-US" dirty="0" smtClean="0">
                <a:latin typeface="Arial" charset="0"/>
              </a:rPr>
              <a:t> Common central causes of vertigo ,clinical features ,investigation and management </a:t>
            </a:r>
          </a:p>
          <a:p>
            <a:endParaRPr lang="en-US" dirty="0" smtClean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2F2B20"/>
                </a:solidFill>
              </a:rPr>
              <a:t>Endolymphatic</a:t>
            </a:r>
            <a:r>
              <a:rPr lang="en-US" dirty="0">
                <a:solidFill>
                  <a:srgbClr val="2F2B20"/>
                </a:solidFill>
              </a:rPr>
              <a:t> </a:t>
            </a:r>
            <a:r>
              <a:rPr lang="en-US" dirty="0" err="1">
                <a:solidFill>
                  <a:srgbClr val="2F2B20"/>
                </a:solidFill>
              </a:rPr>
              <a:t>hydrop</a:t>
            </a:r>
            <a:r>
              <a:rPr lang="en-US" dirty="0">
                <a:solidFill>
                  <a:srgbClr val="2F2B20"/>
                </a:solidFill>
              </a:rPr>
              <a:t> (</a:t>
            </a:r>
            <a:r>
              <a:rPr lang="en-US" dirty="0" err="1">
                <a:solidFill>
                  <a:srgbClr val="2F2B20"/>
                </a:solidFill>
              </a:rPr>
              <a:t>Meneire’s</a:t>
            </a:r>
            <a:r>
              <a:rPr lang="en-US" dirty="0">
                <a:solidFill>
                  <a:srgbClr val="2F2B20"/>
                </a:solidFill>
              </a:rPr>
              <a:t>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Arial" charset="0"/>
              </a:rPr>
              <a:t>Pathophysiology :</a:t>
            </a:r>
          </a:p>
          <a:p>
            <a:r>
              <a:rPr lang="en-US" dirty="0">
                <a:latin typeface="Arial" charset="0"/>
              </a:rPr>
              <a:t>Unknown etiology </a:t>
            </a:r>
          </a:p>
          <a:p>
            <a:r>
              <a:rPr lang="en-US" dirty="0">
                <a:latin typeface="Arial" charset="0"/>
              </a:rPr>
              <a:t>↑ ↓production of fluid within inner compartment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7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vertigo  (minutes to hours  )</a:t>
            </a:r>
          </a:p>
          <a:p>
            <a:r>
              <a:rPr lang="en-US" dirty="0">
                <a:latin typeface="Arial" charset="0"/>
              </a:rPr>
              <a:t>Low frequency fluctuating SNHL</a:t>
            </a:r>
          </a:p>
          <a:p>
            <a:r>
              <a:rPr lang="en-US" dirty="0">
                <a:latin typeface="Arial" charset="0"/>
              </a:rPr>
              <a:t>Tinnitus and fullness in the ear.</a:t>
            </a:r>
          </a:p>
          <a:p>
            <a:r>
              <a:rPr lang="en-US" dirty="0">
                <a:latin typeface="Arial" charset="0"/>
              </a:rPr>
              <a:t>In 10 - 20% of cases the disease later involves the opposite 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Diagnosis</a:t>
            </a:r>
          </a:p>
          <a:p>
            <a:pPr>
              <a:buNone/>
            </a:pPr>
            <a:r>
              <a:rPr lang="en-US" dirty="0">
                <a:latin typeface="Arial" charset="0"/>
              </a:rPr>
              <a:t>-History </a:t>
            </a:r>
          </a:p>
          <a:p>
            <a:pPr>
              <a:buNone/>
            </a:pPr>
            <a:r>
              <a:rPr lang="en-US" dirty="0">
                <a:latin typeface="Arial" charset="0"/>
              </a:rPr>
              <a:t>-PTA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1" t="18520" r="41667" b="49492"/>
          <a:stretch>
            <a:fillRect/>
          </a:stretch>
        </p:blipFill>
        <p:spPr bwMode="auto">
          <a:xfrm>
            <a:off x="3502025" y="2536825"/>
            <a:ext cx="5184775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2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low-salt diet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Medical therapy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Others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2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65" y="2370816"/>
            <a:ext cx="7561262" cy="287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causes of central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CVA (</a:t>
            </a:r>
            <a:r>
              <a:rPr lang="en-US" dirty="0" err="1">
                <a:latin typeface="Arial" charset="0"/>
              </a:rPr>
              <a:t>Cerebero</a:t>
            </a:r>
            <a:r>
              <a:rPr lang="en-US" dirty="0">
                <a:latin typeface="Arial" charset="0"/>
              </a:rPr>
              <a:t> vascular accident)</a:t>
            </a:r>
          </a:p>
          <a:p>
            <a:r>
              <a:rPr lang="en-US" dirty="0">
                <a:latin typeface="Arial" charset="0"/>
              </a:rPr>
              <a:t>Brain tumor ( acoustic neuroma ) </a:t>
            </a:r>
          </a:p>
          <a:p>
            <a:r>
              <a:rPr lang="en-US" dirty="0">
                <a:latin typeface="Arial" charset="0"/>
              </a:rPr>
              <a:t>Multiple sclerosis</a:t>
            </a:r>
          </a:p>
          <a:p>
            <a:r>
              <a:rPr lang="en-US" dirty="0">
                <a:latin typeface="Arial" charset="0"/>
              </a:rPr>
              <a:t>Migraine  </a:t>
            </a:r>
          </a:p>
        </p:txBody>
      </p:sp>
    </p:spTree>
    <p:extLst>
      <p:ext uri="{BB962C8B-B14F-4D97-AF65-F5344CB8AC3E}">
        <p14:creationId xmlns:p14="http://schemas.microsoft.com/office/powerpoint/2010/main" val="8146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Elderly patient with chronic disease like (DM ,HTN) with sudden attack of vertigo +neurological symptoms </a:t>
            </a:r>
            <a:endParaRPr lang="x-none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15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 TUMORS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Benign tumor </a:t>
            </a:r>
          </a:p>
          <a:p>
            <a:r>
              <a:rPr lang="en-US" dirty="0">
                <a:latin typeface="Arial" charset="0"/>
              </a:rPr>
              <a:t>Arise from vestibular </a:t>
            </a:r>
            <a:r>
              <a:rPr lang="en-US" dirty="0" err="1">
                <a:latin typeface="Arial" charset="0"/>
              </a:rPr>
              <a:t>devision</a:t>
            </a:r>
            <a:r>
              <a:rPr lang="en-US" dirty="0">
                <a:latin typeface="Arial" charset="0"/>
              </a:rPr>
              <a:t> of VIII</a:t>
            </a:r>
          </a:p>
          <a:p>
            <a:pPr>
              <a:buNone/>
            </a:pPr>
            <a:r>
              <a:rPr lang="en-US" dirty="0">
                <a:latin typeface="Arial" charset="0"/>
              </a:rPr>
              <a:t>Clinical </a:t>
            </a:r>
            <a:r>
              <a:rPr lang="en-US" dirty="0" err="1">
                <a:latin typeface="Arial" charset="0"/>
              </a:rPr>
              <a:t>presenatation</a:t>
            </a:r>
            <a:r>
              <a:rPr lang="en-US" dirty="0">
                <a:latin typeface="Arial" charset="0"/>
              </a:rPr>
              <a:t>:</a:t>
            </a:r>
          </a:p>
          <a:p>
            <a:r>
              <a:rPr lang="en-US" dirty="0">
                <a:latin typeface="Arial" charset="0"/>
              </a:rPr>
              <a:t>Unilateral tinnitus </a:t>
            </a:r>
          </a:p>
          <a:p>
            <a:r>
              <a:rPr lang="en-US" dirty="0">
                <a:latin typeface="Arial" charset="0"/>
              </a:rPr>
              <a:t>Hearing loss </a:t>
            </a:r>
          </a:p>
          <a:p>
            <a:r>
              <a:rPr lang="en-US" dirty="0">
                <a:latin typeface="Arial" charset="0"/>
              </a:rPr>
              <a:t>Dizziness </a:t>
            </a:r>
            <a:endParaRPr lang="x-none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6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Arial" charset="0"/>
              </a:rPr>
              <a:t>Diagnosis :</a:t>
            </a:r>
          </a:p>
          <a:p>
            <a:r>
              <a:rPr lang="en-US" dirty="0">
                <a:latin typeface="Arial" charset="0"/>
              </a:rPr>
              <a:t>History </a:t>
            </a:r>
          </a:p>
          <a:p>
            <a:r>
              <a:rPr lang="en-US" dirty="0">
                <a:latin typeface="Arial" charset="0"/>
              </a:rPr>
              <a:t>PTA    ( Unilateral SNHL )</a:t>
            </a:r>
          </a:p>
          <a:p>
            <a:r>
              <a:rPr lang="en-US" dirty="0">
                <a:latin typeface="Arial" charset="0"/>
              </a:rPr>
              <a:t>Radiology </a:t>
            </a:r>
            <a:endParaRPr lang="x-none" dirty="0">
              <a:latin typeface="Arial" charset="0"/>
            </a:endParaRPr>
          </a:p>
          <a:p>
            <a:endParaRPr lang="en-US" dirty="0"/>
          </a:p>
        </p:txBody>
      </p:sp>
      <p:pic>
        <p:nvPicPr>
          <p:cNvPr id="4" name="Picture 3" descr="acousticneuromaT1g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108" y="3731947"/>
            <a:ext cx="3265978" cy="289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21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History is the most important 	     		key to diagnosis for a dizzy patient 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What are the components of balance system 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Investiagtions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PTA</a:t>
            </a:r>
          </a:p>
          <a:p>
            <a:r>
              <a:rPr lang="en-US" dirty="0">
                <a:latin typeface="Arial" charset="0"/>
              </a:rPr>
              <a:t>Vestibular testing </a:t>
            </a:r>
          </a:p>
          <a:p>
            <a:r>
              <a:rPr lang="en-US" dirty="0">
                <a:latin typeface="Arial" charset="0"/>
              </a:rPr>
              <a:t>CT SCAN</a:t>
            </a:r>
          </a:p>
          <a:p>
            <a:r>
              <a:rPr lang="en-US" dirty="0">
                <a:latin typeface="Arial" charset="0"/>
              </a:rPr>
              <a:t>MRI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06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00" y="335613"/>
            <a:ext cx="3606800" cy="421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8600" y="5013510"/>
            <a:ext cx="360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Any question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0011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50021"/>
                </a:solidFill>
                <a:latin typeface="Arial" charset="0"/>
              </a:rPr>
              <a:t>Inner ear (3 </a:t>
            </a:r>
            <a:r>
              <a:rPr lang="en-US" dirty="0" err="1" smtClean="0">
                <a:solidFill>
                  <a:srgbClr val="A50021"/>
                </a:solidFill>
                <a:latin typeface="Arial" charset="0"/>
              </a:rPr>
              <a:t>semicicular</a:t>
            </a:r>
            <a:r>
              <a:rPr lang="en-US" dirty="0" smtClean="0">
                <a:solidFill>
                  <a:srgbClr val="A50021"/>
                </a:solidFill>
                <a:latin typeface="Arial" charset="0"/>
              </a:rPr>
              <a:t> canals and </a:t>
            </a:r>
            <a:r>
              <a:rPr lang="en-US" dirty="0" err="1" smtClean="0">
                <a:solidFill>
                  <a:srgbClr val="A50021"/>
                </a:solidFill>
                <a:latin typeface="Arial" charset="0"/>
              </a:rPr>
              <a:t>otolith</a:t>
            </a:r>
            <a:r>
              <a:rPr lang="en-US" dirty="0" smtClean="0">
                <a:solidFill>
                  <a:srgbClr val="A50021"/>
                </a:solidFill>
                <a:latin typeface="Arial" charset="0"/>
              </a:rPr>
              <a:t> organ )</a:t>
            </a:r>
          </a:p>
          <a:p>
            <a:r>
              <a:rPr lang="en-US" dirty="0" smtClean="0">
                <a:solidFill>
                  <a:srgbClr val="A50021"/>
                </a:solidFill>
                <a:latin typeface="Arial" charset="0"/>
              </a:rPr>
              <a:t>Cerebellum</a:t>
            </a:r>
          </a:p>
          <a:p>
            <a:r>
              <a:rPr lang="en-US" dirty="0" smtClean="0">
                <a:solidFill>
                  <a:srgbClr val="A50021"/>
                </a:solidFill>
                <a:latin typeface="Arial" charset="0"/>
              </a:rPr>
              <a:t>Vision   (VOR)</a:t>
            </a:r>
          </a:p>
          <a:p>
            <a:r>
              <a:rPr lang="en-US" dirty="0" smtClean="0">
                <a:solidFill>
                  <a:srgbClr val="A50021"/>
                </a:solidFill>
                <a:latin typeface="Arial" charset="0"/>
              </a:rPr>
              <a:t>Proprioceptive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7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ea typeface="+mj-ea"/>
                <a:cs typeface="+mj-cs"/>
              </a:rPr>
              <a:t>How does balance system work ?</a:t>
            </a:r>
            <a:endParaRPr lang="x-none" dirty="0" smtClean="0">
              <a:solidFill>
                <a:srgbClr val="0000FF"/>
              </a:solidFill>
              <a:ea typeface="+mj-ea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Physiology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  <a:defRPr/>
            </a:pPr>
            <a:r>
              <a:rPr lang="en-US" dirty="0" smtClean="0">
                <a:latin typeface="Arial" charset="0"/>
              </a:rPr>
              <a:t>    Transform </a:t>
            </a:r>
            <a:r>
              <a:rPr lang="en-US" dirty="0">
                <a:latin typeface="Arial" charset="0"/>
              </a:rPr>
              <a:t>of the forces associate with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head acceleration</a:t>
            </a:r>
            <a:r>
              <a:rPr lang="en-US" dirty="0">
                <a:latin typeface="Arial" charset="0"/>
              </a:rPr>
              <a:t> and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gravity</a:t>
            </a:r>
            <a:r>
              <a:rPr lang="en-US" dirty="0">
                <a:latin typeface="Arial" charset="0"/>
              </a:rPr>
              <a:t> into a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biological signals </a:t>
            </a:r>
            <a:r>
              <a:rPr lang="en-US" dirty="0">
                <a:latin typeface="Arial" charset="0"/>
              </a:rPr>
              <a:t>that the brain can use to </a:t>
            </a:r>
            <a:r>
              <a:rPr lang="en-US" dirty="0" smtClean="0">
                <a:latin typeface="Arial" charset="0"/>
              </a:rPr>
              <a:t>develop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reflexes ?</a:t>
            </a:r>
          </a:p>
          <a:p>
            <a:pPr>
              <a:buNone/>
              <a:defRPr/>
            </a:pPr>
            <a:endParaRPr lang="en-US" dirty="0">
              <a:latin typeface="Arial" charset="0"/>
            </a:endParaRPr>
          </a:p>
          <a:p>
            <a:pPr>
              <a:buNone/>
              <a:defRPr/>
            </a:pP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What are the importance of these reflexes ? </a:t>
            </a:r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45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End result from vestibular functions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subjective awareness of head position in space (orientation)  </a:t>
            </a:r>
          </a:p>
          <a:p>
            <a:endParaRPr lang="en-US" dirty="0" smtClean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produce motor reflexes that will maintain posture </a:t>
            </a:r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ocular stability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ict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11989" b="19077"/>
          <a:stretch>
            <a:fillRect/>
          </a:stretch>
        </p:blipFill>
        <p:spPr bwMode="auto">
          <a:xfrm>
            <a:off x="939879" y="1600200"/>
            <a:ext cx="7129462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  <a:ea typeface="+mj-ea"/>
                <a:cs typeface="+mj-cs"/>
              </a:rPr>
              <a:t>What are the questions to ask in history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Frequency: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>
                <a:latin typeface="Arial" charset="0"/>
              </a:rPr>
              <a:t> -Recurrent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>
                <a:latin typeface="Arial" charset="0"/>
              </a:rPr>
              <a:t>- Non -Recurrent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4000" dirty="0">
                <a:solidFill>
                  <a:srgbClr val="0000FF"/>
                </a:solidFill>
                <a:latin typeface="Arial" charset="0"/>
              </a:rPr>
              <a:t>Duration</a:t>
            </a:r>
            <a:r>
              <a:rPr lang="en-US" dirty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dirty="0">
                <a:latin typeface="Arial" charset="0"/>
              </a:rPr>
              <a:t>Seconds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dirty="0">
                <a:latin typeface="Arial" charset="0"/>
              </a:rPr>
              <a:t>Minutes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dirty="0">
                <a:latin typeface="Arial" charset="0"/>
              </a:rPr>
              <a:t>Hours to 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4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484</Words>
  <Application>Microsoft Macintosh PowerPoint</Application>
  <PresentationFormat>On-screen Show (4:3)</PresentationFormat>
  <Paragraphs>121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</vt:lpstr>
      <vt:lpstr>Times New Roman</vt:lpstr>
      <vt:lpstr>Office Theme</vt:lpstr>
      <vt:lpstr>Vertigo </vt:lpstr>
      <vt:lpstr>Objectives </vt:lpstr>
      <vt:lpstr>PowerPoint Presentation</vt:lpstr>
      <vt:lpstr>PowerPoint Presentation</vt:lpstr>
      <vt:lpstr>PowerPoint Presentation</vt:lpstr>
      <vt:lpstr>Physiology </vt:lpstr>
      <vt:lpstr>End result from vestibular functions </vt:lpstr>
      <vt:lpstr>PowerPoint Presentation</vt:lpstr>
      <vt:lpstr>What are the questions to ask in history ?</vt:lpstr>
      <vt:lpstr>PowerPoint Presentation</vt:lpstr>
      <vt:lpstr>PowerPoint Presentation</vt:lpstr>
      <vt:lpstr>PowerPoint Presentation</vt:lpstr>
      <vt:lpstr>Differential diagnosis  </vt:lpstr>
      <vt:lpstr>PowerPoint Presentation</vt:lpstr>
      <vt:lpstr>peripheral vestibular loss</vt:lpstr>
      <vt:lpstr>Vestibular neuritis</vt:lpstr>
      <vt:lpstr>PowerPoint Presentation</vt:lpstr>
      <vt:lpstr>PowerPoint Presentation</vt:lpstr>
      <vt:lpstr>PowerPoint Presentation</vt:lpstr>
      <vt:lpstr>Endolymphatic hydrop (Meneire’s disease</vt:lpstr>
      <vt:lpstr>PowerPoint Presentation</vt:lpstr>
      <vt:lpstr>PowerPoint Presentation</vt:lpstr>
      <vt:lpstr>Management </vt:lpstr>
      <vt:lpstr>Summary </vt:lpstr>
      <vt:lpstr>What are the causes of central ?</vt:lpstr>
      <vt:lpstr>CVA </vt:lpstr>
      <vt:lpstr>CPA TUMORS </vt:lpstr>
      <vt:lpstr>PowerPoint Presentation</vt:lpstr>
      <vt:lpstr>diagnosis</vt:lpstr>
      <vt:lpstr>Investiagtions</vt:lpstr>
      <vt:lpstr>PowerPoint Presentation</vt:lpstr>
    </vt:vector>
  </TitlesOfParts>
  <Company>AFQ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Abdulrahman Alsanosi</dc:creator>
  <cp:lastModifiedBy>Microsoft Office User</cp:lastModifiedBy>
  <cp:revision>14</cp:revision>
  <dcterms:created xsi:type="dcterms:W3CDTF">2015-10-06T08:31:27Z</dcterms:created>
  <dcterms:modified xsi:type="dcterms:W3CDTF">2017-01-11T13:39:04Z</dcterms:modified>
</cp:coreProperties>
</file>