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431" r:id="rId2"/>
    <p:sldId id="310" r:id="rId3"/>
    <p:sldId id="309" r:id="rId4"/>
    <p:sldId id="311" r:id="rId5"/>
    <p:sldId id="313" r:id="rId6"/>
    <p:sldId id="314" r:id="rId7"/>
    <p:sldId id="315" r:id="rId8"/>
    <p:sldId id="316" r:id="rId9"/>
    <p:sldId id="381" r:id="rId10"/>
    <p:sldId id="318" r:id="rId11"/>
    <p:sldId id="319" r:id="rId12"/>
    <p:sldId id="321" r:id="rId13"/>
    <p:sldId id="322" r:id="rId14"/>
    <p:sldId id="323" r:id="rId15"/>
    <p:sldId id="324" r:id="rId16"/>
    <p:sldId id="325"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327" r:id="rId37"/>
    <p:sldId id="411" r:id="rId38"/>
    <p:sldId id="412" r:id="rId39"/>
    <p:sldId id="413" r:id="rId40"/>
    <p:sldId id="414" r:id="rId41"/>
    <p:sldId id="415" r:id="rId42"/>
    <p:sldId id="416" r:id="rId43"/>
    <p:sldId id="417" r:id="rId44"/>
    <p:sldId id="418" r:id="rId45"/>
    <p:sldId id="419" r:id="rId46"/>
    <p:sldId id="420" r:id="rId47"/>
    <p:sldId id="332" r:id="rId48"/>
    <p:sldId id="333" r:id="rId49"/>
    <p:sldId id="334" r:id="rId50"/>
    <p:sldId id="335" r:id="rId51"/>
    <p:sldId id="336" r:id="rId52"/>
    <p:sldId id="337" r:id="rId53"/>
    <p:sldId id="338" r:id="rId54"/>
    <p:sldId id="339" r:id="rId55"/>
    <p:sldId id="380" r:id="rId56"/>
    <p:sldId id="295" r:id="rId57"/>
    <p:sldId id="296" r:id="rId58"/>
    <p:sldId id="341" r:id="rId59"/>
    <p:sldId id="340" r:id="rId60"/>
    <p:sldId id="343" r:id="rId61"/>
    <p:sldId id="299" r:id="rId62"/>
    <p:sldId id="300" r:id="rId63"/>
    <p:sldId id="301" r:id="rId64"/>
    <p:sldId id="302" r:id="rId65"/>
    <p:sldId id="303" r:id="rId66"/>
    <p:sldId id="304" r:id="rId67"/>
    <p:sldId id="342" r:id="rId68"/>
    <p:sldId id="305" r:id="rId69"/>
    <p:sldId id="306" r:id="rId70"/>
    <p:sldId id="307" r:id="rId71"/>
    <p:sldId id="308" r:id="rId72"/>
    <p:sldId id="344" r:id="rId73"/>
    <p:sldId id="402" r:id="rId74"/>
    <p:sldId id="357" r:id="rId75"/>
    <p:sldId id="403" r:id="rId76"/>
    <p:sldId id="421" r:id="rId77"/>
    <p:sldId id="422" r:id="rId78"/>
    <p:sldId id="423" r:id="rId79"/>
    <p:sldId id="424" r:id="rId80"/>
    <p:sldId id="425" r:id="rId81"/>
    <p:sldId id="426" r:id="rId82"/>
    <p:sldId id="427" r:id="rId83"/>
    <p:sldId id="428" r:id="rId84"/>
    <p:sldId id="429" r:id="rId85"/>
    <p:sldId id="363" r:id="rId86"/>
    <p:sldId id="409" r:id="rId87"/>
    <p:sldId id="408" r:id="rId88"/>
    <p:sldId id="410" r:id="rId89"/>
    <p:sldId id="365" r:id="rId90"/>
    <p:sldId id="257" r:id="rId91"/>
    <p:sldId id="258" r:id="rId92"/>
    <p:sldId id="259" r:id="rId93"/>
    <p:sldId id="260" r:id="rId94"/>
    <p:sldId id="366" r:id="rId95"/>
    <p:sldId id="368" r:id="rId96"/>
    <p:sldId id="261" r:id="rId97"/>
    <p:sldId id="262" r:id="rId98"/>
    <p:sldId id="263" r:id="rId99"/>
    <p:sldId id="264" r:id="rId100"/>
    <p:sldId id="369" r:id="rId101"/>
    <p:sldId id="265" r:id="rId102"/>
    <p:sldId id="266" r:id="rId103"/>
    <p:sldId id="267" r:id="rId104"/>
    <p:sldId id="268" r:id="rId105"/>
    <p:sldId id="269" r:id="rId106"/>
    <p:sldId id="270" r:id="rId107"/>
    <p:sldId id="271" r:id="rId108"/>
    <p:sldId id="272" r:id="rId109"/>
    <p:sldId id="273" r:id="rId110"/>
    <p:sldId id="274" r:id="rId111"/>
    <p:sldId id="275" r:id="rId112"/>
    <p:sldId id="276" r:id="rId113"/>
    <p:sldId id="277" r:id="rId114"/>
    <p:sldId id="278" r:id="rId115"/>
    <p:sldId id="279" r:id="rId116"/>
    <p:sldId id="280" r:id="rId117"/>
    <p:sldId id="281" r:id="rId118"/>
    <p:sldId id="282" r:id="rId119"/>
    <p:sldId id="283" r:id="rId120"/>
    <p:sldId id="430" r:id="rId121"/>
    <p:sldId id="284" r:id="rId122"/>
    <p:sldId id="285" r:id="rId123"/>
    <p:sldId id="286" r:id="rId124"/>
    <p:sldId id="287" r:id="rId125"/>
    <p:sldId id="288" r:id="rId126"/>
    <p:sldId id="289" r:id="rId127"/>
    <p:sldId id="290" r:id="rId128"/>
    <p:sldId id="291" r:id="rId129"/>
    <p:sldId id="292"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E7C5A-E0FA-4014-85D5-3FDE7C64E05F}" type="doc">
      <dgm:prSet loTypeId="urn:microsoft.com/office/officeart/2005/8/layout/orgChart1" loCatId="hierarchy" qsTypeId="urn:microsoft.com/office/officeart/2005/8/quickstyle/simple1" qsCatId="simple" csTypeId="urn:microsoft.com/office/officeart/2005/8/colors/accent1_2" csCatId="accent1"/>
      <dgm:spPr/>
    </dgm:pt>
    <dgm:pt modelId="{27361506-87BA-4710-90AC-72DCF3C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Types</a:t>
          </a:r>
        </a:p>
      </dgm:t>
    </dgm:pt>
    <dgm:pt modelId="{F83B461A-D2C7-449A-80BE-DCA5C995DC10}" type="parTrans" cxnId="{5D0FF2E5-D178-4B7D-B9A5-697BF6CBEDD3}">
      <dgm:prSet/>
      <dgm:spPr/>
    </dgm:pt>
    <dgm:pt modelId="{94A67C16-AB9B-4917-82F6-4E1F9061C54B}" type="sibTrans" cxnId="{5D0FF2E5-D178-4B7D-B9A5-697BF6CBEDD3}">
      <dgm:prSet/>
      <dgm:spPr/>
    </dgm:pt>
    <dgm:pt modelId="{78CA9F65-8622-44F2-A91B-90CCEEEBE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(SPOAE’s)</a:t>
          </a:r>
        </a:p>
      </dgm:t>
    </dgm:pt>
    <dgm:pt modelId="{95C2D83D-A51B-4BAD-8DF0-4A43114796A9}" type="parTrans" cxnId="{75DCA9FA-B78D-44E4-AABA-474C56DF1C98}">
      <dgm:prSet/>
      <dgm:spPr/>
    </dgm:pt>
    <dgm:pt modelId="{96E9CB21-0F62-457A-B4D9-A158E999275D}" type="sibTrans" cxnId="{75DCA9FA-B78D-44E4-AABA-474C56DF1C98}">
      <dgm:prSet/>
      <dgm:spPr/>
    </dgm:pt>
    <dgm:pt modelId="{ADEFF2C0-2BE4-4ABE-9C92-89C541E708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cs typeface="Arial" charset="0"/>
          </a:endParaRPr>
        </a:p>
      </dgm:t>
    </dgm:pt>
    <dgm:pt modelId="{B3762E70-2B43-43E9-8BA7-3BE398C2838E}" type="parTrans" cxnId="{8B86203D-B733-4674-BE1D-D8DFEA678931}">
      <dgm:prSet/>
      <dgm:spPr/>
    </dgm:pt>
    <dgm:pt modelId="{1320C1FF-08E7-468A-AD84-1BD3A679CE8C}" type="sibTrans" cxnId="{8B86203D-B733-4674-BE1D-D8DFEA678931}">
      <dgm:prSet/>
      <dgm:spPr/>
    </dgm:pt>
    <dgm:pt modelId="{A3D60EF2-080E-4003-8438-60229D71C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(TEOAE’s)</a:t>
          </a:r>
        </a:p>
      </dgm:t>
    </dgm:pt>
    <dgm:pt modelId="{6AC71C9D-B209-4123-B074-2A92E90C02BF}" type="parTrans" cxnId="{DB966256-DD77-4C77-A3D9-3E54341A69B6}">
      <dgm:prSet/>
      <dgm:spPr/>
    </dgm:pt>
    <dgm:pt modelId="{552A1A46-4DF2-4114-BB36-85A5F17EDC3E}" type="sibTrans" cxnId="{DB966256-DD77-4C77-A3D9-3E54341A69B6}">
      <dgm:prSet/>
      <dgm:spPr/>
    </dgm:pt>
    <dgm:pt modelId="{AEED3DF6-B6E7-482B-9E56-4EA35C85D1D1}" type="pres">
      <dgm:prSet presAssocID="{0DDE7C5A-E0FA-4014-85D5-3FDE7C64E05F}" presName="hierChild1" presStyleCnt="0">
        <dgm:presLayoutVars>
          <dgm:orgChart val="1"/>
          <dgm:chPref val="1"/>
          <dgm:dir/>
          <dgm:animOne val="branch"/>
          <dgm:animLvl val="lvl"/>
          <dgm:resizeHandles/>
        </dgm:presLayoutVars>
      </dgm:prSet>
      <dgm:spPr/>
    </dgm:pt>
    <dgm:pt modelId="{47E2A4E7-4A0F-42B8-B3B9-55FD9E714D82}" type="pres">
      <dgm:prSet presAssocID="{27361506-87BA-4710-90AC-72DCF3C50F2B}" presName="hierRoot1" presStyleCnt="0">
        <dgm:presLayoutVars>
          <dgm:hierBranch/>
        </dgm:presLayoutVars>
      </dgm:prSet>
      <dgm:spPr/>
    </dgm:pt>
    <dgm:pt modelId="{BDEE9883-C3E9-4BD4-90D6-213A8B6E873F}" type="pres">
      <dgm:prSet presAssocID="{27361506-87BA-4710-90AC-72DCF3C50F2B}" presName="rootComposite1" presStyleCnt="0"/>
      <dgm:spPr/>
    </dgm:pt>
    <dgm:pt modelId="{ED661233-04F6-4FCC-8C63-912C12E2468C}" type="pres">
      <dgm:prSet presAssocID="{27361506-87BA-4710-90AC-72DCF3C50F2B}" presName="rootText1" presStyleLbl="node0" presStyleIdx="0" presStyleCnt="1">
        <dgm:presLayoutVars>
          <dgm:chPref val="3"/>
        </dgm:presLayoutVars>
      </dgm:prSet>
      <dgm:spPr/>
      <dgm:t>
        <a:bodyPr/>
        <a:lstStyle/>
        <a:p>
          <a:endParaRPr lang="en-US"/>
        </a:p>
      </dgm:t>
    </dgm:pt>
    <dgm:pt modelId="{3A393099-B25B-4F6E-A21F-1A19488478A0}" type="pres">
      <dgm:prSet presAssocID="{27361506-87BA-4710-90AC-72DCF3C50F2B}" presName="rootConnector1" presStyleLbl="node1" presStyleIdx="0" presStyleCnt="0"/>
      <dgm:spPr/>
      <dgm:t>
        <a:bodyPr/>
        <a:lstStyle/>
        <a:p>
          <a:endParaRPr lang="en-US"/>
        </a:p>
      </dgm:t>
    </dgm:pt>
    <dgm:pt modelId="{E9872B42-1CEA-4954-A711-6E9FBE68C2E4}" type="pres">
      <dgm:prSet presAssocID="{27361506-87BA-4710-90AC-72DCF3C50F2B}" presName="hierChild2" presStyleCnt="0"/>
      <dgm:spPr/>
    </dgm:pt>
    <dgm:pt modelId="{9AE395D0-B63B-40F4-B385-FFB0D281F700}" type="pres">
      <dgm:prSet presAssocID="{95C2D83D-A51B-4BAD-8DF0-4A43114796A9}" presName="Name35" presStyleLbl="parChTrans1D2" presStyleIdx="0" presStyleCnt="3"/>
      <dgm:spPr/>
    </dgm:pt>
    <dgm:pt modelId="{58BEE126-DF1A-4B72-A0DE-19233237C3EB}" type="pres">
      <dgm:prSet presAssocID="{78CA9F65-8622-44F2-A91B-90CCEEEBEB58}" presName="hierRoot2" presStyleCnt="0">
        <dgm:presLayoutVars>
          <dgm:hierBranch/>
        </dgm:presLayoutVars>
      </dgm:prSet>
      <dgm:spPr/>
    </dgm:pt>
    <dgm:pt modelId="{5AD5DBB3-4332-4EDE-A70C-F65B2643F6E9}" type="pres">
      <dgm:prSet presAssocID="{78CA9F65-8622-44F2-A91B-90CCEEEBEB58}" presName="rootComposite" presStyleCnt="0"/>
      <dgm:spPr/>
    </dgm:pt>
    <dgm:pt modelId="{DFFCF295-54A0-4446-8E31-1F445AF98B38}" type="pres">
      <dgm:prSet presAssocID="{78CA9F65-8622-44F2-A91B-90CCEEEBEB58}" presName="rootText" presStyleLbl="node2" presStyleIdx="0" presStyleCnt="3">
        <dgm:presLayoutVars>
          <dgm:chPref val="3"/>
        </dgm:presLayoutVars>
      </dgm:prSet>
      <dgm:spPr/>
      <dgm:t>
        <a:bodyPr/>
        <a:lstStyle/>
        <a:p>
          <a:endParaRPr lang="en-US"/>
        </a:p>
      </dgm:t>
    </dgm:pt>
    <dgm:pt modelId="{9852EE39-483A-415A-8586-FCB36DC7EB63}" type="pres">
      <dgm:prSet presAssocID="{78CA9F65-8622-44F2-A91B-90CCEEEBEB58}" presName="rootConnector" presStyleLbl="node2" presStyleIdx="0" presStyleCnt="3"/>
      <dgm:spPr/>
      <dgm:t>
        <a:bodyPr/>
        <a:lstStyle/>
        <a:p>
          <a:endParaRPr lang="en-US"/>
        </a:p>
      </dgm:t>
    </dgm:pt>
    <dgm:pt modelId="{B5AB6932-151B-4922-9B1C-6099B8456D8A}" type="pres">
      <dgm:prSet presAssocID="{78CA9F65-8622-44F2-A91B-90CCEEEBEB58}" presName="hierChild4" presStyleCnt="0"/>
      <dgm:spPr/>
    </dgm:pt>
    <dgm:pt modelId="{B14D9454-5378-44B4-9A23-F88626D3F847}" type="pres">
      <dgm:prSet presAssocID="{78CA9F65-8622-44F2-A91B-90CCEEEBEB58}" presName="hierChild5" presStyleCnt="0"/>
      <dgm:spPr/>
    </dgm:pt>
    <dgm:pt modelId="{4D9168D0-5FE0-4ED8-8C07-01C4E3C1A0F8}" type="pres">
      <dgm:prSet presAssocID="{B3762E70-2B43-43E9-8BA7-3BE398C2838E}" presName="Name35" presStyleLbl="parChTrans1D2" presStyleIdx="1" presStyleCnt="3"/>
      <dgm:spPr/>
    </dgm:pt>
    <dgm:pt modelId="{2BD101AB-E759-4CCB-AFA1-20AD05E60D4C}" type="pres">
      <dgm:prSet presAssocID="{ADEFF2C0-2BE4-4ABE-9C92-89C541E708DC}" presName="hierRoot2" presStyleCnt="0">
        <dgm:presLayoutVars>
          <dgm:hierBranch/>
        </dgm:presLayoutVars>
      </dgm:prSet>
      <dgm:spPr/>
    </dgm:pt>
    <dgm:pt modelId="{AC50ED3A-03FB-4687-9B58-4049CBEA8E62}" type="pres">
      <dgm:prSet presAssocID="{ADEFF2C0-2BE4-4ABE-9C92-89C541E708DC}" presName="rootComposite" presStyleCnt="0"/>
      <dgm:spPr/>
    </dgm:pt>
    <dgm:pt modelId="{13BFE934-BB1A-42FB-B076-70D977A63B01}" type="pres">
      <dgm:prSet presAssocID="{ADEFF2C0-2BE4-4ABE-9C92-89C541E708DC}" presName="rootText" presStyleLbl="node2" presStyleIdx="1" presStyleCnt="3">
        <dgm:presLayoutVars>
          <dgm:chPref val="3"/>
        </dgm:presLayoutVars>
      </dgm:prSet>
      <dgm:spPr/>
      <dgm:t>
        <a:bodyPr/>
        <a:lstStyle/>
        <a:p>
          <a:endParaRPr lang="en-US"/>
        </a:p>
      </dgm:t>
    </dgm:pt>
    <dgm:pt modelId="{0EB9FDE4-4C1E-400E-8364-BA4D819EC5C2}" type="pres">
      <dgm:prSet presAssocID="{ADEFF2C0-2BE4-4ABE-9C92-89C541E708DC}" presName="rootConnector" presStyleLbl="node2" presStyleIdx="1" presStyleCnt="3"/>
      <dgm:spPr/>
      <dgm:t>
        <a:bodyPr/>
        <a:lstStyle/>
        <a:p>
          <a:endParaRPr lang="en-US"/>
        </a:p>
      </dgm:t>
    </dgm:pt>
    <dgm:pt modelId="{53242042-7440-445C-B0F7-AA60436B3595}" type="pres">
      <dgm:prSet presAssocID="{ADEFF2C0-2BE4-4ABE-9C92-89C541E708DC}" presName="hierChild4" presStyleCnt="0"/>
      <dgm:spPr/>
    </dgm:pt>
    <dgm:pt modelId="{794044FA-F021-4B2A-9464-0883E1BFBFBE}" type="pres">
      <dgm:prSet presAssocID="{ADEFF2C0-2BE4-4ABE-9C92-89C541E708DC}" presName="hierChild5" presStyleCnt="0"/>
      <dgm:spPr/>
    </dgm:pt>
    <dgm:pt modelId="{7EE7D48B-C390-47AC-8C2F-3843E8619713}" type="pres">
      <dgm:prSet presAssocID="{6AC71C9D-B209-4123-B074-2A92E90C02BF}" presName="Name35" presStyleLbl="parChTrans1D2" presStyleIdx="2" presStyleCnt="3"/>
      <dgm:spPr/>
    </dgm:pt>
    <dgm:pt modelId="{5625618F-472D-4B8A-90E5-80B70CB8BED0}" type="pres">
      <dgm:prSet presAssocID="{A3D60EF2-080E-4003-8438-60229D71C42D}" presName="hierRoot2" presStyleCnt="0">
        <dgm:presLayoutVars>
          <dgm:hierBranch/>
        </dgm:presLayoutVars>
      </dgm:prSet>
      <dgm:spPr/>
    </dgm:pt>
    <dgm:pt modelId="{6EE36C78-18D7-46AB-858D-CE72DDA201EF}" type="pres">
      <dgm:prSet presAssocID="{A3D60EF2-080E-4003-8438-60229D71C42D}" presName="rootComposite" presStyleCnt="0"/>
      <dgm:spPr/>
    </dgm:pt>
    <dgm:pt modelId="{9F53862D-A9A4-43D7-A108-F4AFBE8B8597}" type="pres">
      <dgm:prSet presAssocID="{A3D60EF2-080E-4003-8438-60229D71C42D}" presName="rootText" presStyleLbl="node2" presStyleIdx="2" presStyleCnt="3">
        <dgm:presLayoutVars>
          <dgm:chPref val="3"/>
        </dgm:presLayoutVars>
      </dgm:prSet>
      <dgm:spPr/>
      <dgm:t>
        <a:bodyPr/>
        <a:lstStyle/>
        <a:p>
          <a:endParaRPr lang="en-US"/>
        </a:p>
      </dgm:t>
    </dgm:pt>
    <dgm:pt modelId="{BD56A0B3-92D7-4200-9DD1-966CEE48C041}" type="pres">
      <dgm:prSet presAssocID="{A3D60EF2-080E-4003-8438-60229D71C42D}" presName="rootConnector" presStyleLbl="node2" presStyleIdx="2" presStyleCnt="3"/>
      <dgm:spPr/>
      <dgm:t>
        <a:bodyPr/>
        <a:lstStyle/>
        <a:p>
          <a:endParaRPr lang="en-US"/>
        </a:p>
      </dgm:t>
    </dgm:pt>
    <dgm:pt modelId="{05B66057-8BDE-43C6-8074-DFE703C74E10}" type="pres">
      <dgm:prSet presAssocID="{A3D60EF2-080E-4003-8438-60229D71C42D}" presName="hierChild4" presStyleCnt="0"/>
      <dgm:spPr/>
    </dgm:pt>
    <dgm:pt modelId="{7ED8E974-1FAE-4E8C-A3A7-38B7D2FA2A79}" type="pres">
      <dgm:prSet presAssocID="{A3D60EF2-080E-4003-8438-60229D71C42D}" presName="hierChild5" presStyleCnt="0"/>
      <dgm:spPr/>
    </dgm:pt>
    <dgm:pt modelId="{FB974177-B653-4AA8-B611-95CB7009185E}" type="pres">
      <dgm:prSet presAssocID="{27361506-87BA-4710-90AC-72DCF3C50F2B}" presName="hierChild3" presStyleCnt="0"/>
      <dgm:spPr/>
    </dgm:pt>
  </dgm:ptLst>
  <dgm:cxnLst>
    <dgm:cxn modelId="{87A103A1-8ABC-4DBB-8281-6ADBDC6B5F02}" type="presOf" srcId="{78CA9F65-8622-44F2-A91B-90CCEEEBEB58}" destId="{DFFCF295-54A0-4446-8E31-1F445AF98B38}" srcOrd="0" destOrd="0" presId="urn:microsoft.com/office/officeart/2005/8/layout/orgChart1"/>
    <dgm:cxn modelId="{78FBDFEC-476E-4B3F-BD43-A425484920A1}" type="presOf" srcId="{78CA9F65-8622-44F2-A91B-90CCEEEBEB58}" destId="{9852EE39-483A-415A-8586-FCB36DC7EB63}" srcOrd="1" destOrd="0" presId="urn:microsoft.com/office/officeart/2005/8/layout/orgChart1"/>
    <dgm:cxn modelId="{4A29759B-B1C8-4472-BA3A-2F76A46E8A65}" type="presOf" srcId="{27361506-87BA-4710-90AC-72DCF3C50F2B}" destId="{3A393099-B25B-4F6E-A21F-1A19488478A0}" srcOrd="1" destOrd="0" presId="urn:microsoft.com/office/officeart/2005/8/layout/orgChart1"/>
    <dgm:cxn modelId="{E16301C2-A153-42EB-BA2E-C020174DDEB4}" type="presOf" srcId="{0DDE7C5A-E0FA-4014-85D5-3FDE7C64E05F}" destId="{AEED3DF6-B6E7-482B-9E56-4EA35C85D1D1}" srcOrd="0" destOrd="0" presId="urn:microsoft.com/office/officeart/2005/8/layout/orgChart1"/>
    <dgm:cxn modelId="{D6FA5A02-C831-48B8-BF39-F5BF9D354227}" type="presOf" srcId="{6AC71C9D-B209-4123-B074-2A92E90C02BF}" destId="{7EE7D48B-C390-47AC-8C2F-3843E8619713}" srcOrd="0" destOrd="0" presId="urn:microsoft.com/office/officeart/2005/8/layout/orgChart1"/>
    <dgm:cxn modelId="{DB966256-DD77-4C77-A3D9-3E54341A69B6}" srcId="{27361506-87BA-4710-90AC-72DCF3C50F2B}" destId="{A3D60EF2-080E-4003-8438-60229D71C42D}" srcOrd="2" destOrd="0" parTransId="{6AC71C9D-B209-4123-B074-2A92E90C02BF}" sibTransId="{552A1A46-4DF2-4114-BB36-85A5F17EDC3E}"/>
    <dgm:cxn modelId="{8B86203D-B733-4674-BE1D-D8DFEA678931}" srcId="{27361506-87BA-4710-90AC-72DCF3C50F2B}" destId="{ADEFF2C0-2BE4-4ABE-9C92-89C541E708DC}" srcOrd="1" destOrd="0" parTransId="{B3762E70-2B43-43E9-8BA7-3BE398C2838E}" sibTransId="{1320C1FF-08E7-468A-AD84-1BD3A679CE8C}"/>
    <dgm:cxn modelId="{74E9C2B9-00D0-4F79-83C6-024735220D2F}" type="presOf" srcId="{A3D60EF2-080E-4003-8438-60229D71C42D}" destId="{9F53862D-A9A4-43D7-A108-F4AFBE8B8597}" srcOrd="0" destOrd="0" presId="urn:microsoft.com/office/officeart/2005/8/layout/orgChart1"/>
    <dgm:cxn modelId="{5D0FF2E5-D178-4B7D-B9A5-697BF6CBEDD3}" srcId="{0DDE7C5A-E0FA-4014-85D5-3FDE7C64E05F}" destId="{27361506-87BA-4710-90AC-72DCF3C50F2B}" srcOrd="0" destOrd="0" parTransId="{F83B461A-D2C7-449A-80BE-DCA5C995DC10}" sibTransId="{94A67C16-AB9B-4917-82F6-4E1F9061C54B}"/>
    <dgm:cxn modelId="{8D8C527C-B2D1-4AAF-AAE5-4CC11166A212}" type="presOf" srcId="{A3D60EF2-080E-4003-8438-60229D71C42D}" destId="{BD56A0B3-92D7-4200-9DD1-966CEE48C041}" srcOrd="1" destOrd="0" presId="urn:microsoft.com/office/officeart/2005/8/layout/orgChart1"/>
    <dgm:cxn modelId="{06688B6C-73BD-4539-B570-42F808412B80}" type="presOf" srcId="{B3762E70-2B43-43E9-8BA7-3BE398C2838E}" destId="{4D9168D0-5FE0-4ED8-8C07-01C4E3C1A0F8}" srcOrd="0" destOrd="0" presId="urn:microsoft.com/office/officeart/2005/8/layout/orgChart1"/>
    <dgm:cxn modelId="{75DCA9FA-B78D-44E4-AABA-474C56DF1C98}" srcId="{27361506-87BA-4710-90AC-72DCF3C50F2B}" destId="{78CA9F65-8622-44F2-A91B-90CCEEEBEB58}" srcOrd="0" destOrd="0" parTransId="{95C2D83D-A51B-4BAD-8DF0-4A43114796A9}" sibTransId="{96E9CB21-0F62-457A-B4D9-A158E999275D}"/>
    <dgm:cxn modelId="{16C61F66-4D82-4882-8BEE-5F6EB48D6E63}" type="presOf" srcId="{ADEFF2C0-2BE4-4ABE-9C92-89C541E708DC}" destId="{13BFE934-BB1A-42FB-B076-70D977A63B01}" srcOrd="0" destOrd="0" presId="urn:microsoft.com/office/officeart/2005/8/layout/orgChart1"/>
    <dgm:cxn modelId="{7F70BCD2-A328-46E6-ADD4-72491BEAA7B6}" type="presOf" srcId="{95C2D83D-A51B-4BAD-8DF0-4A43114796A9}" destId="{9AE395D0-B63B-40F4-B385-FFB0D281F700}" srcOrd="0" destOrd="0" presId="urn:microsoft.com/office/officeart/2005/8/layout/orgChart1"/>
    <dgm:cxn modelId="{63D12E82-8C3C-444F-85B8-F9A262A071F9}" type="presOf" srcId="{ADEFF2C0-2BE4-4ABE-9C92-89C541E708DC}" destId="{0EB9FDE4-4C1E-400E-8364-BA4D819EC5C2}" srcOrd="1" destOrd="0" presId="urn:microsoft.com/office/officeart/2005/8/layout/orgChart1"/>
    <dgm:cxn modelId="{65860632-CD30-42D2-BDF9-0FF9F40815FF}" type="presOf" srcId="{27361506-87BA-4710-90AC-72DCF3C50F2B}" destId="{ED661233-04F6-4FCC-8C63-912C12E2468C}" srcOrd="0" destOrd="0" presId="urn:microsoft.com/office/officeart/2005/8/layout/orgChart1"/>
    <dgm:cxn modelId="{E82A3385-0C52-44F3-BF8A-1FAD00EEB792}" type="presParOf" srcId="{AEED3DF6-B6E7-482B-9E56-4EA35C85D1D1}" destId="{47E2A4E7-4A0F-42B8-B3B9-55FD9E714D82}" srcOrd="0" destOrd="0" presId="urn:microsoft.com/office/officeart/2005/8/layout/orgChart1"/>
    <dgm:cxn modelId="{DAA7811D-047E-4193-9F1D-7422A5BDC2AF}" type="presParOf" srcId="{47E2A4E7-4A0F-42B8-B3B9-55FD9E714D82}" destId="{BDEE9883-C3E9-4BD4-90D6-213A8B6E873F}" srcOrd="0" destOrd="0" presId="urn:microsoft.com/office/officeart/2005/8/layout/orgChart1"/>
    <dgm:cxn modelId="{19B446A6-B35A-49A2-944C-B24A46CB7CBA}" type="presParOf" srcId="{BDEE9883-C3E9-4BD4-90D6-213A8B6E873F}" destId="{ED661233-04F6-4FCC-8C63-912C12E2468C}" srcOrd="0" destOrd="0" presId="urn:microsoft.com/office/officeart/2005/8/layout/orgChart1"/>
    <dgm:cxn modelId="{E4B84B43-D5F8-4ED7-8E57-F2D88548BF8E}" type="presParOf" srcId="{BDEE9883-C3E9-4BD4-90D6-213A8B6E873F}" destId="{3A393099-B25B-4F6E-A21F-1A19488478A0}" srcOrd="1" destOrd="0" presId="urn:microsoft.com/office/officeart/2005/8/layout/orgChart1"/>
    <dgm:cxn modelId="{2086C2AD-DBFE-4500-B0CE-28C92E87DB31}" type="presParOf" srcId="{47E2A4E7-4A0F-42B8-B3B9-55FD9E714D82}" destId="{E9872B42-1CEA-4954-A711-6E9FBE68C2E4}" srcOrd="1" destOrd="0" presId="urn:microsoft.com/office/officeart/2005/8/layout/orgChart1"/>
    <dgm:cxn modelId="{AAF66872-E33D-4C57-B4AA-5E99255097CD}" type="presParOf" srcId="{E9872B42-1CEA-4954-A711-6E9FBE68C2E4}" destId="{9AE395D0-B63B-40F4-B385-FFB0D281F700}" srcOrd="0" destOrd="0" presId="urn:microsoft.com/office/officeart/2005/8/layout/orgChart1"/>
    <dgm:cxn modelId="{F7899D5E-706B-4D9F-8071-44F29193280C}" type="presParOf" srcId="{E9872B42-1CEA-4954-A711-6E9FBE68C2E4}" destId="{58BEE126-DF1A-4B72-A0DE-19233237C3EB}" srcOrd="1" destOrd="0" presId="urn:microsoft.com/office/officeart/2005/8/layout/orgChart1"/>
    <dgm:cxn modelId="{959014AD-73D8-496B-B7D2-9F7456668CDD}" type="presParOf" srcId="{58BEE126-DF1A-4B72-A0DE-19233237C3EB}" destId="{5AD5DBB3-4332-4EDE-A70C-F65B2643F6E9}" srcOrd="0" destOrd="0" presId="urn:microsoft.com/office/officeart/2005/8/layout/orgChart1"/>
    <dgm:cxn modelId="{8D326FB6-8B71-417E-AA35-C073D66D2998}" type="presParOf" srcId="{5AD5DBB3-4332-4EDE-A70C-F65B2643F6E9}" destId="{DFFCF295-54A0-4446-8E31-1F445AF98B38}" srcOrd="0" destOrd="0" presId="urn:microsoft.com/office/officeart/2005/8/layout/orgChart1"/>
    <dgm:cxn modelId="{AF89D8BA-6E81-4422-87D7-AAF021CA2C65}" type="presParOf" srcId="{5AD5DBB3-4332-4EDE-A70C-F65B2643F6E9}" destId="{9852EE39-483A-415A-8586-FCB36DC7EB63}" srcOrd="1" destOrd="0" presId="urn:microsoft.com/office/officeart/2005/8/layout/orgChart1"/>
    <dgm:cxn modelId="{68CE112D-B3E0-46A0-8E6E-74F531621160}" type="presParOf" srcId="{58BEE126-DF1A-4B72-A0DE-19233237C3EB}" destId="{B5AB6932-151B-4922-9B1C-6099B8456D8A}" srcOrd="1" destOrd="0" presId="urn:microsoft.com/office/officeart/2005/8/layout/orgChart1"/>
    <dgm:cxn modelId="{18AAA97A-FD0B-4279-85F0-25958BFCD9AF}" type="presParOf" srcId="{58BEE126-DF1A-4B72-A0DE-19233237C3EB}" destId="{B14D9454-5378-44B4-9A23-F88626D3F847}" srcOrd="2" destOrd="0" presId="urn:microsoft.com/office/officeart/2005/8/layout/orgChart1"/>
    <dgm:cxn modelId="{5C7C9F39-EDE9-4AE7-834C-B2B8243FC7FE}" type="presParOf" srcId="{E9872B42-1CEA-4954-A711-6E9FBE68C2E4}" destId="{4D9168D0-5FE0-4ED8-8C07-01C4E3C1A0F8}" srcOrd="2" destOrd="0" presId="urn:microsoft.com/office/officeart/2005/8/layout/orgChart1"/>
    <dgm:cxn modelId="{98A18BD4-8875-416D-8246-297FC1A90D23}" type="presParOf" srcId="{E9872B42-1CEA-4954-A711-6E9FBE68C2E4}" destId="{2BD101AB-E759-4CCB-AFA1-20AD05E60D4C}" srcOrd="3" destOrd="0" presId="urn:microsoft.com/office/officeart/2005/8/layout/orgChart1"/>
    <dgm:cxn modelId="{E9F3E2DD-1C0F-4AB0-9D35-4B0A11D6A64A}" type="presParOf" srcId="{2BD101AB-E759-4CCB-AFA1-20AD05E60D4C}" destId="{AC50ED3A-03FB-4687-9B58-4049CBEA8E62}" srcOrd="0" destOrd="0" presId="urn:microsoft.com/office/officeart/2005/8/layout/orgChart1"/>
    <dgm:cxn modelId="{5567625E-6B51-43FA-AE64-6674DF6C47D7}" type="presParOf" srcId="{AC50ED3A-03FB-4687-9B58-4049CBEA8E62}" destId="{13BFE934-BB1A-42FB-B076-70D977A63B01}" srcOrd="0" destOrd="0" presId="urn:microsoft.com/office/officeart/2005/8/layout/orgChart1"/>
    <dgm:cxn modelId="{2EAF8FE1-6C07-49A9-A217-7D768D163EBB}" type="presParOf" srcId="{AC50ED3A-03FB-4687-9B58-4049CBEA8E62}" destId="{0EB9FDE4-4C1E-400E-8364-BA4D819EC5C2}" srcOrd="1" destOrd="0" presId="urn:microsoft.com/office/officeart/2005/8/layout/orgChart1"/>
    <dgm:cxn modelId="{AD2D6F6E-A36D-4E5B-BCCA-BCA7255E86BD}" type="presParOf" srcId="{2BD101AB-E759-4CCB-AFA1-20AD05E60D4C}" destId="{53242042-7440-445C-B0F7-AA60436B3595}" srcOrd="1" destOrd="0" presId="urn:microsoft.com/office/officeart/2005/8/layout/orgChart1"/>
    <dgm:cxn modelId="{BC120F67-A7B6-4212-9C90-877BFBE858B0}" type="presParOf" srcId="{2BD101AB-E759-4CCB-AFA1-20AD05E60D4C}" destId="{794044FA-F021-4B2A-9464-0883E1BFBFBE}" srcOrd="2" destOrd="0" presId="urn:microsoft.com/office/officeart/2005/8/layout/orgChart1"/>
    <dgm:cxn modelId="{08970B90-68D3-4750-8D6C-BACD899578A0}" type="presParOf" srcId="{E9872B42-1CEA-4954-A711-6E9FBE68C2E4}" destId="{7EE7D48B-C390-47AC-8C2F-3843E8619713}" srcOrd="4" destOrd="0" presId="urn:microsoft.com/office/officeart/2005/8/layout/orgChart1"/>
    <dgm:cxn modelId="{5413F307-910C-437B-94C4-6E7CE996636D}" type="presParOf" srcId="{E9872B42-1CEA-4954-A711-6E9FBE68C2E4}" destId="{5625618F-472D-4B8A-90E5-80B70CB8BED0}" srcOrd="5" destOrd="0" presId="urn:microsoft.com/office/officeart/2005/8/layout/orgChart1"/>
    <dgm:cxn modelId="{13379033-B04F-4548-929D-5851DCE9E5D0}" type="presParOf" srcId="{5625618F-472D-4B8A-90E5-80B70CB8BED0}" destId="{6EE36C78-18D7-46AB-858D-CE72DDA201EF}" srcOrd="0" destOrd="0" presId="urn:microsoft.com/office/officeart/2005/8/layout/orgChart1"/>
    <dgm:cxn modelId="{59863B6C-D423-4443-860C-FADF01F0F824}" type="presParOf" srcId="{6EE36C78-18D7-46AB-858D-CE72DDA201EF}" destId="{9F53862D-A9A4-43D7-A108-F4AFBE8B8597}" srcOrd="0" destOrd="0" presId="urn:microsoft.com/office/officeart/2005/8/layout/orgChart1"/>
    <dgm:cxn modelId="{E5401368-6316-48FB-8FBD-AF42193EE002}" type="presParOf" srcId="{6EE36C78-18D7-46AB-858D-CE72DDA201EF}" destId="{BD56A0B3-92D7-4200-9DD1-966CEE48C041}" srcOrd="1" destOrd="0" presId="urn:microsoft.com/office/officeart/2005/8/layout/orgChart1"/>
    <dgm:cxn modelId="{A7970D28-F1FE-49E5-8AE7-7654974A3B6B}" type="presParOf" srcId="{5625618F-472D-4B8A-90E5-80B70CB8BED0}" destId="{05B66057-8BDE-43C6-8074-DFE703C74E10}" srcOrd="1" destOrd="0" presId="urn:microsoft.com/office/officeart/2005/8/layout/orgChart1"/>
    <dgm:cxn modelId="{D06D1755-181B-4BAC-BBFC-A08032909AE0}" type="presParOf" srcId="{5625618F-472D-4B8A-90E5-80B70CB8BED0}" destId="{7ED8E974-1FAE-4E8C-A3A7-38B7D2FA2A79}" srcOrd="2" destOrd="0" presId="urn:microsoft.com/office/officeart/2005/8/layout/orgChart1"/>
    <dgm:cxn modelId="{3EE68E7A-0D17-4787-B8B2-728A944AF552}" type="presParOf" srcId="{47E2A4E7-4A0F-42B8-B3B9-55FD9E714D82}" destId="{FB974177-B653-4AA8-B611-95CB7009185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D48B-C390-47AC-8C2F-3843E8619713}">
      <dsp:nvSpPr>
        <dsp:cNvPr id="0" name=""/>
        <dsp:cNvSpPr/>
      </dsp:nvSpPr>
      <dsp:spPr>
        <a:xfrm>
          <a:off x="3963194" y="1849003"/>
          <a:ext cx="2803988" cy="486642"/>
        </a:xfrm>
        <a:custGeom>
          <a:avLst/>
          <a:gdLst/>
          <a:ahLst/>
          <a:cxnLst/>
          <a:rect l="0" t="0" r="0" b="0"/>
          <a:pathLst>
            <a:path>
              <a:moveTo>
                <a:pt x="0" y="0"/>
              </a:moveTo>
              <a:lnTo>
                <a:pt x="0" y="243321"/>
              </a:lnTo>
              <a:lnTo>
                <a:pt x="2803988" y="243321"/>
              </a:lnTo>
              <a:lnTo>
                <a:pt x="2803988"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68D0-5FE0-4ED8-8C07-01C4E3C1A0F8}">
      <dsp:nvSpPr>
        <dsp:cNvPr id="0" name=""/>
        <dsp:cNvSpPr/>
      </dsp:nvSpPr>
      <dsp:spPr>
        <a:xfrm>
          <a:off x="3917474" y="1849003"/>
          <a:ext cx="91440" cy="486642"/>
        </a:xfrm>
        <a:custGeom>
          <a:avLst/>
          <a:gdLst/>
          <a:ahLst/>
          <a:cxnLst/>
          <a:rect l="0" t="0" r="0" b="0"/>
          <a:pathLst>
            <a:path>
              <a:moveTo>
                <a:pt x="45720" y="0"/>
              </a:moveTo>
              <a:lnTo>
                <a:pt x="4572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95D0-B63B-40F4-B385-FFB0D281F700}">
      <dsp:nvSpPr>
        <dsp:cNvPr id="0" name=""/>
        <dsp:cNvSpPr/>
      </dsp:nvSpPr>
      <dsp:spPr>
        <a:xfrm>
          <a:off x="1159205" y="1849003"/>
          <a:ext cx="2803988" cy="486642"/>
        </a:xfrm>
        <a:custGeom>
          <a:avLst/>
          <a:gdLst/>
          <a:ahLst/>
          <a:cxnLst/>
          <a:rect l="0" t="0" r="0" b="0"/>
          <a:pathLst>
            <a:path>
              <a:moveTo>
                <a:pt x="2803988" y="0"/>
              </a:moveTo>
              <a:lnTo>
                <a:pt x="2803988" y="243321"/>
              </a:lnTo>
              <a:lnTo>
                <a:pt x="0" y="243321"/>
              </a:lnTo>
              <a:lnTo>
                <a:pt x="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61233-04F6-4FCC-8C63-912C12E2468C}">
      <dsp:nvSpPr>
        <dsp:cNvPr id="0" name=""/>
        <dsp:cNvSpPr/>
      </dsp:nvSpPr>
      <dsp:spPr>
        <a:xfrm>
          <a:off x="2804520" y="690330"/>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Types</a:t>
          </a:r>
        </a:p>
      </dsp:txBody>
      <dsp:txXfrm>
        <a:off x="2804520" y="690330"/>
        <a:ext cx="2317346" cy="1158673"/>
      </dsp:txXfrm>
    </dsp:sp>
    <dsp:sp modelId="{DFFCF295-54A0-4446-8E31-1F445AF98B38}">
      <dsp:nvSpPr>
        <dsp:cNvPr id="0" name=""/>
        <dsp:cNvSpPr/>
      </dsp:nvSpPr>
      <dsp:spPr>
        <a:xfrm>
          <a:off x="532"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(SPOAE’s)</a:t>
          </a:r>
        </a:p>
      </dsp:txBody>
      <dsp:txXfrm>
        <a:off x="532" y="2335646"/>
        <a:ext cx="2317346" cy="1158673"/>
      </dsp:txXfrm>
    </dsp:sp>
    <dsp:sp modelId="{13BFE934-BB1A-42FB-B076-70D977A63B01}">
      <dsp:nvSpPr>
        <dsp:cNvPr id="0" name=""/>
        <dsp:cNvSpPr/>
      </dsp:nvSpPr>
      <dsp:spPr>
        <a:xfrm>
          <a:off x="2804520"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kern="1200" cap="none" normalizeH="0" baseline="0" dirty="0" smtClean="0">
            <a:ln>
              <a:noFill/>
            </a:ln>
            <a:solidFill>
              <a:schemeClr val="tx1"/>
            </a:solidFill>
            <a:effectLst/>
            <a:latin typeface="Tahoma" pitchFamily="34" charset="0"/>
            <a:cs typeface="Arial" charset="0"/>
          </a:endParaRPr>
        </a:p>
      </dsp:txBody>
      <dsp:txXfrm>
        <a:off x="2804520" y="2335646"/>
        <a:ext cx="2317346" cy="1158673"/>
      </dsp:txXfrm>
    </dsp:sp>
    <dsp:sp modelId="{9F53862D-A9A4-43D7-A108-F4AFBE8B8597}">
      <dsp:nvSpPr>
        <dsp:cNvPr id="0" name=""/>
        <dsp:cNvSpPr/>
      </dsp:nvSpPr>
      <dsp:spPr>
        <a:xfrm>
          <a:off x="5608509"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(TEOAE’s)</a:t>
          </a:r>
        </a:p>
      </dsp:txBody>
      <dsp:txXfrm>
        <a:off x="5608509" y="2335646"/>
        <a:ext cx="2317346" cy="11586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09216-E8C5-45EE-A2AA-4C5672DA5E6B}" type="datetimeFigureOut">
              <a:rPr lang="en-US" smtClean="0"/>
              <a:pPr/>
              <a:t>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E2E-2895-4193-AB77-4208659EFE85}" type="slidenum">
              <a:rPr lang="en-US" smtClean="0"/>
              <a:pPr/>
              <a:t>‹#›</a:t>
            </a:fld>
            <a:endParaRPr lang="en-US" dirty="0"/>
          </a:p>
        </p:txBody>
      </p:sp>
    </p:spTree>
    <p:extLst>
      <p:ext uri="{BB962C8B-B14F-4D97-AF65-F5344CB8AC3E}">
        <p14:creationId xmlns:p14="http://schemas.microsoft.com/office/powerpoint/2010/main" xmlns="" val="15612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B235593-D3CB-4CF0-A84C-3ED7F1AB2C46}" type="slidenum">
              <a:rPr lang="ar-SA" smtClean="0">
                <a:latin typeface="Arial" charset="0"/>
              </a:rPr>
              <a:pPr/>
              <a:t>2</a:t>
            </a:fld>
            <a:endParaRPr lang="en-US" dirty="0" smtClean="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lIns="91427" tIns="45713" rIns="91427" bIns="45713"/>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latin typeface="Arial" charset="0"/>
              </a:rPr>
              <a:pPr/>
              <a:t>82</a:t>
            </a:fld>
            <a:endParaRPr lang="en-AU" dirty="0"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51AFA00-F1E7-47FE-A825-D9BC6EA918E3}" type="slidenum">
              <a:rPr lang="en-AU" smtClean="0">
                <a:latin typeface="Arial" charset="0"/>
              </a:rPr>
              <a:pPr/>
              <a:t>83</a:t>
            </a:fld>
            <a:endParaRPr lang="en-AU" dirty="0"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B5E3E1-92D6-4AD3-8D48-EAE042BA87B7}" type="slidenum">
              <a:rPr lang="en-AU" smtClean="0">
                <a:latin typeface="Arial" charset="0"/>
              </a:rPr>
              <a:pPr/>
              <a:t>85</a:t>
            </a:fld>
            <a:endParaRPr lang="en-AU" dirty="0"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latin typeface="Arial" charset="0"/>
              </a:rPr>
              <a:pPr/>
              <a:t>89</a:t>
            </a:fld>
            <a:endParaRPr lang="en-AU" dirty="0"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2BF4C6-D29D-4B11-AA05-8E02F97D3020}" type="slidenum">
              <a:rPr lang="en-AU" smtClean="0">
                <a:latin typeface="Arial" charset="0"/>
              </a:rPr>
              <a:pPr/>
              <a:t>94</a:t>
            </a:fld>
            <a:endParaRPr lang="en-AU" dirty="0"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EC0E6-1426-4055-A69F-3FC60C42AB36}" type="slidenum">
              <a:rPr lang="en-AU" smtClean="0">
                <a:latin typeface="Arial" charset="0"/>
              </a:rPr>
              <a:pPr/>
              <a:t>95</a:t>
            </a:fld>
            <a:endParaRPr lang="en-AU" dirty="0"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latin typeface="Arial" charset="0"/>
              </a:rPr>
              <a:pPr/>
              <a:t>100</a:t>
            </a:fld>
            <a:endParaRPr lang="en-AU" dirty="0"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D5AD33E-0348-4F44-968D-3F18C3AF1954}" type="slidenum">
              <a:rPr lang="en-AU" smtClean="0">
                <a:latin typeface="Arial" charset="0"/>
              </a:rPr>
              <a:pPr/>
              <a:t>4</a:t>
            </a:fld>
            <a:endParaRPr lang="en-AU" dirty="0" smtClean="0">
              <a:latin typeface="Arial" charset="0"/>
            </a:endParaRPr>
          </a:p>
        </p:txBody>
      </p:sp>
      <p:sp>
        <p:nvSpPr>
          <p:cNvPr id="115715" name="Rectangle 2"/>
          <p:cNvSpPr>
            <a:spLocks noGrp="1" noRot="1" noChangeAspect="1" noChangeArrowheads="1" noTextEdit="1"/>
          </p:cNvSpPr>
          <p:nvPr>
            <p:ph type="sldImg"/>
          </p:nvPr>
        </p:nvSpPr>
        <p:spPr>
          <a:xfrm>
            <a:off x="1143000" y="685800"/>
            <a:ext cx="4573588" cy="3430588"/>
          </a:xfrm>
          <a:ln/>
        </p:spPr>
      </p:sp>
      <p:sp>
        <p:nvSpPr>
          <p:cNvPr id="11571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9F200D9-91E3-467D-90AA-9AF0B8D74441}" type="slidenum">
              <a:rPr lang="en-AU" smtClean="0">
                <a:latin typeface="Arial" charset="0"/>
              </a:rPr>
              <a:pPr/>
              <a:t>5</a:t>
            </a:fld>
            <a:endParaRPr lang="en-AU" dirty="0" smtClean="0">
              <a:latin typeface="Arial" charset="0"/>
            </a:endParaRPr>
          </a:p>
        </p:txBody>
      </p:sp>
      <p:sp>
        <p:nvSpPr>
          <p:cNvPr id="116739" name="Rectangle 2"/>
          <p:cNvSpPr>
            <a:spLocks noGrp="1" noRot="1" noChangeAspect="1" noChangeArrowheads="1" noTextEdit="1"/>
          </p:cNvSpPr>
          <p:nvPr>
            <p:ph type="sldImg"/>
          </p:nvPr>
        </p:nvSpPr>
        <p:spPr>
          <a:xfrm>
            <a:off x="1143000" y="685800"/>
            <a:ext cx="4573588" cy="3430588"/>
          </a:xfrm>
          <a:ln/>
        </p:spPr>
      </p:sp>
      <p:sp>
        <p:nvSpPr>
          <p:cNvPr id="11674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F569E96-B714-44E1-A3E0-7FCEE6B95E9B}" type="slidenum">
              <a:rPr lang="en-AU" smtClean="0">
                <a:latin typeface="Arial" charset="0"/>
              </a:rPr>
              <a:pPr/>
              <a:t>6</a:t>
            </a:fld>
            <a:endParaRPr lang="en-AU" dirty="0" smtClean="0">
              <a:latin typeface="Arial" charset="0"/>
            </a:endParaRPr>
          </a:p>
        </p:txBody>
      </p:sp>
      <p:sp>
        <p:nvSpPr>
          <p:cNvPr id="117763" name="Rectangle 2"/>
          <p:cNvSpPr>
            <a:spLocks noGrp="1" noRot="1" noChangeAspect="1" noChangeArrowheads="1" noTextEdit="1"/>
          </p:cNvSpPr>
          <p:nvPr>
            <p:ph type="sldImg"/>
          </p:nvPr>
        </p:nvSpPr>
        <p:spPr>
          <a:xfrm>
            <a:off x="1143000" y="685800"/>
            <a:ext cx="4573588" cy="3430588"/>
          </a:xfrm>
          <a:ln/>
        </p:spPr>
      </p:sp>
      <p:sp>
        <p:nvSpPr>
          <p:cNvPr id="11776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E295E4F-F423-414C-89AD-7D131DAC71C4}" type="slidenum">
              <a:rPr lang="en-AU" smtClean="0">
                <a:latin typeface="Arial" charset="0"/>
              </a:rPr>
              <a:pPr/>
              <a:t>7</a:t>
            </a:fld>
            <a:endParaRPr lang="en-AU" dirty="0" smtClean="0">
              <a:latin typeface="Arial" charset="0"/>
            </a:endParaRPr>
          </a:p>
        </p:txBody>
      </p:sp>
      <p:sp>
        <p:nvSpPr>
          <p:cNvPr id="118787" name="Rectangle 2"/>
          <p:cNvSpPr>
            <a:spLocks noGrp="1" noRot="1" noChangeAspect="1" noChangeArrowheads="1" noTextEdit="1"/>
          </p:cNvSpPr>
          <p:nvPr>
            <p:ph type="sldImg"/>
          </p:nvPr>
        </p:nvSpPr>
        <p:spPr>
          <a:xfrm>
            <a:off x="1143000" y="685800"/>
            <a:ext cx="4573588" cy="3430588"/>
          </a:xfrm>
          <a:ln/>
        </p:spPr>
      </p:sp>
      <p:sp>
        <p:nvSpPr>
          <p:cNvPr id="11878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36C90AC-AD56-4DDF-930E-0EC57A9B64A1}" type="slidenum">
              <a:rPr lang="en-AU" smtClean="0">
                <a:latin typeface="Arial" charset="0"/>
              </a:rPr>
              <a:pPr/>
              <a:t>8</a:t>
            </a:fld>
            <a:endParaRPr lang="en-AU" dirty="0" smtClean="0">
              <a:latin typeface="Arial" charset="0"/>
            </a:endParaRPr>
          </a:p>
        </p:txBody>
      </p:sp>
      <p:sp>
        <p:nvSpPr>
          <p:cNvPr id="119811" name="Rectangle 2"/>
          <p:cNvSpPr>
            <a:spLocks noGrp="1" noRot="1" noChangeAspect="1" noChangeArrowheads="1" noTextEdit="1"/>
          </p:cNvSpPr>
          <p:nvPr>
            <p:ph type="sldImg"/>
          </p:nvPr>
        </p:nvSpPr>
        <p:spPr>
          <a:xfrm>
            <a:off x="1143000" y="685800"/>
            <a:ext cx="4573588" cy="3430588"/>
          </a:xfrm>
          <a:ln/>
        </p:spPr>
      </p:sp>
      <p:sp>
        <p:nvSpPr>
          <p:cNvPr id="11981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latin typeface="Arial" charset="0"/>
              </a:rPr>
              <a:pPr/>
              <a:t>72</a:t>
            </a:fld>
            <a:endParaRPr lang="en-AU" dirty="0"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0AB366C-48CB-460A-BED5-6881C9E51C10}" type="slidenum">
              <a:rPr lang="en-AU" smtClean="0">
                <a:latin typeface="Arial" charset="0"/>
              </a:rPr>
              <a:pPr/>
              <a:t>79</a:t>
            </a:fld>
            <a:endParaRPr lang="en-AU" dirty="0" smtClean="0">
              <a:latin typeface="Arial" charset="0"/>
            </a:endParaRPr>
          </a:p>
        </p:txBody>
      </p:sp>
      <p:sp>
        <p:nvSpPr>
          <p:cNvPr id="123907" name="Rectangle 2"/>
          <p:cNvSpPr>
            <a:spLocks noGrp="1" noRot="1" noChangeAspect="1" noChangeArrowheads="1" noTextEdit="1"/>
          </p:cNvSpPr>
          <p:nvPr>
            <p:ph type="sldImg"/>
          </p:nvPr>
        </p:nvSpPr>
        <p:spPr>
          <a:xfrm>
            <a:off x="1143000" y="685800"/>
            <a:ext cx="4573588" cy="3430588"/>
          </a:xfrm>
          <a:ln/>
        </p:spPr>
      </p:sp>
      <p:sp>
        <p:nvSpPr>
          <p:cNvPr id="12390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000931D-CEE9-45F7-AEF7-DFFE713A9075}" type="slidenum">
              <a:rPr lang="en-AU" smtClean="0">
                <a:latin typeface="Arial" charset="0"/>
              </a:rPr>
              <a:pPr/>
              <a:t>80</a:t>
            </a:fld>
            <a:endParaRPr lang="en-AU" dirty="0"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7892D3-2856-4EBB-BAB3-834B45D28543}" type="slidenum">
              <a:rPr lang="en-US" smtClean="0"/>
              <a:pPr/>
              <a:t>‹#›</a:t>
            </a:fld>
            <a:endParaRPr lang="en-US" dirty="0"/>
          </a:p>
        </p:txBody>
      </p:sp>
    </p:spTree>
    <p:extLst>
      <p:ext uri="{BB962C8B-B14F-4D97-AF65-F5344CB8AC3E}">
        <p14:creationId xmlns:p14="http://schemas.microsoft.com/office/powerpoint/2010/main" xmlns="" val="206578666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33227754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2721977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01431537"/>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991100" y="1905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991100" y="4267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8"/>
          <p:cNvSpPr>
            <a:spLocks noGrp="1" noChangeArrowheads="1"/>
          </p:cNvSpPr>
          <p:nvPr>
            <p:ph type="sldNum" sz="quarter" idx="10"/>
          </p:nvPr>
        </p:nvSpPr>
        <p:spPr>
          <a:ln/>
        </p:spPr>
        <p:txBody>
          <a:bodyPr/>
          <a:lstStyle>
            <a:lvl1pPr>
              <a:defRPr/>
            </a:lvl1pPr>
          </a:lstStyle>
          <a:p>
            <a:pPr>
              <a:defRPr/>
            </a:pPr>
            <a:fld id="{FFDC7F80-3202-475C-A36E-5B596C46F268}" type="slidenum">
              <a:rPr lang="en-AU"/>
              <a:pPr>
                <a:defRPr/>
              </a:pPr>
              <a:t>‹#›</a:t>
            </a:fld>
            <a:endParaRPr lang="en-AU" dirty="0"/>
          </a:p>
        </p:txBody>
      </p:sp>
    </p:spTree>
    <p:extLst>
      <p:ext uri="{BB962C8B-B14F-4D97-AF65-F5344CB8AC3E}">
        <p14:creationId xmlns:p14="http://schemas.microsoft.com/office/powerpoint/2010/main" xmlns="" val="293875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hart Placeholder 3"/>
          <p:cNvSpPr>
            <a:spLocks noGrp="1"/>
          </p:cNvSpPr>
          <p:nvPr>
            <p:ph type="chart" sz="half" idx="2"/>
          </p:nvPr>
        </p:nvSpPr>
        <p:spPr>
          <a:xfrm>
            <a:off x="4991100" y="1905000"/>
            <a:ext cx="3924300" cy="4572000"/>
          </a:xfrm>
        </p:spPr>
        <p:txBody>
          <a:bodyPr/>
          <a:lstStyle/>
          <a:p>
            <a:pPr lvl="0"/>
            <a:endParaRPr lang="ar-SA" noProof="0" smtClean="0"/>
          </a:p>
        </p:txBody>
      </p:sp>
      <p:sp>
        <p:nvSpPr>
          <p:cNvPr id="5" name="Rectangle 8"/>
          <p:cNvSpPr>
            <a:spLocks noGrp="1" noChangeArrowheads="1"/>
          </p:cNvSpPr>
          <p:nvPr>
            <p:ph type="sldNum" sz="quarter" idx="10"/>
          </p:nvPr>
        </p:nvSpPr>
        <p:spPr>
          <a:ln/>
        </p:spPr>
        <p:txBody>
          <a:bodyPr/>
          <a:lstStyle>
            <a:lvl1pPr>
              <a:defRPr/>
            </a:lvl1pPr>
          </a:lstStyle>
          <a:p>
            <a:pPr>
              <a:defRPr/>
            </a:pPr>
            <a:fld id="{BC9F7B19-61D8-48A5-8EDA-FF92C71A6AC8}" type="slidenum">
              <a:rPr lang="en-AU"/>
              <a:pPr>
                <a:defRPr/>
              </a:pPr>
              <a:t>‹#›</a:t>
            </a:fld>
            <a:endParaRPr lang="en-AU" dirty="0"/>
          </a:p>
        </p:txBody>
      </p:sp>
    </p:spTree>
    <p:extLst>
      <p:ext uri="{BB962C8B-B14F-4D97-AF65-F5344CB8AC3E}">
        <p14:creationId xmlns:p14="http://schemas.microsoft.com/office/powerpoint/2010/main" xmlns="" val="289834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p:oleObj spid="_x0000_s2069" name="Image" r:id="rId3" imgW="1676190" imgH="2311111" progId="">
              <p:embed/>
            </p:oleObj>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pPr>
                <a:defRPr/>
              </a:pPr>
              <a:t>‹#›</a:t>
            </a:fld>
            <a:endParaRPr lang="en-US" dirty="0"/>
          </a:p>
        </p:txBody>
      </p:sp>
    </p:spTree>
    <p:extLst>
      <p:ext uri="{BB962C8B-B14F-4D97-AF65-F5344CB8AC3E}">
        <p14:creationId xmlns:p14="http://schemas.microsoft.com/office/powerpoint/2010/main" xmlns="" val="92507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p:oleObj spid="_x0000_s10250" name="Image" r:id="rId3" imgW="1676190" imgH="2311111" progId="">
              <p:embed/>
            </p:oleObj>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pPr>
                <a:defRPr/>
              </a:pPr>
              <a:t>‹#›</a:t>
            </a:fld>
            <a:endParaRPr lang="en-US" dirty="0"/>
          </a:p>
        </p:txBody>
      </p:sp>
    </p:spTree>
    <p:extLst>
      <p:ext uri="{BB962C8B-B14F-4D97-AF65-F5344CB8AC3E}">
        <p14:creationId xmlns:p14="http://schemas.microsoft.com/office/powerpoint/2010/main" xmlns="" val="357985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76873965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27892D3-2856-4EBB-BAB3-834B45D28543}" type="slidenum">
              <a:rPr lang="en-US" smtClean="0">
                <a:solidFill>
                  <a:prstClr val="white"/>
                </a:solidFill>
              </a:rPr>
              <a:pPr/>
              <a:t>‹#›</a:t>
            </a:fld>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99582765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3610017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41545495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9374121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6518770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0164769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512841664"/>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E0641F-7B11-4118-92FB-306F7995DD43}" type="datetimeFigureOut">
              <a:rPr lang="en-US" smtClean="0">
                <a:solidFill>
                  <a:prstClr val="white"/>
                </a:solidFill>
              </a:rPr>
              <a:pPr/>
              <a:t>1/6/2011</a:t>
            </a:fld>
            <a:endParaRPr lang="en-US" dirty="0">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676254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6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31.png"/><Relationship Id="rId5" Type="http://schemas.openxmlformats.org/officeDocument/2006/relationships/image" Target="../media/image43.jpe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p14="http://schemas.microsoft.com/office/powerpoint/2010/main" xmlns="" val="355115113"/>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Pure Tone Audiometry</a:t>
            </a:r>
          </a:p>
        </p:txBody>
      </p:sp>
      <p:sp>
        <p:nvSpPr>
          <p:cNvPr id="41987"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Most common test</a:t>
            </a:r>
          </a:p>
          <a:p>
            <a:pPr eaLnBrk="1" hangingPunct="1"/>
            <a:r>
              <a:rPr lang="en-US" sz="1800" dirty="0" smtClean="0"/>
              <a:t>Threshold of audibility</a:t>
            </a:r>
          </a:p>
          <a:p>
            <a:pPr eaLnBrk="1" hangingPunct="1"/>
            <a:r>
              <a:rPr lang="en-US" sz="1800" dirty="0" smtClean="0"/>
              <a:t>Activation of auditory system</a:t>
            </a:r>
          </a:p>
          <a:p>
            <a:pPr eaLnBrk="1" hangingPunct="1"/>
            <a:r>
              <a:rPr lang="en-US" sz="1800" dirty="0" smtClean="0"/>
              <a:t>Energy formatted into neural code</a:t>
            </a:r>
          </a:p>
          <a:p>
            <a:pPr eaLnBrk="1" hangingPunct="1"/>
            <a:r>
              <a:rPr lang="en-US" sz="1800" dirty="0" smtClean="0"/>
              <a:t>Air conduction assesses entire system</a:t>
            </a:r>
          </a:p>
          <a:p>
            <a:pPr eaLnBrk="1" hangingPunct="1"/>
            <a:r>
              <a:rPr lang="en-US" sz="1800" dirty="0" smtClean="0"/>
              <a:t>Bone conduction assesses cochlea onwards</a:t>
            </a:r>
          </a:p>
        </p:txBody>
      </p:sp>
      <p:pic>
        <p:nvPicPr>
          <p:cNvPr id="41988" name="Picture 4" descr="auditorypathway"/>
          <p:cNvPicPr>
            <a:picLocks noGrp="1" noChangeAspect="1" noChangeArrowheads="1"/>
          </p:cNvPicPr>
          <p:nvPr>
            <p:ph type="chart" sz="half" idx="2"/>
          </p:nvPr>
        </p:nvPicPr>
        <p:blipFill>
          <a:blip r:embed="rId2"/>
          <a:srcRect/>
          <a:stretch>
            <a:fillRect/>
          </a:stretch>
        </p:blipFill>
        <p:spPr>
          <a:xfrm>
            <a:off x="4876800" y="1752600"/>
            <a:ext cx="4191000" cy="5105400"/>
          </a:xfrm>
        </p:spPr>
      </p:pic>
    </p:spTree>
    <p:extLst>
      <p:ext uri="{BB962C8B-B14F-4D97-AF65-F5344CB8AC3E}">
        <p14:creationId xmlns:p14="http://schemas.microsoft.com/office/powerpoint/2010/main" xmlns="" val="23141964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extLst>
              <p:ext uri="{D42A27DB-BD31-4B8C-83A1-F6EECF244321}">
                <p14:modId xmlns:p14="http://schemas.microsoft.com/office/powerpoint/2010/main" xmlns="" val="3360755769"/>
              </p:ext>
            </p:extLst>
          </p:nvPr>
        </p:nvGraphicFramePr>
        <p:xfrm>
          <a:off x="0" y="1295400"/>
          <a:ext cx="9067800" cy="5562600"/>
        </p:xfrm>
        <a:graphic>
          <a:graphicData uri="http://schemas.openxmlformats.org/presentationml/2006/ole">
            <p:oleObj spid="_x0000_s9232" name="Photo Editor Photo" r:id="rId5" imgW="8621328" imgH="7209524" progId="">
              <p:embed/>
            </p:oleObj>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10 dBnHL</a:t>
            </a:r>
          </a:p>
        </p:txBody>
      </p:sp>
    </p:spTree>
    <p:extLst>
      <p:ext uri="{BB962C8B-B14F-4D97-AF65-F5344CB8AC3E}">
        <p14:creationId xmlns:p14="http://schemas.microsoft.com/office/powerpoint/2010/main" xmlns="" val="427066782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Age: age affects considerably on ABR.</a:t>
            </a:r>
          </a:p>
          <a:p>
            <a:endParaRPr lang="en-US" dirty="0" smtClean="0"/>
          </a:p>
          <a:p>
            <a:r>
              <a:rPr lang="en-US" dirty="0" smtClean="0"/>
              <a:t>ABR changes as a function of age especially in the first 18 months of life.</a:t>
            </a:r>
          </a:p>
          <a:p>
            <a:endParaRPr lang="en-US" dirty="0" smtClean="0"/>
          </a:p>
          <a:p>
            <a:r>
              <a:rPr lang="en-US" dirty="0" smtClean="0"/>
              <a:t>ABR in infants</a:t>
            </a:r>
          </a:p>
          <a:p>
            <a:pPr lvl="1"/>
            <a:r>
              <a:rPr lang="en-US" dirty="0" smtClean="0"/>
              <a:t>Can first be recorded at approximately 28 weeks of conceptional age.</a:t>
            </a:r>
          </a:p>
          <a:p>
            <a:pPr lvl="1"/>
            <a:r>
              <a:rPr lang="en-US" dirty="0" smtClean="0"/>
              <a:t>Wave I is more prominent than later waves.</a:t>
            </a:r>
          </a:p>
          <a:p>
            <a:pPr lvl="1"/>
            <a:r>
              <a:rPr lang="en-US" dirty="0" smtClean="0"/>
              <a:t>Wave I is usually larger in amplitude than in adults (so V/I is less than 1.0).</a:t>
            </a:r>
          </a:p>
          <a:p>
            <a:pPr lvl="1"/>
            <a:r>
              <a:rPr lang="en-US" dirty="0" smtClean="0"/>
              <a:t>Wave I latency may be delayed of around 0.3 ms.</a:t>
            </a:r>
          </a:p>
          <a:p>
            <a:pPr lvl="1"/>
            <a:r>
              <a:rPr lang="en-US" dirty="0" smtClean="0"/>
              <a:t>Wave I is usually larger in amplitude than wave V.</a:t>
            </a:r>
          </a:p>
          <a:p>
            <a:pPr lvl="1"/>
            <a:r>
              <a:rPr lang="en-US" dirty="0" smtClean="0"/>
              <a:t>Wave V is generally prolonged more than wave I or wave III.</a:t>
            </a:r>
          </a:p>
          <a:p>
            <a:pPr lvl="1"/>
            <a:r>
              <a:rPr lang="en-US" dirty="0" smtClean="0"/>
              <a:t>So interpeak intervals in neonates are longer than in adults. </a:t>
            </a:r>
          </a:p>
          <a:p>
            <a:pPr lvl="1"/>
            <a:r>
              <a:rPr lang="en-US" dirty="0" smtClean="0"/>
              <a:t>Maturation occurs peripheral to central. So earlier waves mature first.</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xmlns="" val="2708210329"/>
      </p:ext>
    </p:extLst>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neonates the  I-V interpeak intervals changes as a function of intensity  (longer at high intensity levels) while in adults interpeak intervals are stable regardless of stimulus intensity.</a:t>
            </a:r>
          </a:p>
          <a:p>
            <a:endParaRPr lang="en-US" dirty="0" smtClean="0"/>
          </a:p>
          <a:p>
            <a:r>
              <a:rPr lang="en-US" dirty="0" smtClean="0"/>
              <a:t>Increasing rate of stimulus produces a more pronounced increase in ABR latency with infants than adults.</a:t>
            </a:r>
          </a:p>
          <a:p>
            <a:pPr lvl="1"/>
            <a:r>
              <a:rPr lang="en-US" dirty="0" smtClean="0"/>
              <a:t>Usually no ABR can be recorded in newborns if a stimulus rate more than 40 is used. </a:t>
            </a:r>
          </a:p>
          <a:p>
            <a:endParaRPr lang="en-US" dirty="0" smtClean="0"/>
          </a:p>
          <a:p>
            <a:endParaRPr lang="en-US" dirty="0"/>
          </a:p>
        </p:txBody>
      </p:sp>
    </p:spTree>
    <p:extLst>
      <p:ext uri="{BB962C8B-B14F-4D97-AF65-F5344CB8AC3E}">
        <p14:creationId xmlns:p14="http://schemas.microsoft.com/office/powerpoint/2010/main" xmlns="" val="2387733394"/>
      </p:ext>
    </p:extLst>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ABR changes with age are nonlinear.</a:t>
            </a:r>
          </a:p>
          <a:p>
            <a:pPr lvl="1"/>
            <a:r>
              <a:rPr lang="en-US" dirty="0" smtClean="0"/>
              <a:t>Decrease in latencies are greatest in premature infants and then slows down after conceptional age of 40 weeks.</a:t>
            </a:r>
          </a:p>
          <a:p>
            <a:pPr lvl="1"/>
            <a:r>
              <a:rPr lang="en-US" dirty="0" smtClean="0"/>
              <a:t>Usually reaches adults norms by the age of 18 months.</a:t>
            </a:r>
          </a:p>
          <a:p>
            <a:endParaRPr lang="en-US" dirty="0" smtClean="0"/>
          </a:p>
          <a:p>
            <a:r>
              <a:rPr lang="en-US" dirty="0" smtClean="0"/>
              <a:t>It is important to distinguish between conceptional and gestational age</a:t>
            </a:r>
          </a:p>
          <a:p>
            <a:pPr lvl="1"/>
            <a:r>
              <a:rPr lang="en-US" dirty="0" smtClean="0"/>
              <a:t>Conceptional is calculated from the last menstrual period.</a:t>
            </a:r>
          </a:p>
          <a:p>
            <a:pPr lvl="1"/>
            <a:r>
              <a:rPr lang="en-US" dirty="0" smtClean="0"/>
              <a:t>Gestational is calculated based upon clinical assessment of physical findings. </a:t>
            </a:r>
          </a:p>
          <a:p>
            <a:endParaRPr lang="en-US" dirty="0"/>
          </a:p>
        </p:txBody>
      </p:sp>
    </p:spTree>
    <p:extLst>
      <p:ext uri="{BB962C8B-B14F-4D97-AF65-F5344CB8AC3E}">
        <p14:creationId xmlns:p14="http://schemas.microsoft.com/office/powerpoint/2010/main" xmlns="" val="3260744222"/>
      </p:ext>
    </p:extLst>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should be separate norms created for premature and mature infants.</a:t>
            </a:r>
          </a:p>
          <a:p>
            <a:endParaRPr lang="en-US" dirty="0" smtClean="0"/>
          </a:p>
          <a:p>
            <a:r>
              <a:rPr lang="en-US" dirty="0" smtClean="0"/>
              <a:t>When building the norms other factors also should be considered like</a:t>
            </a:r>
          </a:p>
          <a:p>
            <a:pPr lvl="1"/>
            <a:r>
              <a:rPr lang="en-US" dirty="0" smtClean="0"/>
              <a:t>Sex.</a:t>
            </a:r>
          </a:p>
          <a:p>
            <a:pPr lvl="1"/>
            <a:r>
              <a:rPr lang="en-US" dirty="0" smtClean="0"/>
              <a:t>Stimulus and response parameters (try to adhere to the parameters used to create norms).</a:t>
            </a:r>
          </a:p>
          <a:p>
            <a:pPr lvl="1"/>
            <a:r>
              <a:rPr lang="en-US" dirty="0" smtClean="0"/>
              <a:t>Electrode montage.</a:t>
            </a:r>
          </a:p>
          <a:p>
            <a:pPr lvl="1"/>
            <a:endParaRPr lang="en-US" dirty="0"/>
          </a:p>
        </p:txBody>
      </p:sp>
    </p:spTree>
    <p:extLst>
      <p:ext uri="{BB962C8B-B14F-4D97-AF65-F5344CB8AC3E}">
        <p14:creationId xmlns:p14="http://schemas.microsoft.com/office/powerpoint/2010/main" xmlns="" val="3515889464"/>
      </p:ext>
    </p:extLst>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Adult females showed shorter latencies and larger amplitudes of the different ABR waves.</a:t>
            </a:r>
          </a:p>
          <a:p>
            <a:endParaRPr lang="en-US" dirty="0" smtClean="0"/>
          </a:p>
          <a:p>
            <a:r>
              <a:rPr lang="en-US" dirty="0" smtClean="0"/>
              <a:t>Gender effect is smaller for wave I as compared for other waves.</a:t>
            </a:r>
          </a:p>
          <a:p>
            <a:pPr lvl="1"/>
            <a:r>
              <a:rPr lang="en-US" dirty="0" smtClean="0"/>
              <a:t>This produce smaller interpeak intervals in females by around 0.12-0.3 ms.</a:t>
            </a:r>
          </a:p>
          <a:p>
            <a:pPr lvl="1"/>
            <a:endParaRPr lang="en-US" dirty="0" smtClean="0"/>
          </a:p>
          <a:p>
            <a:r>
              <a:rPr lang="en-US" dirty="0" smtClean="0"/>
              <a:t>There are no significant gender difference in infants and very young ages.</a:t>
            </a:r>
            <a:endParaRPr lang="en-US" dirty="0"/>
          </a:p>
        </p:txBody>
      </p:sp>
    </p:spTree>
    <p:extLst>
      <p:ext uri="{BB962C8B-B14F-4D97-AF65-F5344CB8AC3E}">
        <p14:creationId xmlns:p14="http://schemas.microsoft.com/office/powerpoint/2010/main" xmlns="" val="3369908979"/>
      </p:ext>
    </p:extLst>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lstStyle/>
          <a:p>
            <a:r>
              <a:rPr lang="en-US" dirty="0" smtClean="0"/>
              <a:t>Some explanation offered for these differences in adults include:</a:t>
            </a:r>
          </a:p>
          <a:p>
            <a:pPr lvl="1"/>
            <a:r>
              <a:rPr lang="en-US" dirty="0" smtClean="0"/>
              <a:t>Females tend to have higher average body temperature.</a:t>
            </a:r>
          </a:p>
          <a:p>
            <a:pPr lvl="1"/>
            <a:r>
              <a:rPr lang="en-US" dirty="0" smtClean="0"/>
              <a:t>Females have smaller head size.</a:t>
            </a:r>
            <a:endParaRPr lang="en-US" dirty="0" smtClean="0">
              <a:solidFill>
                <a:srgbClr val="FF0000"/>
              </a:solidFill>
            </a:endParaRPr>
          </a:p>
          <a:p>
            <a:pPr lvl="1"/>
            <a:r>
              <a:rPr lang="en-US" dirty="0" smtClean="0"/>
              <a:t>Hormonal effects of estrogen and other hormones and its fluctuation during menstruation has found to have effects on ABR. </a:t>
            </a:r>
          </a:p>
          <a:p>
            <a:pPr lvl="1"/>
            <a:endParaRPr lang="en-US" dirty="0"/>
          </a:p>
        </p:txBody>
      </p:sp>
    </p:spTree>
    <p:extLst>
      <p:ext uri="{BB962C8B-B14F-4D97-AF65-F5344CB8AC3E}">
        <p14:creationId xmlns:p14="http://schemas.microsoft.com/office/powerpoint/2010/main" xmlns="" val="3223153006"/>
      </p:ext>
    </p:extLst>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body temperature on waves latency and amplitude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Body temperature varies between people due to many factors including infection (hyperthermia), conscious state and anesthesia (hypothermia).</a:t>
            </a:r>
          </a:p>
          <a:p>
            <a:endParaRPr lang="en-US" dirty="0" smtClean="0"/>
          </a:p>
          <a:p>
            <a:r>
              <a:rPr lang="en-US" dirty="0" smtClean="0"/>
              <a:t>Low body temperature increases waves’ latencies and decreases waves’ amplitude.</a:t>
            </a:r>
          </a:p>
          <a:p>
            <a:endParaRPr lang="en-US" dirty="0" smtClean="0"/>
          </a:p>
          <a:p>
            <a:r>
              <a:rPr lang="en-US" dirty="0" smtClean="0"/>
              <a:t>Some authors recommend to make corrections to the norms in extreme cases of hypothermia or hyperthermia.</a:t>
            </a:r>
          </a:p>
          <a:p>
            <a:pPr lvl="1"/>
            <a:r>
              <a:rPr lang="en-US" dirty="0" smtClean="0"/>
              <a:t>Those with CNS pathology of around 0.5 ms to the I-V interval for every degree increase above 37 (98.6).</a:t>
            </a:r>
          </a:p>
          <a:p>
            <a:pPr lvl="1"/>
            <a:r>
              <a:rPr lang="en-US" dirty="0" smtClean="0"/>
              <a:t>Those with CNS pathology and hyperthermia of around 0.15 ms for every degree above 37 (98.6).</a:t>
            </a:r>
            <a:endParaRPr lang="en-US" dirty="0"/>
          </a:p>
        </p:txBody>
      </p:sp>
    </p:spTree>
    <p:extLst>
      <p:ext uri="{BB962C8B-B14F-4D97-AF65-F5344CB8AC3E}">
        <p14:creationId xmlns:p14="http://schemas.microsoft.com/office/powerpoint/2010/main" xmlns="" val="76928872"/>
      </p:ext>
    </p:extLst>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normAutofit lnSpcReduction="10000"/>
          </a:bodyPr>
          <a:lstStyle/>
          <a:p>
            <a:r>
              <a:rPr lang="en-US" dirty="0" smtClean="0"/>
              <a:t>Drugs:</a:t>
            </a:r>
          </a:p>
          <a:p>
            <a:pPr lvl="1"/>
            <a:r>
              <a:rPr lang="en-US" dirty="0" smtClean="0"/>
              <a:t>Ototoxic drugs seems to delays ABR waves.</a:t>
            </a:r>
          </a:p>
          <a:p>
            <a:pPr lvl="1"/>
            <a:r>
              <a:rPr lang="en-US" dirty="0" smtClean="0"/>
              <a:t>Sedatives and hypnotics: delays ABR waveforms.</a:t>
            </a:r>
          </a:p>
          <a:p>
            <a:pPr lvl="1"/>
            <a:r>
              <a:rPr lang="en-US" dirty="0" smtClean="0"/>
              <a:t>Neuromuscular blockers: may enhance waveforms because of less artifact.</a:t>
            </a:r>
          </a:p>
          <a:p>
            <a:pPr lvl="1"/>
            <a:r>
              <a:rPr lang="en-US" dirty="0" smtClean="0"/>
              <a:t>Anticonvulsants: delays ABR waves.</a:t>
            </a:r>
          </a:p>
          <a:p>
            <a:pPr lvl="1"/>
            <a:r>
              <a:rPr lang="en-US" dirty="0" smtClean="0"/>
              <a:t>Anesthesia like Propofol, which is used for light sedation for some procedures includes sedated ABR has shown some latency shift in ABR waves’ absolute latencies.</a:t>
            </a:r>
            <a:endParaRPr lang="en-US" dirty="0"/>
          </a:p>
        </p:txBody>
      </p:sp>
    </p:spTree>
    <p:extLst>
      <p:ext uri="{BB962C8B-B14F-4D97-AF65-F5344CB8AC3E}">
        <p14:creationId xmlns:p14="http://schemas.microsoft.com/office/powerpoint/2010/main" xmlns="" val="89995058"/>
      </p:ext>
    </p:extLst>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lstStyle/>
          <a:p>
            <a:r>
              <a:rPr lang="en-US" dirty="0" smtClean="0"/>
              <a:t>Hypoxia: may lead to increase ABR waves’ latencies.</a:t>
            </a:r>
          </a:p>
          <a:p>
            <a:endParaRPr lang="en-US" dirty="0" smtClean="0"/>
          </a:p>
          <a:p>
            <a:r>
              <a:rPr lang="en-US" dirty="0" smtClean="0"/>
              <a:t>Cell phones: some studies found that wave V latency increased.</a:t>
            </a:r>
          </a:p>
          <a:p>
            <a:endParaRPr lang="en-US" dirty="0" smtClean="0"/>
          </a:p>
          <a:p>
            <a:r>
              <a:rPr lang="en-US" dirty="0" smtClean="0"/>
              <a:t>Alcohol intake: increases waves’ latency.</a:t>
            </a:r>
          </a:p>
          <a:p>
            <a:pPr>
              <a:buNone/>
            </a:pPr>
            <a:endParaRPr lang="en-US" dirty="0"/>
          </a:p>
        </p:txBody>
      </p:sp>
    </p:spTree>
    <p:extLst>
      <p:ext uri="{BB962C8B-B14F-4D97-AF65-F5344CB8AC3E}">
        <p14:creationId xmlns:p14="http://schemas.microsoft.com/office/powerpoint/2010/main" xmlns="" val="26212608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Pure Tones</a:t>
            </a:r>
          </a:p>
        </p:txBody>
      </p:sp>
      <p:sp>
        <p:nvSpPr>
          <p:cNvPr id="43011" name="Rectangle 3"/>
          <p:cNvSpPr>
            <a:spLocks noGrp="1" noChangeArrowheads="1"/>
          </p:cNvSpPr>
          <p:nvPr>
            <p:ph type="body" sz="half" idx="1"/>
          </p:nvPr>
        </p:nvSpPr>
        <p:spPr/>
        <p:txBody>
          <a:bodyPr/>
          <a:lstStyle/>
          <a:p>
            <a:pPr eaLnBrk="1" hangingPunct="1"/>
            <a:r>
              <a:rPr lang="en-US" sz="2400" dirty="0" smtClean="0"/>
              <a:t>Auditory acuity</a:t>
            </a:r>
          </a:p>
          <a:p>
            <a:pPr eaLnBrk="1" hangingPunct="1"/>
            <a:r>
              <a:rPr lang="en-US" sz="2400" dirty="0" smtClean="0"/>
              <a:t>Spectrally specific</a:t>
            </a:r>
          </a:p>
          <a:p>
            <a:pPr eaLnBrk="1" hangingPunct="1"/>
            <a:r>
              <a:rPr lang="en-US" sz="2400" dirty="0" smtClean="0"/>
              <a:t>High frequency tones stimulate basal turn of the cochlea</a:t>
            </a:r>
          </a:p>
          <a:p>
            <a:pPr eaLnBrk="1" hangingPunct="1"/>
            <a:r>
              <a:rPr lang="en-US" sz="2400" dirty="0" smtClean="0"/>
              <a:t>Low frequency tones stimulate apical turn of the cochlea</a:t>
            </a:r>
          </a:p>
        </p:txBody>
      </p:sp>
      <p:pic>
        <p:nvPicPr>
          <p:cNvPr id="43012" name="Picture 4" descr="!slide3"/>
          <p:cNvPicPr>
            <a:picLocks noGrp="1" noChangeAspect="1" noChangeArrowheads="1"/>
          </p:cNvPicPr>
          <p:nvPr>
            <p:ph sz="half" idx="2"/>
          </p:nvPr>
        </p:nvPicPr>
        <p:blipFill>
          <a:blip r:embed="rId2">
            <a:lum bright="10000" contrast="20000"/>
          </a:blip>
          <a:srcRect l="5119" t="3076" r="2483" b="3445"/>
          <a:stretch>
            <a:fillRect/>
          </a:stretch>
        </p:blipFill>
        <p:spPr>
          <a:xfrm>
            <a:off x="5414963" y="1905000"/>
            <a:ext cx="3076575" cy="4572000"/>
          </a:xfrm>
          <a:noFill/>
        </p:spPr>
      </p:pic>
    </p:spTree>
    <p:extLst>
      <p:ext uri="{BB962C8B-B14F-4D97-AF65-F5344CB8AC3E}">
        <p14:creationId xmlns:p14="http://schemas.microsoft.com/office/powerpoint/2010/main" xmlns="" val="3164810737"/>
      </p:ext>
    </p:extLst>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extLst>
      <p:ext uri="{BB962C8B-B14F-4D97-AF65-F5344CB8AC3E}">
        <p14:creationId xmlns:p14="http://schemas.microsoft.com/office/powerpoint/2010/main" xmlns="" val="2460271665"/>
      </p:ext>
    </p:extLst>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dirty="0">
                <a:solidFill>
                  <a:prstClr val="white"/>
                </a:solidFill>
              </a:rPr>
              <a:t>Standard</a:t>
            </a:r>
            <a:r>
              <a:rPr lang="en-US" altLang="en-US" dirty="0">
                <a:solidFill>
                  <a:prstClr val="white"/>
                </a:solidFill>
              </a:rPr>
              <a:t> </a:t>
            </a:r>
            <a:r>
              <a:rPr lang="en-US" altLang="en-US" sz="2400" dirty="0">
                <a:solidFill>
                  <a:prstClr val="white"/>
                </a:solidFill>
              </a:rPr>
              <a:t>ABR Measures for Acoustic Tumor Detection</a:t>
            </a:r>
          </a:p>
          <a:p>
            <a:pPr algn="ctr"/>
            <a:r>
              <a:rPr lang="en-US" altLang="en-US" sz="2400" dirty="0">
                <a:solidFill>
                  <a:prstClr val="white"/>
                </a:solidFill>
              </a:rPr>
              <a:t>IT5 = Interaural time delay for wave V</a:t>
            </a:r>
            <a:endParaRPr lang="en-US" altLang="en-US" dirty="0">
              <a:solidFill>
                <a:prstClr val="white"/>
              </a:solidFill>
            </a:endParaRPr>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solidFill>
                <a:prstClr val="white"/>
              </a:solidFill>
            </a:endParaRPr>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14</a:t>
              </a:r>
              <a:endParaRPr lang="en-US" altLang="en-US" sz="3200" dirty="0">
                <a:solidFill>
                  <a:prstClr val="white"/>
                </a:solidFill>
              </a:endParaRPr>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12</a:t>
              </a:r>
              <a:endParaRPr lang="en-US" altLang="en-US" sz="3200" dirty="0">
                <a:solidFill>
                  <a:prstClr val="white"/>
                </a:solidFill>
              </a:endParaRPr>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10</a:t>
              </a:r>
              <a:endParaRPr lang="en-US" altLang="en-US" sz="3200" dirty="0">
                <a:solidFill>
                  <a:prstClr val="white"/>
                </a:solidFill>
              </a:endParaRPr>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8</a:t>
              </a:r>
              <a:endParaRPr lang="en-US" altLang="en-US" sz="3200" dirty="0">
                <a:solidFill>
                  <a:prstClr val="white"/>
                </a:solidFill>
              </a:endParaRPr>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6</a:t>
              </a:r>
              <a:endParaRPr lang="en-US" altLang="en-US" sz="3200" dirty="0">
                <a:solidFill>
                  <a:prstClr val="white"/>
                </a:solidFill>
              </a:endParaRPr>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4</a:t>
              </a:r>
              <a:endParaRPr lang="en-US" altLang="en-US" sz="3200" dirty="0">
                <a:solidFill>
                  <a:prstClr val="white"/>
                </a:solidFill>
              </a:endParaRPr>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2</a:t>
              </a:r>
              <a:endParaRPr lang="en-US" altLang="en-US" sz="3200" dirty="0">
                <a:solidFill>
                  <a:prstClr val="white"/>
                </a:solidFill>
              </a:endParaRPr>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0</a:t>
              </a:r>
              <a:endParaRPr lang="en-US" altLang="en-US" sz="3200" dirty="0">
                <a:solidFill>
                  <a:prstClr val="white"/>
                </a:solidFill>
              </a:endParaRPr>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 ms</a:t>
              </a:r>
              <a:endParaRPr lang="en-US" altLang="en-US" sz="3200" dirty="0">
                <a:solidFill>
                  <a:prstClr val="white"/>
                </a:solidFill>
              </a:endParaRPr>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7.3</a:t>
            </a:r>
            <a:endParaRPr lang="en-US" altLang="en-US" sz="3200" dirty="0">
              <a:solidFill>
                <a:srgbClr val="D2D2D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6.4</a:t>
            </a:r>
            <a:endParaRPr lang="en-US" altLang="en-US" sz="3200" dirty="0">
              <a:solidFill>
                <a:srgbClr val="D2D2D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solidFill>
                <a:prstClr val="white"/>
              </a:solidFill>
            </a:endParaRPr>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solidFill>
                  <a:prstClr val="white"/>
                </a:solidFill>
              </a:endParaRPr>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4CFFFF"/>
                </a:solidFill>
              </a:rPr>
              <a:t>L1</a:t>
            </a:r>
            <a:endParaRPr lang="en-US" altLang="en-US" sz="3200" dirty="0">
              <a:solidFill>
                <a:prstClr val="white"/>
              </a:solidFill>
            </a:endParaRPr>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FFD34C"/>
                </a:solidFill>
              </a:rPr>
              <a:t>L2</a:t>
            </a:r>
            <a:endParaRPr lang="en-US" altLang="en-US" sz="3200" dirty="0">
              <a:solidFill>
                <a:prstClr val="white"/>
              </a:solidFill>
            </a:endParaRPr>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dirty="0">
                <a:solidFill>
                  <a:srgbClr val="FFD34C"/>
                </a:solidFill>
              </a:rPr>
              <a:t>Tumor Side</a:t>
            </a:r>
            <a:endParaRPr lang="en-US" altLang="en-US" sz="1600" dirty="0">
              <a:solidFill>
                <a:prstClr val="white"/>
              </a:solidFill>
            </a:endParaRPr>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dirty="0">
                <a:solidFill>
                  <a:srgbClr val="4CFFFF"/>
                </a:solidFill>
              </a:rPr>
              <a:t>Non-Tumor Side</a:t>
            </a:r>
            <a:endParaRPr lang="en-US" altLang="en-US" sz="1600" dirty="0">
              <a:solidFill>
                <a:prstClr val="white"/>
              </a:solidFill>
            </a:endParaRPr>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b="1" dirty="0">
                <a:solidFill>
                  <a:srgbClr val="D2D2D2"/>
                </a:solidFill>
              </a:rPr>
              <a:t>IT5 = </a:t>
            </a:r>
            <a:r>
              <a:rPr lang="en-US" altLang="en-US" b="1" dirty="0">
                <a:solidFill>
                  <a:srgbClr val="666666"/>
                </a:solidFill>
              </a:rPr>
              <a:t>L2</a:t>
            </a:r>
            <a:r>
              <a:rPr lang="en-US" altLang="en-US" b="1" dirty="0">
                <a:solidFill>
                  <a:srgbClr val="D2D2D2"/>
                </a:solidFill>
              </a:rPr>
              <a:t> - </a:t>
            </a:r>
            <a:r>
              <a:rPr lang="en-US" altLang="en-US" b="1" dirty="0">
                <a:solidFill>
                  <a:srgbClr val="17BBFD"/>
                </a:solidFill>
              </a:rPr>
              <a:t>L1</a:t>
            </a:r>
            <a:r>
              <a:rPr lang="en-US" altLang="en-US" b="1" dirty="0">
                <a:solidFill>
                  <a:srgbClr val="D2D2D2"/>
                </a:solidFill>
              </a:rPr>
              <a:t> = 0.9 ms</a:t>
            </a:r>
            <a:endParaRPr lang="en-US" altLang="en-US" b="1" dirty="0">
              <a:solidFill>
                <a:srgbClr val="D2D2D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solidFill>
                <a:prstClr val="white"/>
              </a:solidFill>
            </a:endParaRPr>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3083584399"/>
      </p:ext>
    </p:extLst>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dirty="0">
                <a:solidFill>
                  <a:prstClr val="white"/>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1659319003"/>
      </p:ext>
    </p:extLst>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dirty="0">
                <a:solidFill>
                  <a:srgbClr val="FCF305"/>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1325733595"/>
      </p:ext>
    </p:extLst>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Who should be tested? Patients with:</a:t>
            </a:r>
          </a:p>
          <a:p>
            <a:pPr lvl="1"/>
            <a:r>
              <a:rPr lang="en-US" dirty="0" smtClean="0"/>
              <a:t>Dizziness.</a:t>
            </a:r>
          </a:p>
          <a:p>
            <a:pPr lvl="1"/>
            <a:r>
              <a:rPr lang="en-US" dirty="0" smtClean="0"/>
              <a:t>Unilateral tinnitus.</a:t>
            </a:r>
          </a:p>
          <a:p>
            <a:pPr lvl="1"/>
            <a:r>
              <a:rPr lang="en-US" dirty="0" smtClean="0"/>
              <a:t>Asymmetrical hearing loss.</a:t>
            </a:r>
          </a:p>
          <a:p>
            <a:pPr lvl="1"/>
            <a:r>
              <a:rPr lang="en-US" dirty="0" smtClean="0"/>
              <a:t>Sudden onset of hearing loss.</a:t>
            </a:r>
          </a:p>
          <a:p>
            <a:pPr lvl="1"/>
            <a:r>
              <a:rPr lang="en-US" dirty="0" smtClean="0"/>
              <a:t>Progressive hearing loss.</a:t>
            </a:r>
          </a:p>
          <a:p>
            <a:pPr lvl="1"/>
            <a:endParaRPr lang="en-US" dirty="0" smtClean="0"/>
          </a:p>
          <a:p>
            <a:pPr lvl="1"/>
            <a:endParaRPr lang="en-US" dirty="0"/>
          </a:p>
        </p:txBody>
      </p:sp>
    </p:spTree>
    <p:extLst>
      <p:ext uri="{BB962C8B-B14F-4D97-AF65-F5344CB8AC3E}">
        <p14:creationId xmlns:p14="http://schemas.microsoft.com/office/powerpoint/2010/main" xmlns="" val="632853451"/>
      </p:ext>
    </p:extLst>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Procedure:</a:t>
            </a:r>
          </a:p>
          <a:p>
            <a:pPr lvl="1"/>
            <a:r>
              <a:rPr lang="en-US" dirty="0" smtClean="0"/>
              <a:t>Click stimuli.</a:t>
            </a:r>
          </a:p>
          <a:p>
            <a:pPr lvl="1"/>
            <a:r>
              <a:rPr lang="en-US" dirty="0" smtClean="0"/>
              <a:t>70-90 ndBHL.</a:t>
            </a:r>
          </a:p>
          <a:p>
            <a:pPr lvl="1"/>
            <a:r>
              <a:rPr lang="en-US" dirty="0" smtClean="0"/>
              <a:t>Rate: 11.1 to 23.1.</a:t>
            </a:r>
          </a:p>
          <a:p>
            <a:pPr lvl="1"/>
            <a:r>
              <a:rPr lang="en-US" dirty="0" smtClean="0"/>
              <a:t>Polarity: alternating.</a:t>
            </a:r>
          </a:p>
          <a:p>
            <a:pPr lvl="1"/>
            <a:r>
              <a:rPr lang="en-US" dirty="0" smtClean="0"/>
              <a:t>Window: 10-15 ms.</a:t>
            </a:r>
          </a:p>
          <a:p>
            <a:pPr lvl="1"/>
            <a:r>
              <a:rPr lang="en-US" dirty="0" smtClean="0"/>
              <a:t>Filters: 50-3000 Hz.</a:t>
            </a:r>
          </a:p>
          <a:p>
            <a:pPr lvl="1"/>
            <a:r>
              <a:rPr lang="en-US" dirty="0" smtClean="0"/>
              <a:t>Number of waves replications: at least twice.</a:t>
            </a:r>
            <a:endParaRPr lang="en-US" dirty="0"/>
          </a:p>
        </p:txBody>
      </p:sp>
    </p:spTree>
    <p:extLst>
      <p:ext uri="{BB962C8B-B14F-4D97-AF65-F5344CB8AC3E}">
        <p14:creationId xmlns:p14="http://schemas.microsoft.com/office/powerpoint/2010/main" xmlns="" val="4086857809"/>
      </p:ext>
    </p:extLst>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p14="http://schemas.microsoft.com/office/powerpoint/2010/main" xmlns="" val="1080803879"/>
      </p:ext>
    </p:extLst>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63732268"/>
      </p:ext>
    </p:extLst>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Suggested test protocol:</a:t>
            </a:r>
          </a:p>
          <a:p>
            <a:endParaRPr lang="en-US" dirty="0" smtClean="0"/>
          </a:p>
          <a:p>
            <a:pPr lvl="1"/>
            <a:r>
              <a:rPr lang="en-US" dirty="0" smtClean="0"/>
              <a:t>Threshold to click stimuli.</a:t>
            </a:r>
          </a:p>
          <a:p>
            <a:pPr lvl="1"/>
            <a:r>
              <a:rPr lang="en-US" dirty="0" smtClean="0"/>
              <a:t>500 and 1000 Hz tonebursts thresholds.</a:t>
            </a:r>
          </a:p>
          <a:p>
            <a:pPr lvl="1"/>
            <a:r>
              <a:rPr lang="en-US" dirty="0" smtClean="0"/>
              <a:t>May also use 6000 Hz toneburst.</a:t>
            </a:r>
          </a:p>
          <a:p>
            <a:pPr lvl="1"/>
            <a:r>
              <a:rPr lang="en-US" dirty="0" smtClean="0"/>
              <a:t>Bone conduction ABR may be obtained to distinguish sensori from neural hearing loss.</a:t>
            </a:r>
          </a:p>
          <a:p>
            <a:pPr lvl="1"/>
            <a:r>
              <a:rPr lang="en-US" dirty="0" smtClean="0"/>
              <a:t>Present the stimulus at high level may be at 80 ndBHL, decrease in 20 dB steps until wave V is no longer exist. Then increase in 10 dB steps until wave V reappears.</a:t>
            </a:r>
            <a:endParaRPr lang="en-US" dirty="0"/>
          </a:p>
        </p:txBody>
      </p:sp>
    </p:spTree>
    <p:extLst>
      <p:ext uri="{BB962C8B-B14F-4D97-AF65-F5344CB8AC3E}">
        <p14:creationId xmlns:p14="http://schemas.microsoft.com/office/powerpoint/2010/main" xmlns="" val="1914537402"/>
      </p:ext>
    </p:extLst>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Conducive hearing loss:</a:t>
            </a:r>
          </a:p>
          <a:p>
            <a:endParaRPr lang="en-US" dirty="0" smtClean="0"/>
          </a:p>
          <a:p>
            <a:pPr lvl="1"/>
            <a:r>
              <a:rPr lang="en-US" dirty="0" smtClean="0"/>
              <a:t>All ABR waves latencies are usually increased.</a:t>
            </a:r>
          </a:p>
          <a:p>
            <a:pPr lvl="1"/>
            <a:endParaRPr lang="en-US" dirty="0" smtClean="0"/>
          </a:p>
          <a:p>
            <a:pPr lvl="1"/>
            <a:r>
              <a:rPr lang="en-US" dirty="0" smtClean="0"/>
              <a:t>Interpeak intervals are stable.</a:t>
            </a:r>
          </a:p>
          <a:p>
            <a:pPr lvl="1"/>
            <a:endParaRPr lang="en-US" dirty="0" smtClean="0"/>
          </a:p>
          <a:p>
            <a:pPr lvl="1"/>
            <a:r>
              <a:rPr lang="en-US" dirty="0" smtClean="0"/>
              <a:t>Wave V latency-intensity function is shifted from the normal at all stimulus levels.</a:t>
            </a:r>
          </a:p>
          <a:p>
            <a:pPr lvl="1"/>
            <a:endParaRPr lang="en-US" dirty="0" smtClean="0"/>
          </a:p>
          <a:p>
            <a:pPr lvl="1"/>
            <a:endParaRPr lang="en-US" dirty="0"/>
          </a:p>
        </p:txBody>
      </p:sp>
    </p:spTree>
    <p:extLst>
      <p:ext uri="{BB962C8B-B14F-4D97-AF65-F5344CB8AC3E}">
        <p14:creationId xmlns:p14="http://schemas.microsoft.com/office/powerpoint/2010/main" xmlns="" val="692157439"/>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sz="1800"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sz="1800"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sz="1800"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sz="1800"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sz="1800"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sz="1800" dirty="0">
                <a:solidFill>
                  <a:srgbClr val="000000"/>
                </a:solidFill>
                <a:latin typeface="Arial" charset="0"/>
              </a:rPr>
              <a:t> = Profound</a:t>
            </a:r>
          </a:p>
        </p:txBody>
      </p:sp>
    </p:spTree>
    <p:extLst>
      <p:ext uri="{BB962C8B-B14F-4D97-AF65-F5344CB8AC3E}">
        <p14:creationId xmlns:p14="http://schemas.microsoft.com/office/powerpoint/2010/main" xmlns="" val="2309111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 result for intensity-latency function for ABR wave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xmlns="" val="2390838872"/>
      </p:ext>
    </p:extLst>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Effects of cochlear hearing loss:</a:t>
            </a:r>
          </a:p>
          <a:p>
            <a:pPr lvl="1"/>
            <a:r>
              <a:rPr lang="en-US" dirty="0" smtClean="0"/>
              <a:t>ABR wave V is usually present for hearing losses up to 60 dBHL.</a:t>
            </a:r>
          </a:p>
          <a:p>
            <a:pPr lvl="1"/>
            <a:r>
              <a:rPr lang="en-US" dirty="0" smtClean="0"/>
              <a:t>When hearing loss at high frequencies exceeds 50 dB, wave I is usually absent.</a:t>
            </a:r>
          </a:p>
          <a:p>
            <a:pPr lvl="1"/>
            <a:r>
              <a:rPr lang="en-US" dirty="0" smtClean="0"/>
              <a:t>Sharply sloping audiograms may also delay wave V indicating that the response is coming from more apical end.</a:t>
            </a:r>
          </a:p>
          <a:p>
            <a:pPr lvl="1"/>
            <a:r>
              <a:rPr lang="en-US" dirty="0" smtClean="0"/>
              <a:t>Rising audiograms usually  yields normal ABR.</a:t>
            </a:r>
          </a:p>
          <a:p>
            <a:pPr lvl="1"/>
            <a:r>
              <a:rPr lang="en-US" dirty="0" smtClean="0"/>
              <a:t> Wave V Latency-intensity function is steeper than that seen in normal, conductive or retrocochlear hearing loss.</a:t>
            </a:r>
          </a:p>
          <a:p>
            <a:pPr lvl="1"/>
            <a:endParaRPr lang="en-US" dirty="0" smtClean="0"/>
          </a:p>
          <a:p>
            <a:pPr lvl="1"/>
            <a:endParaRPr lang="en-US" dirty="0"/>
          </a:p>
        </p:txBody>
      </p:sp>
    </p:spTree>
    <p:extLst>
      <p:ext uri="{BB962C8B-B14F-4D97-AF65-F5344CB8AC3E}">
        <p14:creationId xmlns:p14="http://schemas.microsoft.com/office/powerpoint/2010/main" xmlns="" val="1099981089"/>
      </p:ext>
    </p:extLst>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Retrocochlear disorders:</a:t>
            </a:r>
          </a:p>
          <a:p>
            <a:pPr lvl="2"/>
            <a:r>
              <a:rPr lang="en-US" dirty="0" smtClean="0"/>
              <a:t>Prolong absolute latencies.</a:t>
            </a:r>
          </a:p>
          <a:p>
            <a:pPr lvl="2"/>
            <a:r>
              <a:rPr lang="en-US" dirty="0" smtClean="0"/>
              <a:t>Increases interpeak intervals.</a:t>
            </a:r>
          </a:p>
          <a:p>
            <a:pPr lvl="2"/>
            <a:r>
              <a:rPr lang="en-US" dirty="0" smtClean="0"/>
              <a:t>Poor waveform.</a:t>
            </a:r>
          </a:p>
          <a:p>
            <a:pPr lvl="2"/>
            <a:r>
              <a:rPr lang="en-US" dirty="0" smtClean="0"/>
              <a:t>Absence of some waves.</a:t>
            </a:r>
          </a:p>
          <a:p>
            <a:pPr lvl="2"/>
            <a:r>
              <a:rPr lang="en-US" dirty="0" smtClean="0"/>
              <a:t>Wave V interaural latency difference.</a:t>
            </a:r>
          </a:p>
          <a:p>
            <a:pPr lvl="2"/>
            <a:r>
              <a:rPr lang="en-US" dirty="0" smtClean="0"/>
              <a:t>Decreased V/I amplitude ratio for less than 1.0.</a:t>
            </a:r>
          </a:p>
          <a:p>
            <a:pPr lvl="2"/>
            <a:r>
              <a:rPr lang="en-US" dirty="0" smtClean="0"/>
              <a:t>PTA audiogram may be normal with abnormal ABR (may also be seen in auditory neuropathy).</a:t>
            </a:r>
          </a:p>
          <a:p>
            <a:pPr lvl="2"/>
            <a:endParaRPr lang="en-US" dirty="0"/>
          </a:p>
        </p:txBody>
      </p:sp>
    </p:spTree>
    <p:extLst>
      <p:ext uri="{BB962C8B-B14F-4D97-AF65-F5344CB8AC3E}">
        <p14:creationId xmlns:p14="http://schemas.microsoft.com/office/powerpoint/2010/main" xmlns="" val="3545002834"/>
      </p:ext>
    </p:extLst>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extLst>
      <p:ext uri="{BB962C8B-B14F-4D97-AF65-F5344CB8AC3E}">
        <p14:creationId xmlns:p14="http://schemas.microsoft.com/office/powerpoint/2010/main" xmlns="" val="2055316946"/>
      </p:ext>
    </p:extLst>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extLst>
      <p:ext uri="{BB962C8B-B14F-4D97-AF65-F5344CB8AC3E}">
        <p14:creationId xmlns:p14="http://schemas.microsoft.com/office/powerpoint/2010/main" xmlns="" val="3606953342"/>
      </p:ext>
    </p:extLst>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Auditory neuropathy: </a:t>
            </a:r>
          </a:p>
          <a:p>
            <a:pPr lvl="1"/>
            <a:r>
              <a:rPr lang="en-US" dirty="0" smtClean="0"/>
              <a:t>No single definition. </a:t>
            </a:r>
          </a:p>
          <a:p>
            <a:pPr lvl="1"/>
            <a:r>
              <a:rPr lang="en-US" dirty="0" smtClean="0"/>
              <a:t>No data about its prevalence, although it has been found to be around 10% in NICU who have hearing loss.</a:t>
            </a:r>
          </a:p>
          <a:p>
            <a:pPr lvl="1"/>
            <a:r>
              <a:rPr lang="en-US" dirty="0" smtClean="0"/>
              <a:t>Rare in healthy babies.</a:t>
            </a:r>
          </a:p>
          <a:p>
            <a:pPr lvl="1"/>
            <a:r>
              <a:rPr lang="en-US" dirty="0" smtClean="0"/>
              <a:t>Lesions can be in IHCs, synapses, or auditory nerve.</a:t>
            </a:r>
          </a:p>
          <a:p>
            <a:pPr lvl="1"/>
            <a:r>
              <a:rPr lang="en-US" dirty="0" smtClean="0"/>
              <a:t>Can have normal or mild to moderate PTA.</a:t>
            </a:r>
          </a:p>
          <a:p>
            <a:pPr lvl="1"/>
            <a:r>
              <a:rPr lang="en-US" dirty="0" smtClean="0"/>
              <a:t>Usually poor speech discrimination especially in noise.</a:t>
            </a:r>
          </a:p>
          <a:p>
            <a:pPr lvl="1"/>
            <a:r>
              <a:rPr lang="en-US" dirty="0" smtClean="0"/>
              <a:t>Many causes like hypoxia, hyperbillirubinemia, genetic. </a:t>
            </a:r>
          </a:p>
          <a:p>
            <a:pPr lvl="1"/>
            <a:r>
              <a:rPr lang="en-US" dirty="0" smtClean="0"/>
              <a:t>Present OAE and/or CM with absent ABR or abnormal ABR (may have only wave I).</a:t>
            </a:r>
          </a:p>
          <a:p>
            <a:pPr lvl="1"/>
            <a:r>
              <a:rPr lang="en-US" dirty="0" smtClean="0"/>
              <a:t>Or present CM, absent SP and absent or abnormal ABR.</a:t>
            </a:r>
            <a:endParaRPr lang="en-US" dirty="0"/>
          </a:p>
        </p:txBody>
      </p:sp>
    </p:spTree>
    <p:extLst>
      <p:ext uri="{BB962C8B-B14F-4D97-AF65-F5344CB8AC3E}">
        <p14:creationId xmlns:p14="http://schemas.microsoft.com/office/powerpoint/2010/main" xmlns="" val="191691012"/>
      </p:ext>
    </p:extLst>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extLst>
      <p:ext uri="{BB962C8B-B14F-4D97-AF65-F5344CB8AC3E}">
        <p14:creationId xmlns:p14="http://schemas.microsoft.com/office/powerpoint/2010/main" xmlns="" val="3795272211"/>
      </p:ext>
    </p:extLst>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extLst>
      <p:ext uri="{BB962C8B-B14F-4D97-AF65-F5344CB8AC3E}">
        <p14:creationId xmlns:p14="http://schemas.microsoft.com/office/powerpoint/2010/main" xmlns="" val="4036337208"/>
      </p:ext>
    </p:extLst>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extLst>
      <p:ext uri="{BB962C8B-B14F-4D97-AF65-F5344CB8AC3E}">
        <p14:creationId xmlns:p14="http://schemas.microsoft.com/office/powerpoint/2010/main" xmlns="" val="3771855805"/>
      </p:ext>
    </p:extLst>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extLst>
      <p:ext uri="{BB962C8B-B14F-4D97-AF65-F5344CB8AC3E}">
        <p14:creationId xmlns:p14="http://schemas.microsoft.com/office/powerpoint/2010/main" xmlns="" val="185992431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extLst>
      <p:ext uri="{BB962C8B-B14F-4D97-AF65-F5344CB8AC3E}">
        <p14:creationId xmlns:p14="http://schemas.microsoft.com/office/powerpoint/2010/main" xmlns="" val="1868680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extLst>
      <p:ext uri="{BB962C8B-B14F-4D97-AF65-F5344CB8AC3E}">
        <p14:creationId xmlns:p14="http://schemas.microsoft.com/office/powerpoint/2010/main" xmlns="" val="39864883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extLst>
      <p:ext uri="{BB962C8B-B14F-4D97-AF65-F5344CB8AC3E}">
        <p14:creationId xmlns:p14="http://schemas.microsoft.com/office/powerpoint/2010/main" xmlns="" val="10518392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extLst>
      <p:ext uri="{BB962C8B-B14F-4D97-AF65-F5344CB8AC3E}">
        <p14:creationId xmlns:p14="http://schemas.microsoft.com/office/powerpoint/2010/main" xmlns="" val="20107644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extLst>
      <p:ext uri="{BB962C8B-B14F-4D97-AF65-F5344CB8AC3E}">
        <p14:creationId xmlns:p14="http://schemas.microsoft.com/office/powerpoint/2010/main" xmlns="" val="2710673024"/>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extLst>
      <p:ext uri="{BB962C8B-B14F-4D97-AF65-F5344CB8AC3E}">
        <p14:creationId xmlns:p14="http://schemas.microsoft.com/office/powerpoint/2010/main" xmlns="" val="16161759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fontScale="92500"/>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extLst>
      <p:ext uri="{BB962C8B-B14F-4D97-AF65-F5344CB8AC3E}">
        <p14:creationId xmlns:p14="http://schemas.microsoft.com/office/powerpoint/2010/main" xmlns="" val="394463361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44000" cy="6889750"/>
          </a:xfrm>
          <a:prstGeom prst="rect">
            <a:avLst/>
          </a:prstGeom>
          <a:noFill/>
          <a:ln w="9525">
            <a:noFill/>
            <a:miter lim="800000"/>
            <a:headEnd/>
            <a:tailEnd/>
          </a:ln>
        </p:spPr>
      </p:pic>
    </p:spTree>
    <p:extLst>
      <p:ext uri="{BB962C8B-B14F-4D97-AF65-F5344CB8AC3E}">
        <p14:creationId xmlns:p14="http://schemas.microsoft.com/office/powerpoint/2010/main" xmlns="" val="308367300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extLst>
      <p:ext uri="{BB962C8B-B14F-4D97-AF65-F5344CB8AC3E}">
        <p14:creationId xmlns:p14="http://schemas.microsoft.com/office/powerpoint/2010/main" xmlns="" val="2084444457"/>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extLst>
      <p:ext uri="{BB962C8B-B14F-4D97-AF65-F5344CB8AC3E}">
        <p14:creationId xmlns:p14="http://schemas.microsoft.com/office/powerpoint/2010/main" xmlns="" val="22209117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lnSpcReduction="10000"/>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extLst>
      <p:ext uri="{BB962C8B-B14F-4D97-AF65-F5344CB8AC3E}">
        <p14:creationId xmlns:p14="http://schemas.microsoft.com/office/powerpoint/2010/main" xmlns="" val="1288582120"/>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lnSpcReduction="10000"/>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extLst>
      <p:ext uri="{BB962C8B-B14F-4D97-AF65-F5344CB8AC3E}">
        <p14:creationId xmlns:p14="http://schemas.microsoft.com/office/powerpoint/2010/main" xmlns="" val="1171924328"/>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extLst>
      <p:ext uri="{BB962C8B-B14F-4D97-AF65-F5344CB8AC3E}">
        <p14:creationId xmlns:p14="http://schemas.microsoft.com/office/powerpoint/2010/main" xmlns="" val="1066682838"/>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r>
              <a:rPr lang="en-US" sz="2700" dirty="0" smtClean="0"/>
              <a:t>Some exceptions?</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extLst>
      <p:ext uri="{BB962C8B-B14F-4D97-AF65-F5344CB8AC3E}">
        <p14:creationId xmlns:p14="http://schemas.microsoft.com/office/powerpoint/2010/main" xmlns="" val="194538911"/>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p14="http://schemas.microsoft.com/office/powerpoint/2010/main" xmlns="" val="32492512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3477924931"/>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p14="http://schemas.microsoft.com/office/powerpoint/2010/main" xmlns="" val="723307496"/>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extLst>
      <p:ext uri="{BB962C8B-B14F-4D97-AF65-F5344CB8AC3E}">
        <p14:creationId xmlns:p14="http://schemas.microsoft.com/office/powerpoint/2010/main" xmlns="" val="926277867"/>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500313" y="381000"/>
            <a:ext cx="6500812" cy="461963"/>
          </a:xfrm>
          <a:prstGeom prst="rect">
            <a:avLst/>
          </a:prstGeom>
          <a:noFill/>
          <a:ln w="9525">
            <a:solidFill>
              <a:srgbClr val="FF00FF"/>
            </a:solidFill>
            <a:miter lim="800000"/>
            <a:headEnd/>
            <a:tailEnd/>
          </a:ln>
        </p:spPr>
        <p:txBody>
          <a:bodyPr>
            <a:spAutoFit/>
          </a:bodyPr>
          <a:lstStyle/>
          <a:p>
            <a:r>
              <a:rPr lang="en-US" dirty="0">
                <a:latin typeface="Arial" charset="0"/>
              </a:rPr>
              <a:t>The Minimal Audible Pressure Curve (dB SPL)</a:t>
            </a:r>
          </a:p>
        </p:txBody>
      </p:sp>
      <p:graphicFrame>
        <p:nvGraphicFramePr>
          <p:cNvPr id="6146" name="Object 2"/>
          <p:cNvGraphicFramePr>
            <a:graphicFrameLocks noChangeAspect="1"/>
          </p:cNvGraphicFramePr>
          <p:nvPr/>
        </p:nvGraphicFramePr>
        <p:xfrm>
          <a:off x="304800" y="914400"/>
          <a:ext cx="6248400" cy="5724525"/>
        </p:xfrm>
        <a:graphic>
          <a:graphicData uri="http://schemas.openxmlformats.org/presentationml/2006/ole">
            <p:oleObj spid="_x0000_s1046" name="Bitmap Image" r:id="rId3" imgW="10112616" imgH="8961897" progId="PBrush">
              <p:embed/>
            </p:oleObj>
          </a:graphicData>
        </a:graphic>
      </p:graphicFrame>
      <p:sp>
        <p:nvSpPr>
          <p:cNvPr id="6148" name="Text Box 4"/>
          <p:cNvSpPr txBox="1">
            <a:spLocks noChangeArrowheads="1"/>
          </p:cNvSpPr>
          <p:nvPr/>
        </p:nvSpPr>
        <p:spPr bwMode="auto">
          <a:xfrm>
            <a:off x="6765925" y="1785938"/>
            <a:ext cx="2149475" cy="4154487"/>
          </a:xfrm>
          <a:prstGeom prst="rect">
            <a:avLst/>
          </a:prstGeom>
          <a:noFill/>
          <a:ln w="9525">
            <a:noFill/>
            <a:miter lim="800000"/>
            <a:headEnd/>
            <a:tailEnd/>
          </a:ln>
        </p:spPr>
        <p:txBody>
          <a:bodyPr>
            <a:spAutoFit/>
          </a:bodyPr>
          <a:lstStyle/>
          <a:p>
            <a:r>
              <a:rPr lang="en-US" dirty="0">
                <a:latin typeface="Arial" charset="0"/>
              </a:rPr>
              <a:t>Indicates the minimum average sound pressure levels by frequency for a group of people with normal hearing</a:t>
            </a:r>
          </a:p>
        </p:txBody>
      </p:sp>
      <p:sp>
        <p:nvSpPr>
          <p:cNvPr id="6149" name="Oval 5"/>
          <p:cNvSpPr>
            <a:spLocks noChangeArrowheads="1"/>
          </p:cNvSpPr>
          <p:nvPr/>
        </p:nvSpPr>
        <p:spPr bwMode="auto">
          <a:xfrm>
            <a:off x="3276600" y="5181600"/>
            <a:ext cx="228600" cy="228600"/>
          </a:xfrm>
          <a:prstGeom prst="ellipse">
            <a:avLst/>
          </a:prstGeom>
          <a:noFill/>
          <a:ln w="44450">
            <a:solidFill>
              <a:srgbClr val="FF00FF"/>
            </a:solidFill>
            <a:round/>
            <a:headEnd/>
            <a:tailEnd/>
          </a:ln>
        </p:spPr>
        <p:txBody>
          <a:bodyPr wrap="none" anchor="ctr">
            <a:spAutoFit/>
          </a:bodyPr>
          <a:lstStyle/>
          <a:p>
            <a:endParaRPr lang="ar-SA"/>
          </a:p>
        </p:txBody>
      </p:sp>
      <p:sp>
        <p:nvSpPr>
          <p:cNvPr id="6150" name="Text Box 6"/>
          <p:cNvSpPr txBox="1">
            <a:spLocks noChangeArrowheads="1"/>
          </p:cNvSpPr>
          <p:nvPr/>
        </p:nvSpPr>
        <p:spPr bwMode="auto">
          <a:xfrm flipV="1">
            <a:off x="6553200" y="5948363"/>
            <a:ext cx="2286000" cy="461962"/>
          </a:xfrm>
          <a:prstGeom prst="rect">
            <a:avLst/>
          </a:prstGeom>
          <a:noFill/>
          <a:ln w="9525">
            <a:noFill/>
            <a:miter lim="800000"/>
            <a:headEnd/>
            <a:tailEnd/>
          </a:ln>
        </p:spPr>
        <p:txBody>
          <a:bodyPr>
            <a:spAutoFit/>
          </a:bodyPr>
          <a:lstStyle/>
          <a:p>
            <a:endParaRPr lang="en-US" b="1" dirty="0">
              <a:latin typeface="Arial" charset="0"/>
            </a:endParaRPr>
          </a:p>
        </p:txBody>
      </p:sp>
    </p:spTree>
    <p:extLst>
      <p:ext uri="{BB962C8B-B14F-4D97-AF65-F5344CB8AC3E}">
        <p14:creationId xmlns:p14="http://schemas.microsoft.com/office/powerpoint/2010/main" xmlns="" val="1645157634"/>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xmlns="" val="3457868337"/>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extLst>
      <p:ext uri="{BB962C8B-B14F-4D97-AF65-F5344CB8AC3E}">
        <p14:creationId xmlns:p14="http://schemas.microsoft.com/office/powerpoint/2010/main" xmlns="" val="4199581774"/>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xmlns="" val="454315956"/>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p14="http://schemas.microsoft.com/office/powerpoint/2010/main" xmlns="" val="1100229403"/>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p14="http://schemas.microsoft.com/office/powerpoint/2010/main" xmlns="" val="602628840"/>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extLst>
      <p:ext uri="{BB962C8B-B14F-4D97-AF65-F5344CB8AC3E}">
        <p14:creationId xmlns:p14="http://schemas.microsoft.com/office/powerpoint/2010/main" xmlns="" val="2902186805"/>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Clinical Masking</a:t>
            </a:r>
          </a:p>
        </p:txBody>
      </p:sp>
      <p:sp>
        <p:nvSpPr>
          <p:cNvPr id="51203" name="Rectangle 3"/>
          <p:cNvSpPr>
            <a:spLocks noGrp="1" noChangeArrowheads="1"/>
          </p:cNvSpPr>
          <p:nvPr>
            <p:ph type="body" idx="1"/>
          </p:nvPr>
        </p:nvSpPr>
        <p:spPr/>
        <p:txBody>
          <a:bodyPr/>
          <a:lstStyle/>
          <a:p>
            <a:pPr eaLnBrk="1" hangingPunct="1"/>
            <a:r>
              <a:rPr lang="en-US" dirty="0" smtClean="0"/>
              <a:t>Nontest ear can influence thresholds of test ear</a:t>
            </a:r>
          </a:p>
          <a:p>
            <a:pPr eaLnBrk="1" hangingPunct="1"/>
            <a:r>
              <a:rPr lang="en-US" dirty="0" smtClean="0"/>
              <a:t>Interaural attenuation varies from 40 to 80 dB with air conduction</a:t>
            </a:r>
          </a:p>
          <a:p>
            <a:pPr eaLnBrk="1" hangingPunct="1"/>
            <a:r>
              <a:rPr lang="en-US" dirty="0" smtClean="0"/>
              <a:t>Interaural attenuation is about 0 dB with bone conduction.</a:t>
            </a:r>
          </a:p>
          <a:p>
            <a:pPr eaLnBrk="1" hangingPunct="1"/>
            <a:r>
              <a:rPr lang="en-US" dirty="0" smtClean="0"/>
              <a:t>How we determine need for masking?</a:t>
            </a:r>
          </a:p>
        </p:txBody>
      </p:sp>
    </p:spTree>
    <p:extLst>
      <p:ext uri="{BB962C8B-B14F-4D97-AF65-F5344CB8AC3E}">
        <p14:creationId xmlns:p14="http://schemas.microsoft.com/office/powerpoint/2010/main" xmlns="" val="1189051052"/>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873694383"/>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p14="http://schemas.microsoft.com/office/powerpoint/2010/main" xmlns="" val="3652660957"/>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p14="http://schemas.microsoft.com/office/powerpoint/2010/main" xmlns="" val="355123904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2743200"/>
            <a:ext cx="3048000" cy="1524000"/>
            <a:chOff x="816" y="1728"/>
            <a:chExt cx="1920" cy="384"/>
          </a:xfrm>
        </p:grpSpPr>
        <p:sp>
          <p:nvSpPr>
            <p:cNvPr id="34849" name="AutoShape 3"/>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50" name="Text Box 4"/>
            <p:cNvSpPr txBox="1">
              <a:spLocks noChangeArrowheads="1"/>
            </p:cNvSpPr>
            <p:nvPr/>
          </p:nvSpPr>
          <p:spPr bwMode="auto">
            <a:xfrm>
              <a:off x="912" y="1776"/>
              <a:ext cx="1824" cy="115"/>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Request responses</a:t>
              </a:r>
            </a:p>
          </p:txBody>
        </p:sp>
      </p:grpSp>
      <p:sp>
        <p:nvSpPr>
          <p:cNvPr id="34819" name="Rectangle 5"/>
          <p:cNvSpPr>
            <a:spLocks noGrp="1" noChangeArrowheads="1"/>
          </p:cNvSpPr>
          <p:nvPr>
            <p:ph type="title"/>
          </p:nvPr>
        </p:nvSpPr>
        <p:spPr/>
        <p:txBody>
          <a:bodyPr/>
          <a:lstStyle/>
          <a:p>
            <a:pPr eaLnBrk="1" hangingPunct="1"/>
            <a:r>
              <a:rPr lang="en-US" sz="3000" dirty="0" smtClean="0"/>
              <a:t>Age based hearing assessment</a:t>
            </a:r>
          </a:p>
        </p:txBody>
      </p:sp>
      <p:grpSp>
        <p:nvGrpSpPr>
          <p:cNvPr id="3" name="Group 6"/>
          <p:cNvGrpSpPr>
            <a:grpSpLocks/>
          </p:cNvGrpSpPr>
          <p:nvPr/>
        </p:nvGrpSpPr>
        <p:grpSpPr bwMode="auto">
          <a:xfrm>
            <a:off x="1295400" y="5105400"/>
            <a:ext cx="3048000" cy="609600"/>
            <a:chOff x="816" y="1728"/>
            <a:chExt cx="1920" cy="384"/>
          </a:xfrm>
        </p:grpSpPr>
        <p:sp>
          <p:nvSpPr>
            <p:cNvPr id="34847" name="AutoShape 7"/>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8" name="Text Box 8"/>
            <p:cNvSpPr txBox="1">
              <a:spLocks noChangeArrowheads="1"/>
            </p:cNvSpPr>
            <p:nvPr/>
          </p:nvSpPr>
          <p:spPr bwMode="auto">
            <a:xfrm>
              <a:off x="912" y="1776"/>
              <a:ext cx="1824" cy="28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Observe responses</a:t>
              </a:r>
            </a:p>
          </p:txBody>
        </p:sp>
      </p:grpSp>
      <p:sp>
        <p:nvSpPr>
          <p:cNvPr id="34821" name="Text Box 9"/>
          <p:cNvSpPr txBox="1">
            <a:spLocks noChangeArrowheads="1"/>
          </p:cNvSpPr>
          <p:nvPr/>
        </p:nvSpPr>
        <p:spPr bwMode="auto">
          <a:xfrm>
            <a:off x="13716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BEHAVIOURAL</a:t>
            </a:r>
          </a:p>
        </p:txBody>
      </p:sp>
      <p:sp>
        <p:nvSpPr>
          <p:cNvPr id="34822" name="Text Box 10"/>
          <p:cNvSpPr txBox="1">
            <a:spLocks noChangeArrowheads="1"/>
          </p:cNvSpPr>
          <p:nvPr/>
        </p:nvSpPr>
        <p:spPr bwMode="auto">
          <a:xfrm>
            <a:off x="54864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OBJECTIVE</a:t>
            </a:r>
          </a:p>
        </p:txBody>
      </p:sp>
      <p:grpSp>
        <p:nvGrpSpPr>
          <p:cNvPr id="4" name="Group 11"/>
          <p:cNvGrpSpPr>
            <a:grpSpLocks/>
          </p:cNvGrpSpPr>
          <p:nvPr/>
        </p:nvGrpSpPr>
        <p:grpSpPr bwMode="auto">
          <a:xfrm>
            <a:off x="4800600" y="2743200"/>
            <a:ext cx="3048000" cy="3048000"/>
            <a:chOff x="816" y="1728"/>
            <a:chExt cx="1920" cy="384"/>
          </a:xfrm>
        </p:grpSpPr>
        <p:sp>
          <p:nvSpPr>
            <p:cNvPr id="34845" name="AutoShape 12"/>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6" name="Text Box 13"/>
            <p:cNvSpPr txBox="1">
              <a:spLocks noChangeArrowheads="1"/>
            </p:cNvSpPr>
            <p:nvPr/>
          </p:nvSpPr>
          <p:spPr bwMode="auto">
            <a:xfrm>
              <a:off x="912" y="1776"/>
              <a:ext cx="1824" cy="5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Measure responses</a:t>
              </a:r>
            </a:p>
          </p:txBody>
        </p:sp>
      </p:grpSp>
      <p:grpSp>
        <p:nvGrpSpPr>
          <p:cNvPr id="5" name="Group 14"/>
          <p:cNvGrpSpPr>
            <a:grpSpLocks/>
          </p:cNvGrpSpPr>
          <p:nvPr/>
        </p:nvGrpSpPr>
        <p:grpSpPr bwMode="auto">
          <a:xfrm>
            <a:off x="1295400" y="4419600"/>
            <a:ext cx="3048000" cy="609600"/>
            <a:chOff x="816" y="2208"/>
            <a:chExt cx="1920" cy="384"/>
          </a:xfrm>
        </p:grpSpPr>
        <p:sp>
          <p:nvSpPr>
            <p:cNvPr id="34843" name="AutoShape 15"/>
            <p:cNvSpPr>
              <a:spLocks noChangeArrowheads="1"/>
            </p:cNvSpPr>
            <p:nvPr/>
          </p:nvSpPr>
          <p:spPr bwMode="auto">
            <a:xfrm>
              <a:off x="816" y="220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4" name="Text Box 16"/>
            <p:cNvSpPr txBox="1">
              <a:spLocks noChangeArrowheads="1"/>
            </p:cNvSpPr>
            <p:nvPr/>
          </p:nvSpPr>
          <p:spPr bwMode="auto">
            <a:xfrm>
              <a:off x="816" y="2256"/>
              <a:ext cx="1920" cy="28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Condition responses</a:t>
              </a:r>
            </a:p>
          </p:txBody>
        </p:sp>
      </p:grpSp>
      <p:sp>
        <p:nvSpPr>
          <p:cNvPr id="34825" name="Line 17"/>
          <p:cNvSpPr>
            <a:spLocks noChangeShapeType="1"/>
          </p:cNvSpPr>
          <p:nvPr/>
        </p:nvSpPr>
        <p:spPr bwMode="auto">
          <a:xfrm>
            <a:off x="1066800" y="2590800"/>
            <a:ext cx="0" cy="3276600"/>
          </a:xfrm>
          <a:prstGeom prst="line">
            <a:avLst/>
          </a:prstGeom>
          <a:noFill/>
          <a:ln w="9525">
            <a:solidFill>
              <a:schemeClr val="tx1"/>
            </a:solidFill>
            <a:miter lim="800000"/>
            <a:headEnd/>
            <a:tailEnd/>
          </a:ln>
        </p:spPr>
        <p:txBody>
          <a:bodyPr wrap="none"/>
          <a:lstStyle/>
          <a:p>
            <a:endParaRPr lang="en-US" dirty="0"/>
          </a:p>
        </p:txBody>
      </p:sp>
      <p:sp>
        <p:nvSpPr>
          <p:cNvPr id="34826" name="Line 18"/>
          <p:cNvSpPr>
            <a:spLocks noChangeShapeType="1"/>
          </p:cNvSpPr>
          <p:nvPr/>
        </p:nvSpPr>
        <p:spPr bwMode="auto">
          <a:xfrm>
            <a:off x="1066800" y="5867400"/>
            <a:ext cx="7086600" cy="0"/>
          </a:xfrm>
          <a:prstGeom prst="line">
            <a:avLst/>
          </a:prstGeom>
          <a:noFill/>
          <a:ln w="9525">
            <a:solidFill>
              <a:schemeClr val="tx1"/>
            </a:solidFill>
            <a:miter lim="800000"/>
            <a:headEnd/>
            <a:tailEnd/>
          </a:ln>
        </p:spPr>
        <p:txBody>
          <a:bodyPr wrap="none"/>
          <a:lstStyle/>
          <a:p>
            <a:endParaRPr lang="en-US" dirty="0"/>
          </a:p>
        </p:txBody>
      </p:sp>
      <p:sp>
        <p:nvSpPr>
          <p:cNvPr id="34827" name="Text Box 19"/>
          <p:cNvSpPr txBox="1">
            <a:spLocks noChangeArrowheads="1"/>
          </p:cNvSpPr>
          <p:nvPr/>
        </p:nvSpPr>
        <p:spPr bwMode="auto">
          <a:xfrm rot="-10781425">
            <a:off x="762000" y="5257800"/>
            <a:ext cx="428625" cy="685800"/>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BIRTH</a:t>
            </a:r>
          </a:p>
        </p:txBody>
      </p:sp>
      <p:sp>
        <p:nvSpPr>
          <p:cNvPr id="34828" name="Text Box 20"/>
          <p:cNvSpPr txBox="1">
            <a:spLocks noChangeArrowheads="1"/>
          </p:cNvSpPr>
          <p:nvPr/>
        </p:nvSpPr>
        <p:spPr bwMode="auto">
          <a:xfrm rot="-10781425">
            <a:off x="758825" y="4191000"/>
            <a:ext cx="428625" cy="10652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TODDLER</a:t>
            </a:r>
          </a:p>
        </p:txBody>
      </p:sp>
      <p:sp>
        <p:nvSpPr>
          <p:cNvPr id="34829" name="Text Box 21"/>
          <p:cNvSpPr txBox="1">
            <a:spLocks noChangeArrowheads="1"/>
          </p:cNvSpPr>
          <p:nvPr/>
        </p:nvSpPr>
        <p:spPr bwMode="auto">
          <a:xfrm rot="-10781425">
            <a:off x="760413" y="2362200"/>
            <a:ext cx="428625" cy="17510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SCHOOL-AGED +</a:t>
            </a:r>
          </a:p>
        </p:txBody>
      </p:sp>
      <p:sp>
        <p:nvSpPr>
          <p:cNvPr id="34830" name="Text Box 22"/>
          <p:cNvSpPr txBox="1">
            <a:spLocks noChangeArrowheads="1"/>
          </p:cNvSpPr>
          <p:nvPr/>
        </p:nvSpPr>
        <p:spPr bwMode="auto">
          <a:xfrm>
            <a:off x="1219200" y="6011863"/>
            <a:ext cx="6477000" cy="457200"/>
          </a:xfrm>
          <a:prstGeom prst="rect">
            <a:avLst/>
          </a:prstGeom>
          <a:noFill/>
          <a:ln w="9525">
            <a:noFill/>
            <a:miter lim="800000"/>
            <a:headEnd/>
            <a:tailEnd/>
          </a:ln>
        </p:spPr>
        <p:txBody>
          <a:bodyPr>
            <a:spAutoFit/>
          </a:bodyPr>
          <a:lstStyle/>
          <a:p>
            <a:pPr>
              <a:spcBef>
                <a:spcPct val="50000"/>
              </a:spcBef>
            </a:pPr>
            <a:r>
              <a:rPr lang="en-AU" dirty="0">
                <a:solidFill>
                  <a:srgbClr val="000000"/>
                </a:solidFill>
                <a:latin typeface="Trebuchet MS" pitchFamily="34" charset="0"/>
              </a:rPr>
              <a:t>Need to</a:t>
            </a:r>
            <a:r>
              <a:rPr lang="en-AU" dirty="0"/>
              <a:t> </a:t>
            </a:r>
            <a:r>
              <a:rPr lang="en-AU" dirty="0">
                <a:solidFill>
                  <a:srgbClr val="000000"/>
                </a:solidFill>
                <a:latin typeface="Trebuchet MS" pitchFamily="34" charset="0"/>
              </a:rPr>
              <a:t>consider individual’s functional age</a:t>
            </a:r>
          </a:p>
        </p:txBody>
      </p:sp>
      <p:grpSp>
        <p:nvGrpSpPr>
          <p:cNvPr id="6" name="Group 23"/>
          <p:cNvGrpSpPr>
            <a:grpSpLocks/>
          </p:cNvGrpSpPr>
          <p:nvPr/>
        </p:nvGrpSpPr>
        <p:grpSpPr bwMode="auto">
          <a:xfrm>
            <a:off x="1143000" y="5181600"/>
            <a:ext cx="3200400" cy="457200"/>
            <a:chOff x="720" y="3408"/>
            <a:chExt cx="2016" cy="288"/>
          </a:xfrm>
        </p:grpSpPr>
        <p:sp>
          <p:nvSpPr>
            <p:cNvPr id="34841" name="AutoShape 24"/>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2" name="Text Box 25"/>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BOA</a:t>
              </a:r>
            </a:p>
          </p:txBody>
        </p:sp>
      </p:grpSp>
      <p:grpSp>
        <p:nvGrpSpPr>
          <p:cNvPr id="7" name="Group 26"/>
          <p:cNvGrpSpPr>
            <a:grpSpLocks/>
          </p:cNvGrpSpPr>
          <p:nvPr/>
        </p:nvGrpSpPr>
        <p:grpSpPr bwMode="auto">
          <a:xfrm>
            <a:off x="1143000" y="4495800"/>
            <a:ext cx="3200400" cy="457200"/>
            <a:chOff x="720" y="3408"/>
            <a:chExt cx="2016" cy="288"/>
          </a:xfrm>
        </p:grpSpPr>
        <p:sp>
          <p:nvSpPr>
            <p:cNvPr id="34839" name="AutoShape 27"/>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0" name="Text Box 28"/>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VROA</a:t>
              </a:r>
            </a:p>
          </p:txBody>
        </p:sp>
      </p:grpSp>
      <p:grpSp>
        <p:nvGrpSpPr>
          <p:cNvPr id="8" name="Group 29"/>
          <p:cNvGrpSpPr>
            <a:grpSpLocks/>
          </p:cNvGrpSpPr>
          <p:nvPr/>
        </p:nvGrpSpPr>
        <p:grpSpPr bwMode="auto">
          <a:xfrm>
            <a:off x="1143000" y="3886200"/>
            <a:ext cx="3200400" cy="457200"/>
            <a:chOff x="720" y="2448"/>
            <a:chExt cx="2016" cy="288"/>
          </a:xfrm>
        </p:grpSpPr>
        <p:sp>
          <p:nvSpPr>
            <p:cNvPr id="34837" name="AutoShape 30"/>
            <p:cNvSpPr>
              <a:spLocks noChangeArrowheads="1"/>
            </p:cNvSpPr>
            <p:nvPr/>
          </p:nvSpPr>
          <p:spPr bwMode="auto">
            <a:xfrm>
              <a:off x="720" y="244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8" name="Text Box 31"/>
            <p:cNvSpPr txBox="1">
              <a:spLocks noChangeArrowheads="1"/>
            </p:cNvSpPr>
            <p:nvPr/>
          </p:nvSpPr>
          <p:spPr bwMode="auto">
            <a:xfrm>
              <a:off x="768" y="2448"/>
              <a:ext cx="1920"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PLAY AUDIOMETRY</a:t>
              </a:r>
            </a:p>
          </p:txBody>
        </p:sp>
      </p:grpSp>
      <p:grpSp>
        <p:nvGrpSpPr>
          <p:cNvPr id="9" name="Group 32"/>
          <p:cNvGrpSpPr>
            <a:grpSpLocks/>
          </p:cNvGrpSpPr>
          <p:nvPr/>
        </p:nvGrpSpPr>
        <p:grpSpPr bwMode="auto">
          <a:xfrm>
            <a:off x="1143000" y="2819400"/>
            <a:ext cx="3200400" cy="990600"/>
            <a:chOff x="720" y="1776"/>
            <a:chExt cx="2016" cy="624"/>
          </a:xfrm>
        </p:grpSpPr>
        <p:sp>
          <p:nvSpPr>
            <p:cNvPr id="34835" name="AutoShape 33"/>
            <p:cNvSpPr>
              <a:spLocks noChangeArrowheads="1"/>
            </p:cNvSpPr>
            <p:nvPr/>
          </p:nvSpPr>
          <p:spPr bwMode="auto">
            <a:xfrm>
              <a:off x="720" y="1776"/>
              <a:ext cx="2016" cy="624"/>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6" name="Text Box 34"/>
            <p:cNvSpPr txBox="1">
              <a:spLocks noChangeArrowheads="1"/>
            </p:cNvSpPr>
            <p:nvPr/>
          </p:nvSpPr>
          <p:spPr bwMode="auto">
            <a:xfrm>
              <a:off x="768" y="1824"/>
              <a:ext cx="1920" cy="51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PURE TONE AUDIOMETRY</a:t>
              </a:r>
            </a:p>
          </p:txBody>
        </p:sp>
      </p:grpSp>
    </p:spTree>
    <p:extLst>
      <p:ext uri="{BB962C8B-B14F-4D97-AF65-F5344CB8AC3E}">
        <p14:creationId xmlns:p14="http://schemas.microsoft.com/office/powerpoint/2010/main" xmlns="" val="1743828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extLst>
      <p:ext uri="{BB962C8B-B14F-4D97-AF65-F5344CB8AC3E}">
        <p14:creationId xmlns:p14="http://schemas.microsoft.com/office/powerpoint/2010/main" xmlns="" val="2826794761"/>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4035471988"/>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extLst>
      <p:ext uri="{BB962C8B-B14F-4D97-AF65-F5344CB8AC3E}">
        <p14:creationId xmlns:p14="http://schemas.microsoft.com/office/powerpoint/2010/main" xmlns="" val="365361311"/>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a:t>
            </a:r>
            <a:r>
              <a:rPr lang="en-US" sz="2400" dirty="0" err="1" smtClean="0"/>
              <a:t>tympanogram</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The width of the </a:t>
            </a:r>
            <a:r>
              <a:rPr lang="en-US" sz="2400" dirty="0" err="1" smtClean="0"/>
              <a:t>tympanogram</a:t>
            </a:r>
            <a:r>
              <a:rPr lang="en-US" sz="2400" dirty="0" smtClean="0"/>
              <a:t>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extLst>
      <p:ext uri="{BB962C8B-B14F-4D97-AF65-F5344CB8AC3E}">
        <p14:creationId xmlns:p14="http://schemas.microsoft.com/office/powerpoint/2010/main" xmlns="" val="2216327758"/>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fontScale="92500" lnSpcReduction="10000"/>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extLst>
      <p:ext uri="{BB962C8B-B14F-4D97-AF65-F5344CB8AC3E}">
        <p14:creationId xmlns:p14="http://schemas.microsoft.com/office/powerpoint/2010/main" xmlns="" val="182100789"/>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a:t>
            </a:r>
            <a:r>
              <a:rPr lang="en-US" dirty="0" err="1" smtClean="0"/>
              <a:t>tympanogram</a:t>
            </a:r>
            <a:r>
              <a:rPr lang="en-US" dirty="0" smtClean="0"/>
              <a:t>,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extLst>
      <p:ext uri="{BB962C8B-B14F-4D97-AF65-F5344CB8AC3E}">
        <p14:creationId xmlns:p14="http://schemas.microsoft.com/office/powerpoint/2010/main" xmlns="" val="3593511326"/>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extLst>
      <p:ext uri="{BB962C8B-B14F-4D97-AF65-F5344CB8AC3E}">
        <p14:creationId xmlns:p14="http://schemas.microsoft.com/office/powerpoint/2010/main" xmlns="" val="3322358324"/>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dirty="0" smtClean="0"/>
              <a:t>Tympanogram Types</a:t>
            </a:r>
          </a:p>
        </p:txBody>
      </p:sp>
      <p:pic>
        <p:nvPicPr>
          <p:cNvPr id="60419" name="Picture 5" descr="A_tymp"/>
          <p:cNvPicPr>
            <a:picLocks noGrp="1" noChangeAspect="1" noChangeArrowheads="1"/>
          </p:cNvPicPr>
          <p:nvPr>
            <p:ph sz="quarter" idx="1"/>
          </p:nvPr>
        </p:nvPicPr>
        <p:blipFill>
          <a:blip r:embed="rId3"/>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4"/>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5"/>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6"/>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7"/>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8"/>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9"/>
          <a:srcRect/>
          <a:stretch>
            <a:fillRect/>
          </a:stretch>
        </p:blipFill>
        <p:spPr bwMode="auto">
          <a:xfrm>
            <a:off x="2971800" y="4343400"/>
            <a:ext cx="1876425" cy="2209800"/>
          </a:xfrm>
          <a:prstGeom prst="rect">
            <a:avLst/>
          </a:prstGeom>
          <a:noFill/>
          <a:ln w="9525">
            <a:noFill/>
            <a:miter lim="800000"/>
            <a:headEnd/>
            <a:tailEnd/>
          </a:ln>
        </p:spPr>
      </p:pic>
    </p:spTree>
    <p:extLst>
      <p:ext uri="{BB962C8B-B14F-4D97-AF65-F5344CB8AC3E}">
        <p14:creationId xmlns:p14="http://schemas.microsoft.com/office/powerpoint/2010/main" xmlns="" val="1901185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dirty="0"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3">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4"/>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5"/>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6"/>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grpSp>
    </p:spTree>
    <p:extLst>
      <p:ext uri="{BB962C8B-B14F-4D97-AF65-F5344CB8AC3E}">
        <p14:creationId xmlns:p14="http://schemas.microsoft.com/office/powerpoint/2010/main" xmlns="" val="8643666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D</a:t>
            </a:r>
            <a:r>
              <a:rPr lang="en-US" dirty="0"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3"/>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4"/>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5"/>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dirty="0"/>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Tree>
    <p:extLst>
      <p:ext uri="{BB962C8B-B14F-4D97-AF65-F5344CB8AC3E}">
        <p14:creationId xmlns:p14="http://schemas.microsoft.com/office/powerpoint/2010/main" xmlns="" val="37869923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14400" y="685800"/>
            <a:ext cx="8229600" cy="1143000"/>
          </a:xfrm>
          <a:prstGeom prst="rect">
            <a:avLst/>
          </a:prstGeom>
          <a:noFill/>
          <a:ln w="9525">
            <a:noFill/>
            <a:miter lim="800000"/>
            <a:headEnd/>
            <a:tailEnd/>
          </a:ln>
        </p:spPr>
        <p:txBody>
          <a:bodyPr anchor="ctr"/>
          <a:lstStyle/>
          <a:p>
            <a:pPr algn="ctr">
              <a:lnSpc>
                <a:spcPct val="90000"/>
              </a:lnSpc>
            </a:pPr>
            <a:r>
              <a:rPr lang="en-AU" sz="3000" b="1" dirty="0">
                <a:solidFill>
                  <a:schemeClr val="hlink"/>
                </a:solidFill>
                <a:latin typeface="Arial" charset="0"/>
              </a:rPr>
              <a:t>Behavioural Observation Audiometry (BOA)</a:t>
            </a:r>
          </a:p>
        </p:txBody>
      </p:sp>
      <p:sp>
        <p:nvSpPr>
          <p:cNvPr id="714755" name="Rectangle 3"/>
          <p:cNvSpPr>
            <a:spLocks noChangeArrowheads="1"/>
          </p:cNvSpPr>
          <p:nvPr/>
        </p:nvSpPr>
        <p:spPr bwMode="auto">
          <a:xfrm>
            <a:off x="762000" y="2362200"/>
            <a:ext cx="8610600" cy="4079875"/>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70000"/>
              <a:buFont typeface="Wingdings" pitchFamily="2" charset="2"/>
              <a:buNone/>
            </a:pPr>
            <a:r>
              <a:rPr lang="en-AU" b="1" u="sng" dirty="0">
                <a:solidFill>
                  <a:srgbClr val="000000"/>
                </a:solidFill>
                <a:latin typeface="Arial" charset="0"/>
              </a:rPr>
              <a:t>Observing changes in behaviour in response to sounds</a:t>
            </a:r>
            <a:endParaRPr lang="en-AU" dirty="0">
              <a:solidFill>
                <a:srgbClr val="000000"/>
              </a:solidFill>
              <a:latin typeface="Arial" charset="0"/>
            </a:endParaRP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Who?</a:t>
            </a:r>
          </a:p>
          <a:p>
            <a:pPr marL="342900" indent="-342900">
              <a:lnSpc>
                <a:spcPct val="90000"/>
              </a:lnSpc>
              <a:spcBef>
                <a:spcPct val="20000"/>
              </a:spcBef>
              <a:buClr>
                <a:srgbClr val="000000"/>
              </a:buClr>
              <a:buSzPct val="70000"/>
              <a:buFont typeface="Wingdings" pitchFamily="2" charset="2"/>
              <a:buNone/>
            </a:pPr>
            <a:r>
              <a:rPr lang="en-AU" dirty="0">
                <a:solidFill>
                  <a:srgbClr val="000000"/>
                </a:solidFill>
                <a:latin typeface="Arial" charset="0"/>
              </a:rPr>
              <a:t>Very young babies (under 6mths corrected) or with similar functional age. </a:t>
            </a: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Test sounds &amp; materials</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Calibrated (known frequency and intensity) noisemakers </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Audiologist records sound level (from sound level meter), sound type &amp; observed response- observer determines whether response is present/absent</a:t>
            </a:r>
          </a:p>
        </p:txBody>
      </p:sp>
    </p:spTree>
    <p:extLst>
      <p:ext uri="{BB962C8B-B14F-4D97-AF65-F5344CB8AC3E}">
        <p14:creationId xmlns:p14="http://schemas.microsoft.com/office/powerpoint/2010/main" xmlns="" val="39995143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4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S</a:t>
            </a:r>
            <a:r>
              <a:rPr lang="en-US" dirty="0"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7874" name="Picture 50" descr="As_tymp"/>
          <p:cNvPicPr>
            <a:picLocks noChangeAspect="1" noChangeArrowheads="1"/>
          </p:cNvPicPr>
          <p:nvPr/>
        </p:nvPicPr>
        <p:blipFill>
          <a:blip r:embed="rId3"/>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4">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5"/>
          <a:srcRect/>
          <a:stretch>
            <a:fillRect/>
          </a:stretch>
        </p:blipFill>
        <p:spPr bwMode="auto">
          <a:xfrm>
            <a:off x="2667000" y="1524000"/>
            <a:ext cx="969963" cy="1095375"/>
          </a:xfrm>
          <a:prstGeom prst="rect">
            <a:avLst/>
          </a:prstGeom>
          <a:noFill/>
          <a:ln w="9525">
            <a:noFill/>
            <a:miter lim="800000"/>
            <a:headEnd/>
            <a:tailEnd/>
          </a:ln>
        </p:spPr>
      </p:pic>
    </p:spTree>
    <p:extLst>
      <p:ext uri="{BB962C8B-B14F-4D97-AF65-F5344CB8AC3E}">
        <p14:creationId xmlns:p14="http://schemas.microsoft.com/office/powerpoint/2010/main" xmlns="" val="237430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Low</a:t>
            </a:r>
            <a:r>
              <a:rPr lang="en-US" dirty="0"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6850" name="Picture 50" descr="Blow_tymp"/>
          <p:cNvPicPr>
            <a:picLocks noChangeAspect="1" noChangeArrowheads="1"/>
          </p:cNvPicPr>
          <p:nvPr/>
        </p:nvPicPr>
        <p:blipFill>
          <a:blip r:embed="rId3"/>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4"/>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5">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spTree>
    <p:extLst>
      <p:ext uri="{BB962C8B-B14F-4D97-AF65-F5344CB8AC3E}">
        <p14:creationId xmlns:p14="http://schemas.microsoft.com/office/powerpoint/2010/main" xmlns="" val="1760200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Hi</a:t>
            </a:r>
            <a:r>
              <a:rPr lang="en-US" dirty="0"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pic>
        <p:nvPicPr>
          <p:cNvPr id="78896" name="Picture 48" descr="4453-13252-14117-15435"/>
          <p:cNvPicPr>
            <a:picLocks noChangeAspect="1" noChangeArrowheads="1"/>
          </p:cNvPicPr>
          <p:nvPr/>
        </p:nvPicPr>
        <p:blipFill>
          <a:blip r:embed="rId5"/>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6"/>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dirty="0"/>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dirty="0"/>
            </a:p>
          </p:txBody>
        </p:sp>
      </p:grpSp>
      <p:pic>
        <p:nvPicPr>
          <p:cNvPr id="78901" name="tube.mov">
            <a:hlinkClick r:id="" action="ppaction://media"/>
          </p:cNvPr>
          <p:cNvPicPr>
            <a:picLocks noGrp="1" noRot="1" noChangeAspect="1" noChangeArrowheads="1"/>
          </p:cNvPicPr>
          <p:nvPr>
            <p:ph sz="half" idx="1"/>
            <a:videoFile r:link="rId1"/>
          </p:nvPr>
        </p:nvPicPr>
        <p:blipFill>
          <a:blip r:embed="rId7"/>
          <a:srcRect/>
          <a:stretch>
            <a:fillRect/>
          </a:stretch>
        </p:blipFill>
        <p:spPr>
          <a:xfrm>
            <a:off x="381000" y="4800600"/>
            <a:ext cx="1295400" cy="1036638"/>
          </a:xfrm>
        </p:spPr>
      </p:pic>
    </p:spTree>
    <p:extLst>
      <p:ext uri="{BB962C8B-B14F-4D97-AF65-F5344CB8AC3E}">
        <p14:creationId xmlns:p14="http://schemas.microsoft.com/office/powerpoint/2010/main" xmlns="" val="1621942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dirty="0"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3"/>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4"/>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5"/>
          <a:srcRect l="8621" t="42157" b="6079"/>
          <a:stretch>
            <a:fillRect/>
          </a:stretch>
        </p:blipFill>
        <p:spPr bwMode="auto">
          <a:xfrm>
            <a:off x="5715000" y="4643438"/>
            <a:ext cx="2667000" cy="2214562"/>
          </a:xfrm>
          <a:prstGeom prst="rect">
            <a:avLst/>
          </a:prstGeom>
          <a:noFill/>
          <a:ln w="9525">
            <a:noFill/>
            <a:miter lim="800000"/>
            <a:headEnd/>
            <a:tailEnd/>
          </a:ln>
        </p:spPr>
      </p:pic>
    </p:spTree>
    <p:extLst>
      <p:ext uri="{BB962C8B-B14F-4D97-AF65-F5344CB8AC3E}">
        <p14:creationId xmlns:p14="http://schemas.microsoft.com/office/powerpoint/2010/main" xmlns="" val="39494839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Stiff:  otosclerosis  fluid, tympanosclerosis, etc</a:t>
            </a:r>
            <a:r>
              <a:rPr lang="en-US" dirty="0"/>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p>
        </p:txBody>
      </p:sp>
      <p:pic>
        <p:nvPicPr>
          <p:cNvPr id="67599" name="Picture 15"/>
          <p:cNvPicPr>
            <a:picLocks noChangeAspect="1" noChangeArrowheads="1"/>
          </p:cNvPicPr>
          <p:nvPr/>
        </p:nvPicPr>
        <p:blipFill>
          <a:blip r:embed="rId3"/>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t>Adult</a:t>
            </a:r>
          </a:p>
        </p:txBody>
      </p:sp>
    </p:spTree>
    <p:extLst>
      <p:ext uri="{BB962C8B-B14F-4D97-AF65-F5344CB8AC3E}">
        <p14:creationId xmlns:p14="http://schemas.microsoft.com/office/powerpoint/2010/main" xmlns="" val="8188671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extLst>
      <p:ext uri="{BB962C8B-B14F-4D97-AF65-F5344CB8AC3E}">
        <p14:creationId xmlns:p14="http://schemas.microsoft.com/office/powerpoint/2010/main" xmlns="" val="983713309"/>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Principles of Acoustic Reflex</a:t>
            </a:r>
          </a:p>
        </p:txBody>
      </p:sp>
      <p:sp>
        <p:nvSpPr>
          <p:cNvPr id="2051" name="Rectangle 3"/>
          <p:cNvSpPr>
            <a:spLocks noGrp="1" noChangeArrowheads="1"/>
          </p:cNvSpPr>
          <p:nvPr>
            <p:ph type="subTitle" idx="1"/>
          </p:nvPr>
        </p:nvSpPr>
        <p:spPr/>
        <p:txBody>
          <a:bodyPr/>
          <a:lstStyle/>
          <a:p>
            <a:r>
              <a:rPr lang="en-US" dirty="0"/>
              <a:t>Murad Al-momani, Ph.D., CCC-A, FAAA, American Board in Audiology</a:t>
            </a:r>
          </a:p>
        </p:txBody>
      </p:sp>
    </p:spTree>
    <p:extLst>
      <p:ext uri="{BB962C8B-B14F-4D97-AF65-F5344CB8AC3E}">
        <p14:creationId xmlns:p14="http://schemas.microsoft.com/office/powerpoint/2010/main" xmlns="" val="1153738042"/>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Introduction </a:t>
            </a:r>
          </a:p>
        </p:txBody>
      </p:sp>
      <p:sp>
        <p:nvSpPr>
          <p:cNvPr id="7171" name="Rectangle 3"/>
          <p:cNvSpPr>
            <a:spLocks noGrp="1" noChangeArrowheads="1"/>
          </p:cNvSpPr>
          <p:nvPr>
            <p:ph type="body" idx="1"/>
          </p:nvPr>
        </p:nvSpPr>
        <p:spPr/>
        <p:txBody>
          <a:bodyPr/>
          <a:lstStyle/>
          <a:p>
            <a:r>
              <a:rPr lang="en-US" sz="2800" dirty="0"/>
              <a:t>The stapedius muscle contracts reflexively as a result to sufficiently loud acoustic stimulation.</a:t>
            </a:r>
          </a:p>
          <a:p>
            <a:r>
              <a:rPr lang="en-US" sz="2800" dirty="0"/>
              <a:t>The contraction occurs bilaterally, even when one ear is stimulated only.</a:t>
            </a:r>
          </a:p>
          <a:p>
            <a:r>
              <a:rPr lang="en-US" sz="2800" dirty="0"/>
              <a:t>The necessary sound level that is necessary to stimulate acoustic reflex is between 70 to 100 dB HL for PT and around 65 dB HL for the white noise.</a:t>
            </a:r>
          </a:p>
        </p:txBody>
      </p:sp>
    </p:spTree>
    <p:extLst>
      <p:ext uri="{BB962C8B-B14F-4D97-AF65-F5344CB8AC3E}">
        <p14:creationId xmlns:p14="http://schemas.microsoft.com/office/powerpoint/2010/main" xmlns="" val="3315175267"/>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Acoustic Reflex Threshold</a:t>
            </a:r>
          </a:p>
        </p:txBody>
      </p:sp>
      <p:sp>
        <p:nvSpPr>
          <p:cNvPr id="69635"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Stapedial muscle contraction</a:t>
            </a:r>
          </a:p>
          <a:p>
            <a:pPr eaLnBrk="1" hangingPunct="1"/>
            <a:r>
              <a:rPr lang="en-US" sz="1800" dirty="0" smtClean="0"/>
              <a:t>Temporary increase in middle impedance</a:t>
            </a:r>
          </a:p>
          <a:p>
            <a:pPr eaLnBrk="1" hangingPunct="1"/>
            <a:r>
              <a:rPr lang="en-US" sz="1800" dirty="0" smtClean="0"/>
              <a:t>Bilateral Stimulation</a:t>
            </a:r>
          </a:p>
          <a:p>
            <a:pPr eaLnBrk="1" hangingPunct="1"/>
            <a:r>
              <a:rPr lang="en-US" sz="1800" dirty="0" smtClean="0"/>
              <a:t>Adaptation</a:t>
            </a:r>
          </a:p>
          <a:p>
            <a:pPr eaLnBrk="1" hangingPunct="1"/>
            <a:r>
              <a:rPr lang="en-US" sz="1800" dirty="0" smtClean="0"/>
              <a:t>Neural network in lower brainstem</a:t>
            </a:r>
          </a:p>
          <a:p>
            <a:pPr eaLnBrk="1" hangingPunct="1"/>
            <a:endParaRPr lang="en-US" sz="1800" dirty="0" smtClean="0"/>
          </a:p>
          <a:p>
            <a:pPr eaLnBrk="1" hangingPunct="1"/>
            <a:endParaRPr lang="en-US" sz="1800" dirty="0" smtClean="0"/>
          </a:p>
          <a:p>
            <a:pPr eaLnBrk="1" hangingPunct="1"/>
            <a:endParaRPr lang="en-US" sz="1800" dirty="0" smtClean="0"/>
          </a:p>
        </p:txBody>
      </p:sp>
      <p:pic>
        <p:nvPicPr>
          <p:cNvPr id="69636" name="Picture 4" descr="asrpathway"/>
          <p:cNvPicPr>
            <a:picLocks noGrp="1" noChangeAspect="1" noChangeArrowheads="1"/>
          </p:cNvPicPr>
          <p:nvPr>
            <p:ph type="chart" sz="half" idx="2"/>
          </p:nvPr>
        </p:nvPicPr>
        <p:blipFill>
          <a:blip r:embed="rId2"/>
          <a:srcRect/>
          <a:stretch>
            <a:fillRect/>
          </a:stretch>
        </p:blipFill>
        <p:spPr>
          <a:xfrm>
            <a:off x="0" y="1491716"/>
            <a:ext cx="9144000" cy="5366283"/>
          </a:xfrm>
        </p:spPr>
      </p:pic>
    </p:spTree>
    <p:extLst>
      <p:ext uri="{BB962C8B-B14F-4D97-AF65-F5344CB8AC3E}">
        <p14:creationId xmlns:p14="http://schemas.microsoft.com/office/powerpoint/2010/main" xmlns="" val="3780664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AR</a:t>
            </a:r>
          </a:p>
        </p:txBody>
      </p:sp>
      <p:pic>
        <p:nvPicPr>
          <p:cNvPr id="68611" name="Picture 5" descr="Audiotempometer_3"/>
          <p:cNvPicPr>
            <a:picLocks noGrp="1" noChangeAspect="1" noChangeArrowheads="1"/>
          </p:cNvPicPr>
          <p:nvPr>
            <p:ph sz="quarter" idx="2"/>
          </p:nvPr>
        </p:nvPicPr>
        <p:blipFill>
          <a:blip r:embed="rId2"/>
          <a:srcRect/>
          <a:stretch>
            <a:fillRect/>
          </a:stretch>
        </p:blipFill>
        <p:spPr>
          <a:xfrm>
            <a:off x="5410200" y="1066800"/>
            <a:ext cx="3733800" cy="5791200"/>
          </a:xfrm>
        </p:spPr>
      </p:pic>
      <p:pic>
        <p:nvPicPr>
          <p:cNvPr id="68613" name="Picture 10" descr="middle ear"/>
          <p:cNvPicPr>
            <a:picLocks noChangeAspect="1" noChangeArrowheads="1"/>
          </p:cNvPicPr>
          <p:nvPr/>
        </p:nvPicPr>
        <p:blipFill>
          <a:blip r:embed="rId3"/>
          <a:srcRect/>
          <a:stretch>
            <a:fillRect/>
          </a:stretch>
        </p:blipFill>
        <p:spPr bwMode="auto">
          <a:xfrm>
            <a:off x="0" y="1524000"/>
            <a:ext cx="5334000" cy="5257800"/>
          </a:xfrm>
          <a:prstGeom prst="rect">
            <a:avLst/>
          </a:prstGeom>
          <a:noFill/>
          <a:ln w="9525">
            <a:noFill/>
            <a:miter lim="800000"/>
            <a:headEnd/>
            <a:tailEnd/>
          </a:ln>
        </p:spPr>
      </p:pic>
      <p:sp>
        <p:nvSpPr>
          <p:cNvPr id="2" name="Content Placeholder 1"/>
          <p:cNvSpPr>
            <a:spLocks noGrp="1"/>
          </p:cNvSpPr>
          <p:nvPr>
            <p:ph sz="quarter" idx="3"/>
          </p:nvPr>
        </p:nvSpPr>
        <p:spPr/>
        <p:txBody>
          <a:bodyPr/>
          <a:lstStyle/>
          <a:p>
            <a:endParaRPr lang="en-US" dirty="0"/>
          </a:p>
        </p:txBody>
      </p:sp>
    </p:spTree>
    <p:extLst>
      <p:ext uri="{BB962C8B-B14F-4D97-AF65-F5344CB8AC3E}">
        <p14:creationId xmlns:p14="http://schemas.microsoft.com/office/powerpoint/2010/main" xmlns="" val="111910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dirty="0" smtClean="0"/>
              <a:t>Infants 7 months-3 years</a:t>
            </a:r>
            <a:endParaRPr lang="en-US" dirty="0" smtClean="0"/>
          </a:p>
        </p:txBody>
      </p:sp>
      <p:sp>
        <p:nvSpPr>
          <p:cNvPr id="37891" name="Rectangle 3"/>
          <p:cNvSpPr>
            <a:spLocks noGrp="1" noChangeArrowheads="1"/>
          </p:cNvSpPr>
          <p:nvPr>
            <p:ph type="body" idx="1"/>
          </p:nvPr>
        </p:nvSpPr>
        <p:spPr/>
        <p:txBody>
          <a:bodyPr/>
          <a:lstStyle/>
          <a:p>
            <a:pPr eaLnBrk="1" hangingPunct="1"/>
            <a:r>
              <a:rPr lang="en-US" dirty="0" smtClean="0"/>
              <a:t>Aim: to detect hearing impairment greater than 20-30 dB HL </a:t>
            </a:r>
          </a:p>
          <a:p>
            <a:pPr eaLnBrk="1" hangingPunct="1"/>
            <a:r>
              <a:rPr lang="en-US" dirty="0" smtClean="0"/>
              <a:t>Typically use behavioral techniques</a:t>
            </a:r>
          </a:p>
          <a:p>
            <a:pPr lvl="1" eaLnBrk="1" hangingPunct="1"/>
            <a:r>
              <a:rPr lang="en-US" b="1" dirty="0" smtClean="0"/>
              <a:t>Visual Reinforcement Orientation Audiometry</a:t>
            </a:r>
            <a:r>
              <a:rPr lang="en-US" dirty="0" smtClean="0"/>
              <a:t> (VROA) for 6-18 months</a:t>
            </a:r>
          </a:p>
          <a:p>
            <a:pPr lvl="1" eaLnBrk="1" hangingPunct="1"/>
            <a:r>
              <a:rPr lang="en-US" b="1" dirty="0" smtClean="0"/>
              <a:t>Play audiometry</a:t>
            </a:r>
            <a:r>
              <a:rPr lang="en-US" dirty="0" smtClean="0"/>
              <a:t> </a:t>
            </a:r>
          </a:p>
          <a:p>
            <a:pPr eaLnBrk="1" hangingPunct="1"/>
            <a:r>
              <a:rPr lang="en-US" dirty="0" smtClean="0"/>
              <a:t>May incorporate objective testing if non-compliant or very difficult to test</a:t>
            </a:r>
          </a:p>
          <a:p>
            <a:pPr lvl="1" eaLnBrk="1" hangingPunct="1">
              <a:buFontTx/>
              <a:buNone/>
            </a:pPr>
            <a:endParaRPr lang="en-US" dirty="0" smtClean="0"/>
          </a:p>
        </p:txBody>
      </p:sp>
    </p:spTree>
    <p:extLst>
      <p:ext uri="{BB962C8B-B14F-4D97-AF65-F5344CB8AC3E}">
        <p14:creationId xmlns:p14="http://schemas.microsoft.com/office/powerpoint/2010/main" xmlns="" val="3195504410"/>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Reflex Decay</a:t>
            </a:r>
          </a:p>
        </p:txBody>
      </p:sp>
      <p:pic>
        <p:nvPicPr>
          <p:cNvPr id="71683" name="Picture 5" descr="DisplayAManRefDec"/>
          <p:cNvPicPr>
            <a:picLocks noGrp="1" noChangeAspect="1" noChangeArrowheads="1"/>
          </p:cNvPicPr>
          <p:nvPr>
            <p:ph idx="1"/>
          </p:nvPr>
        </p:nvPicPr>
        <p:blipFill>
          <a:blip r:embed="rId2"/>
          <a:srcRect/>
          <a:stretch>
            <a:fillRect/>
          </a:stretch>
        </p:blipFill>
        <p:spPr>
          <a:xfrm>
            <a:off x="0" y="1600200"/>
            <a:ext cx="9144000" cy="5257800"/>
          </a:xfrm>
        </p:spPr>
      </p:pic>
    </p:spTree>
    <p:extLst>
      <p:ext uri="{BB962C8B-B14F-4D97-AF65-F5344CB8AC3E}">
        <p14:creationId xmlns:p14="http://schemas.microsoft.com/office/powerpoint/2010/main" xmlns="" val="2028452484"/>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Mechanism of acoustic reflex</a:t>
            </a:r>
          </a:p>
        </p:txBody>
      </p:sp>
      <p:sp>
        <p:nvSpPr>
          <p:cNvPr id="10243" name="Rectangle 3"/>
          <p:cNvSpPr>
            <a:spLocks noGrp="1" noChangeArrowheads="1"/>
          </p:cNvSpPr>
          <p:nvPr>
            <p:ph type="body" idx="1"/>
          </p:nvPr>
        </p:nvSpPr>
        <p:spPr/>
        <p:txBody>
          <a:bodyPr/>
          <a:lstStyle/>
          <a:p>
            <a:pPr>
              <a:lnSpc>
                <a:spcPct val="80000"/>
              </a:lnSpc>
            </a:pPr>
            <a:r>
              <a:rPr lang="en-US" sz="2000" dirty="0"/>
              <a:t>The acoustic reflex actually contracts both the stapedius and the tensor Tympani muscles.</a:t>
            </a:r>
          </a:p>
          <a:p>
            <a:pPr>
              <a:lnSpc>
                <a:spcPct val="80000"/>
              </a:lnSpc>
            </a:pPr>
            <a:r>
              <a:rPr lang="en-US" sz="2000" dirty="0"/>
              <a:t>Stapedius muscles attaches to the neck of the stapes. Contraction of this muscle causes the ossicular chain to be pushed laterally (away from the oval window).</a:t>
            </a:r>
          </a:p>
          <a:p>
            <a:pPr>
              <a:lnSpc>
                <a:spcPct val="80000"/>
              </a:lnSpc>
            </a:pPr>
            <a:r>
              <a:rPr lang="en-US" sz="2000" dirty="0"/>
              <a:t>Tensor tympani muscle attaches to the malleous and causes the ossicular chain to be pushed medially when contracted.</a:t>
            </a:r>
          </a:p>
          <a:p>
            <a:pPr>
              <a:lnSpc>
                <a:spcPct val="80000"/>
              </a:lnSpc>
            </a:pPr>
            <a:r>
              <a:rPr lang="en-US" sz="2000" dirty="0"/>
              <a:t>So the two muscles contract in opposite direction and this causes the ossicular chain to be stiffened as a result of that.</a:t>
            </a:r>
          </a:p>
          <a:p>
            <a:pPr>
              <a:lnSpc>
                <a:spcPct val="80000"/>
              </a:lnSpc>
            </a:pPr>
            <a:r>
              <a:rPr lang="en-US" sz="2000" dirty="0"/>
              <a:t>This stiffened ossicular chain will be reflected in stiffening TM as well, which is reflected in increasing the impedance of the middle ear to the transfer of energy from the outer ear to the middle ear. </a:t>
            </a:r>
          </a:p>
        </p:txBody>
      </p:sp>
    </p:spTree>
    <p:extLst>
      <p:ext uri="{BB962C8B-B14F-4D97-AF65-F5344CB8AC3E}">
        <p14:creationId xmlns:p14="http://schemas.microsoft.com/office/powerpoint/2010/main" xmlns="" val="929281997"/>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92100"/>
            <a:ext cx="9144000" cy="1384300"/>
          </a:xfrm>
        </p:spPr>
        <p:txBody>
          <a:bodyPr/>
          <a:lstStyle/>
          <a:p>
            <a:pPr>
              <a:tabLst>
                <a:tab pos="854075" algn="ctr"/>
                <a:tab pos="3717925" algn="ctr"/>
                <a:tab pos="6569075" algn="ctr"/>
              </a:tabLst>
            </a:pPr>
            <a:r>
              <a:rPr lang="en-US" sz="4000" dirty="0"/>
              <a:t>	  STAPEDIUS   vs.     TENSOR TYMPANI</a:t>
            </a:r>
          </a:p>
        </p:txBody>
      </p:sp>
      <p:sp>
        <p:nvSpPr>
          <p:cNvPr id="15363" name="Text Box 3"/>
          <p:cNvSpPr txBox="1">
            <a:spLocks noChangeArrowheads="1"/>
          </p:cNvSpPr>
          <p:nvPr/>
        </p:nvSpPr>
        <p:spPr bwMode="auto">
          <a:xfrm>
            <a:off x="457200" y="1676400"/>
            <a:ext cx="2668588"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6 mm in length</a:t>
            </a:r>
          </a:p>
          <a:p>
            <a:pPr eaLnBrk="0" hangingPunct="0"/>
            <a:endParaRPr lang="en-US" dirty="0">
              <a:latin typeface="Tahoma" pitchFamily="34" charset="0"/>
            </a:endParaRPr>
          </a:p>
        </p:txBody>
      </p:sp>
      <p:sp>
        <p:nvSpPr>
          <p:cNvPr id="15364" name="Text Box 4"/>
          <p:cNvSpPr txBox="1">
            <a:spLocks noChangeArrowheads="1"/>
          </p:cNvSpPr>
          <p:nvPr/>
        </p:nvSpPr>
        <p:spPr bwMode="auto">
          <a:xfrm>
            <a:off x="484188" y="2286000"/>
            <a:ext cx="4240212"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buFontTx/>
              <a:buChar char="•"/>
            </a:pPr>
            <a:r>
              <a:rPr lang="en-US" dirty="0">
                <a:solidFill>
                  <a:schemeClr val="hlink"/>
                </a:solidFill>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in bony canal </a:t>
            </a:r>
          </a:p>
          <a:p>
            <a:pPr eaLnBrk="0" hangingPunct="0"/>
            <a:r>
              <a:rPr lang="en-US" sz="2400" dirty="0">
                <a:effectLst>
                  <a:outerShdw blurRad="38100" dist="38100" dir="2700000" algn="tl">
                    <a:srgbClr val="000000"/>
                  </a:outerShdw>
                </a:effectLst>
                <a:latin typeface="Century Gothic" pitchFamily="34" charset="0"/>
              </a:rPr>
              <a:t>  adjoining the facial canal </a:t>
            </a:r>
          </a:p>
          <a:p>
            <a:pPr eaLnBrk="0" hangingPunct="0"/>
            <a:r>
              <a:rPr lang="en-US" sz="2400" dirty="0">
                <a:effectLst>
                  <a:outerShdw blurRad="38100" dist="38100" dir="2700000" algn="tl">
                    <a:srgbClr val="000000"/>
                  </a:outerShdw>
                </a:effectLst>
                <a:latin typeface="Century Gothic" pitchFamily="34" charset="0"/>
              </a:rPr>
              <a:t>  and inserts on the head </a:t>
            </a:r>
          </a:p>
          <a:p>
            <a:pPr eaLnBrk="0" hangingPunct="0"/>
            <a:r>
              <a:rPr lang="en-US" sz="2400" dirty="0">
                <a:effectLst>
                  <a:outerShdw blurRad="38100" dist="38100" dir="2700000" algn="tl">
                    <a:srgbClr val="000000"/>
                  </a:outerShdw>
                </a:effectLst>
                <a:latin typeface="Century Gothic" pitchFamily="34" charset="0"/>
              </a:rPr>
              <a:t>  of the stapes</a:t>
            </a:r>
            <a:endParaRPr lang="en-US" sz="2400" dirty="0">
              <a:latin typeface="Century Gothic" pitchFamily="34" charset="0"/>
            </a:endParaRPr>
          </a:p>
        </p:txBody>
      </p:sp>
      <p:sp>
        <p:nvSpPr>
          <p:cNvPr id="15365" name="Text Box 5"/>
          <p:cNvSpPr txBox="1">
            <a:spLocks noChangeArrowheads="1"/>
          </p:cNvSpPr>
          <p:nvPr/>
        </p:nvSpPr>
        <p:spPr bwMode="auto">
          <a:xfrm>
            <a:off x="533400" y="4395788"/>
            <a:ext cx="2846388" cy="785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Cranial Nerve VII</a:t>
            </a:r>
          </a:p>
          <a:p>
            <a:pPr eaLnBrk="0" hangingPunct="0"/>
            <a:endParaRPr lang="en-US" sz="2400" dirty="0">
              <a:latin typeface="Century Gothic" pitchFamily="34" charset="0"/>
            </a:endParaRPr>
          </a:p>
        </p:txBody>
      </p:sp>
      <p:sp>
        <p:nvSpPr>
          <p:cNvPr id="15366" name="Text Box 6"/>
          <p:cNvSpPr txBox="1">
            <a:spLocks noChangeArrowheads="1"/>
          </p:cNvSpPr>
          <p:nvPr/>
        </p:nvSpPr>
        <p:spPr bwMode="auto">
          <a:xfrm>
            <a:off x="533400" y="5167313"/>
            <a:ext cx="4038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lang="en-US" sz="2400" dirty="0">
                <a:solidFill>
                  <a:schemeClr val="hlink"/>
                </a:solidFill>
                <a:effectLst>
                  <a:outerShdw blurRad="38100" dist="38100" dir="2700000" algn="tl">
                    <a:srgbClr val="000000"/>
                  </a:outerShdw>
                </a:effectLst>
                <a:latin typeface="Century Gothic" pitchFamily="34" charset="0"/>
              </a:rPr>
              <a:t> </a:t>
            </a:r>
            <a:r>
              <a:rPr lang="en-US" sz="2400" dirty="0">
                <a:effectLst>
                  <a:outerShdw blurRad="38100" dist="38100" dir="2700000" algn="tl">
                    <a:srgbClr val="000000"/>
                  </a:outerShdw>
                </a:effectLst>
                <a:latin typeface="Century Gothic" pitchFamily="34" charset="0"/>
              </a:rPr>
              <a:t>Activates by acoustic </a:t>
            </a:r>
          </a:p>
          <a:p>
            <a:pPr eaLnBrk="0" hangingPunct="0"/>
            <a:r>
              <a:rPr lang="en-US" sz="2400" dirty="0">
                <a:effectLst>
                  <a:outerShdw blurRad="38100" dist="38100" dir="2700000" algn="tl">
                    <a:srgbClr val="000000"/>
                  </a:outerShdw>
                </a:effectLst>
                <a:latin typeface="Century Gothic" pitchFamily="34" charset="0"/>
              </a:rPr>
              <a:t>   (acoustic reflex) and </a:t>
            </a:r>
          </a:p>
          <a:p>
            <a:pPr eaLnBrk="0" hangingPunct="0"/>
            <a:r>
              <a:rPr lang="en-US" sz="2400" dirty="0">
                <a:effectLst>
                  <a:outerShdw blurRad="38100" dist="38100" dir="2700000" algn="tl">
                    <a:srgbClr val="000000"/>
                  </a:outerShdw>
                </a:effectLst>
                <a:latin typeface="Century Gothic" pitchFamily="34" charset="0"/>
              </a:rPr>
              <a:t>   nonacoustic means</a:t>
            </a:r>
            <a:endParaRPr lang="en-US" dirty="0">
              <a:effectLst>
                <a:outerShdw blurRad="38100" dist="38100" dir="2700000" algn="tl">
                  <a:srgbClr val="000000"/>
                </a:outerShdw>
              </a:effectLst>
              <a:latin typeface="Tahoma" pitchFamily="34" charset="0"/>
            </a:endParaRPr>
          </a:p>
        </p:txBody>
      </p:sp>
      <p:sp>
        <p:nvSpPr>
          <p:cNvPr id="15367" name="Text Box 7"/>
          <p:cNvSpPr txBox="1">
            <a:spLocks noChangeArrowheads="1"/>
          </p:cNvSpPr>
          <p:nvPr/>
        </p:nvSpPr>
        <p:spPr bwMode="auto">
          <a:xfrm>
            <a:off x="5240338" y="1676400"/>
            <a:ext cx="2836862"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25 mm in length</a:t>
            </a:r>
          </a:p>
          <a:p>
            <a:pPr eaLnBrk="0" hangingPunct="0"/>
            <a:endParaRPr lang="en-US" dirty="0">
              <a:latin typeface="Tahoma" pitchFamily="34" charset="0"/>
            </a:endParaRPr>
          </a:p>
        </p:txBody>
      </p:sp>
      <p:sp>
        <p:nvSpPr>
          <p:cNvPr id="15368" name="Text Box 8"/>
          <p:cNvSpPr txBox="1">
            <a:spLocks noChangeArrowheads="1"/>
          </p:cNvSpPr>
          <p:nvPr/>
        </p:nvSpPr>
        <p:spPr bwMode="auto">
          <a:xfrm>
            <a:off x="5275263" y="2332038"/>
            <a:ext cx="3714750" cy="239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from wall of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Eustachian tube and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inserts on the upper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margin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manubrium of malleus</a:t>
            </a:r>
          </a:p>
          <a:p>
            <a:pPr eaLnBrk="0" hangingPunct="0"/>
            <a:endParaRPr lang="en-US" sz="2400" dirty="0">
              <a:latin typeface="Century Gothic" pitchFamily="34" charset="0"/>
            </a:endParaRPr>
          </a:p>
        </p:txBody>
      </p:sp>
      <p:sp>
        <p:nvSpPr>
          <p:cNvPr id="15369" name="Text Box 9"/>
          <p:cNvSpPr txBox="1">
            <a:spLocks noChangeArrowheads="1"/>
          </p:cNvSpPr>
          <p:nvPr/>
        </p:nvSpPr>
        <p:spPr bwMode="auto">
          <a:xfrm>
            <a:off x="5257800" y="4419600"/>
            <a:ext cx="28194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Cranial Nerve V</a:t>
            </a:r>
          </a:p>
          <a:p>
            <a:pPr eaLnBrk="0" hangingPunct="0"/>
            <a:endParaRPr lang="en-US" dirty="0">
              <a:latin typeface="Tahoma" pitchFamily="34" charset="0"/>
            </a:endParaRPr>
          </a:p>
        </p:txBody>
      </p:sp>
      <p:sp>
        <p:nvSpPr>
          <p:cNvPr id="15370" name="Text Box 10"/>
          <p:cNvSpPr txBox="1">
            <a:spLocks noChangeArrowheads="1"/>
          </p:cNvSpPr>
          <p:nvPr/>
        </p:nvSpPr>
        <p:spPr bwMode="auto">
          <a:xfrm>
            <a:off x="5275263" y="5105400"/>
            <a:ext cx="3800475" cy="162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Activates by startle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response and/or tactile</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stimulation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orbital area</a:t>
            </a:r>
            <a:endParaRPr lang="en-US" sz="2400" dirty="0">
              <a:latin typeface="Century Gothic" pitchFamily="34" charset="0"/>
            </a:endParaRPr>
          </a:p>
        </p:txBody>
      </p:sp>
    </p:spTree>
    <p:extLst>
      <p:ext uri="{BB962C8B-B14F-4D97-AF65-F5344CB8AC3E}">
        <p14:creationId xmlns:p14="http://schemas.microsoft.com/office/powerpoint/2010/main" xmlns="" val="31224884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0-#ppt_w/2"/>
                                          </p:val>
                                        </p:tav>
                                        <p:tav tm="100000">
                                          <p:val>
                                            <p:strVal val="#ppt_x"/>
                                          </p:val>
                                        </p:tav>
                                      </p:tavLst>
                                    </p:anim>
                                    <p:anim calcmode="lin" valueType="num">
                                      <p:cBhvr additive="base">
                                        <p:cTn id="8"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1000" fill="hold"/>
                                        <p:tgtEl>
                                          <p:spTgt spid="15367"/>
                                        </p:tgtEl>
                                        <p:attrNameLst>
                                          <p:attrName>ppt_x</p:attrName>
                                        </p:attrNameLst>
                                      </p:cBhvr>
                                      <p:tavLst>
                                        <p:tav tm="0">
                                          <p:val>
                                            <p:strVal val="1+#ppt_w/2"/>
                                          </p:val>
                                        </p:tav>
                                        <p:tav tm="100000">
                                          <p:val>
                                            <p:strVal val="#ppt_x"/>
                                          </p:val>
                                        </p:tav>
                                      </p:tavLst>
                                    </p:anim>
                                    <p:anim calcmode="lin" valueType="num">
                                      <p:cBhvr additive="base">
                                        <p:cTn id="14" dur="10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1000" fill="hold"/>
                                        <p:tgtEl>
                                          <p:spTgt spid="15364"/>
                                        </p:tgtEl>
                                        <p:attrNameLst>
                                          <p:attrName>ppt_x</p:attrName>
                                        </p:attrNameLst>
                                      </p:cBhvr>
                                      <p:tavLst>
                                        <p:tav tm="0">
                                          <p:val>
                                            <p:strVal val="0-#ppt_w/2"/>
                                          </p:val>
                                        </p:tav>
                                        <p:tav tm="100000">
                                          <p:val>
                                            <p:strVal val="#ppt_x"/>
                                          </p:val>
                                        </p:tav>
                                      </p:tavLst>
                                    </p:anim>
                                    <p:anim calcmode="lin" valueType="num">
                                      <p:cBhvr additive="base">
                                        <p:cTn id="20" dur="10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1000" fill="hold"/>
                                        <p:tgtEl>
                                          <p:spTgt spid="15368"/>
                                        </p:tgtEl>
                                        <p:attrNameLst>
                                          <p:attrName>ppt_x</p:attrName>
                                        </p:attrNameLst>
                                      </p:cBhvr>
                                      <p:tavLst>
                                        <p:tav tm="0">
                                          <p:val>
                                            <p:strVal val="1+#ppt_w/2"/>
                                          </p:val>
                                        </p:tav>
                                        <p:tav tm="100000">
                                          <p:val>
                                            <p:strVal val="#ppt_x"/>
                                          </p:val>
                                        </p:tav>
                                      </p:tavLst>
                                    </p:anim>
                                    <p:anim calcmode="lin" valueType="num">
                                      <p:cBhvr additive="base">
                                        <p:cTn id="26" dur="10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5"/>
                                        </p:tgtEl>
                                        <p:attrNameLst>
                                          <p:attrName>style.visibility</p:attrName>
                                        </p:attrNameLst>
                                      </p:cBhvr>
                                      <p:to>
                                        <p:strVal val="visible"/>
                                      </p:to>
                                    </p:set>
                                    <p:anim calcmode="lin" valueType="num">
                                      <p:cBhvr additive="base">
                                        <p:cTn id="31" dur="1000" fill="hold"/>
                                        <p:tgtEl>
                                          <p:spTgt spid="15365"/>
                                        </p:tgtEl>
                                        <p:attrNameLst>
                                          <p:attrName>ppt_x</p:attrName>
                                        </p:attrNameLst>
                                      </p:cBhvr>
                                      <p:tavLst>
                                        <p:tav tm="0">
                                          <p:val>
                                            <p:strVal val="0-#ppt_w/2"/>
                                          </p:val>
                                        </p:tav>
                                        <p:tav tm="100000">
                                          <p:val>
                                            <p:strVal val="#ppt_x"/>
                                          </p:val>
                                        </p:tav>
                                      </p:tavLst>
                                    </p:anim>
                                    <p:anim calcmode="lin" valueType="num">
                                      <p:cBhvr additive="base">
                                        <p:cTn id="32" dur="10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9"/>
                                        </p:tgtEl>
                                        <p:attrNameLst>
                                          <p:attrName>style.visibility</p:attrName>
                                        </p:attrNameLst>
                                      </p:cBhvr>
                                      <p:to>
                                        <p:strVal val="visible"/>
                                      </p:to>
                                    </p:set>
                                    <p:anim calcmode="lin" valueType="num">
                                      <p:cBhvr additive="base">
                                        <p:cTn id="37" dur="1000" fill="hold"/>
                                        <p:tgtEl>
                                          <p:spTgt spid="15369"/>
                                        </p:tgtEl>
                                        <p:attrNameLst>
                                          <p:attrName>ppt_x</p:attrName>
                                        </p:attrNameLst>
                                      </p:cBhvr>
                                      <p:tavLst>
                                        <p:tav tm="0">
                                          <p:val>
                                            <p:strVal val="1+#ppt_w/2"/>
                                          </p:val>
                                        </p:tav>
                                        <p:tav tm="100000">
                                          <p:val>
                                            <p:strVal val="#ppt_x"/>
                                          </p:val>
                                        </p:tav>
                                      </p:tavLst>
                                    </p:anim>
                                    <p:anim calcmode="lin" valueType="num">
                                      <p:cBhvr additive="base">
                                        <p:cTn id="38" dur="10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6"/>
                                        </p:tgtEl>
                                        <p:attrNameLst>
                                          <p:attrName>style.visibility</p:attrName>
                                        </p:attrNameLst>
                                      </p:cBhvr>
                                      <p:to>
                                        <p:strVal val="visible"/>
                                      </p:to>
                                    </p:set>
                                    <p:anim calcmode="lin" valueType="num">
                                      <p:cBhvr additive="base">
                                        <p:cTn id="43" dur="1000" fill="hold"/>
                                        <p:tgtEl>
                                          <p:spTgt spid="15366"/>
                                        </p:tgtEl>
                                        <p:attrNameLst>
                                          <p:attrName>ppt_x</p:attrName>
                                        </p:attrNameLst>
                                      </p:cBhvr>
                                      <p:tavLst>
                                        <p:tav tm="0">
                                          <p:val>
                                            <p:strVal val="0-#ppt_w/2"/>
                                          </p:val>
                                        </p:tav>
                                        <p:tav tm="100000">
                                          <p:val>
                                            <p:strVal val="#ppt_x"/>
                                          </p:val>
                                        </p:tav>
                                      </p:tavLst>
                                    </p:anim>
                                    <p:anim calcmode="lin" valueType="num">
                                      <p:cBhvr additive="base">
                                        <p:cTn id="44" dur="10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370"/>
                                        </p:tgtEl>
                                        <p:attrNameLst>
                                          <p:attrName>style.visibility</p:attrName>
                                        </p:attrNameLst>
                                      </p:cBhvr>
                                      <p:to>
                                        <p:strVal val="visible"/>
                                      </p:to>
                                    </p:set>
                                    <p:anim calcmode="lin" valueType="num">
                                      <p:cBhvr additive="base">
                                        <p:cTn id="49" dur="1000" fill="hold"/>
                                        <p:tgtEl>
                                          <p:spTgt spid="15370"/>
                                        </p:tgtEl>
                                        <p:attrNameLst>
                                          <p:attrName>ppt_x</p:attrName>
                                        </p:attrNameLst>
                                      </p:cBhvr>
                                      <p:tavLst>
                                        <p:tav tm="0">
                                          <p:val>
                                            <p:strVal val="1+#ppt_w/2"/>
                                          </p:val>
                                        </p:tav>
                                        <p:tav tm="100000">
                                          <p:val>
                                            <p:strVal val="#ppt_x"/>
                                          </p:val>
                                        </p:tav>
                                      </p:tavLst>
                                    </p:anim>
                                    <p:anim calcmode="lin" valueType="num">
                                      <p:cBhvr additive="base">
                                        <p:cTn id="50" dur="1000" fill="hold"/>
                                        <p:tgtEl>
                                          <p:spTgt spid="15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Functions of acoustic reflex</a:t>
            </a:r>
          </a:p>
        </p:txBody>
      </p:sp>
      <p:sp>
        <p:nvSpPr>
          <p:cNvPr id="11267" name="Rectangle 3"/>
          <p:cNvSpPr>
            <a:spLocks noGrp="1" noChangeArrowheads="1"/>
          </p:cNvSpPr>
          <p:nvPr>
            <p:ph type="body" idx="1"/>
          </p:nvPr>
        </p:nvSpPr>
        <p:spPr/>
        <p:txBody>
          <a:bodyPr/>
          <a:lstStyle/>
          <a:p>
            <a:pPr>
              <a:lnSpc>
                <a:spcPct val="80000"/>
              </a:lnSpc>
            </a:pPr>
            <a:r>
              <a:rPr lang="en-US" sz="2800" dirty="0"/>
              <a:t>1- protection of the inner ear from extremely loud noise: AR increases the impedance and this will decrease the amount of acoustic energy reaching the inner ear. Attenuation mainly occurs for the low frequency sounds.</a:t>
            </a:r>
          </a:p>
          <a:p>
            <a:pPr>
              <a:lnSpc>
                <a:spcPct val="80000"/>
              </a:lnSpc>
            </a:pPr>
            <a:r>
              <a:rPr lang="en-US" sz="2800" dirty="0"/>
              <a:t>2- enhancing S/N ratio: since AR attenuates low frequency noise (such that of external noise or the internal noise such as the pumping of the heart or the breathing sounds) that might compete with speech signal.</a:t>
            </a:r>
          </a:p>
        </p:txBody>
      </p:sp>
    </p:spTree>
    <p:extLst>
      <p:ext uri="{BB962C8B-B14F-4D97-AF65-F5344CB8AC3E}">
        <p14:creationId xmlns:p14="http://schemas.microsoft.com/office/powerpoint/2010/main" xmlns="" val="2141954586"/>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How do we measure AR</a:t>
            </a:r>
          </a:p>
        </p:txBody>
      </p:sp>
      <p:sp>
        <p:nvSpPr>
          <p:cNvPr id="12291" name="Rectangle 3"/>
          <p:cNvSpPr>
            <a:spLocks noGrp="1" noChangeArrowheads="1"/>
          </p:cNvSpPr>
          <p:nvPr>
            <p:ph type="body" idx="1"/>
          </p:nvPr>
        </p:nvSpPr>
        <p:spPr/>
        <p:txBody>
          <a:bodyPr/>
          <a:lstStyle/>
          <a:p>
            <a:r>
              <a:rPr lang="en-US" dirty="0"/>
              <a:t>AR causes increase in the impedance, this causes more SPL of the stimulus to be reflected. The measuring microphone will measure the reflected SPL and record it.</a:t>
            </a:r>
          </a:p>
          <a:p>
            <a:r>
              <a:rPr lang="en-US" dirty="0"/>
              <a:t>So, during AR more or less SPL will be measured by the microphone?</a:t>
            </a:r>
          </a:p>
          <a:p>
            <a:pPr>
              <a:buFont typeface="Wingdings" pitchFamily="2" charset="2"/>
              <a:buNone/>
            </a:pPr>
            <a:endParaRPr lang="en-US" dirty="0"/>
          </a:p>
        </p:txBody>
      </p:sp>
    </p:spTree>
    <p:extLst>
      <p:ext uri="{BB962C8B-B14F-4D97-AF65-F5344CB8AC3E}">
        <p14:creationId xmlns:p14="http://schemas.microsoft.com/office/powerpoint/2010/main" xmlns="" val="2437037990"/>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ud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1058839"/>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Parameters of interest of AR</a:t>
            </a:r>
          </a:p>
        </p:txBody>
      </p:sp>
      <p:sp>
        <p:nvSpPr>
          <p:cNvPr id="13315" name="Rectangle 3"/>
          <p:cNvSpPr>
            <a:spLocks noGrp="1" noChangeArrowheads="1"/>
          </p:cNvSpPr>
          <p:nvPr>
            <p:ph type="body" idx="1"/>
          </p:nvPr>
        </p:nvSpPr>
        <p:spPr/>
        <p:txBody>
          <a:bodyPr/>
          <a:lstStyle/>
          <a:p>
            <a:pPr>
              <a:lnSpc>
                <a:spcPct val="80000"/>
              </a:lnSpc>
            </a:pPr>
            <a:r>
              <a:rPr lang="en-US" sz="2400" dirty="0"/>
              <a:t>1- AR threshold: the minimum SPL that produces AR.</a:t>
            </a:r>
          </a:p>
          <a:p>
            <a:pPr>
              <a:lnSpc>
                <a:spcPct val="80000"/>
              </a:lnSpc>
            </a:pPr>
            <a:r>
              <a:rPr lang="en-US" sz="2400" dirty="0"/>
              <a:t>2- AR decay. With sustained stimulation the auditory nerve caused to have adaptation (decrease in firing rate). </a:t>
            </a:r>
          </a:p>
          <a:p>
            <a:pPr>
              <a:lnSpc>
                <a:spcPct val="80000"/>
              </a:lnSpc>
            </a:pPr>
            <a:r>
              <a:rPr lang="en-US" sz="2400" dirty="0"/>
              <a:t>AR threshold: normally is 70 to 100 dB above the audiometric threshold.</a:t>
            </a:r>
          </a:p>
          <a:p>
            <a:pPr>
              <a:lnSpc>
                <a:spcPct val="80000"/>
              </a:lnSpc>
            </a:pPr>
            <a:r>
              <a:rPr lang="en-US" sz="2400" dirty="0"/>
              <a:t>So when we can measure AR, then we can be sure that audiometric threshold is at least better than 40-50 dB HL.</a:t>
            </a:r>
          </a:p>
          <a:p>
            <a:pPr>
              <a:lnSpc>
                <a:spcPct val="80000"/>
              </a:lnSpc>
            </a:pPr>
            <a:r>
              <a:rPr lang="en-US" sz="2400" dirty="0"/>
              <a:t>AR decay: abnormal decay happens when shorter duration of stimulation causes significant decay. This happen especially when lesions like tumors (Acoustic neuroma) affected the auditory nerve.</a:t>
            </a:r>
          </a:p>
        </p:txBody>
      </p:sp>
    </p:spTree>
    <p:extLst>
      <p:ext uri="{BB962C8B-B14F-4D97-AF65-F5344CB8AC3E}">
        <p14:creationId xmlns:p14="http://schemas.microsoft.com/office/powerpoint/2010/main" xmlns="" val="3229140810"/>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Clinical application of ASR</a:t>
            </a:r>
          </a:p>
        </p:txBody>
      </p:sp>
      <p:sp>
        <p:nvSpPr>
          <p:cNvPr id="70659" name="Rectangle 3"/>
          <p:cNvSpPr>
            <a:spLocks noGrp="1" noChangeArrowheads="1"/>
          </p:cNvSpPr>
          <p:nvPr>
            <p:ph type="body" idx="1"/>
          </p:nvPr>
        </p:nvSpPr>
        <p:spPr/>
        <p:txBody>
          <a:bodyPr/>
          <a:lstStyle/>
          <a:p>
            <a:pPr eaLnBrk="1" hangingPunct="1"/>
            <a:r>
              <a:rPr lang="en-US" sz="2400" dirty="0" smtClean="0"/>
              <a:t>Middle Ear Disease</a:t>
            </a:r>
          </a:p>
          <a:p>
            <a:pPr eaLnBrk="1" hangingPunct="1"/>
            <a:r>
              <a:rPr lang="en-US" sz="2400" dirty="0" smtClean="0"/>
              <a:t>Otosclerosis</a:t>
            </a:r>
          </a:p>
          <a:p>
            <a:pPr eaLnBrk="1" hangingPunct="1"/>
            <a:r>
              <a:rPr lang="en-US" sz="2400" dirty="0" smtClean="0"/>
              <a:t>Cochlear hearing loss and loudness recruitment</a:t>
            </a:r>
          </a:p>
          <a:p>
            <a:pPr eaLnBrk="1" hangingPunct="1"/>
            <a:r>
              <a:rPr lang="en-US" sz="2400" dirty="0" smtClean="0"/>
              <a:t>Retrocochlear lesions may abolish the ASR</a:t>
            </a:r>
          </a:p>
          <a:p>
            <a:pPr eaLnBrk="1" hangingPunct="1"/>
            <a:r>
              <a:rPr lang="en-US" sz="2400" dirty="0" smtClean="0"/>
              <a:t>Brainstem lesions may abolish the contralateral reflexes</a:t>
            </a:r>
          </a:p>
          <a:p>
            <a:pPr eaLnBrk="1" hangingPunct="1"/>
            <a:r>
              <a:rPr lang="en-US" sz="2400" dirty="0" smtClean="0"/>
              <a:t>Determination of site of a seventh nerve lesion</a:t>
            </a:r>
          </a:p>
          <a:p>
            <a:pPr eaLnBrk="1" hangingPunct="1"/>
            <a:r>
              <a:rPr lang="en-US" sz="2400" dirty="0" smtClean="0"/>
              <a:t>Acoustic Reflex Decay</a:t>
            </a:r>
            <a:endParaRPr lang="en-US" dirty="0" smtClean="0"/>
          </a:p>
        </p:txBody>
      </p:sp>
    </p:spTree>
    <p:extLst>
      <p:ext uri="{BB962C8B-B14F-4D97-AF65-F5344CB8AC3E}">
        <p14:creationId xmlns:p14="http://schemas.microsoft.com/office/powerpoint/2010/main" xmlns="" val="2955156806"/>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Clinical applications of AR</a:t>
            </a:r>
          </a:p>
        </p:txBody>
      </p:sp>
      <p:sp>
        <p:nvSpPr>
          <p:cNvPr id="18435" name="Rectangle 3"/>
          <p:cNvSpPr>
            <a:spLocks noGrp="1" noChangeArrowheads="1"/>
          </p:cNvSpPr>
          <p:nvPr>
            <p:ph type="body" idx="1"/>
          </p:nvPr>
        </p:nvSpPr>
        <p:spPr/>
        <p:txBody>
          <a:bodyPr/>
          <a:lstStyle/>
          <a:p>
            <a:r>
              <a:rPr lang="en-US" sz="2800" dirty="0"/>
              <a:t>When there is any degree of conductive HL, AR can not be measured.</a:t>
            </a:r>
          </a:p>
          <a:p>
            <a:r>
              <a:rPr lang="en-US" sz="2800" dirty="0"/>
              <a:t>When the AR can be measured that means hearing thresholds are better than 50 dB HL. This can give you a hint about PTA thresholds well in advance before testing and can help you determining the level of stimulation that you need to start with. This also can alarm you when the pt is faking HL.</a:t>
            </a:r>
          </a:p>
          <a:p>
            <a:pPr>
              <a:buFont typeface="Wingdings" pitchFamily="2" charset="2"/>
              <a:buNone/>
            </a:pPr>
            <a:endParaRPr lang="en-US" sz="2800" dirty="0"/>
          </a:p>
        </p:txBody>
      </p:sp>
    </p:spTree>
    <p:extLst>
      <p:ext uri="{BB962C8B-B14F-4D97-AF65-F5344CB8AC3E}">
        <p14:creationId xmlns:p14="http://schemas.microsoft.com/office/powerpoint/2010/main" xmlns="" val="3356863861"/>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Clinical applications of AR</a:t>
            </a:r>
          </a:p>
        </p:txBody>
      </p:sp>
      <p:sp>
        <p:nvSpPr>
          <p:cNvPr id="19459" name="Rectangle 3"/>
          <p:cNvSpPr>
            <a:spLocks noGrp="1" noChangeArrowheads="1"/>
          </p:cNvSpPr>
          <p:nvPr>
            <p:ph type="body" idx="1"/>
          </p:nvPr>
        </p:nvSpPr>
        <p:spPr/>
        <p:txBody>
          <a:bodyPr/>
          <a:lstStyle/>
          <a:p>
            <a:pPr>
              <a:lnSpc>
                <a:spcPct val="90000"/>
              </a:lnSpc>
            </a:pPr>
            <a:r>
              <a:rPr lang="en-US" sz="2800" dirty="0"/>
              <a:t>AR decay: positive decay can be an indication to retrocochlear lesions.</a:t>
            </a:r>
          </a:p>
          <a:p>
            <a:pPr>
              <a:lnSpc>
                <a:spcPct val="90000"/>
              </a:lnSpc>
            </a:pPr>
            <a:r>
              <a:rPr lang="en-US" sz="2800" dirty="0"/>
              <a:t>Positive decay is defined as having AR amplitude decreased 50% or more during the first 5 seconds of a 10 seconds stimulation at 500 Hz and 1000 Hz tones in ipsilateral or contralateral stimulation.</a:t>
            </a:r>
          </a:p>
          <a:p>
            <a:pPr>
              <a:lnSpc>
                <a:spcPct val="90000"/>
              </a:lnSpc>
            </a:pPr>
            <a:r>
              <a:rPr lang="en-US" sz="2800" dirty="0"/>
              <a:t>Questionable decay: when decay is positive at only one frequency and negative at the other.</a:t>
            </a:r>
          </a:p>
        </p:txBody>
      </p:sp>
    </p:spTree>
    <p:extLst>
      <p:ext uri="{BB962C8B-B14F-4D97-AF65-F5344CB8AC3E}">
        <p14:creationId xmlns:p14="http://schemas.microsoft.com/office/powerpoint/2010/main" xmlns="" val="68379631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2400" dirty="0" smtClean="0"/>
              <a:t>Visual Reinforcement Orientation Audiometry (VROA)</a:t>
            </a:r>
          </a:p>
        </p:txBody>
      </p:sp>
      <p:sp>
        <p:nvSpPr>
          <p:cNvPr id="38915" name="Rectangle 3"/>
          <p:cNvSpPr>
            <a:spLocks noGrp="1" noChangeArrowheads="1"/>
          </p:cNvSpPr>
          <p:nvPr>
            <p:ph type="body" sz="half" idx="1"/>
          </p:nvPr>
        </p:nvSpPr>
        <p:spPr>
          <a:xfrm>
            <a:off x="914400" y="1905000"/>
            <a:ext cx="4017963" cy="4572000"/>
          </a:xfrm>
        </p:spPr>
        <p:txBody>
          <a:bodyPr/>
          <a:lstStyle/>
          <a:p>
            <a:pPr lvl="1" eaLnBrk="1" hangingPunct="1"/>
            <a:r>
              <a:rPr lang="en-US" sz="2000" dirty="0" smtClean="0"/>
              <a:t>Uses operant conditioned response and visual reinforcement</a:t>
            </a:r>
          </a:p>
          <a:p>
            <a:pPr lvl="2" eaLnBrk="1" hangingPunct="1"/>
            <a:r>
              <a:rPr lang="en-US" sz="1800" dirty="0" smtClean="0"/>
              <a:t>Response typically head turn. Eye turn also possible</a:t>
            </a:r>
          </a:p>
          <a:p>
            <a:pPr lvl="2" eaLnBrk="1" hangingPunct="1"/>
            <a:r>
              <a:rPr lang="en-US" sz="1800" dirty="0" smtClean="0"/>
              <a:t>Complex visual reinforcement usually lighted puppet theatre- color movement and light are important</a:t>
            </a:r>
          </a:p>
          <a:p>
            <a:pPr lvl="2" eaLnBrk="1" hangingPunct="1"/>
            <a:endParaRPr lang="en-US" sz="1800" dirty="0" smtClean="0"/>
          </a:p>
        </p:txBody>
      </p:sp>
      <p:pic>
        <p:nvPicPr>
          <p:cNvPr id="38916" name="Picture 4" descr="S2"/>
          <p:cNvPicPr>
            <a:picLocks noGrp="1" noChangeAspect="1" noChangeArrowheads="1"/>
          </p:cNvPicPr>
          <p:nvPr>
            <p:ph sz="quarter" idx="2"/>
          </p:nvPr>
        </p:nvPicPr>
        <p:blipFill>
          <a:blip r:embed="rId3"/>
          <a:srcRect/>
          <a:stretch>
            <a:fillRect/>
          </a:stretch>
        </p:blipFill>
        <p:spPr>
          <a:xfrm>
            <a:off x="6205538" y="1905000"/>
            <a:ext cx="1495425" cy="2192338"/>
          </a:xfrm>
          <a:noFill/>
        </p:spPr>
      </p:pic>
      <p:pic>
        <p:nvPicPr>
          <p:cNvPr id="38917" name="Picture 5" descr="S4"/>
          <p:cNvPicPr>
            <a:picLocks noGrp="1" noChangeAspect="1" noChangeArrowheads="1"/>
          </p:cNvPicPr>
          <p:nvPr>
            <p:ph sz="quarter" idx="3"/>
          </p:nvPr>
        </p:nvPicPr>
        <p:blipFill>
          <a:blip r:embed="rId4"/>
          <a:srcRect/>
          <a:stretch>
            <a:fillRect/>
          </a:stretch>
        </p:blipFill>
        <p:spPr>
          <a:xfrm>
            <a:off x="6205538" y="4284663"/>
            <a:ext cx="1495425" cy="2192337"/>
          </a:xfrm>
          <a:noFill/>
        </p:spPr>
      </p:pic>
    </p:spTree>
    <p:extLst>
      <p:ext uri="{BB962C8B-B14F-4D97-AF65-F5344CB8AC3E}">
        <p14:creationId xmlns:p14="http://schemas.microsoft.com/office/powerpoint/2010/main" xmlns="" val="3416609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Clinical applications of AR</a:t>
            </a:r>
          </a:p>
        </p:txBody>
      </p:sp>
      <p:sp>
        <p:nvSpPr>
          <p:cNvPr id="20483" name="Rectangle 3"/>
          <p:cNvSpPr>
            <a:spLocks noGrp="1" noChangeArrowheads="1"/>
          </p:cNvSpPr>
          <p:nvPr>
            <p:ph type="body" idx="1"/>
          </p:nvPr>
        </p:nvSpPr>
        <p:spPr/>
        <p:txBody>
          <a:bodyPr/>
          <a:lstStyle/>
          <a:p>
            <a:pPr>
              <a:lnSpc>
                <a:spcPct val="80000"/>
              </a:lnSpc>
            </a:pPr>
            <a:r>
              <a:rPr lang="en-US" sz="1800" dirty="0"/>
              <a:t>The best benefits can be obtained when comparing ipsilateral and contralateral AR.</a:t>
            </a:r>
          </a:p>
          <a:p>
            <a:pPr>
              <a:lnSpc>
                <a:spcPct val="80000"/>
              </a:lnSpc>
            </a:pPr>
            <a:r>
              <a:rPr lang="en-US" sz="1800" dirty="0"/>
              <a:t>If AR is not present in ipsilateral and present in contralateral stimulation, hearing loss in the ipsilateral ear might be the cause.</a:t>
            </a:r>
          </a:p>
          <a:p>
            <a:pPr>
              <a:lnSpc>
                <a:spcPct val="80000"/>
              </a:lnSpc>
            </a:pPr>
            <a:r>
              <a:rPr lang="en-US" sz="1800" dirty="0"/>
              <a:t>If AR is present in the ipsilateral but not present in the contralateral, then we can deduce that the lesion must be some where either in the contralateral facial nerve, in the brainstem or a contralateral hearing loss.</a:t>
            </a:r>
          </a:p>
          <a:p>
            <a:pPr>
              <a:lnSpc>
                <a:spcPct val="80000"/>
              </a:lnSpc>
            </a:pPr>
            <a:r>
              <a:rPr lang="en-US" sz="1800" dirty="0"/>
              <a:t>When AR is present ipsilaterally, we can deduce that hearing threshold in that ear is better than 40-50 dB HL, the ipsilateral facial nerve is intact, and that ear does not have conductive HL.</a:t>
            </a:r>
          </a:p>
          <a:p>
            <a:pPr>
              <a:lnSpc>
                <a:spcPct val="80000"/>
              </a:lnSpc>
            </a:pPr>
            <a:r>
              <a:rPr lang="en-US" sz="1800" dirty="0"/>
              <a:t>Will contralateral conductive HL impede the contralateral AR if there is no ipsilateral conductive hearing loss or lesions in the ipsilateral facial nerve?</a:t>
            </a:r>
          </a:p>
          <a:p>
            <a:pPr>
              <a:lnSpc>
                <a:spcPct val="80000"/>
              </a:lnSpc>
            </a:pPr>
            <a:r>
              <a:rPr lang="en-US" sz="1800" dirty="0"/>
              <a:t>If there is profound SNHL in the ipsilateral ear, can we ever get a l AR from the other ear?</a:t>
            </a:r>
          </a:p>
          <a:p>
            <a:pPr>
              <a:lnSpc>
                <a:spcPct val="80000"/>
              </a:lnSpc>
            </a:pPr>
            <a:r>
              <a:rPr lang="en-US" sz="1800" dirty="0"/>
              <a:t>Can we have AR in the side that is affected by facial palsy (Bell’s palsy)?</a:t>
            </a:r>
          </a:p>
        </p:txBody>
      </p:sp>
    </p:spTree>
    <p:extLst>
      <p:ext uri="{BB962C8B-B14F-4D97-AF65-F5344CB8AC3E}">
        <p14:creationId xmlns:p14="http://schemas.microsoft.com/office/powerpoint/2010/main" xmlns="" val="3212232741"/>
      </p:ext>
    </p:extLst>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Clinical applications of AR</a:t>
            </a:r>
          </a:p>
        </p:txBody>
      </p:sp>
      <p:sp>
        <p:nvSpPr>
          <p:cNvPr id="21507" name="Rectangle 3"/>
          <p:cNvSpPr>
            <a:spLocks noGrp="1" noChangeArrowheads="1"/>
          </p:cNvSpPr>
          <p:nvPr>
            <p:ph type="body" idx="1"/>
          </p:nvPr>
        </p:nvSpPr>
        <p:spPr/>
        <p:txBody>
          <a:bodyPr/>
          <a:lstStyle/>
          <a:p>
            <a:pPr>
              <a:lnSpc>
                <a:spcPct val="80000"/>
              </a:lnSpc>
            </a:pPr>
            <a:r>
              <a:rPr lang="en-US" sz="2800" dirty="0"/>
              <a:t>Do you think AR measurement is </a:t>
            </a:r>
          </a:p>
          <a:p>
            <a:pPr>
              <a:lnSpc>
                <a:spcPct val="80000"/>
              </a:lnSpc>
            </a:pPr>
            <a:r>
              <a:rPr lang="en-US" sz="2800" dirty="0"/>
              <a:t>Beneficial and why?</a:t>
            </a:r>
          </a:p>
          <a:p>
            <a:pPr>
              <a:lnSpc>
                <a:spcPct val="80000"/>
              </a:lnSpc>
            </a:pPr>
            <a:r>
              <a:rPr lang="en-US" sz="2800" dirty="0"/>
              <a:t>Necessary and why?</a:t>
            </a:r>
          </a:p>
          <a:p>
            <a:pPr>
              <a:lnSpc>
                <a:spcPct val="80000"/>
              </a:lnSpc>
            </a:pPr>
            <a:r>
              <a:rPr lang="en-US" sz="2800" dirty="0"/>
              <a:t>In the battery of audiological testing, when/where, in your opinion, should we conduct AR testing?</a:t>
            </a:r>
          </a:p>
          <a:p>
            <a:pPr>
              <a:lnSpc>
                <a:spcPct val="80000"/>
              </a:lnSpc>
            </a:pPr>
            <a:r>
              <a:rPr lang="en-US" sz="2800" dirty="0"/>
              <a:t>Do you know how to conduct AR testing?</a:t>
            </a:r>
          </a:p>
          <a:p>
            <a:pPr>
              <a:lnSpc>
                <a:spcPct val="80000"/>
              </a:lnSpc>
            </a:pPr>
            <a:r>
              <a:rPr lang="en-US" sz="2800" dirty="0"/>
              <a:t>Do you consider AR testing as an immitance testing?</a:t>
            </a:r>
          </a:p>
          <a:p>
            <a:pPr>
              <a:lnSpc>
                <a:spcPct val="80000"/>
              </a:lnSpc>
            </a:pPr>
            <a:r>
              <a:rPr lang="en-US" sz="2800" dirty="0"/>
              <a:t>What variables can prevent you from recording AR? </a:t>
            </a:r>
          </a:p>
        </p:txBody>
      </p:sp>
    </p:spTree>
    <p:extLst>
      <p:ext uri="{BB962C8B-B14F-4D97-AF65-F5344CB8AC3E}">
        <p14:creationId xmlns:p14="http://schemas.microsoft.com/office/powerpoint/2010/main" xmlns="" val="2859347959"/>
      </p:ext>
    </p:extLst>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p14="http://schemas.microsoft.com/office/powerpoint/2010/main" xmlns="" val="3658667391"/>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p14="http://schemas.microsoft.com/office/powerpoint/2010/main" xmlns="" val="3129033388"/>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dirty="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dirty="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extLst>
      <p:ext uri="{BB962C8B-B14F-4D97-AF65-F5344CB8AC3E}">
        <p14:creationId xmlns:p14="http://schemas.microsoft.com/office/powerpoint/2010/main" xmlns="" val="424119480"/>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extLst>
      <p:ext uri="{BB962C8B-B14F-4D97-AF65-F5344CB8AC3E}">
        <p14:creationId xmlns:p14="http://schemas.microsoft.com/office/powerpoint/2010/main" xmlns="" val="2591556791"/>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dirty="0" smtClean="0">
                <a:latin typeface="Alba" pitchFamily="2" charset="0"/>
              </a:rPr>
              <a:t>Types of OAE’s</a:t>
            </a:r>
          </a:p>
        </p:txBody>
      </p:sp>
      <p:graphicFrame>
        <p:nvGraphicFramePr>
          <p:cNvPr id="2" name="Diagram 1"/>
          <p:cNvGraphicFramePr/>
          <p:nvPr/>
        </p:nvGraphicFramePr>
        <p:xfrm>
          <a:off x="679450" y="1908175"/>
          <a:ext cx="7926388" cy="418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45444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dirty="0"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dirty="0" smtClean="0">
                <a:latin typeface="Tahoma" pitchFamily="34" charset="0"/>
              </a:rPr>
              <a:t>Occurs in the absence of any intentional stimulation of the ear. </a:t>
            </a:r>
          </a:p>
          <a:p>
            <a:r>
              <a:rPr lang="en-US" sz="2400" dirty="0" smtClean="0">
                <a:latin typeface="Tahoma" pitchFamily="34" charset="0"/>
              </a:rPr>
              <a:t>Prevalence is in about 40-60% of normal hearing people.</a:t>
            </a:r>
          </a:p>
          <a:p>
            <a:r>
              <a:rPr lang="en-US" sz="2400" dirty="0" smtClean="0">
                <a:latin typeface="Tahoma" pitchFamily="34" charset="0"/>
              </a:rPr>
              <a:t>When you record SOAE’s, you average the number of samples of sounds in the ear and perform a spectral analysis. </a:t>
            </a:r>
          </a:p>
          <a:p>
            <a:pPr>
              <a:buFont typeface="Wingdings" pitchFamily="2" charset="2"/>
              <a:buNone/>
            </a:pPr>
            <a:endParaRPr lang="en-US" sz="2400" dirty="0" smtClean="0">
              <a:latin typeface="Tahoma" pitchFamily="34" charset="0"/>
            </a:endParaRPr>
          </a:p>
          <a:p>
            <a:r>
              <a:rPr lang="en-US" sz="2400" dirty="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dirty="0" smtClean="0">
              <a:latin typeface="Tahoma" pitchFamily="34" charset="0"/>
            </a:endParaRPr>
          </a:p>
        </p:txBody>
      </p:sp>
    </p:spTree>
    <p:extLst>
      <p:ext uri="{BB962C8B-B14F-4D97-AF65-F5344CB8AC3E}">
        <p14:creationId xmlns:p14="http://schemas.microsoft.com/office/powerpoint/2010/main" xmlns="" val="1632650291"/>
      </p:ext>
    </p:extLst>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dirty="0" smtClean="0">
                <a:latin typeface="Tahoma" pitchFamily="34" charset="0"/>
              </a:rPr>
              <a:t>Result from the interaction of two simultaneously presented pure tones.</a:t>
            </a:r>
          </a:p>
          <a:p>
            <a:pPr marL="64008" indent="0">
              <a:lnSpc>
                <a:spcPct val="80000"/>
              </a:lnSpc>
              <a:buNone/>
            </a:pPr>
            <a:endParaRPr lang="en-US" sz="2000" dirty="0" smtClean="0">
              <a:latin typeface="Tahoma" pitchFamily="34" charset="0"/>
            </a:endParaRPr>
          </a:p>
          <a:p>
            <a:pPr>
              <a:lnSpc>
                <a:spcPct val="80000"/>
              </a:lnSpc>
            </a:pPr>
            <a:r>
              <a:rPr lang="en-US" sz="2000" dirty="0" smtClean="0">
                <a:latin typeface="Tahoma" pitchFamily="34" charset="0"/>
              </a:rPr>
              <a:t>Stimuli consist of 2 pure tones at 2 frequencies (ie, f1, f2 [f2&gt;f1]) and 2 intensity levels (ie, L1, L2). The relationship between L1-L2 and f1-f2 dictates the frequency response.</a:t>
            </a:r>
          </a:p>
          <a:p>
            <a:pPr marL="64008" indent="0">
              <a:lnSpc>
                <a:spcPct val="80000"/>
              </a:lnSpc>
              <a:buNone/>
            </a:pPr>
            <a:r>
              <a:rPr lang="en-US" sz="2000" dirty="0" smtClean="0">
                <a:latin typeface="Tahoma" pitchFamily="34" charset="0"/>
              </a:rPr>
              <a:t> </a:t>
            </a:r>
          </a:p>
          <a:p>
            <a:pPr>
              <a:lnSpc>
                <a:spcPct val="80000"/>
              </a:lnSpc>
            </a:pPr>
            <a:r>
              <a:rPr lang="en-US" sz="2000" dirty="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marL="64008" indent="0">
              <a:lnSpc>
                <a:spcPct val="80000"/>
              </a:lnSpc>
              <a:buNone/>
            </a:pPr>
            <a:endParaRPr lang="en-US" sz="2000" dirty="0" smtClean="0">
              <a:latin typeface="Tahoma" pitchFamily="34" charset="0"/>
            </a:endParaRPr>
          </a:p>
          <a:p>
            <a:pPr>
              <a:lnSpc>
                <a:spcPct val="80000"/>
              </a:lnSpc>
              <a:buFont typeface="Wingdings" pitchFamily="2" charset="2"/>
              <a:buNone/>
            </a:pPr>
            <a:r>
              <a:rPr lang="en-US" sz="2000" dirty="0" smtClean="0">
                <a:latin typeface="Tahoma" pitchFamily="34" charset="0"/>
              </a:rPr>
              <a:t>    </a:t>
            </a:r>
          </a:p>
        </p:txBody>
      </p:sp>
    </p:spTree>
    <p:extLst>
      <p:ext uri="{BB962C8B-B14F-4D97-AF65-F5344CB8AC3E}">
        <p14:creationId xmlns:p14="http://schemas.microsoft.com/office/powerpoint/2010/main" xmlns="" val="23299114"/>
      </p:ext>
    </p:extLst>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pPr eaLnBrk="1" hangingPunct="1"/>
            <a:r>
              <a:rPr lang="en-US" dirty="0" smtClean="0"/>
              <a:t>DPOAEs</a:t>
            </a:r>
          </a:p>
        </p:txBody>
      </p:sp>
      <p:sp>
        <p:nvSpPr>
          <p:cNvPr id="78851" name="Rectangle 3"/>
          <p:cNvSpPr>
            <a:spLocks noGrp="1" noChangeArrowheads="1"/>
          </p:cNvSpPr>
          <p:nvPr>
            <p:ph type="body" sz="half" idx="1"/>
          </p:nvPr>
        </p:nvSpPr>
        <p:spPr>
          <a:xfrm>
            <a:off x="914400" y="1905000"/>
            <a:ext cx="7924800" cy="4572000"/>
          </a:xfrm>
        </p:spPr>
        <p:txBody>
          <a:bodyPr/>
          <a:lstStyle/>
          <a:p>
            <a:pPr eaLnBrk="1" hangingPunct="1">
              <a:lnSpc>
                <a:spcPct val="80000"/>
              </a:lnSpc>
            </a:pPr>
            <a:r>
              <a:rPr lang="en-US" sz="2400" dirty="0" smtClean="0">
                <a:latin typeface="Myriad Web" pitchFamily="34" charset="0"/>
              </a:rPr>
              <a:t>2 tone stimuli (F1 and F2)</a:t>
            </a:r>
          </a:p>
          <a:p>
            <a:pPr eaLnBrk="1" hangingPunct="1">
              <a:lnSpc>
                <a:spcPct val="80000"/>
              </a:lnSpc>
            </a:pPr>
            <a:r>
              <a:rPr lang="en-US" sz="2400" dirty="0" smtClean="0">
                <a:latin typeface="Myriad Web" pitchFamily="34" charset="0"/>
              </a:rPr>
              <a:t>Cochlea hair cells generate a resonance </a:t>
            </a:r>
          </a:p>
        </p:txBody>
      </p:sp>
      <p:pic>
        <p:nvPicPr>
          <p:cNvPr id="78852" name="Picture 4" descr="dp"/>
          <p:cNvPicPr>
            <a:picLocks noGrp="1" noChangeAspect="1" noChangeArrowheads="1"/>
          </p:cNvPicPr>
          <p:nvPr>
            <p:ph sz="half" idx="2"/>
          </p:nvPr>
        </p:nvPicPr>
        <p:blipFill>
          <a:blip r:embed="rId3"/>
          <a:srcRect/>
          <a:stretch>
            <a:fillRect/>
          </a:stretch>
        </p:blipFill>
        <p:spPr>
          <a:xfrm>
            <a:off x="2195513" y="3024188"/>
            <a:ext cx="4695825" cy="3800475"/>
          </a:xfrm>
          <a:noFill/>
        </p:spPr>
      </p:pic>
    </p:spTree>
    <p:extLst>
      <p:ext uri="{BB962C8B-B14F-4D97-AF65-F5344CB8AC3E}">
        <p14:creationId xmlns:p14="http://schemas.microsoft.com/office/powerpoint/2010/main" xmlns="" val="325949021"/>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Play audiometry 3-9 years</a:t>
            </a:r>
          </a:p>
        </p:txBody>
      </p:sp>
      <p:sp>
        <p:nvSpPr>
          <p:cNvPr id="39939" name="Rectangle 3"/>
          <p:cNvSpPr>
            <a:spLocks noGrp="1" noChangeArrowheads="1"/>
          </p:cNvSpPr>
          <p:nvPr>
            <p:ph type="body" idx="1"/>
          </p:nvPr>
        </p:nvSpPr>
        <p:spPr/>
        <p:txBody>
          <a:bodyPr/>
          <a:lstStyle/>
          <a:p>
            <a:pPr eaLnBrk="1" hangingPunct="1"/>
            <a:r>
              <a:rPr lang="en-US" dirty="0" smtClean="0"/>
              <a:t>Before testing</a:t>
            </a:r>
          </a:p>
          <a:p>
            <a:pPr lvl="1" eaLnBrk="1" hangingPunct="1"/>
            <a:r>
              <a:rPr lang="en-US" dirty="0" smtClean="0"/>
              <a:t>Subjective check of audiometer</a:t>
            </a:r>
          </a:p>
          <a:p>
            <a:pPr lvl="1" eaLnBrk="1" hangingPunct="1"/>
            <a:r>
              <a:rPr lang="en-US" dirty="0" smtClean="0"/>
              <a:t>Check test environment, audibility of tones</a:t>
            </a:r>
          </a:p>
          <a:p>
            <a:pPr lvl="1" eaLnBrk="1" hangingPunct="1"/>
            <a:r>
              <a:rPr lang="en-US" dirty="0" smtClean="0"/>
              <a:t>A</a:t>
            </a:r>
            <a:r>
              <a:rPr lang="en-US" dirty="0" smtClean="0">
                <a:sym typeface="Bookshelf Symbol 1" pitchFamily="34" charset="2"/>
              </a:rPr>
              <a:t>void visual clues</a:t>
            </a:r>
            <a:endParaRPr lang="en-US" dirty="0" smtClean="0"/>
          </a:p>
          <a:p>
            <a:pPr lvl="1" eaLnBrk="1" hangingPunct="1"/>
            <a:r>
              <a:rPr lang="en-US" dirty="0" smtClean="0"/>
              <a:t>Instruct client, demonstrate procedure</a:t>
            </a:r>
          </a:p>
          <a:p>
            <a:pPr lvl="1" eaLnBrk="1" hangingPunct="1"/>
            <a:r>
              <a:rPr lang="en-US" dirty="0" smtClean="0"/>
              <a:t>Position headphones</a:t>
            </a:r>
          </a:p>
          <a:p>
            <a:pPr lvl="1" eaLnBrk="1" hangingPunct="1"/>
            <a:r>
              <a:rPr lang="en-US" dirty="0" smtClean="0"/>
              <a:t>Present orienting tone (40dBHL) and check client’s response. Re-instruct if necessary</a:t>
            </a:r>
          </a:p>
        </p:txBody>
      </p:sp>
    </p:spTree>
    <p:extLst>
      <p:ext uri="{BB962C8B-B14F-4D97-AF65-F5344CB8AC3E}">
        <p14:creationId xmlns:p14="http://schemas.microsoft.com/office/powerpoint/2010/main" xmlns="" val="3202588158"/>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RESPONSE</a:t>
            </a:r>
            <a:endParaRPr lang="en-AU" dirty="0"/>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NOISE</a:t>
            </a:r>
            <a:endParaRPr lang="en-AU" dirty="0"/>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Tree>
    <p:extLst>
      <p:ext uri="{BB962C8B-B14F-4D97-AF65-F5344CB8AC3E}">
        <p14:creationId xmlns:p14="http://schemas.microsoft.com/office/powerpoint/2010/main" xmlns="" val="3360838284"/>
      </p:ext>
    </p:extLst>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dirty="0" smtClean="0">
                <a:latin typeface="Tahoma" pitchFamily="34" charset="0"/>
              </a:rPr>
              <a:t>TEOAE’s are frequency responses that follow </a:t>
            </a:r>
          </a:p>
          <a:p>
            <a:pPr>
              <a:buFont typeface="Wingdings" pitchFamily="2" charset="2"/>
              <a:buNone/>
            </a:pPr>
            <a:r>
              <a:rPr lang="en-US" sz="2000" dirty="0" smtClean="0">
                <a:latin typeface="Tahoma" pitchFamily="34" charset="0"/>
              </a:rPr>
              <a:t>     a brief acoustic stimulus, such as a click or tone burst. </a:t>
            </a:r>
          </a:p>
          <a:p>
            <a:r>
              <a:rPr lang="en-US" sz="2000" dirty="0" smtClean="0">
                <a:latin typeface="Tahoma" pitchFamily="34" charset="0"/>
              </a:rPr>
              <a:t>The evoked response from this type of stimulus covers the frequency range up to around 4 kHz. </a:t>
            </a:r>
          </a:p>
          <a:p>
            <a:r>
              <a:rPr lang="en-US" sz="2000" dirty="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dirty="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dirty="0" smtClean="0">
                <a:latin typeface="Tahoma" pitchFamily="34" charset="0"/>
              </a:rPr>
              <a:t>TEOAE’s do not occur in people with a hearing loss greater than 30dB. </a:t>
            </a:r>
          </a:p>
          <a:p>
            <a:endParaRPr lang="en-US" sz="2000" dirty="0" smtClean="0">
              <a:latin typeface="Tahoma" pitchFamily="34" charset="0"/>
            </a:endParaRPr>
          </a:p>
          <a:p>
            <a:endParaRPr lang="en-US" sz="2000" dirty="0" smtClean="0"/>
          </a:p>
          <a:p>
            <a:endParaRPr lang="en-US" sz="2000" dirty="0" smtClean="0"/>
          </a:p>
        </p:txBody>
      </p:sp>
    </p:spTree>
    <p:extLst>
      <p:ext uri="{BB962C8B-B14F-4D97-AF65-F5344CB8AC3E}">
        <p14:creationId xmlns:p14="http://schemas.microsoft.com/office/powerpoint/2010/main" xmlns="" val="1876191525"/>
      </p:ext>
    </p:extLst>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677302960"/>
      </p:ext>
    </p:extLst>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High frequency HL</a:t>
            </a:r>
          </a:p>
        </p:txBody>
      </p:sp>
    </p:spTree>
    <p:extLst>
      <p:ext uri="{BB962C8B-B14F-4D97-AF65-F5344CB8AC3E}">
        <p14:creationId xmlns:p14="http://schemas.microsoft.com/office/powerpoint/2010/main" xmlns="" val="3886913385"/>
      </p:ext>
    </p:extLst>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extLst>
      <p:ext uri="{BB962C8B-B14F-4D97-AF65-F5344CB8AC3E}">
        <p14:creationId xmlns:p14="http://schemas.microsoft.com/office/powerpoint/2010/main" xmlns="" val="4011411201"/>
      </p:ext>
    </p:extLst>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dirty="0" smtClean="0"/>
              <a:t>Acquisition</a:t>
            </a:r>
            <a:endParaRPr lang="en-US" dirty="0" smtClean="0"/>
          </a:p>
        </p:txBody>
      </p:sp>
      <p:sp>
        <p:nvSpPr>
          <p:cNvPr id="90115" name="Rectangle 3"/>
          <p:cNvSpPr>
            <a:spLocks noGrp="1" noChangeArrowheads="1"/>
          </p:cNvSpPr>
          <p:nvPr>
            <p:ph type="body" idx="1"/>
          </p:nvPr>
        </p:nvSpPr>
        <p:spPr/>
        <p:txBody>
          <a:bodyPr/>
          <a:lstStyle/>
          <a:p>
            <a:pPr eaLnBrk="1" hangingPunct="1"/>
            <a:r>
              <a:rPr lang="en-AU" dirty="0" smtClean="0"/>
              <a:t>Not affected by sleep but needs test subject to be still and compliant</a:t>
            </a:r>
          </a:p>
          <a:p>
            <a:pPr eaLnBrk="1" hangingPunct="1"/>
            <a:r>
              <a:rPr lang="en-AU" dirty="0" smtClean="0"/>
              <a:t>Very quick</a:t>
            </a:r>
          </a:p>
        </p:txBody>
      </p:sp>
    </p:spTree>
    <p:extLst>
      <p:ext uri="{BB962C8B-B14F-4D97-AF65-F5344CB8AC3E}">
        <p14:creationId xmlns:p14="http://schemas.microsoft.com/office/powerpoint/2010/main" xmlns="" val="2087101629"/>
      </p:ext>
    </p:extLst>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p14="http://schemas.microsoft.com/office/powerpoint/2010/main" xmlns="" val="3692561025"/>
      </p:ext>
    </p:extLst>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p14="http://schemas.microsoft.com/office/powerpoint/2010/main" xmlns="" val="1215143377"/>
      </p:ext>
    </p:extLst>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p14="http://schemas.microsoft.com/office/powerpoint/2010/main" xmlns="" val="2230744018"/>
      </p:ext>
    </p:extLst>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type="body"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p14="http://schemas.microsoft.com/office/powerpoint/2010/main" xmlns="" val="1632439740"/>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extLst>
      <p:ext uri="{BB962C8B-B14F-4D97-AF65-F5344CB8AC3E}">
        <p14:creationId xmlns:p14="http://schemas.microsoft.com/office/powerpoint/2010/main" xmlns="" val="283614147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p14="http://schemas.microsoft.com/office/powerpoint/2010/main" xmlns="" val="2406486314"/>
      </p:ext>
    </p:extLst>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p14="http://schemas.microsoft.com/office/powerpoint/2010/main" xmlns="" val="3716332030"/>
      </p:ext>
    </p:extLst>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912422262"/>
      </p:ext>
    </p:extLst>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2528791629"/>
      </p:ext>
    </p:extLst>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dirty="0"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p:oleObj spid="_x0000_s6162" name="Harvard F/X Drawing" r:id="rId4" imgW="6172200" imgH="4600575" progId="">
                <p:embed/>
              </p:oleObj>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a:t>
              </a:r>
            </a:p>
          </p:txBody>
        </p:sp>
      </p:grpSp>
    </p:spTree>
    <p:extLst>
      <p:ext uri="{BB962C8B-B14F-4D97-AF65-F5344CB8AC3E}">
        <p14:creationId xmlns:p14="http://schemas.microsoft.com/office/powerpoint/2010/main" xmlns="" val="2286450007"/>
      </p:ext>
    </p:extLst>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p:oleObj spid="_x0000_s8210" name="Harvard F/X Drawing" r:id="rId4" imgW="7462838" imgH="4721225" progId="">
              <p:embed/>
            </p:oleObj>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dirty="0">
                <a:latin typeface="Arial" charset="0"/>
              </a:rPr>
              <a:t>Latency, ms</a:t>
            </a:r>
          </a:p>
        </p:txBody>
      </p:sp>
    </p:spTree>
    <p:extLst>
      <p:ext uri="{BB962C8B-B14F-4D97-AF65-F5344CB8AC3E}">
        <p14:creationId xmlns:p14="http://schemas.microsoft.com/office/powerpoint/2010/main" xmlns="" val="275210703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to determine normal ABR waveform depends on:</a:t>
            </a:r>
          </a:p>
          <a:p>
            <a:pPr lvl="1"/>
            <a:r>
              <a:rPr lang="en-US" dirty="0" smtClean="0"/>
              <a:t>Waves absolute latency.</a:t>
            </a:r>
          </a:p>
          <a:p>
            <a:pPr lvl="1"/>
            <a:r>
              <a:rPr lang="en-US" dirty="0" smtClean="0"/>
              <a:t>Waves interpeak intervals.</a:t>
            </a:r>
          </a:p>
          <a:p>
            <a:pPr lvl="1"/>
            <a:r>
              <a:rPr lang="en-US" dirty="0" smtClean="0"/>
              <a:t>Latency-intensity function.</a:t>
            </a:r>
          </a:p>
          <a:p>
            <a:pPr lvl="1"/>
            <a:r>
              <a:rPr lang="en-US" dirty="0" smtClean="0"/>
              <a:t>Wave V/I amplitude ratio.</a:t>
            </a:r>
          </a:p>
          <a:p>
            <a:pPr lvl="1"/>
            <a:r>
              <a:rPr lang="en-US" dirty="0" smtClean="0"/>
              <a:t>Interaural wave V latency difference.</a:t>
            </a:r>
          </a:p>
          <a:p>
            <a:pPr lvl="1"/>
            <a:endParaRPr lang="en-US" dirty="0" smtClean="0"/>
          </a:p>
          <a:p>
            <a:r>
              <a:rPr lang="en-US" dirty="0" smtClean="0"/>
              <a:t>Research established normal ranges of the above parameters.</a:t>
            </a:r>
          </a:p>
          <a:p>
            <a:pPr>
              <a:buNone/>
            </a:pPr>
            <a:endParaRPr lang="en-US" dirty="0"/>
          </a:p>
        </p:txBody>
      </p:sp>
    </p:spTree>
    <p:extLst>
      <p:ext uri="{BB962C8B-B14F-4D97-AF65-F5344CB8AC3E}">
        <p14:creationId xmlns:p14="http://schemas.microsoft.com/office/powerpoint/2010/main" xmlns="" val="3942893739"/>
      </p:ext>
    </p:extLst>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 ranges for the above parameters are not universal.</a:t>
            </a:r>
          </a:p>
          <a:p>
            <a:endParaRPr lang="en-US" dirty="0" smtClean="0"/>
          </a:p>
          <a:p>
            <a:r>
              <a:rPr lang="en-US" dirty="0" smtClean="0"/>
              <a:t>There are some variation among different research findings.</a:t>
            </a:r>
          </a:p>
          <a:p>
            <a:endParaRPr lang="en-US" dirty="0" smtClean="0"/>
          </a:p>
          <a:p>
            <a:r>
              <a:rPr lang="en-US" dirty="0" smtClean="0"/>
              <a:t>Many factors affects normal values including age, sex, temp and other factors.</a:t>
            </a:r>
          </a:p>
          <a:p>
            <a:endParaRPr lang="en-US" dirty="0" smtClean="0"/>
          </a:p>
          <a:p>
            <a:r>
              <a:rPr lang="en-US" dirty="0" smtClean="0"/>
              <a:t>It is always better for each practice to establish its own norms.</a:t>
            </a:r>
            <a:endParaRPr lang="en-US" dirty="0"/>
          </a:p>
        </p:txBody>
      </p:sp>
    </p:spTree>
    <p:extLst>
      <p:ext uri="{BB962C8B-B14F-4D97-AF65-F5344CB8AC3E}">
        <p14:creationId xmlns:p14="http://schemas.microsoft.com/office/powerpoint/2010/main" xmlns="" val="3644798614"/>
      </p:ext>
    </p:extLst>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a:bodyPr>
          <a:lstStyle/>
          <a:p>
            <a:r>
              <a:rPr lang="en-US" dirty="0" smtClean="0"/>
              <a:t>Absolute latency of ABR waves in adults:</a:t>
            </a:r>
          </a:p>
          <a:p>
            <a:pPr lvl="1"/>
            <a:r>
              <a:rPr lang="en-US" dirty="0" smtClean="0"/>
              <a:t>Wave I: at around 1.6 ms +/- 0.2 ms.</a:t>
            </a:r>
          </a:p>
          <a:p>
            <a:pPr lvl="1"/>
            <a:r>
              <a:rPr lang="en-US" dirty="0" smtClean="0"/>
              <a:t>Wave III: at around 3.7 ms +/- 0.2 ms.</a:t>
            </a:r>
          </a:p>
          <a:p>
            <a:pPr lvl="1"/>
            <a:r>
              <a:rPr lang="en-US" dirty="0" smtClean="0"/>
              <a:t>Wave V: at around 5.6 ms +/- 0.2 ms.</a:t>
            </a:r>
          </a:p>
          <a:p>
            <a:endParaRPr lang="en-US" dirty="0" smtClean="0"/>
          </a:p>
          <a:p>
            <a:r>
              <a:rPr lang="en-US" dirty="0" smtClean="0"/>
              <a:t>Interwave latency intervals:</a:t>
            </a:r>
          </a:p>
          <a:p>
            <a:pPr lvl="1"/>
            <a:r>
              <a:rPr lang="en-US" dirty="0" smtClean="0"/>
              <a:t>I-III: 2.0  ms+/- 0.4 ms.</a:t>
            </a:r>
          </a:p>
          <a:p>
            <a:pPr lvl="1"/>
            <a:r>
              <a:rPr lang="en-US" dirty="0" smtClean="0"/>
              <a:t>III-V:  1.8 ms +/- 0.4 ms.</a:t>
            </a:r>
          </a:p>
          <a:p>
            <a:pPr lvl="1"/>
            <a:r>
              <a:rPr lang="en-US" dirty="0" smtClean="0"/>
              <a:t>I-V: 3.8 ms +/- 0.4 ms.</a:t>
            </a:r>
          </a:p>
          <a:p>
            <a:pPr lvl="1"/>
            <a:endParaRPr lang="en-US" dirty="0"/>
          </a:p>
        </p:txBody>
      </p:sp>
    </p:spTree>
    <p:extLst>
      <p:ext uri="{BB962C8B-B14F-4D97-AF65-F5344CB8AC3E}">
        <p14:creationId xmlns:p14="http://schemas.microsoft.com/office/powerpoint/2010/main" xmlns="" val="1850686631"/>
      </p:ext>
    </p:extLst>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lstStyle/>
          <a:p>
            <a:r>
              <a:rPr lang="en-US" dirty="0" smtClean="0"/>
              <a:t>Wave V latency-intensity function: increases by around 0.3 ms per 10 dB decrease of the stimulus level.</a:t>
            </a:r>
          </a:p>
          <a:p>
            <a:endParaRPr lang="en-US" dirty="0" smtClean="0"/>
          </a:p>
          <a:p>
            <a:r>
              <a:rPr lang="en-US" dirty="0" smtClean="0"/>
              <a:t>V/I amplitude ratio: greater than 1.0.</a:t>
            </a:r>
          </a:p>
          <a:p>
            <a:endParaRPr lang="en-US" dirty="0" smtClean="0"/>
          </a:p>
          <a:p>
            <a:r>
              <a:rPr lang="en-US" dirty="0" smtClean="0"/>
              <a:t>Wave V latency difference: less than 0.4 ms.  </a:t>
            </a:r>
            <a:endParaRPr lang="en-US" dirty="0"/>
          </a:p>
        </p:txBody>
      </p:sp>
    </p:spTree>
    <p:extLst>
      <p:ext uri="{BB962C8B-B14F-4D97-AF65-F5344CB8AC3E}">
        <p14:creationId xmlns:p14="http://schemas.microsoft.com/office/powerpoint/2010/main" xmlns="" val="213896603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5451</Words>
  <Application>Microsoft Office PowerPoint</Application>
  <PresentationFormat>On-screen Show (4:3)</PresentationFormat>
  <Paragraphs>754</Paragraphs>
  <Slides>129</Slides>
  <Notes>18</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129</vt:i4>
      </vt:variant>
    </vt:vector>
  </HeadingPairs>
  <TitlesOfParts>
    <vt:vector size="134" baseType="lpstr">
      <vt:lpstr>Verve</vt:lpstr>
      <vt:lpstr>Image</vt:lpstr>
      <vt:lpstr>Bitmap Image</vt:lpstr>
      <vt:lpstr>Harvard F/X Drawing</vt:lpstr>
      <vt:lpstr>Photo Editor Photo</vt:lpstr>
      <vt:lpstr>Audiology presentation</vt:lpstr>
      <vt:lpstr>Slide 2</vt:lpstr>
      <vt:lpstr>Slide 3</vt:lpstr>
      <vt:lpstr>Age based hearing assessment</vt:lpstr>
      <vt:lpstr>Slide 5</vt:lpstr>
      <vt:lpstr>Infants 7 months-3 years</vt:lpstr>
      <vt:lpstr>Visual Reinforcement Orientation Audiometry (VROA)</vt:lpstr>
      <vt:lpstr>Play audiometry 3-9 years</vt:lpstr>
      <vt:lpstr>Pure tone audiometry</vt:lpstr>
      <vt:lpstr>Pure Tone Audiometry</vt:lpstr>
      <vt:lpstr>Pure Tones</vt:lpstr>
      <vt:lpstr>Ranges of Hearing Loss</vt:lpstr>
      <vt:lpstr>Normal Hearing</vt:lpstr>
      <vt:lpstr>Conductive Hearing Loss</vt:lpstr>
      <vt:lpstr>Sensorineural Hearing Loss</vt:lpstr>
      <vt:lpstr>Mixed Hearing Loss</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27</vt:lpstr>
      <vt:lpstr>Slide 28</vt:lpstr>
      <vt:lpstr>Slide 29</vt:lpstr>
      <vt:lpstr>Slide 30</vt:lpstr>
      <vt:lpstr>Slide 31</vt:lpstr>
      <vt:lpstr>Slide 32</vt:lpstr>
      <vt:lpstr>Slide 33</vt:lpstr>
      <vt:lpstr>Slide 34</vt:lpstr>
      <vt:lpstr>Information we get from audiogram</vt:lpstr>
      <vt:lpstr>Clinical Masking</vt:lpstr>
      <vt:lpstr>Slide 37</vt:lpstr>
      <vt:lpstr>Slide 38</vt:lpstr>
      <vt:lpstr>TYMPANOMETRIC FEATURES</vt:lpstr>
      <vt:lpstr>Tympanometric shapes</vt:lpstr>
      <vt:lpstr>Slide 41</vt:lpstr>
      <vt:lpstr>admittance</vt:lpstr>
      <vt:lpstr>Tympanometric width</vt:lpstr>
      <vt:lpstr>Tympanometric peak pressure</vt:lpstr>
      <vt:lpstr>Equivalent ear canal volume </vt:lpstr>
      <vt:lpstr>Sensitivity and specificity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Tympanometry in infants</vt:lpstr>
      <vt:lpstr>Principles of Acoustic Reflex</vt:lpstr>
      <vt:lpstr>Introduction </vt:lpstr>
      <vt:lpstr>Acoustic Reflex Threshold</vt:lpstr>
      <vt:lpstr>AR</vt:lpstr>
      <vt:lpstr>Reflex Decay</vt:lpstr>
      <vt:lpstr>Mechanism of acoustic reflex</vt:lpstr>
      <vt:lpstr>   STAPEDIUS   vs.     TENSOR TYMPANI</vt:lpstr>
      <vt:lpstr>Functions of acoustic reflex</vt:lpstr>
      <vt:lpstr>How do we measure AR</vt:lpstr>
      <vt:lpstr>Slide 65</vt:lpstr>
      <vt:lpstr>Parameters of interest of AR</vt:lpstr>
      <vt:lpstr>Clinical application of ASR</vt:lpstr>
      <vt:lpstr>Clinical applications of AR</vt:lpstr>
      <vt:lpstr>Clinical applications of AR</vt:lpstr>
      <vt:lpstr>Clinical applications of AR</vt:lpstr>
      <vt:lpstr>Clinical applications of AR</vt:lpstr>
      <vt:lpstr>otoacoustic emissions</vt:lpstr>
      <vt:lpstr>Origin of OAE</vt:lpstr>
      <vt:lpstr>Recording OAE’s</vt:lpstr>
      <vt:lpstr>OAE</vt:lpstr>
      <vt:lpstr>Types of OAE’s</vt:lpstr>
      <vt:lpstr>Spontaneous OAE’s</vt:lpstr>
      <vt:lpstr>Distortion Product OAE’s</vt:lpstr>
      <vt:lpstr>DPOAEs</vt:lpstr>
      <vt:lpstr>Slide 80</vt:lpstr>
      <vt:lpstr>Transient Evoked OAE</vt:lpstr>
      <vt:lpstr>Slide 82</vt:lpstr>
      <vt:lpstr>TEOAE results</vt:lpstr>
      <vt:lpstr>TEOAE &amp; DPOAE</vt:lpstr>
      <vt:lpstr>Acquisition</vt:lpstr>
      <vt:lpstr>Clinical applications of EOAE</vt:lpstr>
      <vt:lpstr>Applications of OAE</vt:lpstr>
      <vt:lpstr>Clinical applications of EOAE</vt:lpstr>
      <vt:lpstr>clinical limitations</vt:lpstr>
      <vt:lpstr>Clinical applications of ABR</vt:lpstr>
      <vt:lpstr>The normal ABR waveform</vt:lpstr>
      <vt:lpstr>Slide 92</vt:lpstr>
      <vt:lpstr>Slide 93</vt:lpstr>
      <vt:lpstr>Generators of the ABR</vt:lpstr>
      <vt:lpstr>Slide 95</vt:lpstr>
      <vt:lpstr>Characteristics of normal ABR</vt:lpstr>
      <vt:lpstr>Characteristics of normal ABR</vt:lpstr>
      <vt:lpstr>Characteristics of normal ABR</vt:lpstr>
      <vt:lpstr>Characteristics of normal ABR</vt:lpstr>
      <vt:lpstr>Example Normal Hearing</vt:lpstr>
      <vt:lpstr>Effects of age on waves latency and amplitude</vt:lpstr>
      <vt:lpstr>Effects of age on waves latency and amplitude</vt:lpstr>
      <vt:lpstr>Effects of age on waves latency and amplitude</vt:lpstr>
      <vt:lpstr>Effects of age on waves latency and amplitude</vt:lpstr>
      <vt:lpstr>Effects of gender on waves latency and amplitude</vt:lpstr>
      <vt:lpstr>Effects of gender on waves latency and amplitude</vt:lpstr>
      <vt:lpstr>Effects of body temperature on waves latency and amplitude</vt:lpstr>
      <vt:lpstr>Other factors affecting ABR</vt:lpstr>
      <vt:lpstr>Other factors affecting ABR</vt:lpstr>
      <vt:lpstr>Clinical applications of ABR</vt:lpstr>
      <vt:lpstr>Slide 111</vt:lpstr>
      <vt:lpstr>Slide 112</vt:lpstr>
      <vt:lpstr>Slide 113</vt:lpstr>
      <vt:lpstr>Neurodiagnosis </vt:lpstr>
      <vt:lpstr>Neurodiagnosis </vt:lpstr>
      <vt:lpstr>Using ABR to estimate hearing thresholds</vt:lpstr>
      <vt:lpstr>Slide 117</vt:lpstr>
      <vt:lpstr>Using ABR to estimate hearing thresholds</vt:lpstr>
      <vt:lpstr>Effects of degree and configuration of HL on ABR</vt:lpstr>
      <vt:lpstr>Slide 120</vt:lpstr>
      <vt:lpstr>Effects of degree and configuration of HL on ABR</vt:lpstr>
      <vt:lpstr>Effects of degree and configuration of HL on ABR</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KAUH</cp:lastModifiedBy>
  <cp:revision>21</cp:revision>
  <dcterms:created xsi:type="dcterms:W3CDTF">2016-11-08T15:40:48Z</dcterms:created>
  <dcterms:modified xsi:type="dcterms:W3CDTF">2011-01-06T02:54:00Z</dcterms:modified>
</cp:coreProperties>
</file>