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DFE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FC32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0DDCD"/>
          </a:solidFill>
        </a:fill>
      </a:tcStyle>
    </a:wholeTbl>
    <a:band2H>
      <a:tcTxStyle/>
      <a:tcStyle>
        <a:tcBdr/>
        <a:fill>
          <a:solidFill>
            <a:srgbClr val="D2CFC5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7D8B8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D6DF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C5C7C8"/>
          </a:solidFill>
        </a:fill>
      </a:tcStyle>
    </a:wholeTbl>
    <a:band2H>
      <a:tcTxStyle/>
      <a:tcStyle>
        <a:tcBdr/>
        <a:fill>
          <a:solidFill>
            <a:srgbClr val="D6D6D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1454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D808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2697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8EAE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53" d="100"/>
          <a:sy n="53" d="100"/>
        </p:scale>
        <p:origin x="-1212" y="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F2CCF-62DF-1D43-A21A-D95EE70993B3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78516-FC28-5A42-9AA7-ED24CBE7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8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3884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3004800" cy="6502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1/11/2017</a:t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973" y="5527040"/>
            <a:ext cx="9103360" cy="2492587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855664"/>
            <a:ext cx="11054080" cy="2090702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-381000" algn="l">
              <a:spcBef>
                <a:spcPts val="4200"/>
              </a:spcBef>
              <a:buSzPct val="100000"/>
              <a:buChar char="•"/>
              <a:defRPr sz="3800"/>
            </a:lvl1pPr>
            <a:lvl2pPr marL="762000" indent="-381000" algn="l">
              <a:spcBef>
                <a:spcPts val="4200"/>
              </a:spcBef>
              <a:buSzPct val="100000"/>
              <a:buChar char="•"/>
              <a:defRPr sz="3800"/>
            </a:lvl2pPr>
            <a:lvl3pPr marL="1143000" indent="-381000" algn="l">
              <a:spcBef>
                <a:spcPts val="4200"/>
              </a:spcBef>
              <a:buSzPct val="100000"/>
              <a:buChar char="•"/>
              <a:defRPr sz="3800"/>
            </a:lvl3pPr>
            <a:lvl4pPr marL="1524000" indent="-381000" algn="l">
              <a:spcBef>
                <a:spcPts val="4200"/>
              </a:spcBef>
              <a:buSzPct val="100000"/>
              <a:buChar char="•"/>
              <a:defRPr sz="3800"/>
            </a:lvl4pPr>
            <a:lvl5pPr marL="1905000" indent="-381000" algn="l">
              <a:spcBef>
                <a:spcPts val="4200"/>
              </a:spcBef>
              <a:buSzPct val="100000"/>
              <a:buChar char="•"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390596"/>
            <a:ext cx="11270827" cy="1625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66987" y="2275840"/>
            <a:ext cx="11270827" cy="58521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7057814"/>
            <a:ext cx="11214383" cy="1937173"/>
          </a:xfrm>
        </p:spPr>
        <p:txBody>
          <a:bodyPr anchor="t"/>
          <a:lstStyle>
            <a:lvl1pPr algn="l">
              <a:defRPr sz="4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7" y="4924215"/>
            <a:ext cx="11214383" cy="2133599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66987" y="2275840"/>
            <a:ext cx="5310293" cy="585216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827520" y="2275840"/>
            <a:ext cx="5310293" cy="585216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390596"/>
            <a:ext cx="11270827" cy="1625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827520" y="3142827"/>
            <a:ext cx="5310293" cy="4985173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66987" y="3142827"/>
            <a:ext cx="5310293" cy="4985173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390596"/>
            <a:ext cx="11270827" cy="16256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7" y="2275839"/>
            <a:ext cx="5310293" cy="817316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7520" y="2275839"/>
            <a:ext cx="5310293" cy="817316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390596"/>
            <a:ext cx="11270827" cy="1625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635414" y="2059093"/>
            <a:ext cx="6610773" cy="60689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22" y="2059093"/>
            <a:ext cx="4226560" cy="1560576"/>
          </a:xfrm>
        </p:spPr>
        <p:txBody>
          <a:bodyPr anchor="b"/>
          <a:lstStyle>
            <a:lvl1pPr algn="l">
              <a:defRPr sz="26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1322" y="3623668"/>
            <a:ext cx="4226560" cy="4504333"/>
          </a:xfrm>
        </p:spPr>
        <p:txBody>
          <a:bodyPr tIns="13005">
            <a:normAutofit/>
          </a:bodyPr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2059093"/>
            <a:ext cx="4226560" cy="1560576"/>
          </a:xfrm>
        </p:spPr>
        <p:txBody>
          <a:bodyPr anchor="b"/>
          <a:lstStyle>
            <a:lvl1pPr algn="l">
              <a:defRPr sz="26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23778" y="2059093"/>
            <a:ext cx="4863795" cy="4941824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lumMod val="65000"/>
                  </a:schemeClr>
                </a:solidFill>
              </a:defRPr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987" y="3623667"/>
            <a:ext cx="4226560" cy="3420599"/>
          </a:xfrm>
        </p:spPr>
        <p:txBody>
          <a:bodyPr tIns="13005">
            <a:normAutofit/>
          </a:bodyPr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987" y="390596"/>
            <a:ext cx="11270827" cy="1625600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7" y="2275841"/>
            <a:ext cx="11270827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0" y="9040143"/>
            <a:ext cx="216746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400" strike="noStrike" spc="85" baseline="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1/11/2017</a:t>
            </a:fld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698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400" cap="all" spc="85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2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8960" y="9040143"/>
            <a:ext cx="14088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600" baseline="0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1300460" rtl="1" eaLnBrk="1" latinLnBrk="0" hangingPunct="1">
        <a:spcBef>
          <a:spcPct val="0"/>
        </a:spcBef>
        <a:buNone/>
        <a:defRPr sz="4300" kern="1200" cap="all" spc="71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487672" indent="-487672" algn="r" defTabSz="1300460" rtl="1" eaLnBrk="1" latinLnBrk="0" hangingPunct="1">
        <a:lnSpc>
          <a:spcPct val="100000"/>
        </a:lnSpc>
        <a:spcBef>
          <a:spcPct val="20000"/>
        </a:spcBef>
        <a:spcAft>
          <a:spcPts val="853"/>
        </a:spcAft>
        <a:buClr>
          <a:schemeClr val="tx2"/>
        </a:buClr>
        <a:buFont typeface="Arial" pitchFamily="34" charset="0"/>
        <a:buChar char="•"/>
        <a:defRPr sz="2400" kern="1200" spc="43" baseline="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r" defTabSz="1300460" rtl="1" eaLnBrk="1" latinLnBrk="0" hangingPunct="1">
        <a:lnSpc>
          <a:spcPct val="100000"/>
        </a:lnSpc>
        <a:spcBef>
          <a:spcPct val="20000"/>
        </a:spcBef>
        <a:spcAft>
          <a:spcPts val="853"/>
        </a:spcAft>
        <a:buClr>
          <a:schemeClr val="tx2"/>
        </a:buClr>
        <a:buFont typeface="Arial" pitchFamily="34" charset="0"/>
        <a:buChar char="•"/>
        <a:defRPr sz="2400" kern="1200" spc="43" baseline="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r" defTabSz="1300460" rtl="1" eaLnBrk="1" latinLnBrk="0" hangingPunct="1">
        <a:lnSpc>
          <a:spcPct val="100000"/>
        </a:lnSpc>
        <a:spcBef>
          <a:spcPct val="20000"/>
        </a:spcBef>
        <a:spcAft>
          <a:spcPts val="853"/>
        </a:spcAft>
        <a:buClr>
          <a:schemeClr val="tx2"/>
        </a:buClr>
        <a:buFont typeface="Arial" pitchFamily="34" charset="0"/>
        <a:buChar char="•"/>
        <a:defRPr sz="2400" kern="1200" spc="43" baseline="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r" defTabSz="1300460" rtl="1" eaLnBrk="1" latinLnBrk="0" hangingPunct="1">
        <a:lnSpc>
          <a:spcPct val="100000"/>
        </a:lnSpc>
        <a:spcBef>
          <a:spcPct val="20000"/>
        </a:spcBef>
        <a:spcAft>
          <a:spcPts val="853"/>
        </a:spcAft>
        <a:buClr>
          <a:schemeClr val="tx2"/>
        </a:buClr>
        <a:buFont typeface="Arial" pitchFamily="34" charset="0"/>
        <a:buChar char="•"/>
        <a:defRPr sz="2400" kern="1200" spc="43" baseline="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r" defTabSz="1300460" rtl="1" eaLnBrk="1" latinLnBrk="0" hangingPunct="1">
        <a:lnSpc>
          <a:spcPct val="100000"/>
        </a:lnSpc>
        <a:spcBef>
          <a:spcPct val="20000"/>
        </a:spcBef>
        <a:spcAft>
          <a:spcPts val="853"/>
        </a:spcAft>
        <a:buClr>
          <a:schemeClr val="tx2"/>
        </a:buClr>
        <a:buFont typeface="Arial" pitchFamily="34" charset="0"/>
        <a:buChar char="•"/>
        <a:defRPr sz="2400" kern="1200" spc="43" baseline="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r" defTabSz="1300460" rtl="1" eaLnBrk="1" latinLnBrk="0" hangingPunct="1">
        <a:lnSpc>
          <a:spcPct val="100000"/>
        </a:lnSpc>
        <a:spcBef>
          <a:spcPct val="20000"/>
        </a:spcBef>
        <a:spcAft>
          <a:spcPts val="853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r" defTabSz="1300460" rtl="1" eaLnBrk="1" latinLnBrk="0" hangingPunct="1">
        <a:lnSpc>
          <a:spcPct val="100000"/>
        </a:lnSpc>
        <a:spcBef>
          <a:spcPct val="20000"/>
        </a:spcBef>
        <a:spcAft>
          <a:spcPts val="853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r" defTabSz="1300460" rtl="1" eaLnBrk="1" latinLnBrk="0" hangingPunct="1">
        <a:lnSpc>
          <a:spcPct val="100000"/>
        </a:lnSpc>
        <a:spcBef>
          <a:spcPct val="20000"/>
        </a:spcBef>
        <a:spcAft>
          <a:spcPts val="853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r" defTabSz="1300460" rtl="1" eaLnBrk="1" latinLnBrk="0" hangingPunct="1">
        <a:lnSpc>
          <a:spcPct val="100000"/>
        </a:lnSpc>
        <a:spcBef>
          <a:spcPct val="20000"/>
        </a:spcBef>
        <a:spcAft>
          <a:spcPts val="853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30046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r" defTabSz="130046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r" defTabSz="130046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r" defTabSz="130046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r" defTabSz="130046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r" defTabSz="130046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r" defTabSz="130046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r" defTabSz="130046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r" defTabSz="130046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6"/>
          <p:cNvGrpSpPr/>
          <p:nvPr/>
        </p:nvGrpSpPr>
        <p:grpSpPr>
          <a:xfrm>
            <a:off x="650240" y="3530113"/>
            <a:ext cx="11595949" cy="2023017"/>
            <a:chOff x="0" y="0"/>
            <a:chExt cx="11595947" cy="2023015"/>
          </a:xfrm>
        </p:grpSpPr>
        <p:sp>
          <p:nvSpPr>
            <p:cNvPr id="82" name="Shape 82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7360355" y="208728"/>
              <a:ext cx="4133992" cy="1605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905164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975360" y="2372171"/>
            <a:ext cx="11054081" cy="1444979"/>
          </a:xfrm>
          <a:prstGeom prst="rect">
            <a:avLst/>
          </a:prstGeom>
        </p:spPr>
        <p:txBody>
          <a:bodyPr lIns="112387" tIns="64221" rIns="112387" bIns="64221" anchor="b">
            <a:normAutofit fontScale="90000"/>
          </a:bodyPr>
          <a:lstStyle>
            <a:lvl1pPr defTabSz="936345">
              <a:defRPr sz="4505" b="1" i="1">
                <a:solidFill>
                  <a:srgbClr val="FFCC66"/>
                </a:solidFill>
                <a:effectLst>
                  <a:outerShdw blurRad="10287" dist="20574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0287" dist="20574" dir="2700000" rotWithShape="0">
                    <a:srgbClr val="FFFFFF"/>
                  </a:outerShdw>
                </a:effectLst>
              </a:rPr>
              <a:t>Evaluation and Management of the Patient with a Neck Mass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854200" y="5344412"/>
            <a:ext cx="9296400" cy="3193000"/>
          </a:xfrm>
          <a:prstGeom prst="rect">
            <a:avLst/>
          </a:prstGeom>
        </p:spPr>
        <p:txBody>
          <a:bodyPr lIns="112387" tIns="64221" rIns="112387" bIns="64221" anchor="t">
            <a:normAutofit/>
          </a:bodyPr>
          <a:lstStyle/>
          <a:p>
            <a:pPr marL="0" indent="0" algn="ctr" defTabSz="1121302">
              <a:lnSpc>
                <a:spcPct val="80000"/>
              </a:lnSpc>
              <a:spcBef>
                <a:spcPts val="700"/>
              </a:spcBef>
              <a:buSzTx/>
              <a:buNone/>
              <a:defRPr sz="392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600" dirty="0" smtClean="0"/>
              <a:t>Mohammed </a:t>
            </a:r>
            <a:r>
              <a:rPr lang="en-US" sz="3600" dirty="0" err="1" smtClean="0"/>
              <a:t>AlEssa</a:t>
            </a:r>
            <a:r>
              <a:rPr lang="en-US" sz="3600" dirty="0" smtClean="0"/>
              <a:t>  , MBBS FRCSC</a:t>
            </a:r>
          </a:p>
          <a:p>
            <a:pPr marL="0" indent="0" algn="ctr" defTabSz="1121302">
              <a:lnSpc>
                <a:spcPct val="80000"/>
              </a:lnSpc>
              <a:spcBef>
                <a:spcPts val="700"/>
              </a:spcBef>
              <a:buSzTx/>
              <a:buNone/>
              <a:defRPr sz="392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600" dirty="0" smtClean="0"/>
              <a:t>Head &amp; Neck surgery Consultant </a:t>
            </a:r>
          </a:p>
          <a:p>
            <a:pPr marL="0" indent="0" algn="ctr" defTabSz="1121302">
              <a:lnSpc>
                <a:spcPct val="80000"/>
              </a:lnSpc>
              <a:spcBef>
                <a:spcPts val="700"/>
              </a:spcBef>
              <a:buSzTx/>
              <a:buNone/>
              <a:defRPr sz="392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600" dirty="0" smtClean="0"/>
              <a:t>King Saud University – medical city </a:t>
            </a:r>
          </a:p>
          <a:p>
            <a:pPr marL="0" indent="0" algn="ctr" defTabSz="1121302">
              <a:lnSpc>
                <a:spcPct val="80000"/>
              </a:lnSpc>
              <a:spcBef>
                <a:spcPts val="700"/>
              </a:spcBef>
              <a:buSzTx/>
              <a:buNone/>
              <a:defRPr sz="392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600" dirty="0" smtClean="0"/>
              <a:t>National guard health affairs – KAMC  </a:t>
            </a:r>
          </a:p>
          <a:p>
            <a:pPr marL="0" indent="0" algn="ctr" defTabSz="1121302">
              <a:lnSpc>
                <a:spcPct val="80000"/>
              </a:lnSpc>
              <a:spcBef>
                <a:spcPts val="700"/>
              </a:spcBef>
              <a:buSzTx/>
              <a:buNone/>
              <a:defRPr sz="392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dirty="0" smtClean="0"/>
              <a:t> 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6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192" name="Shape 192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Anatomical Considerations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5420675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Prominent landmarks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Triangles of the neck</a:t>
            </a:r>
          </a:p>
          <a:p>
            <a:pPr marL="818444" lvl="1" indent="-361244" defTabSz="1155982">
              <a:spcBef>
                <a:spcPts val="500"/>
              </a:spcBef>
              <a:buClr>
                <a:srgbClr val="FFCC66"/>
              </a:buClr>
              <a:buFont typeface="Times New Roman"/>
              <a:buChar char="–"/>
              <a:defRPr sz="3034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Lymphatic levels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Carotid bulb</a:t>
            </a:r>
          </a:p>
        </p:txBody>
      </p:sp>
      <p:pic>
        <p:nvPicPr>
          <p:cNvPr id="199" name="triangl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7727" y="3142826"/>
            <a:ext cx="4842684" cy="520192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</p:pic>
      <p:sp>
        <p:nvSpPr>
          <p:cNvPr id="200" name="Shape 200"/>
          <p:cNvSpPr/>
          <p:nvPr/>
        </p:nvSpPr>
        <p:spPr>
          <a:xfrm>
            <a:off x="7947378" y="3624485"/>
            <a:ext cx="2504629" cy="4527598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6984059" y="7661154"/>
            <a:ext cx="3467948" cy="490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06" extrusionOk="0">
                <a:moveTo>
                  <a:pt x="0" y="403"/>
                </a:moveTo>
                <a:cubicBezTo>
                  <a:pt x="2300" y="54"/>
                  <a:pt x="4600" y="-294"/>
                  <a:pt x="6000" y="403"/>
                </a:cubicBezTo>
                <a:cubicBezTo>
                  <a:pt x="7400" y="1100"/>
                  <a:pt x="7300" y="3887"/>
                  <a:pt x="8400" y="4583"/>
                </a:cubicBezTo>
                <a:cubicBezTo>
                  <a:pt x="9500" y="5280"/>
                  <a:pt x="11300" y="3887"/>
                  <a:pt x="12600" y="4583"/>
                </a:cubicBezTo>
                <a:cubicBezTo>
                  <a:pt x="13900" y="5280"/>
                  <a:pt x="15100" y="7371"/>
                  <a:pt x="16200" y="8764"/>
                </a:cubicBezTo>
                <a:cubicBezTo>
                  <a:pt x="17300" y="10158"/>
                  <a:pt x="18300" y="10854"/>
                  <a:pt x="19200" y="12945"/>
                </a:cubicBezTo>
                <a:cubicBezTo>
                  <a:pt x="20100" y="15035"/>
                  <a:pt x="20850" y="18171"/>
                  <a:pt x="21600" y="21306"/>
                </a:cubicBezTo>
              </a:path>
            </a:pathLst>
          </a:custGeom>
          <a:solidFill>
            <a:srgbClr val="000000">
              <a:alpha val="0"/>
            </a:srgbClr>
          </a:solidFill>
          <a:ln w="36124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defTabSz="738544">
              <a:defRPr sz="3034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7947377" y="3624485"/>
            <a:ext cx="2022970" cy="1926638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 flipV="1">
            <a:off x="9970347" y="5262127"/>
            <a:ext cx="1155983" cy="288996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10452006" y="5551123"/>
            <a:ext cx="96333" cy="2600961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6941914" y="4009812"/>
            <a:ext cx="1091762" cy="3662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79" h="21071" extrusionOk="0">
                <a:moveTo>
                  <a:pt x="0" y="20965"/>
                </a:moveTo>
                <a:cubicBezTo>
                  <a:pt x="908" y="20780"/>
                  <a:pt x="-1021" y="21600"/>
                  <a:pt x="2724" y="20411"/>
                </a:cubicBezTo>
                <a:lnTo>
                  <a:pt x="13316" y="17178"/>
                </a:lnTo>
                <a:cubicBezTo>
                  <a:pt x="14716" y="16532"/>
                  <a:pt x="16153" y="15885"/>
                  <a:pt x="17553" y="15239"/>
                </a:cubicBezTo>
                <a:cubicBezTo>
                  <a:pt x="19558" y="14315"/>
                  <a:pt x="16872" y="14939"/>
                  <a:pt x="19066" y="14500"/>
                </a:cubicBezTo>
                <a:cubicBezTo>
                  <a:pt x="18839" y="13519"/>
                  <a:pt x="18498" y="13103"/>
                  <a:pt x="19066" y="12191"/>
                </a:cubicBezTo>
                <a:cubicBezTo>
                  <a:pt x="19066" y="12191"/>
                  <a:pt x="19822" y="11498"/>
                  <a:pt x="19974" y="11360"/>
                </a:cubicBezTo>
                <a:cubicBezTo>
                  <a:pt x="20163" y="11175"/>
                  <a:pt x="20579" y="10806"/>
                  <a:pt x="20579" y="10806"/>
                </a:cubicBezTo>
                <a:cubicBezTo>
                  <a:pt x="20201" y="10471"/>
                  <a:pt x="20049" y="10125"/>
                  <a:pt x="19671" y="9790"/>
                </a:cubicBezTo>
                <a:cubicBezTo>
                  <a:pt x="19785" y="9513"/>
                  <a:pt x="19822" y="9236"/>
                  <a:pt x="19974" y="8959"/>
                </a:cubicBezTo>
                <a:cubicBezTo>
                  <a:pt x="20012" y="8866"/>
                  <a:pt x="20276" y="8682"/>
                  <a:pt x="20276" y="8682"/>
                </a:cubicBezTo>
                <a:lnTo>
                  <a:pt x="15132" y="0"/>
                </a:lnTo>
              </a:path>
            </a:pathLst>
          </a:cu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defTabSz="738544">
              <a:defRPr sz="3034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7738658" y="3656596"/>
            <a:ext cx="240831" cy="369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2160" y="14439"/>
                  <a:pt x="6660" y="8922"/>
                  <a:pt x="12960" y="2817"/>
                </a:cubicBezTo>
                <a:cubicBezTo>
                  <a:pt x="14760" y="1057"/>
                  <a:pt x="21600" y="0"/>
                  <a:pt x="21600" y="0"/>
                </a:cubicBezTo>
              </a:path>
            </a:pathLst>
          </a:cu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defTabSz="738544">
              <a:defRPr sz="3034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9392356" y="4587804"/>
            <a:ext cx="770656" cy="674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</a:t>
            </a:r>
          </a:p>
        </p:txBody>
      </p:sp>
      <p:sp>
        <p:nvSpPr>
          <p:cNvPr id="208" name="Shape 208"/>
          <p:cNvSpPr/>
          <p:nvPr/>
        </p:nvSpPr>
        <p:spPr>
          <a:xfrm>
            <a:off x="8429037" y="4298808"/>
            <a:ext cx="674324" cy="86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II</a:t>
            </a:r>
          </a:p>
        </p:txBody>
      </p:sp>
      <p:sp>
        <p:nvSpPr>
          <p:cNvPr id="209" name="Shape 209"/>
          <p:cNvSpPr/>
          <p:nvPr/>
        </p:nvSpPr>
        <p:spPr>
          <a:xfrm>
            <a:off x="9199692" y="5452768"/>
            <a:ext cx="67432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III</a:t>
            </a:r>
          </a:p>
        </p:txBody>
      </p:sp>
      <p:sp>
        <p:nvSpPr>
          <p:cNvPr id="210" name="Shape 210"/>
          <p:cNvSpPr/>
          <p:nvPr/>
        </p:nvSpPr>
        <p:spPr>
          <a:xfrm>
            <a:off x="9777683" y="6609832"/>
            <a:ext cx="67432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IV</a:t>
            </a:r>
          </a:p>
        </p:txBody>
      </p:sp>
      <p:sp>
        <p:nvSpPr>
          <p:cNvPr id="211" name="Shape 211"/>
          <p:cNvSpPr/>
          <p:nvPr/>
        </p:nvSpPr>
        <p:spPr>
          <a:xfrm>
            <a:off x="8332705" y="5840118"/>
            <a:ext cx="866988" cy="1059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V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7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213" name="Shape 213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Anatomical Considerations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5420675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Prominent landmarks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Triangles of the neck</a:t>
            </a:r>
          </a:p>
          <a:p>
            <a:pPr marL="818444" lvl="1" indent="-361244" defTabSz="1155982">
              <a:spcBef>
                <a:spcPts val="500"/>
              </a:spcBef>
              <a:buClr>
                <a:srgbClr val="FFCC66"/>
              </a:buClr>
              <a:buFont typeface="Times New Roman"/>
              <a:buChar char="–"/>
              <a:defRPr sz="3034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Lymphatic levels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Carotid bulb</a:t>
            </a:r>
          </a:p>
        </p:txBody>
      </p:sp>
      <p:pic>
        <p:nvPicPr>
          <p:cNvPr id="220" name="neck level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6899" y="3046494"/>
            <a:ext cx="6022749" cy="6068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222" name="Shape 222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Anatomical Considerations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5420675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Prominent landmarks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Triangles of the neck</a:t>
            </a:r>
          </a:p>
          <a:p>
            <a:pPr marL="818444" lvl="1" indent="-361244" defTabSz="1155982">
              <a:spcBef>
                <a:spcPts val="500"/>
              </a:spcBef>
              <a:buClr>
                <a:srgbClr val="FFCC66"/>
              </a:buClr>
              <a:buFont typeface="Times New Roman"/>
              <a:buChar char="–"/>
              <a:defRPr sz="3034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Lymphatic levels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Carotid bulb</a:t>
            </a:r>
          </a:p>
        </p:txBody>
      </p:sp>
      <p:pic>
        <p:nvPicPr>
          <p:cNvPr id="229" name="caroti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682" y="3142826"/>
            <a:ext cx="4306837" cy="5201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5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231" name="Shape 231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General Considerations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Patient age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Pediatrics (0 – 15 years):  mostly benign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Young adults (16 – 40 years): similar to pediatric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old adults (&gt;40 years): High risk of malignancy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Location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Congenital masses: consistent in location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Metastatic masses: key to primary lesion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243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239" name="Shape 239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936345">
              <a:defRPr sz="4505" b="1" i="1">
                <a:solidFill>
                  <a:srgbClr val="FFCC66"/>
                </a:solidFill>
                <a:effectLst>
                  <a:outerShdw blurRad="10287" dist="20574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0287" dist="20574" dir="2700000" rotWithShape="0">
                    <a:srgbClr val="FFFFFF"/>
                  </a:outerShdw>
                </a:effectLst>
              </a:rPr>
              <a:t>Metastasis Location according to Various Primary Lesions</a:t>
            </a:r>
          </a:p>
        </p:txBody>
      </p:sp>
      <p:pic>
        <p:nvPicPr>
          <p:cNvPr id="245" name="Scan2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5807" y="2757499"/>
            <a:ext cx="9247859" cy="616524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1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247" name="Shape 247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Diagnostic Steps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History</a:t>
            </a:r>
          </a:p>
          <a:p>
            <a:pPr marL="818444" lvl="1" indent="-361244" defTabSz="115598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Developmental time course</a:t>
            </a:r>
          </a:p>
          <a:p>
            <a:pPr marL="818444" lvl="1" indent="-361244" defTabSz="115598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Associated symptoms (dysphagia, otalgia, voice)</a:t>
            </a:r>
          </a:p>
          <a:p>
            <a:pPr marL="818444" lvl="1" indent="-361244" defTabSz="115598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Personal habits (tobacco, alcohol)</a:t>
            </a:r>
          </a:p>
          <a:p>
            <a:pPr marL="818444" lvl="1" indent="-361244" defTabSz="115598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Previous irradiation or surgery</a:t>
            </a:r>
          </a:p>
          <a:p>
            <a:pPr marL="433493" indent="-433493" defTabSz="115598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Physical Examination</a:t>
            </a:r>
          </a:p>
          <a:p>
            <a:pPr marL="818444" lvl="1" indent="-361244" defTabSz="115598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Complete head and neck exam (visualize &amp; palpate)</a:t>
            </a:r>
          </a:p>
          <a:p>
            <a:pPr marL="818444" lvl="1" indent="-361244" defTabSz="115598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Emphasis on location, mobility and consistency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259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255" name="Shape 255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Empirical Antibiotics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Inflammatory mass suspected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Two week trial of antibiotics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Follow-up for further investigation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roup 267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263" name="Shape 263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Diagnostic Tests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Fine needle aspiration biopsy (FNAB)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Computed tomography (CT)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Magnetic resonance imaging (MRI)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Ultrasonography 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Radionucleotide scanning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275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271" name="Shape 271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Fine Needle Aspiration Biopsy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16153" indent="-416153" defTabSz="110974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3883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Standard of diagnosis</a:t>
            </a:r>
          </a:p>
          <a:p>
            <a:pPr marL="416153" indent="-416153" defTabSz="110974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3883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Indications</a:t>
            </a:r>
          </a:p>
          <a:p>
            <a:pPr marL="785706" lvl="1" indent="-346794" defTabSz="110974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398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Any neck mass that is not an obvious abscess</a:t>
            </a:r>
          </a:p>
          <a:p>
            <a:pPr marL="785706" lvl="1" indent="-346794" defTabSz="110974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398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Persistence after a 2 week course of antibiotics</a:t>
            </a:r>
          </a:p>
          <a:p>
            <a:pPr marL="416153" indent="-416153" defTabSz="110974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3883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Small gauge needle </a:t>
            </a:r>
          </a:p>
          <a:p>
            <a:pPr marL="785706" lvl="1" indent="-346794" defTabSz="110974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398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Reduces bleeding</a:t>
            </a:r>
          </a:p>
          <a:p>
            <a:pPr marL="785706" lvl="1" indent="-346794" defTabSz="110974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398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Seeding of tumor – not a concern </a:t>
            </a:r>
          </a:p>
          <a:p>
            <a:pPr marL="416153" indent="-416153" defTabSz="110974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3883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contraindications (vascular ?)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 283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279" name="Shape 279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Fine Needle Aspiration Biopsy </a:t>
            </a:r>
          </a:p>
        </p:txBody>
      </p:sp>
      <p:sp>
        <p:nvSpPr>
          <p:cNvPr id="285" name="Shape 285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Proper collection required 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Minimum of 4 separate passes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Skilled cytopathologist essential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On-site review best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4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90" name="Shape 90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Introduction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2817707" y="3624485"/>
            <a:ext cx="8778241" cy="4623930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Common clinical finding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age groups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Very complex differential diagnosis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Systematic approach essential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 291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287" name="Shape 287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Fine Needle Aspiration Biopsy</a:t>
            </a:r>
          </a:p>
        </p:txBody>
      </p:sp>
      <p:pic>
        <p:nvPicPr>
          <p:cNvPr id="293" name="Scan2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5803" y="3817149"/>
            <a:ext cx="7315201" cy="4334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 299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295" name="Shape 295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Computed Tomography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975360" y="3528153"/>
            <a:ext cx="11704321" cy="4720262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20488" indent="-420488" defTabSz="1121302">
              <a:spcBef>
                <a:spcPts val="700"/>
              </a:spcBef>
              <a:buClr>
                <a:srgbClr val="FFCC66"/>
              </a:buClr>
              <a:buFont typeface="Times New Roman"/>
              <a:defRPr sz="392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Distinguish cystic from solid</a:t>
            </a:r>
          </a:p>
          <a:p>
            <a:pPr marL="420488" indent="-420488" defTabSz="1121302">
              <a:spcBef>
                <a:spcPts val="700"/>
              </a:spcBef>
              <a:buClr>
                <a:srgbClr val="FFCC66"/>
              </a:buClr>
              <a:buFont typeface="Times New Roman"/>
              <a:defRPr sz="392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Extent of lesion</a:t>
            </a:r>
          </a:p>
          <a:p>
            <a:pPr marL="420488" indent="-420488" defTabSz="1121302">
              <a:spcBef>
                <a:spcPts val="700"/>
              </a:spcBef>
              <a:buClr>
                <a:srgbClr val="FFCC66"/>
              </a:buClr>
              <a:buFont typeface="Times New Roman"/>
              <a:defRPr sz="392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Vascularity (with contrast)</a:t>
            </a:r>
          </a:p>
          <a:p>
            <a:pPr marL="420488" indent="-420488" defTabSz="1121302">
              <a:spcBef>
                <a:spcPts val="700"/>
              </a:spcBef>
              <a:buClr>
                <a:srgbClr val="FFCC66"/>
              </a:buClr>
              <a:buFont typeface="Times New Roman"/>
              <a:defRPr sz="392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Detection of unknown primary (metastatic)</a:t>
            </a:r>
          </a:p>
          <a:p>
            <a:pPr marL="420488" indent="-420488" defTabSz="1121302">
              <a:spcBef>
                <a:spcPts val="700"/>
              </a:spcBef>
              <a:buClr>
                <a:srgbClr val="FFCC66"/>
              </a:buClr>
              <a:buFont typeface="Times New Roman"/>
              <a:defRPr sz="392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Pathologic node (lucent, &gt;1.5cm, loss of shape)</a:t>
            </a:r>
          </a:p>
          <a:p>
            <a:pPr marL="420488" indent="-420488" defTabSz="1121302">
              <a:spcBef>
                <a:spcPts val="700"/>
              </a:spcBef>
              <a:buClr>
                <a:srgbClr val="FFCC66"/>
              </a:buClr>
              <a:buFont typeface="Times New Roman"/>
              <a:defRPr sz="392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Avoid contrast in thyroid lesions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307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303" name="Shape 303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Computed Tomography</a:t>
            </a:r>
          </a:p>
        </p:txBody>
      </p:sp>
      <p:pic>
        <p:nvPicPr>
          <p:cNvPr id="309" name="c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7947" y="3046494"/>
            <a:ext cx="6068908" cy="5298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oup 315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311" name="Shape 311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Magnetic Resonance Imaging</a:t>
            </a:r>
          </a:p>
        </p:txBody>
      </p:sp>
      <p:sp>
        <p:nvSpPr>
          <p:cNvPr id="317" name="Shape 317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Similar information as CT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Better for upper neck and skull base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Vascular delineation with infusion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roup 323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319" name="Shape 319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Magnetic Resonance Imaging</a:t>
            </a:r>
          </a:p>
        </p:txBody>
      </p:sp>
      <p:pic>
        <p:nvPicPr>
          <p:cNvPr id="325" name="mr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4693" y="3142826"/>
            <a:ext cx="5635415" cy="4997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roup 331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327" name="Shape 327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Ultrasonography</a:t>
            </a:r>
          </a:p>
        </p:txBody>
      </p:sp>
      <p:sp>
        <p:nvSpPr>
          <p:cNvPr id="333" name="Shape 333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Less important now with FNAB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Solid versus cystic masses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Congenital cysts from solid nodes/tumors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Noninvasive (pediatric)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roup 339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335" name="Shape 335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Ultrasonography</a:t>
            </a:r>
          </a:p>
        </p:txBody>
      </p:sp>
      <p:pic>
        <p:nvPicPr>
          <p:cNvPr id="341" name="ultrasou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6080" y="3142826"/>
            <a:ext cx="7152641" cy="5230018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hape 342"/>
          <p:cNvSpPr/>
          <p:nvPr/>
        </p:nvSpPr>
        <p:spPr>
          <a:xfrm>
            <a:off x="7261014" y="4780468"/>
            <a:ext cx="238421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12387" tIns="64221" rIns="112387" bIns="64221">
            <a:spAutoFit/>
          </a:bodyPr>
          <a:lstStyle>
            <a:lvl1pPr algn="l" defTabSz="577991">
              <a:spcBef>
                <a:spcPts val="1000"/>
              </a:spcBef>
              <a:defRPr sz="2528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2275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 sz="252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YROID</a:t>
            </a:r>
          </a:p>
        </p:txBody>
      </p:sp>
      <p:sp>
        <p:nvSpPr>
          <p:cNvPr id="343" name="Shape 343"/>
          <p:cNvSpPr/>
          <p:nvPr/>
        </p:nvSpPr>
        <p:spPr>
          <a:xfrm>
            <a:off x="5960533" y="6129114"/>
            <a:ext cx="205909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12387" tIns="64221" rIns="112387" bIns="64221">
            <a:spAutoFit/>
          </a:bodyPr>
          <a:lstStyle>
            <a:lvl1pPr algn="l" defTabSz="577991">
              <a:spcBef>
                <a:spcPts val="1000"/>
              </a:spcBef>
              <a:defRPr sz="2528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2275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 sz="252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ASS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roup 349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345" name="Shape 345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Radionucleotide Scanning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Salivary and thyroid masses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Location – glandular versus extra-glandular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Functional information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FNAB now preferred for for thyroid nodules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Solitary nodules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Multinodular goiter with new increasing nodule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Hashimoto’s with new nodule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roup 357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353" name="Shape 353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Radionucleotide Scanning</a:t>
            </a:r>
          </a:p>
        </p:txBody>
      </p:sp>
      <p:pic>
        <p:nvPicPr>
          <p:cNvPr id="359" name="Scan2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6560" y="3239158"/>
            <a:ext cx="4623930" cy="4979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oup 365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361" name="Shape 361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Nodal Mass Workup in the Adult</a:t>
            </a:r>
          </a:p>
        </p:txBody>
      </p:sp>
      <p:sp>
        <p:nvSpPr>
          <p:cNvPr id="367" name="Shape 367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Any solid asymmetric mass MUST be considered a metastatic neoplastic lesion until proven otherwise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Asymptomatic cervical mass – 12% of cancer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~ 80% of these are SCCa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2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98" name="Shape 98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Differential Diagnosis </a:t>
            </a:r>
          </a:p>
        </p:txBody>
      </p:sp>
      <p:pic>
        <p:nvPicPr>
          <p:cNvPr id="104" name="difdia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3046494"/>
            <a:ext cx="9368274" cy="5474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roup 373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369" name="Shape 369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Nodal Mass Workup in the Adult</a:t>
            </a:r>
          </a:p>
        </p:txBody>
      </p:sp>
      <p:sp>
        <p:nvSpPr>
          <p:cNvPr id="375" name="Shape 375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Ipsilateral otalgia with normal otoscopy – direct attention to tonsil, tongue base, supraglottis and hypopharynx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Unilateral serous otitis – direct examination of nasopharynx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roup 381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377" name="Shape 377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82" name="Shape 382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Nodal Mass Workup in the Adult</a:t>
            </a:r>
          </a:p>
        </p:txBody>
      </p:sp>
      <p:sp>
        <p:nvSpPr>
          <p:cNvPr id="383" name="Shape 383"/>
          <p:cNvSpPr>
            <a:spLocks noGrp="1"/>
          </p:cNvSpPr>
          <p:nvPr>
            <p:ph type="body" idx="1"/>
          </p:nvPr>
        </p:nvSpPr>
        <p:spPr>
          <a:xfrm>
            <a:off x="1517227" y="3046494"/>
            <a:ext cx="11487574" cy="5394585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371720" indent="-371720" defTabSz="1132862">
              <a:spcBef>
                <a:spcPts val="700"/>
              </a:spcBef>
              <a:buClr>
                <a:srgbClr val="FFCC66"/>
              </a:buClr>
              <a:buFont typeface="Times New Roman"/>
              <a:defRPr sz="396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68"/>
              <a:t>Panendoscopy </a:t>
            </a:r>
          </a:p>
          <a:p>
            <a:pPr marL="751501" lvl="1" indent="-303445" defTabSz="113286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468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973"/>
              <a:t>FNAB positive with no primary on repeat exam</a:t>
            </a:r>
          </a:p>
          <a:p>
            <a:pPr marL="751501" lvl="1" indent="-303445" defTabSz="113286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468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973"/>
              <a:t>FNAB equivocal/negative in high risk patient</a:t>
            </a:r>
          </a:p>
          <a:p>
            <a:pPr marL="371720" indent="-371720" defTabSz="1132862">
              <a:spcBef>
                <a:spcPts val="700"/>
              </a:spcBef>
              <a:buClr>
                <a:srgbClr val="FFCC66"/>
              </a:buClr>
              <a:buFont typeface="Times New Roman"/>
              <a:defRPr sz="396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68"/>
              <a:t>Directed Biopsy</a:t>
            </a:r>
          </a:p>
          <a:p>
            <a:pPr marL="751501" lvl="1" indent="-303445" defTabSz="113286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468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973"/>
              <a:t>All suspicious mucosal lesions </a:t>
            </a:r>
          </a:p>
          <a:p>
            <a:pPr marL="751501" lvl="1" indent="-303445" defTabSz="113286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468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973"/>
              <a:t>Areas of concern on CT/MRI</a:t>
            </a:r>
          </a:p>
          <a:p>
            <a:pPr marL="751501" lvl="1" indent="-303445" defTabSz="113286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468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973"/>
              <a:t>None observed – nasopharynx, tonsil (ipsilateral tonsillectomy for jugulodigastric nodes), base of tongue and piriforms</a:t>
            </a:r>
          </a:p>
          <a:p>
            <a:pPr marL="371720" indent="-371720" defTabSz="1132862">
              <a:spcBef>
                <a:spcPts val="700"/>
              </a:spcBef>
              <a:buClr>
                <a:srgbClr val="FFCC66"/>
              </a:buClr>
              <a:buFont typeface="Times New Roman"/>
              <a:defRPr sz="396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68"/>
              <a:t>Synchronous primaries (10 to 20%)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roup 389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385" name="Shape 385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Nodal Mass Workup in the Adult</a:t>
            </a:r>
          </a:p>
        </p:txBody>
      </p:sp>
      <p:sp>
        <p:nvSpPr>
          <p:cNvPr id="391" name="Shape 391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Unknown primary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University of Florida (August, 2001)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Detected primary in 40%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Without suggestive findings on CT or panendoscopy yield dropped to 20%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Tonsillar fossa in 80%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roup 397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393" name="Shape 393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98" name="Shape 398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Nodal Mass Workup in the Adult</a:t>
            </a:r>
          </a:p>
        </p:txBody>
      </p:sp>
      <p:sp>
        <p:nvSpPr>
          <p:cNvPr id="399" name="Shape 399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20488" indent="-420488" defTabSz="1121302">
              <a:spcBef>
                <a:spcPts val="700"/>
              </a:spcBef>
              <a:buClr>
                <a:srgbClr val="FFCC66"/>
              </a:buClr>
              <a:buFont typeface="Times New Roman"/>
              <a:defRPr sz="392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Open excisional biopsy</a:t>
            </a:r>
          </a:p>
          <a:p>
            <a:pPr marL="793891" lvl="1" indent="-350407" defTabSz="112130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433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Only if complete workup negative</a:t>
            </a:r>
          </a:p>
          <a:p>
            <a:pPr marL="793891" lvl="1" indent="-350407" defTabSz="112130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433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Occurs in ~5% of patients</a:t>
            </a:r>
          </a:p>
          <a:p>
            <a:pPr marL="793891" lvl="1" indent="-350407" defTabSz="112130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433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 prepared for a complete neck dissection</a:t>
            </a:r>
          </a:p>
          <a:p>
            <a:pPr marL="793891" lvl="1" indent="-350407" defTabSz="112130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433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Frozen section results (complete node excision)</a:t>
            </a:r>
          </a:p>
          <a:p>
            <a:pPr marL="1167293" lvl="2" indent="-280325" defTabSz="1121302">
              <a:spcBef>
                <a:spcPts val="500"/>
              </a:spcBef>
              <a:buClr>
                <a:srgbClr val="FFCC66"/>
              </a:buClr>
              <a:buFont typeface="Times New Roman"/>
              <a:defRPr sz="2943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Inflammatory or granulomatous – culture</a:t>
            </a:r>
          </a:p>
          <a:p>
            <a:pPr marL="1167293" lvl="2" indent="-280325" defTabSz="1121302">
              <a:spcBef>
                <a:spcPts val="500"/>
              </a:spcBef>
              <a:buClr>
                <a:srgbClr val="FFCC66"/>
              </a:buClr>
              <a:buFont typeface="Times New Roman"/>
              <a:defRPr sz="2943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Lymphoma or adenocarcinoma – close wound</a:t>
            </a:r>
          </a:p>
          <a:p>
            <a:pPr marL="0" lvl="1" indent="0" defTabSz="1121302">
              <a:spcBef>
                <a:spcPts val="600"/>
              </a:spcBef>
              <a:buSzTx/>
              <a:buNone/>
              <a:defRPr sz="3433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roup 405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401" name="Shape 401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Primary Tumors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5420675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95420" indent="-495420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45"/>
              <a:t>Thyroid mass</a:t>
            </a:r>
          </a:p>
          <a:p>
            <a:pPr marL="495420" indent="-495420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45"/>
              <a:t>Lymphoma</a:t>
            </a:r>
          </a:p>
          <a:p>
            <a:pPr marL="495420" indent="-495420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45"/>
              <a:t>Salivary tumors</a:t>
            </a:r>
          </a:p>
          <a:p>
            <a:pPr marL="495420" indent="-495420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45"/>
              <a:t>Lipoma</a:t>
            </a:r>
          </a:p>
        </p:txBody>
      </p:sp>
      <p:sp>
        <p:nvSpPr>
          <p:cNvPr id="408" name="Shape 408"/>
          <p:cNvSpPr/>
          <p:nvPr/>
        </p:nvSpPr>
        <p:spPr>
          <a:xfrm>
            <a:off x="6608767" y="3142826"/>
            <a:ext cx="5420674" cy="52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12387" tIns="64221" rIns="112387" bIns="64221">
            <a:spAutoFit/>
          </a:bodyPr>
          <a:lstStyle/>
          <a:p>
            <a:pPr marL="495420" indent="-495420" algn="l" defTabSz="1155982">
              <a:spcBef>
                <a:spcPts val="600"/>
              </a:spcBef>
              <a:buClr>
                <a:srgbClr val="FFCC66"/>
              </a:buClr>
              <a:buSzPct val="100000"/>
              <a:buFont typeface="Times New Roman"/>
              <a:buChar char="•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45"/>
              <a:t>Carotid body and glomus tumors</a:t>
            </a:r>
          </a:p>
          <a:p>
            <a:pPr marL="495420" indent="-495420" algn="l" defTabSz="1155982">
              <a:spcBef>
                <a:spcPts val="600"/>
              </a:spcBef>
              <a:buClr>
                <a:srgbClr val="FFCC66"/>
              </a:buClr>
              <a:buSzPct val="100000"/>
              <a:buFont typeface="Times New Roman"/>
              <a:buChar char="•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45"/>
              <a:t>Neurogenic tumors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 414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410" name="Shape 410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15" name="Shape 415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Thyroid Masses</a:t>
            </a:r>
          </a:p>
        </p:txBody>
      </p:sp>
      <p:sp>
        <p:nvSpPr>
          <p:cNvPr id="416" name="Shape 416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Leading cause of anterior neck masses</a:t>
            </a:r>
          </a:p>
          <a:p>
            <a:pPr marL="433493" indent="-433493" defTabSz="115598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Children</a:t>
            </a:r>
          </a:p>
          <a:p>
            <a:pPr marL="818444" lvl="1" indent="-361244" defTabSz="115598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Most common neoplastic condition</a:t>
            </a:r>
          </a:p>
          <a:p>
            <a:pPr marL="818444" lvl="1" indent="-361244" defTabSz="115598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Male predominance</a:t>
            </a:r>
          </a:p>
          <a:p>
            <a:pPr marL="818444" lvl="1" indent="-361244" defTabSz="115598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Higher incidence of malignancy</a:t>
            </a:r>
          </a:p>
          <a:p>
            <a:pPr marL="433493" indent="-433493" defTabSz="115598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Adults</a:t>
            </a:r>
          </a:p>
          <a:p>
            <a:pPr marL="818444" lvl="1" indent="-361244" defTabSz="115598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Female predominance</a:t>
            </a:r>
          </a:p>
          <a:p>
            <a:pPr marL="818444" lvl="1" indent="-361244" defTabSz="115598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Mostly benign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roup 422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418" name="Shape 418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23" name="Shape 423"/>
          <p:cNvSpPr>
            <a:spLocks noGrp="1"/>
          </p:cNvSpPr>
          <p:nvPr>
            <p:ph type="title"/>
          </p:nvPr>
        </p:nvSpPr>
        <p:spPr>
          <a:xfrm>
            <a:off x="975360" y="1697848"/>
            <a:ext cx="11054081" cy="770656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936345">
              <a:defRPr sz="4505" b="1" i="1">
                <a:solidFill>
                  <a:srgbClr val="FFCC66"/>
                </a:solidFill>
                <a:effectLst>
                  <a:outerShdw blurRad="10287" dist="20574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0287" dist="20574" dir="2700000" rotWithShape="0">
                    <a:srgbClr val="FFFFFF"/>
                  </a:outerShdw>
                </a:effectLst>
              </a:rPr>
              <a:t>Thyroid Masses</a:t>
            </a:r>
          </a:p>
        </p:txBody>
      </p:sp>
      <p:sp>
        <p:nvSpPr>
          <p:cNvPr id="424" name="Shape 424"/>
          <p:cNvSpPr>
            <a:spLocks noGrp="1"/>
          </p:cNvSpPr>
          <p:nvPr>
            <p:ph type="body" idx="1"/>
          </p:nvPr>
        </p:nvSpPr>
        <p:spPr>
          <a:xfrm>
            <a:off x="915153" y="2950162"/>
            <a:ext cx="11704321" cy="6261572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379306" indent="-379306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39"/>
              <a:t>Lymph node metastasis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Initial symptom in 15% of papillary carcinomas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40% with malignant nodules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Histologically (microscopic) in &gt;90% </a:t>
            </a:r>
          </a:p>
          <a:p>
            <a:pPr marL="379306" indent="-379306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39"/>
              <a:t>FNAB has replaced US and radionucleotide scanning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Decreases # of patients with surgery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Increased # of malignant tumors found at surgery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Doubled the # of cases followed up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Unsatisfactory aspirate – repeat in 1 month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roup 430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426" name="Shape 426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31" name="Shape 431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Thyroid Masses</a:t>
            </a:r>
          </a:p>
        </p:txBody>
      </p:sp>
      <p:pic>
        <p:nvPicPr>
          <p:cNvPr id="432" name="thyroi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3066" y="3395697"/>
            <a:ext cx="5494931" cy="53343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roup 438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434" name="Shape 434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39" name="Shape 439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Lymphoma</a:t>
            </a:r>
          </a:p>
        </p:txBody>
      </p:sp>
      <p:sp>
        <p:nvSpPr>
          <p:cNvPr id="440" name="Shape 440"/>
          <p:cNvSpPr>
            <a:spLocks noGrp="1"/>
          </p:cNvSpPr>
          <p:nvPr>
            <p:ph type="body" idx="1"/>
          </p:nvPr>
        </p:nvSpPr>
        <p:spPr>
          <a:xfrm>
            <a:off x="1300480" y="3624485"/>
            <a:ext cx="11704322" cy="4720262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379306" indent="-379306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39"/>
              <a:t>More common in children and young adults</a:t>
            </a:r>
          </a:p>
          <a:p>
            <a:pPr marL="379306" indent="-379306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39"/>
              <a:t>Up to 80% of children with Hodgkin’s have a neck mass</a:t>
            </a:r>
          </a:p>
          <a:p>
            <a:pPr marL="379306" indent="-379306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39"/>
              <a:t>Signs and symptoms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Lateral neck mass only (discrete, rubbery, nontender)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Fever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Hepatosplenomegaly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Diffuse adenopathy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roup 446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442" name="Shape 442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Lymphoma</a:t>
            </a:r>
          </a:p>
        </p:txBody>
      </p:sp>
      <p:sp>
        <p:nvSpPr>
          <p:cNvPr id="448" name="Shape 448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FNAB – first line diagnostic test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suggestive of lymphoma – open biopsy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Full workup – CT scans of chest, abdomen, head and neck; bone marrow biopsy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10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106" name="Shape 106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Anatomical Considerations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5420675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Prominent landmarks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Triangles of the neck</a:t>
            </a:r>
          </a:p>
          <a:p>
            <a:pPr marL="818444" lvl="1" indent="-361244" defTabSz="1155982">
              <a:spcBef>
                <a:spcPts val="500"/>
              </a:spcBef>
              <a:buClr>
                <a:srgbClr val="FFCC66"/>
              </a:buClr>
              <a:buFont typeface="Times New Roman"/>
              <a:buChar char="–"/>
              <a:defRPr sz="3034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Lymphatic levels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Carotid bulb</a:t>
            </a:r>
          </a:p>
        </p:txBody>
      </p:sp>
      <p:pic>
        <p:nvPicPr>
          <p:cNvPr id="113" name="landmark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2160" y="3913481"/>
            <a:ext cx="6719148" cy="4623930"/>
          </a:xfrm>
          <a:prstGeom prst="rect">
            <a:avLst/>
          </a:prstGeom>
          <a:ln w="38100">
            <a:solidFill>
              <a:srgbClr val="FFFFCC"/>
            </a:solidFill>
            <a:miter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roup 454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450" name="Shape 450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55" name="Shape 455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Lymphoma</a:t>
            </a:r>
          </a:p>
        </p:txBody>
      </p:sp>
      <p:pic>
        <p:nvPicPr>
          <p:cNvPr id="456" name="Scan2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0785" y="3646561"/>
            <a:ext cx="5942473" cy="4698186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roup 462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458" name="Shape 458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63" name="Shape 463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Salivary Gland Tumors</a:t>
            </a:r>
          </a:p>
        </p:txBody>
      </p:sp>
      <p:sp>
        <p:nvSpPr>
          <p:cNvPr id="464" name="Shape 464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Enlarging mass anterior/inferior to ear or at the mandible angle is suspect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Benign 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Asymptomatic except for mass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Malignant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Rapid growth, skin fixation, cranial nerve palsies, pain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roup 470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466" name="Shape 466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71" name="Shape 471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Salivary Gland Tumors</a:t>
            </a:r>
          </a:p>
        </p:txBody>
      </p:sp>
      <p:sp>
        <p:nvSpPr>
          <p:cNvPr id="472" name="Shape 472"/>
          <p:cNvSpPr>
            <a:spLocks noGrp="1"/>
          </p:cNvSpPr>
          <p:nvPr>
            <p:ph type="body" idx="1"/>
          </p:nvPr>
        </p:nvSpPr>
        <p:spPr>
          <a:xfrm>
            <a:off x="975361" y="3239158"/>
            <a:ext cx="11379200" cy="5394585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375513" indent="-375513" defTabSz="114442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400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04" b="0"/>
              <a:t>Diagnostic tests</a:t>
            </a:r>
          </a:p>
          <a:p>
            <a:pPr marL="759169" lvl="1" indent="-306541" defTabSz="114442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04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3"/>
              <a:t>Open excisional biopsy (submandibulectomy or parotidectomy) preferred</a:t>
            </a:r>
          </a:p>
          <a:p>
            <a:pPr marL="759169" lvl="1" indent="-306541" defTabSz="114442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04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3"/>
              <a:t>FNAB </a:t>
            </a:r>
          </a:p>
          <a:p>
            <a:pPr marL="1143677" lvl="2" indent="-238421" defTabSz="1144422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Font typeface="Times New Roman"/>
              <a:defRPr sz="3003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03"/>
              <a:t>Shown to reduce surgery by 1/3 in some studies</a:t>
            </a:r>
          </a:p>
          <a:p>
            <a:pPr marL="1143677" lvl="2" indent="-238421" defTabSz="1144422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Font typeface="Times New Roman"/>
              <a:defRPr sz="3003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03"/>
              <a:t>Delineates intra-glandular lymph node, localized sialadenitis or benign lymphoepithelial cysts</a:t>
            </a:r>
          </a:p>
          <a:p>
            <a:pPr marL="1143677" lvl="2" indent="-238421" defTabSz="1144422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Font typeface="Times New Roman"/>
              <a:defRPr sz="3003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03"/>
              <a:t>May facilitate surgical planning and patient counseling</a:t>
            </a:r>
          </a:p>
          <a:p>
            <a:pPr marL="1143677" lvl="2" indent="-238421" defTabSz="1144422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Font typeface="Times New Roman"/>
              <a:defRPr sz="3003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03"/>
              <a:t>Accuracy &gt;90% (sensitivity: ~90%; specificity: ~80%)</a:t>
            </a:r>
          </a:p>
          <a:p>
            <a:pPr marL="759169" lvl="1" indent="-306541" defTabSz="114442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04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3"/>
              <a:t>CT/MRI – deep lobe tumors, intra vs. extra-parotid</a:t>
            </a:r>
          </a:p>
          <a:p>
            <a:pPr marL="375513" indent="-375513" defTabSz="114442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400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04" b="0"/>
              <a:t>Be prepared for total parotidectomy with possible facial nerve sacrifice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roup 478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474" name="Shape 474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79" name="Shape 479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Salivary Gland Tumors</a:t>
            </a:r>
          </a:p>
        </p:txBody>
      </p:sp>
      <p:pic>
        <p:nvPicPr>
          <p:cNvPr id="480" name="paroti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933" y="2853831"/>
            <a:ext cx="4355004" cy="5298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roup 486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482" name="Shape 482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87" name="Shape 487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Carotid Body Tumor</a:t>
            </a:r>
          </a:p>
        </p:txBody>
      </p:sp>
      <p:sp>
        <p:nvSpPr>
          <p:cNvPr id="488" name="Shape 488"/>
          <p:cNvSpPr>
            <a:spLocks noGrp="1"/>
          </p:cNvSpPr>
          <p:nvPr>
            <p:ph type="body" idx="1"/>
          </p:nvPr>
        </p:nvSpPr>
        <p:spPr>
          <a:xfrm>
            <a:off x="975359" y="3239158"/>
            <a:ext cx="12029442" cy="4720262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352755" indent="-352755" defTabSz="10750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3762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91"/>
              <a:t>Rare in children</a:t>
            </a:r>
          </a:p>
          <a:p>
            <a:pPr marL="352755" indent="-352755" defTabSz="10750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3762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91"/>
              <a:t>Pulsatile, compressible mass</a:t>
            </a:r>
          </a:p>
          <a:p>
            <a:pPr marL="352755" indent="-352755" defTabSz="10750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3762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91"/>
              <a:t>Mobile medial/lateral </a:t>
            </a:r>
            <a:r>
              <a:rPr sz="3291" u="sng"/>
              <a:t>not</a:t>
            </a:r>
            <a:r>
              <a:rPr sz="3291"/>
              <a:t> superior/inferior</a:t>
            </a:r>
          </a:p>
          <a:p>
            <a:pPr marL="352755" indent="-352755" defTabSz="10750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3762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91"/>
              <a:t>Clinical diagnosis, confirmed by angiogram or CT</a:t>
            </a:r>
          </a:p>
          <a:p>
            <a:pPr marL="352755" indent="-352755" defTabSz="1075063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3762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91"/>
              <a:t>Treatment</a:t>
            </a:r>
          </a:p>
          <a:p>
            <a:pPr marL="713159" lvl="1" indent="-287963" defTabSz="1075063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29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21"/>
              <a:t>Irradiation or close observation in the elderly</a:t>
            </a:r>
          </a:p>
          <a:p>
            <a:pPr marL="713159" lvl="1" indent="-287963" defTabSz="1075063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29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21"/>
              <a:t>Surgical resection for small tumors in young patients</a:t>
            </a:r>
          </a:p>
          <a:p>
            <a:pPr marL="1074363" lvl="2" indent="-223971" defTabSz="1075063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Font typeface="Times New Roman"/>
              <a:defRPr sz="282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351"/>
              <a:t>Hypotensive anesthesia</a:t>
            </a:r>
          </a:p>
          <a:p>
            <a:pPr marL="1074363" lvl="2" indent="-223971" defTabSz="1075063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Font typeface="Times New Roman"/>
              <a:defRPr sz="282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351"/>
              <a:t>Preoperative measurement of catecholamines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roup 494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490" name="Shape 490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95" name="Shape 495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Carotid Body Tumor</a:t>
            </a:r>
          </a:p>
        </p:txBody>
      </p:sp>
      <p:pic>
        <p:nvPicPr>
          <p:cNvPr id="496" name="carotidbod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4693" y="3142826"/>
            <a:ext cx="5541090" cy="5298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roup 502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498" name="Shape 498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03" name="Shape 503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Lipoma</a:t>
            </a:r>
          </a:p>
        </p:txBody>
      </p:sp>
      <p:sp>
        <p:nvSpPr>
          <p:cNvPr id="504" name="Shape 504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Soft, ill-defined mass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Usually &gt;35 years of age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Asymptomatic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Clinical diagnosis – confirmed by excision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roup 510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506" name="Shape 506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11" name="Shape 511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Lipoma</a:t>
            </a:r>
          </a:p>
        </p:txBody>
      </p:sp>
      <p:pic>
        <p:nvPicPr>
          <p:cNvPr id="512" name="lipom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4902" y="3817149"/>
            <a:ext cx="6672989" cy="3770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roup 518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514" name="Shape 514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19" name="Shape 519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Neurogenic Tumors</a:t>
            </a:r>
          </a:p>
        </p:txBody>
      </p:sp>
      <p:sp>
        <p:nvSpPr>
          <p:cNvPr id="520" name="Shape 520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Arise from neural crest derivatives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Include schwannoma, neurofibroma, and malignant peripheral nerve sheath tumor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Increased incidence in NF syndromes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Schwannoma most common in head &amp; neck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6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522" name="Shape 522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27" name="Shape 527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Schwannoma</a:t>
            </a:r>
          </a:p>
        </p:txBody>
      </p:sp>
      <p:sp>
        <p:nvSpPr>
          <p:cNvPr id="528" name="Shape 528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Sporadic cases mostly</a:t>
            </a:r>
          </a:p>
          <a:p>
            <a:pPr marL="433493" indent="-433493" defTabSz="115598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25 to 45% in neck when extracranial</a:t>
            </a:r>
          </a:p>
          <a:p>
            <a:pPr marL="433493" indent="-433493" defTabSz="115598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Most commonly between 20 and 50 years</a:t>
            </a:r>
          </a:p>
          <a:p>
            <a:pPr marL="433493" indent="-433493" defTabSz="115598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Usually mid-neck in poststyloid compartment</a:t>
            </a:r>
          </a:p>
          <a:p>
            <a:pPr marL="433493" indent="-433493" defTabSz="1155982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Signs and symptoms</a:t>
            </a:r>
          </a:p>
          <a:p>
            <a:pPr marL="818444" lvl="1" indent="-361244" defTabSz="115598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Medial tonsillar displacement</a:t>
            </a:r>
          </a:p>
          <a:p>
            <a:pPr marL="818444" lvl="1" indent="-361244" defTabSz="115598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Hoarseness (vagus nerve)</a:t>
            </a:r>
          </a:p>
          <a:p>
            <a:pPr marL="818444" lvl="1" indent="-361244" defTabSz="1155982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Horner’s syndrome (sympathetic chain)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9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115" name="Shape 115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Anatomical Considerations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5420675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Prominent landmarks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Triangles of the neck</a:t>
            </a:r>
          </a:p>
          <a:p>
            <a:pPr marL="818444" lvl="1" indent="-361244" defTabSz="1155982">
              <a:spcBef>
                <a:spcPts val="500"/>
              </a:spcBef>
              <a:buClr>
                <a:srgbClr val="FFCC66"/>
              </a:buClr>
              <a:buFont typeface="Times New Roman"/>
              <a:buChar char="–"/>
              <a:defRPr sz="3034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Lymphatic levels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Carotid bulb</a:t>
            </a:r>
          </a:p>
        </p:txBody>
      </p:sp>
      <p:pic>
        <p:nvPicPr>
          <p:cNvPr id="122" name="triangl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7727" y="3142826"/>
            <a:ext cx="4842684" cy="520192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</p:pic>
      <p:grpSp>
        <p:nvGrpSpPr>
          <p:cNvPr id="125" name="Group 125"/>
          <p:cNvGrpSpPr/>
          <p:nvPr/>
        </p:nvGrpSpPr>
        <p:grpSpPr>
          <a:xfrm>
            <a:off x="7947377" y="3624485"/>
            <a:ext cx="3178953" cy="1926638"/>
            <a:chOff x="0" y="0"/>
            <a:chExt cx="3178951" cy="1926637"/>
          </a:xfrm>
        </p:grpSpPr>
        <p:sp>
          <p:nvSpPr>
            <p:cNvPr id="123" name="Shape 123"/>
            <p:cNvSpPr/>
            <p:nvPr/>
          </p:nvSpPr>
          <p:spPr>
            <a:xfrm>
              <a:off x="0" y="0"/>
              <a:ext cx="2022969" cy="1926638"/>
            </a:xfrm>
            <a:prstGeom prst="line">
              <a:avLst/>
            </a:prstGeom>
            <a:solidFill>
              <a:srgbClr val="000000">
                <a:alpha val="0"/>
              </a:srgbClr>
            </a:solidFill>
            <a:ln w="4816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flipV="1">
              <a:off x="2022969" y="1637641"/>
              <a:ext cx="1155983" cy="288997"/>
            </a:xfrm>
            <a:prstGeom prst="line">
              <a:avLst/>
            </a:prstGeom>
            <a:solidFill>
              <a:srgbClr val="000000">
                <a:alpha val="0"/>
              </a:srgbClr>
            </a:solidFill>
            <a:ln w="4816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roup 534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530" name="Shape 530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35" name="Shape 535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Schwannoma</a:t>
            </a:r>
          </a:p>
        </p:txBody>
      </p:sp>
      <p:pic>
        <p:nvPicPr>
          <p:cNvPr id="536" name="scwannom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7947" y="3046494"/>
            <a:ext cx="6034790" cy="5394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roup 542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538" name="Shape 538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43" name="Shape 543"/>
          <p:cNvSpPr>
            <a:spLocks noGrp="1"/>
          </p:cNvSpPr>
          <p:nvPr>
            <p:ph type="title"/>
          </p:nvPr>
        </p:nvSpPr>
        <p:spPr>
          <a:xfrm>
            <a:off x="975360" y="1505185"/>
            <a:ext cx="11162455" cy="1348647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Congenital and Developmental Mass</a:t>
            </a:r>
          </a:p>
        </p:txBody>
      </p:sp>
      <p:sp>
        <p:nvSpPr>
          <p:cNvPr id="544" name="Shape 544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Epidermal and sebaceous cysts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Branchial cleft cysts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Thyroglossal duct cyst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Vascular tumors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roup 550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546" name="Shape 546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51" name="Shape 551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Epidermal and Sebaceous Cysts</a:t>
            </a:r>
          </a:p>
        </p:txBody>
      </p:sp>
      <p:sp>
        <p:nvSpPr>
          <p:cNvPr id="552" name="Shape 552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Most common congenital/developmental mass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Older age groups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Clinical diagnosis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Elevation and movement of overlying skin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Skin dimple or pore 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Excisional biopsy confirms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roup 558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554" name="Shape 554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59" name="Shape 559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Epidermal and Sebaceous Cysts</a:t>
            </a:r>
          </a:p>
        </p:txBody>
      </p:sp>
      <p:pic>
        <p:nvPicPr>
          <p:cNvPr id="560" name="sebaceouscy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8227" y="3720817"/>
            <a:ext cx="8228347" cy="4688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roup 566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562" name="Shape 562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Branchial Cleft Cysts</a:t>
            </a: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379306" indent="-379306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39"/>
              <a:t>Branchial cleft anomalies</a:t>
            </a:r>
          </a:p>
          <a:p>
            <a:pPr marL="379306" indent="-379306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39"/>
              <a:t>2</a:t>
            </a:r>
            <a:r>
              <a:rPr sz="3539" baseline="30417"/>
              <a:t>nd</a:t>
            </a:r>
            <a:r>
              <a:rPr sz="3539"/>
              <a:t> cleft most common (95%) – tract medial to  XII nerve between internal and external carotids</a:t>
            </a:r>
          </a:p>
          <a:p>
            <a:pPr marL="379306" indent="-379306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39"/>
              <a:t>1</a:t>
            </a:r>
            <a:r>
              <a:rPr sz="3539" baseline="30417"/>
              <a:t>st</a:t>
            </a:r>
            <a:r>
              <a:rPr sz="3539"/>
              <a:t> cleft less common – close association with facial nerve possible</a:t>
            </a:r>
          </a:p>
          <a:p>
            <a:pPr marL="379306" indent="-379306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39"/>
              <a:t>3</a:t>
            </a:r>
            <a:r>
              <a:rPr sz="3539" baseline="30417"/>
              <a:t>rd</a:t>
            </a:r>
            <a:r>
              <a:rPr sz="3539"/>
              <a:t> and 4</a:t>
            </a:r>
            <a:r>
              <a:rPr sz="3539" baseline="30417"/>
              <a:t>th</a:t>
            </a:r>
            <a:r>
              <a:rPr sz="3539"/>
              <a:t> clefts rarely reported</a:t>
            </a:r>
          </a:p>
          <a:p>
            <a:pPr marL="379306" indent="-379306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39"/>
              <a:t>Present in older children or young adults often following URI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roup 574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570" name="Shape 570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75" name="Shape 575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Branchial Cleft Cysts</a:t>
            </a:r>
          </a:p>
        </p:txBody>
      </p:sp>
      <p:sp>
        <p:nvSpPr>
          <p:cNvPr id="576" name="Shape 576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24823" indent="-424823" defTabSz="1132862">
              <a:spcBef>
                <a:spcPts val="700"/>
              </a:spcBef>
              <a:buClr>
                <a:srgbClr val="FFCC66"/>
              </a:buClr>
              <a:buFont typeface="Times New Roman"/>
              <a:defRPr sz="396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Most common as smooth, fluctuant mass underlying the SCM</a:t>
            </a:r>
          </a:p>
          <a:p>
            <a:pPr marL="424823" indent="-424823" defTabSz="1132862">
              <a:spcBef>
                <a:spcPts val="700"/>
              </a:spcBef>
              <a:buClr>
                <a:srgbClr val="FFCC66"/>
              </a:buClr>
              <a:buFont typeface="Times New Roman"/>
              <a:defRPr sz="396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Skin erythema and tenderness if infected</a:t>
            </a:r>
          </a:p>
          <a:p>
            <a:pPr marL="424823" indent="-424823" defTabSz="1132862">
              <a:spcBef>
                <a:spcPts val="700"/>
              </a:spcBef>
              <a:buClr>
                <a:srgbClr val="FFCC66"/>
              </a:buClr>
              <a:buFont typeface="Times New Roman"/>
              <a:defRPr sz="396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Treatment</a:t>
            </a:r>
          </a:p>
          <a:p>
            <a:pPr marL="802075" lvl="1" indent="-354019" defTabSz="113286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468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Initial control of infection</a:t>
            </a:r>
          </a:p>
          <a:p>
            <a:pPr marL="802075" lvl="1" indent="-354019" defTabSz="113286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468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Surgical excision, including tract</a:t>
            </a:r>
          </a:p>
          <a:p>
            <a:pPr marL="424823" indent="-424823" defTabSz="1132862">
              <a:spcBef>
                <a:spcPts val="700"/>
              </a:spcBef>
              <a:buClr>
                <a:srgbClr val="FFCC66"/>
              </a:buClr>
              <a:buFont typeface="Times New Roman"/>
              <a:defRPr sz="396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May necessitate a total parotidectomy (1</a:t>
            </a:r>
            <a:r>
              <a:rPr baseline="30385"/>
              <a:t>st</a:t>
            </a:r>
            <a:r>
              <a:t> cleft)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roup 582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578" name="Shape 578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83" name="Shape 583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Branchial Cleft Cysts</a:t>
            </a:r>
          </a:p>
        </p:txBody>
      </p:sp>
      <p:pic>
        <p:nvPicPr>
          <p:cNvPr id="584" name="branchia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2106" y="3817149"/>
            <a:ext cx="6610775" cy="357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branchial clef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4747" y="3817149"/>
            <a:ext cx="3690715" cy="4334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roup 591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587" name="Shape 587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92" name="Shape 592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Thyroglossal Duct Cyst</a:t>
            </a:r>
          </a:p>
        </p:txBody>
      </p:sp>
      <p:sp>
        <p:nvSpPr>
          <p:cNvPr id="593" name="Shape 593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Most common congenital neck mass (70%)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50% present before age 20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Midline (75%) or near midline (25%)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Usually just inferior to hyoid bone (65%)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Elevates on swallowing/protrusion of tongue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Treatment is surgical removal (Sis trunk) after resolution of any infection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roup 599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595" name="Shape 595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00" name="Shape 600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Thyroglossal Duct Cyst</a:t>
            </a:r>
          </a:p>
        </p:txBody>
      </p:sp>
      <p:pic>
        <p:nvPicPr>
          <p:cNvPr id="601" name="td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7466" y="3142826"/>
            <a:ext cx="3694729" cy="5394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tdc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5893" y="3913481"/>
            <a:ext cx="3809123" cy="4527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roup 608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604" name="Shape 604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09" name="Shape 609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Vascular Tumors</a:t>
            </a:r>
          </a:p>
        </p:txBody>
      </p:sp>
      <p:sp>
        <p:nvSpPr>
          <p:cNvPr id="610" name="Shape 610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Lymphangiomas and hemangiomas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Usually within 1</a:t>
            </a:r>
            <a:r>
              <a:rPr baseline="30417"/>
              <a:t>st</a:t>
            </a:r>
            <a:r>
              <a:t> year of life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Hemangiomas often resolve spontaneously, while lymphangiomas remain unchanged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CT/MRI may help define extent of disease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1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127" name="Shape 127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Anatomical Considerations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5420675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Prominent landmarks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Triangles of the neck</a:t>
            </a:r>
          </a:p>
          <a:p>
            <a:pPr marL="818444" lvl="1" indent="-361244" defTabSz="1155982">
              <a:spcBef>
                <a:spcPts val="500"/>
              </a:spcBef>
              <a:buClr>
                <a:srgbClr val="FFCC66"/>
              </a:buClr>
              <a:buFont typeface="Times New Roman"/>
              <a:buChar char="–"/>
              <a:defRPr sz="3034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Lymphatic levels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Carotid bulb</a:t>
            </a:r>
          </a:p>
        </p:txBody>
      </p:sp>
      <p:pic>
        <p:nvPicPr>
          <p:cNvPr id="134" name="triangl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7727" y="3142826"/>
            <a:ext cx="4842684" cy="520192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</p:pic>
      <p:sp>
        <p:nvSpPr>
          <p:cNvPr id="135" name="Shape 135"/>
          <p:cNvSpPr/>
          <p:nvPr/>
        </p:nvSpPr>
        <p:spPr>
          <a:xfrm>
            <a:off x="7947377" y="3624485"/>
            <a:ext cx="2022970" cy="1926638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 flipV="1">
            <a:off x="9970347" y="5262127"/>
            <a:ext cx="1155983" cy="288996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9392356" y="4587804"/>
            <a:ext cx="770656" cy="674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roup 616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612" name="Shape 612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17" name="Shape 617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Vascular Tumors</a:t>
            </a:r>
          </a:p>
        </p:txBody>
      </p:sp>
      <p:sp>
        <p:nvSpPr>
          <p:cNvPr id="618" name="Shape 618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Treatment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Lymphangioma – surgical excision for easily accessible or lesions affecting vital functions; recurrence is common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Hemangiomas – surgical excision reserved for those with rapid growth involving vital structures or associated thrombocytopenia that fails medical therapy (steroids, interferon)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4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620" name="Shape 620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25" name="Shape 625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Vascular Tumors (lymphangioma)</a:t>
            </a:r>
          </a:p>
        </p:txBody>
      </p:sp>
      <p:pic>
        <p:nvPicPr>
          <p:cNvPr id="626" name="Scan2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853" y="3720817"/>
            <a:ext cx="5418668" cy="4003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lymphangioma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4266" y="3720817"/>
            <a:ext cx="4212513" cy="4431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roup 633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629" name="Shape 629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34" name="Shape 634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Vascular Tumors (hemangioma)</a:t>
            </a:r>
          </a:p>
        </p:txBody>
      </p:sp>
      <p:pic>
        <p:nvPicPr>
          <p:cNvPr id="635" name="Scan2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6429" y="3913481"/>
            <a:ext cx="9269936" cy="4284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roup 641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637" name="Shape 637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42" name="Shape 642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Inflammatory Disorders</a:t>
            </a:r>
          </a:p>
        </p:txBody>
      </p:sp>
      <p:sp>
        <p:nvSpPr>
          <p:cNvPr id="643" name="Shape 643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Lymphadenitis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Granulomatous lymphadenitis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roup 649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645" name="Shape 645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50" name="Shape 650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Lymphadenitis</a:t>
            </a:r>
          </a:p>
        </p:txBody>
      </p:sp>
      <p:sp>
        <p:nvSpPr>
          <p:cNvPr id="651" name="Shape 651"/>
          <p:cNvSpPr>
            <a:spLocks noGrp="1"/>
          </p:cNvSpPr>
          <p:nvPr>
            <p:ph type="body" idx="1"/>
          </p:nvPr>
        </p:nvSpPr>
        <p:spPr>
          <a:xfrm>
            <a:off x="1625601" y="2950162"/>
            <a:ext cx="11379200" cy="5394585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379306" indent="-379306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39"/>
              <a:t>Very common, especially within 1</a:t>
            </a:r>
            <a:r>
              <a:rPr sz="3539" baseline="30417"/>
              <a:t>st</a:t>
            </a:r>
            <a:r>
              <a:rPr sz="3539"/>
              <a:t> decade</a:t>
            </a:r>
          </a:p>
          <a:p>
            <a:pPr marL="379306" indent="-379306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39"/>
              <a:t>Tender node with signs of systemic infection</a:t>
            </a:r>
          </a:p>
          <a:p>
            <a:pPr marL="379306" indent="-379306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39"/>
              <a:t>Directed antibiotic therapy with follow-up</a:t>
            </a:r>
          </a:p>
          <a:p>
            <a:pPr marL="379306" indent="-379306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39"/>
              <a:t>FNAB indications (pediatric)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Actively infectious condition with no response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Progressively enlarging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Solitary and asymmetric nodal mass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Supraclavicular mass (60% malignancy)</a:t>
            </a:r>
          </a:p>
          <a:p>
            <a:pPr marL="766838" lvl="1" indent="-309638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34"/>
              <a:t>Persistent nodal mass without active infection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roup 657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653" name="Shape 653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58" name="Shape 658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Lymphadenopathy</a:t>
            </a:r>
          </a:p>
        </p:txBody>
      </p:sp>
      <p:sp>
        <p:nvSpPr>
          <p:cNvPr id="659" name="Shape 659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342900" indent="-342900" defTabSz="1155982">
              <a:spcBef>
                <a:spcPts val="700"/>
              </a:spcBef>
              <a:buSzTx/>
              <a:buNone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Equivocal or suspicious FNAB in the pediatric nodal mass requires open excisional biopsy to rule out malignant or granulomatous disease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roup 665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661" name="Shape 661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66" name="Shape 666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Granulomatous lymphadenitis</a:t>
            </a:r>
          </a:p>
        </p:txBody>
      </p:sp>
      <p:sp>
        <p:nvSpPr>
          <p:cNvPr id="667" name="Shape 667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29158" indent="-429158" defTabSz="1144422">
              <a:spcBef>
                <a:spcPts val="700"/>
              </a:spcBef>
              <a:buClr>
                <a:srgbClr val="FFCC66"/>
              </a:buClr>
              <a:buFont typeface="Times New Roman"/>
              <a:defRPr sz="400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Infection develops over weeks to months</a:t>
            </a:r>
          </a:p>
          <a:p>
            <a:pPr marL="429158" indent="-429158" defTabSz="1144422">
              <a:spcBef>
                <a:spcPts val="700"/>
              </a:spcBef>
              <a:buClr>
                <a:srgbClr val="FFCC66"/>
              </a:buClr>
              <a:buFont typeface="Times New Roman"/>
              <a:defRPr sz="400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Minimal systemic complaints or findings</a:t>
            </a:r>
          </a:p>
          <a:p>
            <a:pPr marL="429158" indent="-429158" defTabSz="1144422">
              <a:spcBef>
                <a:spcPts val="700"/>
              </a:spcBef>
              <a:buClr>
                <a:srgbClr val="FFCC66"/>
              </a:buClr>
              <a:buFont typeface="Times New Roman"/>
              <a:defRPr sz="400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Common etiologies</a:t>
            </a:r>
          </a:p>
          <a:p>
            <a:pPr marL="810259" lvl="1" indent="-357631" defTabSz="114442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04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TB, atypical TB, cat-scratch fever, actinomycosis, sarcoidosis</a:t>
            </a:r>
          </a:p>
          <a:p>
            <a:pPr marL="429158" indent="-429158" defTabSz="1144422">
              <a:spcBef>
                <a:spcPts val="700"/>
              </a:spcBef>
              <a:buClr>
                <a:srgbClr val="FFCC66"/>
              </a:buClr>
              <a:buFont typeface="Times New Roman"/>
              <a:defRPr sz="4004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Firm, relatively fixed node with injection of skin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roup 673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669" name="Shape 669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74" name="Shape 674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Granulomatous lymphadenitis</a:t>
            </a:r>
          </a:p>
        </p:txBody>
      </p:sp>
      <p:sp>
        <p:nvSpPr>
          <p:cNvPr id="675" name="Shape 675"/>
          <p:cNvSpPr>
            <a:spLocks noGrp="1"/>
          </p:cNvSpPr>
          <p:nvPr>
            <p:ph type="body" idx="1"/>
          </p:nvPr>
        </p:nvSpPr>
        <p:spPr>
          <a:xfrm>
            <a:off x="1300480" y="3528154"/>
            <a:ext cx="11379200" cy="5394584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Typical </a:t>
            </a:r>
            <a:r>
              <a:rPr i="1"/>
              <a:t>M. tuberculosis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more common in adults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Posterior triangle nodes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Usually responds to anti-TB medications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May require excisional biopsy for further workup 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roup 681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677" name="Shape 677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82" name="Shape 682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Granulomatous lymphadenitis</a:t>
            </a:r>
          </a:p>
        </p:txBody>
      </p:sp>
      <p:sp>
        <p:nvSpPr>
          <p:cNvPr id="683" name="Shape 683"/>
          <p:cNvSpPr>
            <a:spLocks noGrp="1"/>
          </p:cNvSpPr>
          <p:nvPr>
            <p:ph type="body" idx="1"/>
          </p:nvPr>
        </p:nvSpPr>
        <p:spPr>
          <a:xfrm>
            <a:off x="1300480" y="3528154"/>
            <a:ext cx="11379200" cy="5394584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Atypical </a:t>
            </a:r>
            <a:r>
              <a:rPr i="1"/>
              <a:t>M. tuberculosis</a:t>
            </a:r>
            <a:r>
              <a:t> 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Pediatric age groups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Anterior triangle nodes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Brawny skin, induration and pain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Usually responds to complete surgical excision or curettage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roup 689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685" name="Shape 685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90" name="Shape 690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Granulomatous lymphadenitis</a:t>
            </a:r>
          </a:p>
        </p:txBody>
      </p:sp>
      <p:sp>
        <p:nvSpPr>
          <p:cNvPr id="691" name="Shape 691"/>
          <p:cNvSpPr>
            <a:spLocks noGrp="1"/>
          </p:cNvSpPr>
          <p:nvPr>
            <p:ph type="body" idx="1"/>
          </p:nvPr>
        </p:nvSpPr>
        <p:spPr>
          <a:xfrm>
            <a:off x="1300480" y="3528154"/>
            <a:ext cx="11379200" cy="5394584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Cat-scratch fever (</a:t>
            </a:r>
            <a:r>
              <a:rPr i="1"/>
              <a:t>Bartonella</a:t>
            </a:r>
            <a:r>
              <a:t>)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Pediatric group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Preauricular and submandibular nodes</a:t>
            </a:r>
          </a:p>
          <a:p>
            <a:pPr marL="818444" lvl="1" indent="-361244" defTabSz="1155982">
              <a:spcBef>
                <a:spcPts val="600"/>
              </a:spcBef>
              <a:buClr>
                <a:srgbClr val="FFCC66"/>
              </a:buClr>
              <a:buFont typeface="Times New Roman"/>
              <a:buChar char="–"/>
              <a:defRPr sz="3539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Spontaneous resolution with or without antibiotics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3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139" name="Shape 139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Anatomical Considerations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5420675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Prominent landmarks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Triangles of the neck</a:t>
            </a:r>
          </a:p>
          <a:p>
            <a:pPr marL="818444" lvl="1" indent="-361244" defTabSz="1155982">
              <a:spcBef>
                <a:spcPts val="500"/>
              </a:spcBef>
              <a:buClr>
                <a:srgbClr val="FFCC66"/>
              </a:buClr>
              <a:buFont typeface="Times New Roman"/>
              <a:buChar char="–"/>
              <a:defRPr sz="3034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Lymphatic levels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Carotid bulb</a:t>
            </a:r>
          </a:p>
        </p:txBody>
      </p:sp>
      <p:pic>
        <p:nvPicPr>
          <p:cNvPr id="146" name="triangl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7727" y="3142826"/>
            <a:ext cx="4842684" cy="520192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</p:pic>
      <p:sp>
        <p:nvSpPr>
          <p:cNvPr id="147" name="Shape 147"/>
          <p:cNvSpPr/>
          <p:nvPr/>
        </p:nvSpPr>
        <p:spPr>
          <a:xfrm>
            <a:off x="7947377" y="3624485"/>
            <a:ext cx="2022970" cy="1926638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 flipV="1">
            <a:off x="9970347" y="5262127"/>
            <a:ext cx="1155983" cy="288996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51" name="Group 151"/>
          <p:cNvGrpSpPr/>
          <p:nvPr/>
        </p:nvGrpSpPr>
        <p:grpSpPr>
          <a:xfrm>
            <a:off x="7947378" y="3624485"/>
            <a:ext cx="2600961" cy="4527599"/>
            <a:chOff x="0" y="0"/>
            <a:chExt cx="2600960" cy="4527597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2504629" cy="4527598"/>
            </a:xfrm>
            <a:prstGeom prst="line">
              <a:avLst/>
            </a:prstGeom>
            <a:solidFill>
              <a:srgbClr val="000000">
                <a:alpha val="0"/>
              </a:srgbClr>
            </a:solidFill>
            <a:ln w="4816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2504628" y="1926637"/>
              <a:ext cx="96333" cy="2600961"/>
            </a:xfrm>
            <a:prstGeom prst="line">
              <a:avLst/>
            </a:prstGeom>
            <a:solidFill>
              <a:srgbClr val="000000">
                <a:alpha val="0"/>
              </a:srgbClr>
            </a:solidFill>
            <a:ln w="4816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52" name="Shape 152"/>
          <p:cNvSpPr/>
          <p:nvPr/>
        </p:nvSpPr>
        <p:spPr>
          <a:xfrm>
            <a:off x="9392356" y="4587804"/>
            <a:ext cx="770656" cy="674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roup 697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693" name="Shape 693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98" name="Shape 698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Granulomatous lymphadenitis</a:t>
            </a:r>
          </a:p>
        </p:txBody>
      </p:sp>
      <p:pic>
        <p:nvPicPr>
          <p:cNvPr id="699" name="Scan2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4453" y="2950162"/>
            <a:ext cx="6970012" cy="5312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roup 705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701" name="Shape 701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06" name="Shape 706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Summary</a:t>
            </a:r>
          </a:p>
        </p:txBody>
      </p:sp>
      <p:sp>
        <p:nvSpPr>
          <p:cNvPr id="707" name="Shape 707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11054081" cy="5201921"/>
          </a:xfrm>
          <a:prstGeom prst="rect">
            <a:avLst/>
          </a:prstGeom>
        </p:spPr>
        <p:txBody>
          <a:bodyPr lIns="112387" tIns="64221" rIns="112387" bIns="64221" anchor="t">
            <a:normAutofit lnSpcReduction="10000"/>
          </a:bodyPr>
          <a:lstStyle/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Extensive differential diagnosis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Age of patient is important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Accurate history and complete exam essential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FNAB – invaluable diagnostic tool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Possibility for malignancy in any age group</a:t>
            </a:r>
          </a:p>
          <a:p>
            <a:pPr marL="433493" indent="-433493" defTabSz="1155982">
              <a:spcBef>
                <a:spcPts val="700"/>
              </a:spcBef>
              <a:buClr>
                <a:srgbClr val="FFCC66"/>
              </a:buClr>
              <a:buFont typeface="Times New Roman"/>
              <a:defRPr sz="4045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Close follow-up and aggressive approach is best for favorable outcomes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064000" y="2768600"/>
            <a:ext cx="7670800" cy="5715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8000" dirty="0" smtClean="0"/>
              <a:t>Thank you</a:t>
            </a:r>
            <a:endParaRPr lang="ar-SA" sz="8000" dirty="0"/>
          </a:p>
        </p:txBody>
      </p:sp>
    </p:spTree>
    <p:extLst>
      <p:ext uri="{BB962C8B-B14F-4D97-AF65-F5344CB8AC3E}">
        <p14:creationId xmlns:p14="http://schemas.microsoft.com/office/powerpoint/2010/main" val="16380635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8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154" name="Shape 154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Anatomical Considerations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5420675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Prominent landmarks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Triangles of the neck</a:t>
            </a:r>
          </a:p>
          <a:p>
            <a:pPr marL="818444" lvl="1" indent="-361244" defTabSz="1155982">
              <a:spcBef>
                <a:spcPts val="500"/>
              </a:spcBef>
              <a:buClr>
                <a:srgbClr val="FFCC66"/>
              </a:buClr>
              <a:buFont typeface="Times New Roman"/>
              <a:buChar char="–"/>
              <a:defRPr sz="3034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Lymphatic levels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Carotid bulb</a:t>
            </a:r>
          </a:p>
        </p:txBody>
      </p:sp>
      <p:pic>
        <p:nvPicPr>
          <p:cNvPr id="161" name="triangl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7727" y="3142826"/>
            <a:ext cx="4842684" cy="520192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</p:pic>
      <p:sp>
        <p:nvSpPr>
          <p:cNvPr id="162" name="Shape 162"/>
          <p:cNvSpPr/>
          <p:nvPr/>
        </p:nvSpPr>
        <p:spPr>
          <a:xfrm>
            <a:off x="7947378" y="3624485"/>
            <a:ext cx="2504629" cy="4527598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7947377" y="3624485"/>
            <a:ext cx="2022970" cy="1926638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 flipV="1">
            <a:off x="9970347" y="5262127"/>
            <a:ext cx="1155983" cy="288996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0452006" y="5551123"/>
            <a:ext cx="96333" cy="2600961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9392356" y="4587804"/>
            <a:ext cx="770656" cy="674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</a:t>
            </a:r>
          </a:p>
        </p:txBody>
      </p:sp>
      <p:sp>
        <p:nvSpPr>
          <p:cNvPr id="167" name="Shape 167"/>
          <p:cNvSpPr/>
          <p:nvPr/>
        </p:nvSpPr>
        <p:spPr>
          <a:xfrm>
            <a:off x="8429037" y="4298808"/>
            <a:ext cx="674324" cy="86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II</a:t>
            </a:r>
          </a:p>
        </p:txBody>
      </p:sp>
      <p:sp>
        <p:nvSpPr>
          <p:cNvPr id="168" name="Shape 168"/>
          <p:cNvSpPr/>
          <p:nvPr/>
        </p:nvSpPr>
        <p:spPr>
          <a:xfrm>
            <a:off x="9199692" y="5452768"/>
            <a:ext cx="67432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III</a:t>
            </a:r>
          </a:p>
        </p:txBody>
      </p:sp>
      <p:sp>
        <p:nvSpPr>
          <p:cNvPr id="169" name="Shape 169"/>
          <p:cNvSpPr/>
          <p:nvPr/>
        </p:nvSpPr>
        <p:spPr>
          <a:xfrm>
            <a:off x="9777683" y="6609832"/>
            <a:ext cx="67432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IV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5"/>
          <p:cNvGrpSpPr/>
          <p:nvPr/>
        </p:nvGrpSpPr>
        <p:grpSpPr>
          <a:xfrm>
            <a:off x="650240" y="1796140"/>
            <a:ext cx="11595949" cy="2023017"/>
            <a:chOff x="0" y="0"/>
            <a:chExt cx="11595947" cy="2023015"/>
          </a:xfrm>
        </p:grpSpPr>
        <p:sp>
          <p:nvSpPr>
            <p:cNvPr id="171" name="Shape 171"/>
            <p:cNvSpPr/>
            <p:nvPr/>
          </p:nvSpPr>
          <p:spPr>
            <a:xfrm>
              <a:off x="7466471" y="0"/>
              <a:ext cx="4129477" cy="202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" y="1"/>
                  </a:moveTo>
                  <a:cubicBezTo>
                    <a:pt x="300" y="1"/>
                    <a:pt x="304" y="0"/>
                    <a:pt x="308" y="0"/>
                  </a:cubicBezTo>
                  <a:cubicBezTo>
                    <a:pt x="12067" y="1"/>
                    <a:pt x="21600" y="4835"/>
                    <a:pt x="21600" y="10800"/>
                  </a:cubicBezTo>
                  <a:cubicBezTo>
                    <a:pt x="21600" y="16765"/>
                    <a:pt x="12067" y="21600"/>
                    <a:pt x="308" y="21600"/>
                  </a:cubicBezTo>
                  <a:cubicBezTo>
                    <a:pt x="204" y="21600"/>
                    <a:pt x="102" y="21600"/>
                    <a:pt x="0" y="21598"/>
                  </a:cubicBezTo>
                  <a:lnTo>
                    <a:pt x="308" y="10800"/>
                  </a:lnTo>
                  <a:lnTo>
                    <a:pt x="29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60355" y="208728"/>
              <a:ext cx="4133992" cy="16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" y="0"/>
                  </a:moveTo>
                  <a:cubicBezTo>
                    <a:pt x="311" y="0"/>
                    <a:pt x="315" y="0"/>
                    <a:pt x="319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19" y="21600"/>
                  </a:cubicBezTo>
                  <a:cubicBezTo>
                    <a:pt x="212" y="21599"/>
                    <a:pt x="105" y="21599"/>
                    <a:pt x="0" y="21599"/>
                  </a:cubicBezTo>
                  <a:lnTo>
                    <a:pt x="319" y="10800"/>
                  </a:lnTo>
                  <a:lnTo>
                    <a:pt x="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7299395" y="487702"/>
              <a:ext cx="4131735" cy="104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" y="0"/>
                  </a:moveTo>
                  <a:cubicBezTo>
                    <a:pt x="312" y="0"/>
                    <a:pt x="316" y="0"/>
                    <a:pt x="320" y="0"/>
                  </a:cubicBezTo>
                  <a:cubicBezTo>
                    <a:pt x="12072" y="0"/>
                    <a:pt x="21600" y="4835"/>
                    <a:pt x="21600" y="10800"/>
                  </a:cubicBezTo>
                  <a:cubicBezTo>
                    <a:pt x="21600" y="16765"/>
                    <a:pt x="12072" y="21600"/>
                    <a:pt x="320" y="21600"/>
                  </a:cubicBezTo>
                  <a:cubicBezTo>
                    <a:pt x="213" y="21600"/>
                    <a:pt x="106" y="21600"/>
                    <a:pt x="0" y="21599"/>
                  </a:cubicBezTo>
                  <a:lnTo>
                    <a:pt x="320" y="10800"/>
                  </a:lnTo>
                  <a:lnTo>
                    <a:pt x="3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0" y="905165"/>
              <a:ext cx="11261795" cy="208720"/>
            </a:xfrm>
            <a:prstGeom prst="roundRect">
              <a:avLst>
                <a:gd name="adj" fmla="val 39547"/>
              </a:avLst>
            </a:prstGeom>
            <a:gradFill flip="none" rotWithShape="1"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9525" cap="flat">
              <a:noFill/>
              <a:round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975360" y="1023525"/>
            <a:ext cx="11054081" cy="1444979"/>
          </a:xfrm>
          <a:prstGeom prst="rect">
            <a:avLst/>
          </a:prstGeom>
        </p:spPr>
        <p:txBody>
          <a:bodyPr lIns="112387" tIns="64221" rIns="112387" bIns="64221" anchor="b"/>
          <a:lstStyle>
            <a:lvl1pPr algn="l" defTabSz="1155982">
              <a:defRPr sz="5562" b="1" i="1">
                <a:solidFill>
                  <a:srgbClr val="FFCC66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FFCC6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</a:rPr>
              <a:t>Anatomical Considerations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975360" y="3142826"/>
            <a:ext cx="5420675" cy="5201921"/>
          </a:xfrm>
          <a:prstGeom prst="rect">
            <a:avLst/>
          </a:prstGeom>
        </p:spPr>
        <p:txBody>
          <a:bodyPr lIns="112387" tIns="64221" rIns="112387" bIns="64221" anchor="t"/>
          <a:lstStyle/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Prominent landmarks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Triangles of the neck</a:t>
            </a:r>
          </a:p>
          <a:p>
            <a:pPr marL="818444" lvl="1" indent="-361244" defTabSz="1155982">
              <a:spcBef>
                <a:spcPts val="500"/>
              </a:spcBef>
              <a:buClr>
                <a:srgbClr val="FFCC66"/>
              </a:buClr>
              <a:buFont typeface="Times New Roman"/>
              <a:buChar char="–"/>
              <a:defRPr sz="3034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Lymphatic levels</a:t>
            </a:r>
          </a:p>
          <a:p>
            <a:pPr marL="433493" indent="-433493" defTabSz="1155982">
              <a:spcBef>
                <a:spcPts val="600"/>
              </a:spcBef>
              <a:buClr>
                <a:srgbClr val="FFCC66"/>
              </a:buClr>
              <a:buFont typeface="Times New Roman"/>
              <a:defRPr sz="3539" b="1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Carotid bulb</a:t>
            </a:r>
          </a:p>
        </p:txBody>
      </p:sp>
      <p:pic>
        <p:nvPicPr>
          <p:cNvPr id="178" name="triangl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7727" y="3142826"/>
            <a:ext cx="4842684" cy="520192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</p:pic>
      <p:sp>
        <p:nvSpPr>
          <p:cNvPr id="179" name="Shape 179"/>
          <p:cNvSpPr/>
          <p:nvPr/>
        </p:nvSpPr>
        <p:spPr>
          <a:xfrm>
            <a:off x="7947378" y="3624485"/>
            <a:ext cx="2504629" cy="4527598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7947377" y="3624485"/>
            <a:ext cx="2022970" cy="1926638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 flipV="1">
            <a:off x="9970347" y="5262127"/>
            <a:ext cx="1155983" cy="288996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0452006" y="5551123"/>
            <a:ext cx="96333" cy="2600961"/>
          </a:xfrm>
          <a:prstGeom prst="line">
            <a:avLst/>
          </a:prstGeom>
          <a:solidFill>
            <a:srgbClr val="000000">
              <a:alpha val="0"/>
            </a:srgbClr>
          </a:solidFill>
          <a:ln w="48165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86" name="Group 186"/>
          <p:cNvGrpSpPr/>
          <p:nvPr/>
        </p:nvGrpSpPr>
        <p:grpSpPr>
          <a:xfrm>
            <a:off x="6941914" y="3656596"/>
            <a:ext cx="3510093" cy="4495488"/>
            <a:chOff x="0" y="0"/>
            <a:chExt cx="3510092" cy="4495487"/>
          </a:xfrm>
        </p:grpSpPr>
        <p:sp>
          <p:nvSpPr>
            <p:cNvPr id="183" name="Shape 183"/>
            <p:cNvSpPr/>
            <p:nvPr/>
          </p:nvSpPr>
          <p:spPr>
            <a:xfrm>
              <a:off x="42145" y="4004558"/>
              <a:ext cx="3467948" cy="490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extrusionOk="0">
                  <a:moveTo>
                    <a:pt x="0" y="403"/>
                  </a:moveTo>
                  <a:cubicBezTo>
                    <a:pt x="2300" y="54"/>
                    <a:pt x="4600" y="-294"/>
                    <a:pt x="6000" y="403"/>
                  </a:cubicBezTo>
                  <a:cubicBezTo>
                    <a:pt x="7400" y="1100"/>
                    <a:pt x="7300" y="3887"/>
                    <a:pt x="8400" y="4583"/>
                  </a:cubicBezTo>
                  <a:cubicBezTo>
                    <a:pt x="9500" y="5280"/>
                    <a:pt x="11300" y="3887"/>
                    <a:pt x="12600" y="4583"/>
                  </a:cubicBezTo>
                  <a:cubicBezTo>
                    <a:pt x="13900" y="5280"/>
                    <a:pt x="15100" y="7371"/>
                    <a:pt x="16200" y="8764"/>
                  </a:cubicBezTo>
                  <a:cubicBezTo>
                    <a:pt x="17300" y="10158"/>
                    <a:pt x="18300" y="10854"/>
                    <a:pt x="19200" y="12945"/>
                  </a:cubicBezTo>
                  <a:cubicBezTo>
                    <a:pt x="20100" y="15035"/>
                    <a:pt x="20850" y="18171"/>
                    <a:pt x="21600" y="2130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36124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0" y="353216"/>
              <a:ext cx="1091762" cy="366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071" extrusionOk="0">
                  <a:moveTo>
                    <a:pt x="0" y="20965"/>
                  </a:moveTo>
                  <a:cubicBezTo>
                    <a:pt x="908" y="20780"/>
                    <a:pt x="-1021" y="21600"/>
                    <a:pt x="2724" y="20411"/>
                  </a:cubicBezTo>
                  <a:lnTo>
                    <a:pt x="13316" y="17178"/>
                  </a:lnTo>
                  <a:cubicBezTo>
                    <a:pt x="14716" y="16532"/>
                    <a:pt x="16153" y="15885"/>
                    <a:pt x="17553" y="15239"/>
                  </a:cubicBezTo>
                  <a:cubicBezTo>
                    <a:pt x="19558" y="14315"/>
                    <a:pt x="16872" y="14939"/>
                    <a:pt x="19066" y="14500"/>
                  </a:cubicBezTo>
                  <a:cubicBezTo>
                    <a:pt x="18839" y="13519"/>
                    <a:pt x="18498" y="13103"/>
                    <a:pt x="19066" y="12191"/>
                  </a:cubicBezTo>
                  <a:cubicBezTo>
                    <a:pt x="19066" y="12191"/>
                    <a:pt x="19822" y="11498"/>
                    <a:pt x="19974" y="11360"/>
                  </a:cubicBezTo>
                  <a:cubicBezTo>
                    <a:pt x="20163" y="11175"/>
                    <a:pt x="20579" y="10806"/>
                    <a:pt x="20579" y="10806"/>
                  </a:cubicBezTo>
                  <a:cubicBezTo>
                    <a:pt x="20201" y="10471"/>
                    <a:pt x="20049" y="10125"/>
                    <a:pt x="19671" y="9790"/>
                  </a:cubicBezTo>
                  <a:cubicBezTo>
                    <a:pt x="19785" y="9513"/>
                    <a:pt x="19822" y="9236"/>
                    <a:pt x="19974" y="8959"/>
                  </a:cubicBezTo>
                  <a:cubicBezTo>
                    <a:pt x="20012" y="8866"/>
                    <a:pt x="20276" y="8682"/>
                    <a:pt x="20276" y="8682"/>
                  </a:cubicBezTo>
                  <a:lnTo>
                    <a:pt x="15132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4816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64221" tIns="64221" rIns="64221" bIns="64221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796744" y="0"/>
              <a:ext cx="240831" cy="36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" y="14439"/>
                    <a:pt x="6660" y="8922"/>
                    <a:pt x="12960" y="2817"/>
                  </a:cubicBezTo>
                  <a:cubicBezTo>
                    <a:pt x="14760" y="1057"/>
                    <a:pt x="21600" y="0"/>
                    <a:pt x="2160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4816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738544">
                <a:defRPr sz="3034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7" name="Shape 187"/>
          <p:cNvSpPr/>
          <p:nvPr/>
        </p:nvSpPr>
        <p:spPr>
          <a:xfrm>
            <a:off x="9392356" y="4587804"/>
            <a:ext cx="770656" cy="674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</a:t>
            </a:r>
          </a:p>
        </p:txBody>
      </p:sp>
      <p:sp>
        <p:nvSpPr>
          <p:cNvPr id="188" name="Shape 188"/>
          <p:cNvSpPr/>
          <p:nvPr/>
        </p:nvSpPr>
        <p:spPr>
          <a:xfrm>
            <a:off x="8429037" y="4298808"/>
            <a:ext cx="674324" cy="86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II</a:t>
            </a:r>
          </a:p>
        </p:txBody>
      </p:sp>
      <p:sp>
        <p:nvSpPr>
          <p:cNvPr id="189" name="Shape 189"/>
          <p:cNvSpPr/>
          <p:nvPr/>
        </p:nvSpPr>
        <p:spPr>
          <a:xfrm>
            <a:off x="9199692" y="5452768"/>
            <a:ext cx="67432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III</a:t>
            </a:r>
          </a:p>
        </p:txBody>
      </p:sp>
      <p:sp>
        <p:nvSpPr>
          <p:cNvPr id="190" name="Shape 190"/>
          <p:cNvSpPr/>
          <p:nvPr/>
        </p:nvSpPr>
        <p:spPr>
          <a:xfrm>
            <a:off x="9777683" y="6609832"/>
            <a:ext cx="67432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12387" tIns="64221" rIns="112387" bIns="64221" anchor="ctr">
            <a:spAutoFit/>
          </a:bodyPr>
          <a:lstStyle>
            <a:lvl1pPr defTabSz="577991">
              <a:defRPr sz="2275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IV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 advAuto="0"/>
    </p:bldLst>
  </p:timing>
</p:sld>
</file>

<file path=ppt/theme/theme1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</TotalTime>
  <Words>1599</Words>
  <Application>Microsoft Office PowerPoint</Application>
  <PresentationFormat>مخصص</PresentationFormat>
  <Paragraphs>360</Paragraphs>
  <Slides>72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72</vt:i4>
      </vt:variant>
    </vt:vector>
  </HeadingPairs>
  <TitlesOfParts>
    <vt:vector size="73" baseType="lpstr">
      <vt:lpstr>أفق</vt:lpstr>
      <vt:lpstr>Evaluation and Management of the Patient with a Neck Mass</vt:lpstr>
      <vt:lpstr>Introduction</vt:lpstr>
      <vt:lpstr>Differential Diagnosis </vt:lpstr>
      <vt:lpstr>Anatomical Considerations</vt:lpstr>
      <vt:lpstr>Anatomical Considerations</vt:lpstr>
      <vt:lpstr>Anatomical Considerations</vt:lpstr>
      <vt:lpstr>Anatomical Considerations</vt:lpstr>
      <vt:lpstr>Anatomical Considerations</vt:lpstr>
      <vt:lpstr>Anatomical Considerations</vt:lpstr>
      <vt:lpstr>Anatomical Considerations</vt:lpstr>
      <vt:lpstr>Anatomical Considerations</vt:lpstr>
      <vt:lpstr>Anatomical Considerations</vt:lpstr>
      <vt:lpstr>General Considerations</vt:lpstr>
      <vt:lpstr>Metastasis Location according to Various Primary Lesions</vt:lpstr>
      <vt:lpstr>Diagnostic Steps</vt:lpstr>
      <vt:lpstr>Empirical Antibiotics</vt:lpstr>
      <vt:lpstr>Diagnostic Tests</vt:lpstr>
      <vt:lpstr>Fine Needle Aspiration Biopsy</vt:lpstr>
      <vt:lpstr>Fine Needle Aspiration Biopsy </vt:lpstr>
      <vt:lpstr>Fine Needle Aspiration Biopsy</vt:lpstr>
      <vt:lpstr>Computed Tomography</vt:lpstr>
      <vt:lpstr>Computed Tomography</vt:lpstr>
      <vt:lpstr>Magnetic Resonance Imaging</vt:lpstr>
      <vt:lpstr>Magnetic Resonance Imaging</vt:lpstr>
      <vt:lpstr>Ultrasonography</vt:lpstr>
      <vt:lpstr>Ultrasonography</vt:lpstr>
      <vt:lpstr>Radionucleotide Scanning</vt:lpstr>
      <vt:lpstr>Radionucleotide Scanning</vt:lpstr>
      <vt:lpstr>Nodal Mass Workup in the Adult</vt:lpstr>
      <vt:lpstr>Nodal Mass Workup in the Adult</vt:lpstr>
      <vt:lpstr>Nodal Mass Workup in the Adult</vt:lpstr>
      <vt:lpstr>Nodal Mass Workup in the Adult</vt:lpstr>
      <vt:lpstr>Nodal Mass Workup in the Adult</vt:lpstr>
      <vt:lpstr>Primary Tumors</vt:lpstr>
      <vt:lpstr>Thyroid Masses</vt:lpstr>
      <vt:lpstr>Thyroid Masses</vt:lpstr>
      <vt:lpstr>Thyroid Masses</vt:lpstr>
      <vt:lpstr>Lymphoma</vt:lpstr>
      <vt:lpstr>Lymphoma</vt:lpstr>
      <vt:lpstr>Lymphoma</vt:lpstr>
      <vt:lpstr>Salivary Gland Tumors</vt:lpstr>
      <vt:lpstr>Salivary Gland Tumors</vt:lpstr>
      <vt:lpstr>Salivary Gland Tumors</vt:lpstr>
      <vt:lpstr>Carotid Body Tumor</vt:lpstr>
      <vt:lpstr>Carotid Body Tumor</vt:lpstr>
      <vt:lpstr>Lipoma</vt:lpstr>
      <vt:lpstr>Lipoma</vt:lpstr>
      <vt:lpstr>Neurogenic Tumors</vt:lpstr>
      <vt:lpstr>Schwannoma</vt:lpstr>
      <vt:lpstr>Schwannoma</vt:lpstr>
      <vt:lpstr>Congenital and Developmental Mass</vt:lpstr>
      <vt:lpstr>Epidermal and Sebaceous Cysts</vt:lpstr>
      <vt:lpstr>Epidermal and Sebaceous Cysts</vt:lpstr>
      <vt:lpstr>Branchial Cleft Cysts</vt:lpstr>
      <vt:lpstr>Branchial Cleft Cysts</vt:lpstr>
      <vt:lpstr>Branchial Cleft Cysts</vt:lpstr>
      <vt:lpstr>Thyroglossal Duct Cyst</vt:lpstr>
      <vt:lpstr>Thyroglossal Duct Cyst</vt:lpstr>
      <vt:lpstr>Vascular Tumors</vt:lpstr>
      <vt:lpstr>Vascular Tumors</vt:lpstr>
      <vt:lpstr>Vascular Tumors (lymphangioma)</vt:lpstr>
      <vt:lpstr>Vascular Tumors (hemangioma)</vt:lpstr>
      <vt:lpstr>Inflammatory Disorders</vt:lpstr>
      <vt:lpstr>Lymphadenitis</vt:lpstr>
      <vt:lpstr>Lymphadenopathy</vt:lpstr>
      <vt:lpstr>Granulomatous lymphadenitis</vt:lpstr>
      <vt:lpstr>Granulomatous lymphadenitis</vt:lpstr>
      <vt:lpstr>Granulomatous lymphadenitis</vt:lpstr>
      <vt:lpstr>Granulomatous lymphadenitis</vt:lpstr>
      <vt:lpstr>Granulomatous lymphadenitis</vt:lpstr>
      <vt:lpstr>Summary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and Management of the Patient with a Neck Mass</dc:title>
  <dc:creator>User</dc:creator>
  <cp:lastModifiedBy>User</cp:lastModifiedBy>
  <cp:revision>5</cp:revision>
  <dcterms:modified xsi:type="dcterms:W3CDTF">2017-01-11T03:10:09Z</dcterms:modified>
</cp:coreProperties>
</file>